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62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438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4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472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3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831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69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682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0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30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13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E0E62-B301-4380-B9BF-41D813167C0E}" type="datetimeFigureOut">
              <a:rPr lang="cs-CZ" smtClean="0"/>
              <a:t>18.4.2018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7EE05-2D6B-446D-9B80-5F6E1F9758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74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Ukázka otázek v testu cja009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7</a:t>
            </a:r>
            <a:r>
              <a:rPr lang="cs-CZ" dirty="0" smtClean="0"/>
              <a:t>. </a:t>
            </a:r>
            <a:r>
              <a:rPr lang="cs-CZ" dirty="0" smtClean="0"/>
              <a:t>5. </a:t>
            </a:r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6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stupňování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adjektiva, která tvoří komparativ od redukovaného kmene:		</a:t>
            </a:r>
            <a:r>
              <a:rPr lang="cs-CZ" b="1" dirty="0"/>
              <a:t>2 body</a:t>
            </a:r>
            <a:endParaRPr lang="cs-CZ" dirty="0"/>
          </a:p>
          <a:p>
            <a:pPr lvl="0"/>
            <a:r>
              <a:rPr lang="cs-CZ" i="1" dirty="0"/>
              <a:t>sladký, snadný, úzký</a:t>
            </a:r>
            <a:endParaRPr lang="cs-CZ" dirty="0"/>
          </a:p>
          <a:p>
            <a:pPr lvl="0"/>
            <a:r>
              <a:rPr lang="cs-CZ" i="1" dirty="0"/>
              <a:t>nový, hloupý, pustý</a:t>
            </a:r>
            <a:endParaRPr lang="cs-CZ" dirty="0"/>
          </a:p>
          <a:p>
            <a:pPr lvl="0"/>
            <a:r>
              <a:rPr lang="cs-CZ" i="1" dirty="0"/>
              <a:t>dobrý, malý, stálý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33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Redukovaný kmen (pozitiv je rozšířený, komparativ je redukovaný)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 err="1" smtClean="0"/>
              <a:t>Slad</a:t>
            </a:r>
            <a:r>
              <a:rPr lang="cs-CZ" i="1" u="sng" dirty="0" err="1" smtClean="0">
                <a:solidFill>
                  <a:srgbClr val="FF0000"/>
                </a:solidFill>
              </a:rPr>
              <a:t>k</a:t>
            </a:r>
            <a:r>
              <a:rPr lang="cs-CZ" i="1" u="sng" dirty="0" smtClean="0">
                <a:solidFill>
                  <a:srgbClr val="FF0000"/>
                </a:solidFill>
              </a:rPr>
              <a:t>-</a:t>
            </a:r>
            <a:r>
              <a:rPr lang="cs-CZ" i="1" u="sng" dirty="0" smtClean="0"/>
              <a:t>ý / slad</a:t>
            </a:r>
            <a:r>
              <a:rPr lang="cs-CZ" i="1" u="sng" dirty="0" smtClean="0">
                <a:solidFill>
                  <a:srgbClr val="FF0000"/>
                </a:solidFill>
              </a:rPr>
              <a:t>0</a:t>
            </a:r>
            <a:r>
              <a:rPr lang="cs-CZ" i="1" u="sng" dirty="0" smtClean="0"/>
              <a:t>-ší, </a:t>
            </a:r>
            <a:r>
              <a:rPr lang="cs-CZ" i="1" u="sng" dirty="0" err="1" smtClean="0"/>
              <a:t>snad</a:t>
            </a:r>
            <a:r>
              <a:rPr lang="cs-CZ" i="1" u="sng" dirty="0" err="1" smtClean="0">
                <a:solidFill>
                  <a:srgbClr val="FF0000"/>
                </a:solidFill>
              </a:rPr>
              <a:t>n</a:t>
            </a:r>
            <a:r>
              <a:rPr lang="cs-CZ" i="1" u="sng" dirty="0" smtClean="0"/>
              <a:t>-ý / snaz</a:t>
            </a:r>
            <a:r>
              <a:rPr lang="cs-CZ" i="1" u="sng" dirty="0" smtClean="0">
                <a:solidFill>
                  <a:srgbClr val="FF0000"/>
                </a:solidFill>
              </a:rPr>
              <a:t>0</a:t>
            </a:r>
            <a:r>
              <a:rPr lang="cs-CZ" i="1" u="sng" dirty="0" smtClean="0"/>
              <a:t>-ší, </a:t>
            </a:r>
            <a:r>
              <a:rPr lang="cs-CZ" i="1" u="sng" dirty="0" err="1" smtClean="0"/>
              <a:t>úz</a:t>
            </a:r>
            <a:r>
              <a:rPr lang="cs-CZ" i="1" u="sng" dirty="0" err="1" smtClean="0">
                <a:solidFill>
                  <a:srgbClr val="FF0000"/>
                </a:solidFill>
              </a:rPr>
              <a:t>k</a:t>
            </a:r>
            <a:r>
              <a:rPr lang="cs-CZ" i="1" u="sng" dirty="0" smtClean="0">
                <a:solidFill>
                  <a:srgbClr val="FF0000"/>
                </a:solidFill>
              </a:rPr>
              <a:t>-</a:t>
            </a:r>
            <a:r>
              <a:rPr lang="cs-CZ" i="1" u="sng" dirty="0" smtClean="0"/>
              <a:t>ý / už</a:t>
            </a:r>
            <a:r>
              <a:rPr lang="cs-CZ" i="1" u="sng" dirty="0" smtClean="0">
                <a:solidFill>
                  <a:srgbClr val="FF0000"/>
                </a:solidFill>
              </a:rPr>
              <a:t>0</a:t>
            </a:r>
            <a:r>
              <a:rPr lang="cs-CZ" i="1" u="sng" dirty="0" smtClean="0"/>
              <a:t>-ší</a:t>
            </a:r>
            <a:endParaRPr lang="cs-CZ" u="sng" dirty="0" smtClean="0"/>
          </a:p>
          <a:p>
            <a:pPr lvl="0"/>
            <a:r>
              <a:rPr lang="cs-CZ" i="1" strike="sngStrike" dirty="0" smtClean="0"/>
              <a:t>Nový / nov-</a:t>
            </a:r>
            <a:r>
              <a:rPr lang="cs-CZ" i="1" strike="sngStrike" dirty="0" err="1" smtClean="0"/>
              <a:t>ější</a:t>
            </a:r>
            <a:r>
              <a:rPr lang="cs-CZ" i="1" strike="sngStrike" dirty="0" smtClean="0"/>
              <a:t>, hloupý / </a:t>
            </a:r>
            <a:r>
              <a:rPr lang="cs-CZ" i="1" strike="sngStrike" dirty="0" err="1" smtClean="0"/>
              <a:t>hloup-ější</a:t>
            </a:r>
            <a:r>
              <a:rPr lang="cs-CZ" i="1" strike="sngStrike" dirty="0" smtClean="0"/>
              <a:t>, pustý / pust-(</a:t>
            </a:r>
            <a:r>
              <a:rPr lang="cs-CZ" i="1" strike="sngStrike" dirty="0" err="1" smtClean="0"/>
              <a:t>ěj</a:t>
            </a:r>
            <a:r>
              <a:rPr lang="cs-CZ" i="1" strike="sngStrike" dirty="0" smtClean="0"/>
              <a:t>)</a:t>
            </a:r>
            <a:r>
              <a:rPr lang="cs-CZ" i="1" strike="sngStrike" dirty="0" err="1" smtClean="0"/>
              <a:t>ší</a:t>
            </a:r>
            <a:endParaRPr lang="cs-CZ" strike="sngStrike" dirty="0" smtClean="0"/>
          </a:p>
          <a:p>
            <a:pPr lvl="0"/>
            <a:r>
              <a:rPr lang="cs-CZ" i="1" strike="sngStrike" dirty="0" smtClean="0"/>
              <a:t>Dobrý /lepší, malý / </a:t>
            </a:r>
            <a:r>
              <a:rPr lang="cs-CZ" i="1" strike="sngStrike" dirty="0" err="1" smtClean="0"/>
              <a:t>men-ší</a:t>
            </a:r>
            <a:r>
              <a:rPr lang="cs-CZ" i="1" strike="sngStrike" dirty="0" smtClean="0"/>
              <a:t>, stálý /stál-</a:t>
            </a:r>
            <a:r>
              <a:rPr lang="cs-CZ" i="1" strike="sngStrike" dirty="0" err="1" smtClean="0"/>
              <a:t>ejší</a:t>
            </a:r>
            <a:endParaRPr lang="cs-CZ" strike="sngStrike" dirty="0" smtClean="0"/>
          </a:p>
        </p:txBody>
      </p:sp>
    </p:spTree>
    <p:extLst>
      <p:ext uri="{BB962C8B-B14F-4D97-AF65-F5344CB8AC3E}">
        <p14:creationId xmlns:p14="http://schemas.microsoft.com/office/powerpoint/2010/main" val="250268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Příčestí t-</a:t>
            </a:r>
            <a:r>
              <a:rPr lang="cs-CZ" dirty="0" err="1" smtClean="0"/>
              <a:t>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Vyber řádky s klíčovým slovem, jímž </a:t>
            </a:r>
            <a:r>
              <a:rPr lang="cs-CZ" b="1" u="sng" dirty="0"/>
              <a:t>není tvar příčestí t-</a:t>
            </a:r>
            <a:r>
              <a:rPr lang="cs-CZ" b="1" u="sng" dirty="0" err="1"/>
              <a:t>ového</a:t>
            </a:r>
            <a:r>
              <a:rPr lang="cs-CZ" dirty="0"/>
              <a:t>:		</a:t>
            </a:r>
            <a:r>
              <a:rPr lang="cs-CZ" b="1" dirty="0"/>
              <a:t>4 body</a:t>
            </a:r>
            <a:endParaRPr lang="cs-CZ" dirty="0"/>
          </a:p>
          <a:p>
            <a:r>
              <a:rPr lang="cs-CZ" dirty="0"/>
              <a:t>1. Byl jsem </a:t>
            </a:r>
            <a:r>
              <a:rPr lang="cs-CZ" b="1" dirty="0"/>
              <a:t>&lt;raněn&gt;</a:t>
            </a:r>
            <a:r>
              <a:rPr lang="cs-CZ" dirty="0"/>
              <a:t>  do ramene , nepřátelská kulka </a:t>
            </a:r>
          </a:p>
          <a:p>
            <a:r>
              <a:rPr lang="cs-CZ" dirty="0"/>
              <a:t>2. Zdálo se, že i on je </a:t>
            </a:r>
            <a:r>
              <a:rPr lang="cs-CZ" b="1" dirty="0"/>
              <a:t>&lt;šťasten&gt;</a:t>
            </a:r>
            <a:r>
              <a:rPr lang="cs-CZ" dirty="0"/>
              <a:t>, že mě vidí.</a:t>
            </a:r>
          </a:p>
          <a:p>
            <a:r>
              <a:rPr lang="cs-CZ" dirty="0"/>
              <a:t>3. Je </a:t>
            </a:r>
            <a:r>
              <a:rPr lang="cs-CZ" b="1" dirty="0"/>
              <a:t>&lt;schopen&gt;</a:t>
            </a:r>
            <a:r>
              <a:rPr lang="cs-CZ" dirty="0"/>
              <a:t>  podat svému nejlepšímu příteli nejnovější</a:t>
            </a:r>
          </a:p>
          <a:p>
            <a:r>
              <a:rPr lang="cs-CZ" dirty="0"/>
              <a:t>4. Když uslyšel naše kroky , ohlédl se a </a:t>
            </a:r>
            <a:r>
              <a:rPr lang="cs-CZ" b="1" dirty="0"/>
              <a:t>&lt;pln&gt;</a:t>
            </a:r>
            <a:r>
              <a:rPr lang="cs-CZ" dirty="0"/>
              <a:t>  radosti vyskočil.</a:t>
            </a:r>
          </a:p>
          <a:p>
            <a:r>
              <a:rPr lang="cs-CZ" dirty="0"/>
              <a:t>5. byl jsem nadšením toho člověka neobyčejně </a:t>
            </a:r>
            <a:r>
              <a:rPr lang="cs-CZ" b="1" dirty="0"/>
              <a:t>&lt;překvapen&gt;</a:t>
            </a:r>
            <a:r>
              <a:rPr lang="cs-CZ" dirty="0"/>
              <a:t>.</a:t>
            </a:r>
          </a:p>
          <a:p>
            <a:r>
              <a:rPr lang="cs-CZ" dirty="0"/>
              <a:t>6. zná podrobně všechny zločiny, které byly </a:t>
            </a:r>
            <a:r>
              <a:rPr lang="cs-CZ" b="1" dirty="0"/>
              <a:t>&lt;spáchány&gt;</a:t>
            </a:r>
            <a:r>
              <a:rPr lang="cs-CZ" dirty="0"/>
              <a:t>  v tomto století.</a:t>
            </a:r>
          </a:p>
          <a:p>
            <a:r>
              <a:rPr lang="cs-CZ" dirty="0"/>
              <a:t>7. vstávám pozdě, a tak nebylo pro mne ještě </a:t>
            </a:r>
            <a:r>
              <a:rPr lang="cs-CZ" b="1" dirty="0"/>
              <a:t>&lt;prostřeno&gt;</a:t>
            </a:r>
            <a:r>
              <a:rPr lang="cs-CZ" dirty="0"/>
              <a:t> </a:t>
            </a:r>
          </a:p>
          <a:p>
            <a:r>
              <a:rPr lang="cs-CZ" dirty="0"/>
              <a:t>8. Jeden článek byl &lt;</a:t>
            </a:r>
            <a:r>
              <a:rPr lang="cs-CZ" b="1" dirty="0"/>
              <a:t>zaškrtnut</a:t>
            </a:r>
            <a:r>
              <a:rPr lang="cs-CZ" dirty="0"/>
              <a:t>&gt;  tužkou, samozřejmě, že jsem si ho hned</a:t>
            </a:r>
          </a:p>
          <a:p>
            <a:r>
              <a:rPr lang="cs-CZ" dirty="0"/>
              <a:t>9. Nepopírám, že je &lt;</a:t>
            </a:r>
            <a:r>
              <a:rPr lang="cs-CZ" b="1" dirty="0"/>
              <a:t>napsán</a:t>
            </a:r>
            <a:r>
              <a:rPr lang="cs-CZ" dirty="0"/>
              <a:t>&gt;  vtipně.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162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POZOR!</a:t>
            </a:r>
            <a:br>
              <a:rPr lang="cs-CZ" dirty="0" smtClean="0"/>
            </a:br>
            <a:r>
              <a:rPr lang="cs-CZ" dirty="0" smtClean="0"/>
              <a:t>Otázka je formulována negativně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1. Byl jsem </a:t>
            </a:r>
            <a:r>
              <a:rPr lang="cs-CZ" b="1" dirty="0" smtClean="0">
                <a:solidFill>
                  <a:srgbClr val="92D050"/>
                </a:solidFill>
              </a:rPr>
              <a:t>&lt;raněn</a:t>
            </a:r>
            <a:r>
              <a:rPr lang="cs-CZ" b="1" dirty="0" smtClean="0">
                <a:solidFill>
                  <a:srgbClr val="00B050"/>
                </a:solidFill>
              </a:rPr>
              <a:t>&gt;</a:t>
            </a:r>
            <a:r>
              <a:rPr lang="cs-CZ" dirty="0" smtClean="0">
                <a:solidFill>
                  <a:srgbClr val="00B050"/>
                </a:solidFill>
              </a:rPr>
              <a:t>  do ramene , nepřátelská kulka 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2. Zdálo se, že i on je </a:t>
            </a:r>
            <a:r>
              <a:rPr lang="cs-CZ" b="1" dirty="0" smtClean="0">
                <a:solidFill>
                  <a:srgbClr val="00B050"/>
                </a:solidFill>
              </a:rPr>
              <a:t>&lt;šťasten&gt;</a:t>
            </a:r>
            <a:r>
              <a:rPr lang="cs-CZ" dirty="0" smtClean="0">
                <a:solidFill>
                  <a:srgbClr val="00B050"/>
                </a:solidFill>
              </a:rPr>
              <a:t>, že mě vidí.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3. Je </a:t>
            </a:r>
            <a:r>
              <a:rPr lang="cs-CZ" b="1" dirty="0" smtClean="0">
                <a:solidFill>
                  <a:srgbClr val="00B050"/>
                </a:solidFill>
              </a:rPr>
              <a:t>&lt;schopen&gt;</a:t>
            </a:r>
            <a:r>
              <a:rPr lang="cs-CZ" dirty="0" smtClean="0">
                <a:solidFill>
                  <a:srgbClr val="00B050"/>
                </a:solidFill>
              </a:rPr>
              <a:t>  podat svému nejlepšímu příteli nejnovější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4. Když uslyšel naše kroky , ohlédl se a </a:t>
            </a:r>
            <a:r>
              <a:rPr lang="cs-CZ" b="1" dirty="0" smtClean="0">
                <a:solidFill>
                  <a:srgbClr val="00B050"/>
                </a:solidFill>
              </a:rPr>
              <a:t>&lt;pln&gt;</a:t>
            </a:r>
            <a:r>
              <a:rPr lang="cs-CZ" dirty="0" smtClean="0">
                <a:solidFill>
                  <a:srgbClr val="00B050"/>
                </a:solidFill>
              </a:rPr>
              <a:t>  radosti vyskočil.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5. byl jsem nadšením toho člověka neobyčejně </a:t>
            </a:r>
            <a:r>
              <a:rPr lang="cs-CZ" b="1" dirty="0" smtClean="0">
                <a:solidFill>
                  <a:srgbClr val="92D050"/>
                </a:solidFill>
              </a:rPr>
              <a:t>&lt;překvapen&gt;</a:t>
            </a:r>
            <a:r>
              <a:rPr lang="cs-CZ" dirty="0" smtClean="0">
                <a:solidFill>
                  <a:srgbClr val="92D050"/>
                </a:solidFill>
              </a:rPr>
              <a:t>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6. zná podrobně všechny zločiny, které byly </a:t>
            </a:r>
            <a:r>
              <a:rPr lang="cs-CZ" b="1" dirty="0" smtClean="0">
                <a:solidFill>
                  <a:srgbClr val="92D050"/>
                </a:solidFill>
              </a:rPr>
              <a:t>&lt;spáchány&gt;</a:t>
            </a:r>
            <a:r>
              <a:rPr lang="cs-CZ" dirty="0" smtClean="0">
                <a:solidFill>
                  <a:srgbClr val="92D050"/>
                </a:solidFill>
              </a:rPr>
              <a:t>  </a:t>
            </a:r>
            <a:r>
              <a:rPr lang="cs-CZ" dirty="0" smtClean="0">
                <a:solidFill>
                  <a:srgbClr val="00B050"/>
                </a:solidFill>
              </a:rPr>
              <a:t>v tomto století.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7. vstávám pozdě, a tak nebylo pro mne ještě </a:t>
            </a:r>
            <a:r>
              <a:rPr lang="cs-CZ" b="1" dirty="0" smtClean="0">
                <a:solidFill>
                  <a:srgbClr val="92D050"/>
                </a:solidFill>
              </a:rPr>
              <a:t>&lt;prostřeno&gt;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</a:p>
          <a:p>
            <a:r>
              <a:rPr lang="cs-CZ" dirty="0" smtClean="0"/>
              <a:t>8. Jeden článek byl &lt;</a:t>
            </a:r>
            <a:r>
              <a:rPr lang="cs-CZ" b="1" dirty="0" smtClean="0"/>
              <a:t>zaškrtnut</a:t>
            </a:r>
            <a:r>
              <a:rPr lang="cs-CZ" dirty="0" smtClean="0"/>
              <a:t>&gt;  tužkou, samozřejmě, že jsem si ho hned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9. Nepopírám, že je </a:t>
            </a:r>
            <a:r>
              <a:rPr lang="cs-CZ" dirty="0" smtClean="0">
                <a:solidFill>
                  <a:srgbClr val="92D050"/>
                </a:solidFill>
              </a:rPr>
              <a:t>&lt;</a:t>
            </a:r>
            <a:r>
              <a:rPr lang="cs-CZ" b="1" dirty="0" smtClean="0">
                <a:solidFill>
                  <a:srgbClr val="92D050"/>
                </a:solidFill>
              </a:rPr>
              <a:t>napsán</a:t>
            </a:r>
            <a:r>
              <a:rPr lang="cs-CZ" dirty="0" smtClean="0">
                <a:solidFill>
                  <a:srgbClr val="92D050"/>
                </a:solidFill>
              </a:rPr>
              <a:t>&gt;  </a:t>
            </a:r>
            <a:r>
              <a:rPr lang="cs-CZ" dirty="0" smtClean="0">
                <a:solidFill>
                  <a:srgbClr val="00B050"/>
                </a:solidFill>
              </a:rPr>
              <a:t>vtipně.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56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Desubstantivní</a:t>
            </a:r>
            <a:r>
              <a:rPr lang="cs-CZ" dirty="0" smtClean="0"/>
              <a:t> slovesa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seznam, který zahrnuje pouze </a:t>
            </a:r>
            <a:r>
              <a:rPr lang="cs-CZ" dirty="0" err="1"/>
              <a:t>desubstantiva</a:t>
            </a:r>
            <a:r>
              <a:rPr lang="cs-CZ" dirty="0"/>
              <a:t>				</a:t>
            </a:r>
            <a:r>
              <a:rPr lang="cs-CZ" b="1" dirty="0"/>
              <a:t>1 bod</a:t>
            </a:r>
            <a:endParaRPr lang="cs-CZ" dirty="0"/>
          </a:p>
          <a:p>
            <a:pPr lvl="0"/>
            <a:r>
              <a:rPr lang="cs-CZ" i="1" dirty="0"/>
              <a:t>kralovat, panovat, rozhodovat</a:t>
            </a:r>
            <a:endParaRPr lang="cs-CZ" dirty="0"/>
          </a:p>
          <a:p>
            <a:pPr lvl="0"/>
            <a:r>
              <a:rPr lang="cs-CZ" i="1" dirty="0"/>
              <a:t>důvěřovat, úkolovat, nárokovat</a:t>
            </a:r>
            <a:endParaRPr lang="cs-CZ" dirty="0"/>
          </a:p>
          <a:p>
            <a:pPr lvl="0"/>
            <a:r>
              <a:rPr lang="cs-CZ" i="1" dirty="0"/>
              <a:t>chovat, kovat, dolovat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8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Fundující / základové slovo je substantivum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>
                <a:solidFill>
                  <a:srgbClr val="92D050"/>
                </a:solidFill>
              </a:rPr>
              <a:t>kral</a:t>
            </a:r>
            <a:r>
              <a:rPr lang="cs-CZ" i="1" dirty="0" smtClean="0"/>
              <a:t>ovat, </a:t>
            </a:r>
            <a:r>
              <a:rPr lang="cs-CZ" i="1" dirty="0" smtClean="0">
                <a:solidFill>
                  <a:srgbClr val="92D050"/>
                </a:solidFill>
              </a:rPr>
              <a:t>pan</a:t>
            </a:r>
            <a:r>
              <a:rPr lang="cs-CZ" i="1" dirty="0" smtClean="0"/>
              <a:t>ovat, </a:t>
            </a:r>
            <a:r>
              <a:rPr lang="cs-CZ" i="1" strike="sngStrike" dirty="0" smtClean="0"/>
              <a:t>rozhodovat</a:t>
            </a:r>
            <a:endParaRPr lang="cs-CZ" strike="sngStrike" dirty="0" smtClean="0"/>
          </a:p>
          <a:p>
            <a:pPr lvl="0"/>
            <a:r>
              <a:rPr lang="cs-CZ" i="1" u="sng" dirty="0" smtClean="0">
                <a:solidFill>
                  <a:srgbClr val="92D050"/>
                </a:solidFill>
              </a:rPr>
              <a:t>důvěř</a:t>
            </a:r>
            <a:r>
              <a:rPr lang="cs-CZ" i="1" u="sng" dirty="0" smtClean="0"/>
              <a:t>ovat, </a:t>
            </a:r>
            <a:r>
              <a:rPr lang="cs-CZ" i="1" u="sng" dirty="0" smtClean="0">
                <a:solidFill>
                  <a:srgbClr val="92D050"/>
                </a:solidFill>
              </a:rPr>
              <a:t>úkol</a:t>
            </a:r>
            <a:r>
              <a:rPr lang="cs-CZ" i="1" u="sng" dirty="0" smtClean="0"/>
              <a:t>ovat, </a:t>
            </a:r>
            <a:r>
              <a:rPr lang="cs-CZ" i="1" u="sng" dirty="0" smtClean="0">
                <a:solidFill>
                  <a:srgbClr val="92D050"/>
                </a:solidFill>
              </a:rPr>
              <a:t>nárok</a:t>
            </a:r>
            <a:r>
              <a:rPr lang="cs-CZ" i="1" u="sng" dirty="0" smtClean="0"/>
              <a:t>ovat</a:t>
            </a:r>
            <a:endParaRPr lang="cs-CZ" u="sng" dirty="0" smtClean="0"/>
          </a:p>
          <a:p>
            <a:pPr lvl="0"/>
            <a:r>
              <a:rPr lang="cs-CZ" i="1" dirty="0" smtClean="0">
                <a:solidFill>
                  <a:srgbClr val="FFC000"/>
                </a:solidFill>
              </a:rPr>
              <a:t>chov</a:t>
            </a:r>
            <a:r>
              <a:rPr lang="cs-CZ" i="1" dirty="0" smtClean="0"/>
              <a:t>at, </a:t>
            </a:r>
            <a:r>
              <a:rPr lang="cs-CZ" i="1" dirty="0" smtClean="0">
                <a:solidFill>
                  <a:srgbClr val="FFC000"/>
                </a:solidFill>
              </a:rPr>
              <a:t>kov</a:t>
            </a:r>
            <a:r>
              <a:rPr lang="cs-CZ" i="1" dirty="0" smtClean="0"/>
              <a:t>at, </a:t>
            </a:r>
            <a:r>
              <a:rPr lang="cs-CZ" i="1" strike="sngStrike" dirty="0" smtClean="0"/>
              <a:t>dolovat</a:t>
            </a:r>
            <a:endParaRPr lang="cs-CZ" strike="sngStrike" dirty="0" smtClean="0"/>
          </a:p>
          <a:p>
            <a:pPr marL="0" indent="0">
              <a:buNone/>
            </a:pPr>
            <a:r>
              <a:rPr lang="cs-CZ" strike="sngStrike" dirty="0" smtClean="0"/>
              <a:t>Věřit / víra / </a:t>
            </a:r>
            <a:r>
              <a:rPr lang="cs-CZ" dirty="0" smtClean="0">
                <a:solidFill>
                  <a:srgbClr val="00B050"/>
                </a:solidFill>
              </a:rPr>
              <a:t>důvěra</a:t>
            </a:r>
          </a:p>
          <a:p>
            <a:pPr marL="0" indent="0">
              <a:buNone/>
            </a:pPr>
            <a:r>
              <a:rPr lang="cs-CZ" strike="sngStrike" dirty="0" smtClean="0"/>
              <a:t>Klát</a:t>
            </a:r>
            <a:r>
              <a:rPr lang="cs-CZ" dirty="0" smtClean="0"/>
              <a:t> / </a:t>
            </a:r>
            <a:r>
              <a:rPr lang="cs-CZ" dirty="0" smtClean="0">
                <a:solidFill>
                  <a:srgbClr val="00B050"/>
                </a:solidFill>
              </a:rPr>
              <a:t>úkol</a:t>
            </a:r>
          </a:p>
          <a:p>
            <a:pPr marL="0" indent="0">
              <a:buNone/>
            </a:pPr>
            <a:r>
              <a:rPr lang="cs-CZ" strike="sngStrike" dirty="0" smtClean="0"/>
              <a:t>Říci</a:t>
            </a:r>
            <a:r>
              <a:rPr lang="cs-CZ" dirty="0" smtClean="0"/>
              <a:t> /</a:t>
            </a:r>
            <a:r>
              <a:rPr lang="cs-CZ" dirty="0" smtClean="0">
                <a:solidFill>
                  <a:srgbClr val="00B050"/>
                </a:solidFill>
              </a:rPr>
              <a:t>nárok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Genitiv záporový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Který seznam zahrnuje v pozicích &lt;&gt; pouze </a:t>
            </a:r>
            <a:r>
              <a:rPr lang="cs-CZ" b="1" dirty="0"/>
              <a:t>genitiv záporový</a:t>
            </a:r>
            <a:r>
              <a:rPr lang="cs-CZ" dirty="0"/>
              <a:t>:		</a:t>
            </a:r>
            <a:r>
              <a:rPr lang="cs-CZ" b="1" dirty="0"/>
              <a:t>3 body</a:t>
            </a:r>
            <a:endParaRPr lang="cs-CZ" dirty="0"/>
          </a:p>
          <a:p>
            <a:pPr lvl="0"/>
            <a:r>
              <a:rPr lang="cs-CZ" i="1" dirty="0"/>
              <a:t>nedostatek  &lt;masa&gt;, málo &lt;studentů&gt;, žádná &lt;východiska&gt;</a:t>
            </a:r>
            <a:endParaRPr lang="cs-CZ" dirty="0"/>
          </a:p>
          <a:p>
            <a:pPr lvl="0"/>
            <a:r>
              <a:rPr lang="cs-CZ" i="1" dirty="0"/>
              <a:t>nemám &lt;peněz&gt;,  nedostávalo se mu &lt;slov&gt;, nezamhouřil jsem &lt;oka&gt;</a:t>
            </a:r>
            <a:endParaRPr lang="cs-CZ" dirty="0"/>
          </a:p>
          <a:p>
            <a:pPr lvl="0"/>
            <a:r>
              <a:rPr lang="cs-CZ" i="1" dirty="0"/>
              <a:t>nečestných  &lt;lidí&gt;,  nesnadných &lt;prací&gt;, neúplných &lt;souborů&gt;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22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i="1" dirty="0" smtClean="0"/>
              <a:t>Záporový genitiv</a:t>
            </a:r>
            <a:r>
              <a:rPr lang="cs-CZ" sz="2400" dirty="0" smtClean="0"/>
              <a:t> je přidělován, jestliže </a:t>
            </a:r>
            <a:r>
              <a:rPr lang="cs-CZ" sz="2400" b="1" dirty="0" smtClean="0">
                <a:solidFill>
                  <a:srgbClr val="00B050"/>
                </a:solidFill>
              </a:rPr>
              <a:t>sloveso nese negaci</a:t>
            </a:r>
            <a:r>
              <a:rPr lang="cs-CZ" sz="2400" dirty="0" smtClean="0"/>
              <a:t>, a to </a:t>
            </a:r>
            <a:r>
              <a:rPr lang="cs-CZ" sz="2400" b="1" dirty="0" smtClean="0">
                <a:solidFill>
                  <a:srgbClr val="00B050"/>
                </a:solidFill>
              </a:rPr>
              <a:t>jménu v pozici přímého objektu tranzitivních sloves</a:t>
            </a:r>
            <a:endParaRPr lang="cs-CZ" sz="24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strike="sngStrike" dirty="0" smtClean="0"/>
              <a:t>nedostatek  &lt;masa&gt;, málo &lt;studentů&gt;, žádná &lt;východiska&gt;</a:t>
            </a:r>
            <a:endParaRPr lang="cs-CZ" strike="sngStrike" dirty="0" smtClean="0"/>
          </a:p>
          <a:p>
            <a:pPr lvl="0"/>
            <a:r>
              <a:rPr lang="cs-CZ" i="1" u="sng" dirty="0" smtClean="0"/>
              <a:t>nemám &lt;peněz&gt;,  nedostávalo se mu &lt;slov&gt;, nezamhouřil jsem &lt;oka&gt;</a:t>
            </a:r>
            <a:endParaRPr lang="cs-CZ" u="sng" dirty="0" smtClean="0"/>
          </a:p>
          <a:p>
            <a:pPr lvl="0"/>
            <a:r>
              <a:rPr lang="cs-CZ" i="1" strike="sngStrike" dirty="0" smtClean="0"/>
              <a:t>nečestných  &lt;lidí&gt;,  nesnadných &lt;prací&gt;, neúplných &lt;souborů&gt;</a:t>
            </a:r>
            <a:endParaRPr lang="cs-CZ" strike="sngStrike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70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Kmenotvorná přípona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U deverbativ od </a:t>
            </a:r>
            <a:r>
              <a:rPr lang="cs-CZ" b="1" dirty="0"/>
              <a:t>kmene</a:t>
            </a:r>
            <a:r>
              <a:rPr lang="cs-CZ" dirty="0"/>
              <a:t> vyznač </a:t>
            </a:r>
            <a:r>
              <a:rPr lang="cs-CZ" b="1" dirty="0"/>
              <a:t>kmenotvornou příponu	</a:t>
            </a:r>
            <a:r>
              <a:rPr lang="cs-CZ" dirty="0"/>
              <a:t>		</a:t>
            </a:r>
            <a:r>
              <a:rPr lang="cs-CZ" b="1" dirty="0"/>
              <a:t>4 body</a:t>
            </a:r>
            <a:endParaRPr lang="cs-CZ" dirty="0"/>
          </a:p>
          <a:p>
            <a:r>
              <a:rPr lang="cs-CZ" i="1" dirty="0"/>
              <a:t>obyvatel</a:t>
            </a:r>
            <a:r>
              <a:rPr lang="cs-CZ" dirty="0"/>
              <a:t>: </a:t>
            </a:r>
            <a:r>
              <a:rPr lang="cs-CZ" i="1" dirty="0"/>
              <a:t> 		</a:t>
            </a:r>
            <a:endParaRPr lang="cs-CZ" i="1" dirty="0" smtClean="0"/>
          </a:p>
          <a:p>
            <a:r>
              <a:rPr lang="cs-CZ" i="1" dirty="0" smtClean="0"/>
              <a:t>datel</a:t>
            </a:r>
            <a:r>
              <a:rPr lang="cs-CZ" dirty="0"/>
              <a:t>:		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i="1" dirty="0" smtClean="0"/>
              <a:t>křtitel</a:t>
            </a:r>
            <a:r>
              <a:rPr lang="cs-CZ" dirty="0"/>
              <a:t>:</a:t>
            </a:r>
            <a:r>
              <a:rPr lang="cs-CZ" i="1" dirty="0"/>
              <a:t>		</a:t>
            </a:r>
            <a:endParaRPr lang="cs-CZ" i="1" dirty="0" smtClean="0"/>
          </a:p>
          <a:p>
            <a:r>
              <a:rPr lang="cs-CZ" i="1" dirty="0" smtClean="0"/>
              <a:t>ukazatel</a:t>
            </a:r>
            <a:r>
              <a:rPr lang="cs-CZ" dirty="0"/>
              <a:t>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8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Kmenotvorná přípona (musí existovat základové sloveso)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obyv</a:t>
            </a:r>
            <a:r>
              <a:rPr lang="cs-CZ" i="1" u="sng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tel</a:t>
            </a:r>
            <a:r>
              <a:rPr lang="cs-CZ" dirty="0" smtClean="0"/>
              <a:t>: </a:t>
            </a:r>
            <a:r>
              <a:rPr lang="cs-CZ" i="1" dirty="0" smtClean="0"/>
              <a:t> </a:t>
            </a:r>
            <a:r>
              <a:rPr lang="cs-CZ" i="1" dirty="0" err="1" smtClean="0"/>
              <a:t>obýv</a:t>
            </a:r>
            <a:r>
              <a:rPr lang="cs-CZ" i="1" dirty="0" smtClean="0"/>
              <a:t>-</a:t>
            </a:r>
            <a:r>
              <a:rPr lang="cs-CZ" i="1" u="sng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-t		</a:t>
            </a:r>
          </a:p>
          <a:p>
            <a:r>
              <a:rPr lang="cs-CZ" i="1" strike="sngStrike" dirty="0" smtClean="0"/>
              <a:t>datel</a:t>
            </a:r>
            <a:r>
              <a:rPr lang="cs-CZ" strike="sngStrike" dirty="0" smtClean="0"/>
              <a:t>:</a:t>
            </a:r>
            <a:r>
              <a:rPr lang="cs-CZ" dirty="0" smtClean="0"/>
              <a:t>		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křt</a:t>
            </a:r>
            <a:r>
              <a:rPr lang="cs-CZ" i="1" u="sng" dirty="0" smtClean="0">
                <a:solidFill>
                  <a:srgbClr val="00B050"/>
                </a:solidFill>
              </a:rPr>
              <a:t>i</a:t>
            </a:r>
            <a:r>
              <a:rPr lang="cs-CZ" i="1" dirty="0" smtClean="0"/>
              <a:t>tel</a:t>
            </a:r>
            <a:r>
              <a:rPr lang="cs-CZ" dirty="0" smtClean="0"/>
              <a:t>:</a:t>
            </a:r>
            <a:r>
              <a:rPr lang="cs-CZ" i="1" dirty="0" smtClean="0"/>
              <a:t>	</a:t>
            </a:r>
            <a:r>
              <a:rPr lang="cs-CZ" i="1" dirty="0" err="1" smtClean="0"/>
              <a:t>křt</a:t>
            </a:r>
            <a:r>
              <a:rPr lang="cs-CZ" i="1" dirty="0" smtClean="0"/>
              <a:t>-</a:t>
            </a:r>
            <a:r>
              <a:rPr lang="cs-CZ" i="1" u="sng" dirty="0">
                <a:solidFill>
                  <a:srgbClr val="00B050"/>
                </a:solidFill>
              </a:rPr>
              <a:t>í</a:t>
            </a:r>
            <a:r>
              <a:rPr lang="cs-CZ" i="1" dirty="0" smtClean="0"/>
              <a:t>-t	</a:t>
            </a:r>
          </a:p>
          <a:p>
            <a:r>
              <a:rPr lang="cs-CZ" i="1" dirty="0" smtClean="0"/>
              <a:t>ukaz</a:t>
            </a:r>
            <a:r>
              <a:rPr lang="cs-CZ" i="1" u="sng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tel</a:t>
            </a:r>
            <a:r>
              <a:rPr lang="cs-CZ" dirty="0" smtClean="0"/>
              <a:t>: </a:t>
            </a:r>
            <a:r>
              <a:rPr lang="cs-CZ" i="1" dirty="0" err="1" smtClean="0"/>
              <a:t>ukáza</a:t>
            </a:r>
            <a:r>
              <a:rPr lang="cs-CZ" i="1" dirty="0" smtClean="0"/>
              <a:t>-</a:t>
            </a:r>
            <a:r>
              <a:rPr lang="cs-CZ" i="1" u="sng" dirty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40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Deriváty od kmene – kořene – slovesného tvaru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Deverbativa tvořená od slovesného </a:t>
            </a:r>
            <a:r>
              <a:rPr lang="cs-CZ" b="1" dirty="0">
                <a:solidFill>
                  <a:srgbClr val="FF0000"/>
                </a:solidFill>
              </a:rPr>
              <a:t>kmene </a:t>
            </a:r>
            <a:r>
              <a:rPr lang="cs-CZ" dirty="0"/>
              <a:t>jsou (zatrhni pouze případy, kdy požadavku zadání vyhovují všechny příklady):	</a:t>
            </a:r>
            <a:r>
              <a:rPr lang="cs-CZ" b="1" dirty="0" smtClean="0"/>
              <a:t>2 </a:t>
            </a:r>
            <a:r>
              <a:rPr lang="cs-CZ" b="1" dirty="0"/>
              <a:t>body</a:t>
            </a:r>
            <a:endParaRPr lang="cs-CZ" dirty="0"/>
          </a:p>
          <a:p>
            <a:pPr lvl="0"/>
            <a:r>
              <a:rPr lang="cs-CZ" i="1" dirty="0"/>
              <a:t>pekař, studnař, mluvčí, soudce, trestanec</a:t>
            </a:r>
            <a:endParaRPr lang="cs-CZ" dirty="0"/>
          </a:p>
          <a:p>
            <a:pPr lvl="0"/>
            <a:r>
              <a:rPr lang="cs-CZ" i="1" dirty="0"/>
              <a:t>znalec, výpravčí, měřič, lovec, zástupce</a:t>
            </a:r>
            <a:endParaRPr lang="cs-CZ" dirty="0"/>
          </a:p>
          <a:p>
            <a:pPr lvl="0"/>
            <a:r>
              <a:rPr lang="cs-CZ" i="1" dirty="0"/>
              <a:t>stavitel, rozpouštědlo, vypravěč, žehlička, tlumítko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0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segmentace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Která/které z navržených segmentací je/jsou přípustná/é			</a:t>
            </a:r>
            <a:r>
              <a:rPr lang="cs-CZ" b="1" dirty="0"/>
              <a:t>3 body</a:t>
            </a:r>
            <a:endParaRPr lang="cs-CZ" dirty="0"/>
          </a:p>
          <a:p>
            <a:pPr lvl="0"/>
            <a:r>
              <a:rPr lang="cs-CZ" dirty="0"/>
              <a:t>ex-prezident-</a:t>
            </a:r>
            <a:r>
              <a:rPr lang="cs-CZ" dirty="0" err="1"/>
              <a:t>em</a:t>
            </a:r>
            <a:endParaRPr lang="cs-CZ" dirty="0"/>
          </a:p>
          <a:p>
            <a:pPr lvl="0"/>
            <a:r>
              <a:rPr lang="cs-CZ" dirty="0"/>
              <a:t>ex-archa</a:t>
            </a:r>
          </a:p>
          <a:p>
            <a:pPr lvl="0"/>
            <a:r>
              <a:rPr lang="cs-CZ" dirty="0"/>
              <a:t>ex-</a:t>
            </a:r>
            <a:r>
              <a:rPr lang="cs-CZ" dirty="0" err="1"/>
              <a:t>nou</a:t>
            </a:r>
            <a:r>
              <a:rPr lang="cs-CZ" dirty="0"/>
              <a:t>-t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2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 smtClean="0">
                <a:solidFill>
                  <a:srgbClr val="00B050"/>
                </a:solidFill>
              </a:rPr>
              <a:t>ex-prezident-</a:t>
            </a:r>
            <a:r>
              <a:rPr lang="cs-CZ" u="sng" dirty="0" err="1" smtClean="0">
                <a:solidFill>
                  <a:srgbClr val="00B050"/>
                </a:solidFill>
              </a:rPr>
              <a:t>em</a:t>
            </a:r>
            <a:r>
              <a:rPr lang="cs-CZ" u="sng" dirty="0" smtClean="0">
                <a:solidFill>
                  <a:srgbClr val="00B050"/>
                </a:solidFill>
              </a:rPr>
              <a:t> </a:t>
            </a:r>
          </a:p>
          <a:p>
            <a:pPr lvl="0"/>
            <a:r>
              <a:rPr lang="cs-CZ" u="sng" dirty="0" smtClean="0">
                <a:solidFill>
                  <a:srgbClr val="00B050"/>
                </a:solidFill>
              </a:rPr>
              <a:t>ex-archa</a:t>
            </a:r>
            <a:r>
              <a:rPr lang="cs-CZ" dirty="0" smtClean="0"/>
              <a:t> (z </a:t>
            </a:r>
            <a:r>
              <a:rPr lang="cs-CZ" dirty="0" err="1" smtClean="0"/>
              <a:t>řec</a:t>
            </a:r>
            <a:r>
              <a:rPr lang="cs-CZ" dirty="0" smtClean="0"/>
              <a:t>. ex-</a:t>
            </a:r>
            <a:r>
              <a:rPr lang="cs-CZ" dirty="0" err="1" smtClean="0"/>
              <a:t>archein</a:t>
            </a:r>
            <a:r>
              <a:rPr lang="cs-CZ" dirty="0" smtClean="0"/>
              <a:t> – ujmout se vlády)</a:t>
            </a:r>
          </a:p>
          <a:p>
            <a:pPr lvl="0"/>
            <a:r>
              <a:rPr lang="cs-CZ" u="sng" dirty="0" smtClean="0">
                <a:solidFill>
                  <a:srgbClr val="00B050"/>
                </a:solidFill>
              </a:rPr>
              <a:t>ex-</a:t>
            </a:r>
            <a:r>
              <a:rPr lang="cs-CZ" u="sng" dirty="0" err="1" smtClean="0">
                <a:solidFill>
                  <a:srgbClr val="00B050"/>
                </a:solidFill>
              </a:rPr>
              <a:t>nou</a:t>
            </a:r>
            <a:r>
              <a:rPr lang="cs-CZ" u="sng" dirty="0" smtClean="0">
                <a:solidFill>
                  <a:srgbClr val="00B050"/>
                </a:solidFill>
              </a:rPr>
              <a:t>-t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80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http://www.slovnikafixu.cz/heslar/ex-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Stavba: </a:t>
            </a:r>
            <a:r>
              <a:rPr lang="cs-CZ" i="1" dirty="0"/>
              <a:t>ex-</a:t>
            </a:r>
            <a:r>
              <a:rPr lang="cs-CZ" dirty="0"/>
              <a:t>, ve slovech románského původu také </a:t>
            </a:r>
            <a:r>
              <a:rPr lang="cs-CZ" i="1" dirty="0"/>
              <a:t>e-</a:t>
            </a:r>
            <a:r>
              <a:rPr lang="cs-CZ" dirty="0"/>
              <a:t> (</a:t>
            </a:r>
            <a:r>
              <a:rPr lang="cs-CZ" i="1" dirty="0"/>
              <a:t>epilace, evoluce</a:t>
            </a:r>
            <a:r>
              <a:rPr lang="cs-CZ" dirty="0"/>
              <a:t>), ve slovech řeckého původu také </a:t>
            </a:r>
            <a:r>
              <a:rPr lang="cs-CZ" i="1" dirty="0" err="1"/>
              <a:t>ek</a:t>
            </a:r>
            <a:r>
              <a:rPr lang="cs-CZ" i="1" dirty="0"/>
              <a:t>-</a:t>
            </a:r>
            <a:r>
              <a:rPr lang="cs-CZ" dirty="0"/>
              <a:t> (</a:t>
            </a:r>
            <a:r>
              <a:rPr lang="cs-CZ" i="1" dirty="0"/>
              <a:t>ekliptika</a:t>
            </a:r>
            <a:r>
              <a:rPr lang="cs-CZ" dirty="0"/>
              <a:t>).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Stavební prvek klasických a neoklasických slov přejímaných během staletí, který původně vyjadřoval významy </a:t>
            </a:r>
            <a:r>
              <a:rPr lang="cs-CZ" b="1" dirty="0">
                <a:solidFill>
                  <a:srgbClr val="00B050"/>
                </a:solidFill>
              </a:rPr>
              <a:t>(1) ,z něčeho ven‘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(</a:t>
            </a:r>
            <a:r>
              <a:rPr lang="cs-CZ" i="1" dirty="0"/>
              <a:t>extrakce </a:t>
            </a:r>
            <a:r>
              <a:rPr lang="cs-CZ" dirty="0"/>
              <a:t>,vytažení‘), </a:t>
            </a:r>
            <a:r>
              <a:rPr lang="cs-CZ" b="1" dirty="0"/>
              <a:t>(2) ,nahoru‘/vznik</a:t>
            </a:r>
            <a:r>
              <a:rPr lang="cs-CZ" dirty="0"/>
              <a:t> (</a:t>
            </a:r>
            <a:r>
              <a:rPr lang="cs-CZ" i="1" dirty="0"/>
              <a:t>erekce </a:t>
            </a:r>
            <a:r>
              <a:rPr lang="cs-CZ" dirty="0"/>
              <a:t>,vztyčení‘), </a:t>
            </a:r>
            <a:r>
              <a:rPr lang="cs-CZ" b="1" dirty="0"/>
              <a:t>(3)</a:t>
            </a:r>
            <a:r>
              <a:rPr lang="cs-CZ" dirty="0"/>
              <a:t> </a:t>
            </a:r>
            <a:r>
              <a:rPr lang="cs-CZ" b="1" dirty="0"/>
              <a:t>intenzifikace děje</a:t>
            </a:r>
            <a:r>
              <a:rPr lang="cs-CZ" dirty="0"/>
              <a:t> (</a:t>
            </a:r>
            <a:r>
              <a:rPr lang="cs-CZ" i="1" dirty="0"/>
              <a:t>exacerbace </a:t>
            </a:r>
            <a:r>
              <a:rPr lang="cs-CZ" dirty="0"/>
              <a:t>,nové zhoršení‘). Tyto významy jsou mnohdy málo zřetelné až </a:t>
            </a:r>
            <a:r>
              <a:rPr lang="cs-CZ" b="1" dirty="0">
                <a:solidFill>
                  <a:srgbClr val="00B050"/>
                </a:solidFill>
              </a:rPr>
              <a:t>(4)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nezřetelné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/>
              <a:t>(</a:t>
            </a:r>
            <a:r>
              <a:rPr lang="cs-CZ" i="1" dirty="0"/>
              <a:t>examinátor, existence</a:t>
            </a:r>
            <a:r>
              <a:rPr lang="cs-CZ" dirty="0"/>
              <a:t>)</a:t>
            </a:r>
            <a:r>
              <a:rPr lang="cs-CZ" i="1" dirty="0"/>
              <a:t>.</a:t>
            </a:r>
            <a:r>
              <a:rPr lang="cs-CZ" dirty="0"/>
              <a:t> Nejčastěji odpovídá českým prefixům </a:t>
            </a:r>
            <a:r>
              <a:rPr lang="cs-CZ" i="1" dirty="0"/>
              <a:t>vy-/</a:t>
            </a:r>
            <a:r>
              <a:rPr lang="cs-CZ" i="1" dirty="0" err="1"/>
              <a:t>vý</a:t>
            </a:r>
            <a:r>
              <a:rPr lang="cs-CZ" i="1" dirty="0"/>
              <a:t>-</a:t>
            </a:r>
            <a:r>
              <a:rPr lang="cs-CZ" dirty="0"/>
              <a:t>, </a:t>
            </a:r>
            <a:r>
              <a:rPr lang="cs-CZ" i="1" dirty="0">
                <a:solidFill>
                  <a:srgbClr val="00B050"/>
                </a:solidFill>
              </a:rPr>
              <a:t>(v)z-</a:t>
            </a:r>
            <a:r>
              <a:rPr lang="cs-CZ" dirty="0"/>
              <a:t>.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Nověji, pod vlivem angličtiny a jen prefixem v podobě </a:t>
            </a:r>
            <a:r>
              <a:rPr lang="cs-CZ" i="1" dirty="0"/>
              <a:t>ex-</a:t>
            </a:r>
            <a:r>
              <a:rPr lang="cs-CZ" dirty="0"/>
              <a:t>, se přejímají a tvoří </a:t>
            </a:r>
            <a:r>
              <a:rPr lang="cs-CZ" b="1" dirty="0">
                <a:solidFill>
                  <a:srgbClr val="00B050"/>
                </a:solidFill>
              </a:rPr>
              <a:t>(5) pojmenování osob podle minulého stavu</a:t>
            </a:r>
            <a:r>
              <a:rPr lang="cs-CZ" dirty="0"/>
              <a:t>, ať v nějaké (většinou politické) funkci (nejspíš přejatá substantiva </a:t>
            </a:r>
            <a:r>
              <a:rPr lang="cs-CZ" i="1" dirty="0"/>
              <a:t>exprezident, exministr, extrenér</a:t>
            </a:r>
            <a:r>
              <a:rPr lang="cs-CZ" dirty="0"/>
              <a:t>) nebo ve vztahu (v češtině vytvořená substantiva </a:t>
            </a:r>
            <a:r>
              <a:rPr lang="cs-CZ" i="1" dirty="0"/>
              <a:t>exmanžel, </a:t>
            </a:r>
            <a:r>
              <a:rPr lang="cs-CZ" i="1" dirty="0" err="1"/>
              <a:t>exmilenka</a:t>
            </a:r>
            <a:r>
              <a:rPr lang="cs-CZ" dirty="0"/>
              <a:t>). V mluvě lze zaznamenat i </a:t>
            </a:r>
            <a:r>
              <a:rPr lang="cs-CZ" i="1" dirty="0"/>
              <a:t>(můj) ex</a:t>
            </a:r>
            <a:r>
              <a:rPr lang="cs-CZ" dirty="0"/>
              <a:t> jako samostatné slovo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4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25-24-A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23-22-B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21-20-C</a:t>
            </a:r>
          </a:p>
          <a:p>
            <a:r>
              <a:rPr lang="cs-CZ" b="1" dirty="0" smtClean="0">
                <a:solidFill>
                  <a:srgbClr val="00B050"/>
                </a:solidFill>
              </a:rPr>
              <a:t>19-18-D</a:t>
            </a:r>
          </a:p>
          <a:p>
            <a:r>
              <a:rPr lang="cs-CZ" b="1" dirty="0" smtClean="0">
                <a:solidFill>
                  <a:srgbClr val="FFFF00"/>
                </a:solidFill>
              </a:rPr>
              <a:t>17-16-E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15-0-F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53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Deriváty od kmene (</a:t>
            </a:r>
            <a:r>
              <a:rPr lang="cs-CZ" dirty="0" smtClean="0">
                <a:solidFill>
                  <a:srgbClr val="00B050"/>
                </a:solidFill>
              </a:rPr>
              <a:t>kmenotvorná </a:t>
            </a:r>
            <a:r>
              <a:rPr lang="cs-CZ" dirty="0" err="1" smtClean="0">
                <a:solidFill>
                  <a:srgbClr val="00B050"/>
                </a:solidFill>
              </a:rPr>
              <a:t>přípona</a:t>
            </a:r>
            <a:r>
              <a:rPr lang="cs-CZ" dirty="0" err="1" smtClean="0"/>
              <a:t>+sufix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strike="sngStrike" dirty="0" err="1" smtClean="0"/>
              <a:t>pek-ař</a:t>
            </a:r>
            <a:r>
              <a:rPr lang="cs-CZ" i="1" dirty="0" smtClean="0"/>
              <a:t>, </a:t>
            </a:r>
            <a:r>
              <a:rPr lang="cs-CZ" i="1" strike="sngStrike" dirty="0" err="1" smtClean="0"/>
              <a:t>studn-ař</a:t>
            </a:r>
            <a:r>
              <a:rPr lang="cs-CZ" i="1" dirty="0" smtClean="0"/>
              <a:t>, </a:t>
            </a:r>
            <a:r>
              <a:rPr lang="cs-CZ" i="1" strike="sngStrike" dirty="0" smtClean="0"/>
              <a:t>mluv-čí</a:t>
            </a:r>
            <a:r>
              <a:rPr lang="cs-CZ" i="1" dirty="0" smtClean="0"/>
              <a:t>, </a:t>
            </a:r>
            <a:r>
              <a:rPr lang="cs-CZ" i="1" strike="sngStrike" dirty="0" smtClean="0"/>
              <a:t>soud-</a:t>
            </a:r>
            <a:r>
              <a:rPr lang="cs-CZ" i="1" strike="sngStrike" dirty="0" err="1" smtClean="0"/>
              <a:t>ce</a:t>
            </a:r>
            <a:r>
              <a:rPr lang="cs-CZ" i="1" dirty="0" smtClean="0"/>
              <a:t>, trest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u="sng" dirty="0" smtClean="0"/>
              <a:t>n</a:t>
            </a:r>
            <a:r>
              <a:rPr lang="cs-CZ" i="1" dirty="0" smtClean="0"/>
              <a:t>ec</a:t>
            </a:r>
            <a:endParaRPr lang="cs-CZ" dirty="0" smtClean="0"/>
          </a:p>
          <a:p>
            <a:pPr lvl="0"/>
            <a:r>
              <a:rPr lang="cs-CZ" i="1" dirty="0" smtClean="0"/>
              <a:t>zn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u="sng" dirty="0" smtClean="0"/>
              <a:t>l</a:t>
            </a:r>
            <a:r>
              <a:rPr lang="cs-CZ" i="1" dirty="0" smtClean="0"/>
              <a:t>ec, </a:t>
            </a:r>
            <a:r>
              <a:rPr lang="cs-CZ" i="1" strike="sngStrike" dirty="0" smtClean="0"/>
              <a:t>výprav-čí</a:t>
            </a:r>
            <a:r>
              <a:rPr lang="cs-CZ" i="1" dirty="0" smtClean="0"/>
              <a:t>, měř</a:t>
            </a:r>
            <a:r>
              <a:rPr lang="cs-CZ" i="1" dirty="0" smtClean="0">
                <a:solidFill>
                  <a:srgbClr val="00B050"/>
                </a:solidFill>
              </a:rPr>
              <a:t>i</a:t>
            </a:r>
            <a:r>
              <a:rPr lang="cs-CZ" i="1" dirty="0" smtClean="0"/>
              <a:t>č, </a:t>
            </a:r>
            <a:r>
              <a:rPr lang="cs-CZ" i="1" strike="sngStrike" dirty="0" smtClean="0"/>
              <a:t>lov-</a:t>
            </a:r>
            <a:r>
              <a:rPr lang="cs-CZ" i="1" strike="sngStrike" dirty="0" err="1" smtClean="0"/>
              <a:t>ec</a:t>
            </a:r>
            <a:r>
              <a:rPr lang="cs-CZ" i="1" dirty="0" smtClean="0"/>
              <a:t>, </a:t>
            </a:r>
            <a:r>
              <a:rPr lang="cs-CZ" i="1" strike="sngStrike" dirty="0" smtClean="0"/>
              <a:t>zástup-</a:t>
            </a:r>
            <a:r>
              <a:rPr lang="cs-CZ" i="1" strike="sngStrike" dirty="0" err="1" smtClean="0"/>
              <a:t>ce</a:t>
            </a:r>
            <a:endParaRPr lang="cs-CZ" strike="sngStrike" dirty="0" smtClean="0"/>
          </a:p>
          <a:p>
            <a:pPr lvl="0"/>
            <a:r>
              <a:rPr lang="cs-CZ" i="1" u="sng" dirty="0" smtClean="0"/>
              <a:t>stav-</a:t>
            </a:r>
            <a:r>
              <a:rPr lang="cs-CZ" i="1" u="sng" dirty="0" smtClean="0">
                <a:solidFill>
                  <a:srgbClr val="00B050"/>
                </a:solidFill>
              </a:rPr>
              <a:t>i-</a:t>
            </a:r>
            <a:r>
              <a:rPr lang="cs-CZ" i="1" u="sng" dirty="0" smtClean="0"/>
              <a:t>tel, </a:t>
            </a:r>
            <a:r>
              <a:rPr lang="cs-CZ" i="1" u="sng" dirty="0" err="1" smtClean="0"/>
              <a:t>rozpoušt</a:t>
            </a:r>
            <a:r>
              <a:rPr lang="cs-CZ" i="1" u="sng" dirty="0" smtClean="0"/>
              <a:t>-</a:t>
            </a:r>
            <a:r>
              <a:rPr lang="cs-CZ" i="1" u="sng" dirty="0" smtClean="0">
                <a:solidFill>
                  <a:srgbClr val="00B050"/>
                </a:solidFill>
              </a:rPr>
              <a:t>ě-</a:t>
            </a:r>
            <a:r>
              <a:rPr lang="cs-CZ" i="1" u="sng" dirty="0" err="1" smtClean="0"/>
              <a:t>dlo</a:t>
            </a:r>
            <a:r>
              <a:rPr lang="cs-CZ" i="1" u="sng" dirty="0" smtClean="0"/>
              <a:t>, vyprav-</a:t>
            </a:r>
            <a:r>
              <a:rPr lang="cs-CZ" i="1" u="sng" dirty="0" smtClean="0">
                <a:solidFill>
                  <a:srgbClr val="00B050"/>
                </a:solidFill>
              </a:rPr>
              <a:t>ě-</a:t>
            </a:r>
            <a:r>
              <a:rPr lang="cs-CZ" i="1" u="sng" dirty="0" smtClean="0"/>
              <a:t>č, žehl-</a:t>
            </a:r>
            <a:r>
              <a:rPr lang="cs-CZ" i="1" u="sng" dirty="0" smtClean="0">
                <a:solidFill>
                  <a:srgbClr val="00B050"/>
                </a:solidFill>
              </a:rPr>
              <a:t>i-</a:t>
            </a:r>
            <a:r>
              <a:rPr lang="cs-CZ" i="1" u="sng" dirty="0" err="1" smtClean="0"/>
              <a:t>čka</a:t>
            </a:r>
            <a:r>
              <a:rPr lang="cs-CZ" i="1" u="sng" dirty="0" smtClean="0"/>
              <a:t>, tlum-</a:t>
            </a:r>
            <a:r>
              <a:rPr lang="cs-CZ" i="1" u="sng" dirty="0" smtClean="0">
                <a:solidFill>
                  <a:srgbClr val="00B050"/>
                </a:solidFill>
              </a:rPr>
              <a:t>í-</a:t>
            </a:r>
            <a:r>
              <a:rPr lang="cs-CZ" i="1" u="sng" dirty="0" err="1" smtClean="0"/>
              <a:t>tko</a:t>
            </a:r>
            <a:endParaRPr lang="cs-CZ" u="sng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7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Dějová jména na </a:t>
            </a:r>
            <a:r>
              <a:rPr lang="cs-CZ" i="1" dirty="0" smtClean="0"/>
              <a:t>–ní/-</a:t>
            </a:r>
            <a:r>
              <a:rPr lang="cs-CZ" i="1" dirty="0" err="1" smtClean="0"/>
              <a:t>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Která jsou možná zakončení dějových jmen? (zatrhni pouze případy, kdy požadavku zadání vyhovují všechny příklady): (Uveď příklady</a:t>
            </a:r>
            <a:r>
              <a:rPr lang="cs-CZ" dirty="0" smtClean="0"/>
              <a:t>.)    </a:t>
            </a:r>
            <a:r>
              <a:rPr lang="cs-CZ" b="1" dirty="0" smtClean="0"/>
              <a:t>2 </a:t>
            </a:r>
            <a:r>
              <a:rPr lang="cs-CZ" b="1" dirty="0"/>
              <a:t>body</a:t>
            </a:r>
            <a:endParaRPr lang="cs-CZ" dirty="0"/>
          </a:p>
          <a:p>
            <a:pPr lvl="0"/>
            <a:r>
              <a:rPr lang="cs-CZ" i="1" dirty="0" err="1"/>
              <a:t>utí</a:t>
            </a:r>
            <a:r>
              <a:rPr lang="cs-CZ" i="1" dirty="0"/>
              <a:t>, </a:t>
            </a:r>
            <a:r>
              <a:rPr lang="cs-CZ" i="1" dirty="0" err="1"/>
              <a:t>ytí</a:t>
            </a:r>
            <a:r>
              <a:rPr lang="cs-CZ" i="1" dirty="0"/>
              <a:t>, </a:t>
            </a:r>
            <a:r>
              <a:rPr lang="cs-CZ" i="1" dirty="0" err="1"/>
              <a:t>ení</a:t>
            </a:r>
            <a:r>
              <a:rPr lang="cs-CZ" i="1" dirty="0"/>
              <a:t>	</a:t>
            </a:r>
            <a:r>
              <a:rPr lang="cs-CZ" dirty="0"/>
              <a:t>	např.:</a:t>
            </a:r>
          </a:p>
          <a:p>
            <a:pPr lvl="0"/>
            <a:r>
              <a:rPr lang="cs-CZ" i="1" dirty="0" err="1"/>
              <a:t>átí</a:t>
            </a:r>
            <a:r>
              <a:rPr lang="cs-CZ" i="1" dirty="0"/>
              <a:t>, </a:t>
            </a:r>
            <a:r>
              <a:rPr lang="cs-CZ" i="1" dirty="0" err="1"/>
              <a:t>ění</a:t>
            </a:r>
            <a:r>
              <a:rPr lang="cs-CZ" i="1" dirty="0"/>
              <a:t>, </a:t>
            </a:r>
            <a:r>
              <a:rPr lang="cs-CZ" i="1" dirty="0" err="1"/>
              <a:t>oní</a:t>
            </a:r>
            <a:r>
              <a:rPr lang="cs-CZ" dirty="0"/>
              <a:t> 		např.:</a:t>
            </a:r>
          </a:p>
          <a:p>
            <a:pPr lvl="0"/>
            <a:r>
              <a:rPr lang="cs-CZ" i="1" dirty="0" err="1"/>
              <a:t>ání</a:t>
            </a:r>
            <a:r>
              <a:rPr lang="cs-CZ" i="1" dirty="0"/>
              <a:t>, </a:t>
            </a:r>
            <a:r>
              <a:rPr lang="cs-CZ" i="1" dirty="0" err="1"/>
              <a:t>ytí</a:t>
            </a:r>
            <a:r>
              <a:rPr lang="cs-CZ" i="1" dirty="0"/>
              <a:t>, </a:t>
            </a:r>
            <a:r>
              <a:rPr lang="cs-CZ" i="1" dirty="0" err="1"/>
              <a:t>ítí</a:t>
            </a:r>
            <a:r>
              <a:rPr lang="cs-CZ" dirty="0"/>
              <a:t> 		např.: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741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Deriváty od kmene</a:t>
            </a:r>
            <a:br>
              <a:rPr lang="cs-CZ" dirty="0" smtClean="0"/>
            </a:br>
            <a:r>
              <a:rPr lang="cs-CZ" dirty="0" smtClean="0"/>
              <a:t>předchází kmenotvorná přípona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 err="1" smtClean="0">
                <a:solidFill>
                  <a:srgbClr val="00B050"/>
                </a:solidFill>
              </a:rPr>
              <a:t>u</a:t>
            </a:r>
            <a:r>
              <a:rPr lang="cs-CZ" i="1" u="sng" dirty="0" err="1" smtClean="0"/>
              <a:t>tí</a:t>
            </a:r>
            <a:r>
              <a:rPr lang="cs-CZ" i="1" u="sng" dirty="0" smtClean="0"/>
              <a:t>, </a:t>
            </a:r>
            <a:r>
              <a:rPr lang="cs-CZ" i="1" u="sng" dirty="0" err="1" smtClean="0">
                <a:solidFill>
                  <a:srgbClr val="FFC000"/>
                </a:solidFill>
              </a:rPr>
              <a:t>y</a:t>
            </a:r>
            <a:r>
              <a:rPr lang="cs-CZ" i="1" u="sng" dirty="0" err="1" smtClean="0"/>
              <a:t>tí</a:t>
            </a:r>
            <a:r>
              <a:rPr lang="cs-CZ" i="1" u="sng" dirty="0" smtClean="0"/>
              <a:t>, </a:t>
            </a:r>
            <a:r>
              <a:rPr lang="cs-CZ" i="1" u="sng" dirty="0" err="1" smtClean="0">
                <a:solidFill>
                  <a:srgbClr val="00B050"/>
                </a:solidFill>
              </a:rPr>
              <a:t>e</a:t>
            </a:r>
            <a:r>
              <a:rPr lang="cs-CZ" i="1" u="sng" dirty="0" err="1" smtClean="0"/>
              <a:t>ní</a:t>
            </a:r>
            <a:r>
              <a:rPr lang="cs-CZ" i="1" u="sng" dirty="0" smtClean="0"/>
              <a:t>	</a:t>
            </a:r>
            <a:r>
              <a:rPr lang="cs-CZ" u="sng" dirty="0" smtClean="0"/>
              <a:t>	např.: van</a:t>
            </a:r>
            <a:r>
              <a:rPr lang="cs-CZ" u="sng" dirty="0" smtClean="0">
                <a:solidFill>
                  <a:srgbClr val="00B050"/>
                </a:solidFill>
              </a:rPr>
              <a:t>u-</a:t>
            </a:r>
            <a:r>
              <a:rPr lang="cs-CZ" u="sng" dirty="0" err="1" smtClean="0"/>
              <a:t>tí</a:t>
            </a:r>
            <a:r>
              <a:rPr lang="cs-CZ" u="sng" dirty="0" smtClean="0"/>
              <a:t>, m</a:t>
            </a:r>
            <a:r>
              <a:rPr lang="cs-CZ" u="sng" dirty="0" smtClean="0">
                <a:solidFill>
                  <a:srgbClr val="FFC000"/>
                </a:solidFill>
              </a:rPr>
              <a:t>y</a:t>
            </a:r>
            <a:r>
              <a:rPr lang="cs-CZ" u="sng" dirty="0" smtClean="0"/>
              <a:t>-</a:t>
            </a:r>
            <a:r>
              <a:rPr lang="cs-CZ" u="sng" dirty="0" err="1" smtClean="0"/>
              <a:t>tí</a:t>
            </a:r>
            <a:r>
              <a:rPr lang="cs-CZ" u="sng" dirty="0" smtClean="0"/>
              <a:t>, vř</a:t>
            </a:r>
            <a:r>
              <a:rPr lang="cs-CZ" u="sng" dirty="0" smtClean="0">
                <a:solidFill>
                  <a:srgbClr val="00B050"/>
                </a:solidFill>
              </a:rPr>
              <a:t>e</a:t>
            </a:r>
            <a:r>
              <a:rPr lang="cs-CZ" u="sng" dirty="0" smtClean="0"/>
              <a:t>-ní</a:t>
            </a:r>
          </a:p>
          <a:p>
            <a:pPr lvl="0"/>
            <a:r>
              <a:rPr lang="cs-CZ" i="1" dirty="0" err="1" smtClean="0">
                <a:solidFill>
                  <a:srgbClr val="FFC000"/>
                </a:solidFill>
              </a:rPr>
              <a:t>á</a:t>
            </a:r>
            <a:r>
              <a:rPr lang="cs-CZ" i="1" dirty="0" err="1" smtClean="0"/>
              <a:t>tí</a:t>
            </a:r>
            <a:r>
              <a:rPr lang="cs-CZ" i="1" dirty="0" smtClean="0"/>
              <a:t>, </a:t>
            </a:r>
            <a:r>
              <a:rPr lang="cs-CZ" i="1" dirty="0" err="1" smtClean="0">
                <a:solidFill>
                  <a:srgbClr val="00B050"/>
                </a:solidFill>
              </a:rPr>
              <a:t>ě</a:t>
            </a:r>
            <a:r>
              <a:rPr lang="cs-CZ" i="1" dirty="0" err="1" smtClean="0"/>
              <a:t>ní</a:t>
            </a:r>
            <a:r>
              <a:rPr lang="cs-CZ" i="1" dirty="0" smtClean="0"/>
              <a:t>, </a:t>
            </a:r>
            <a:r>
              <a:rPr lang="cs-CZ" i="1" strike="sngStrike" dirty="0" err="1" smtClean="0"/>
              <a:t>oní</a:t>
            </a:r>
            <a:r>
              <a:rPr lang="cs-CZ" dirty="0" smtClean="0"/>
              <a:t> 		např.: </a:t>
            </a:r>
            <a:r>
              <a:rPr lang="cs-CZ" dirty="0" err="1" smtClean="0"/>
              <a:t>ods</a:t>
            </a:r>
            <a:r>
              <a:rPr lang="cs-CZ" dirty="0" err="1" smtClean="0">
                <a:solidFill>
                  <a:srgbClr val="FFC000"/>
                </a:solidFill>
              </a:rPr>
              <a:t>á</a:t>
            </a:r>
            <a:r>
              <a:rPr lang="cs-CZ" dirty="0" err="1" smtClean="0"/>
              <a:t>-tí</a:t>
            </a:r>
            <a:r>
              <a:rPr lang="cs-CZ" dirty="0" smtClean="0"/>
              <a:t>, stav</a:t>
            </a:r>
            <a:r>
              <a:rPr lang="cs-CZ" dirty="0" smtClean="0">
                <a:solidFill>
                  <a:srgbClr val="00B050"/>
                </a:solidFill>
              </a:rPr>
              <a:t>ě</a:t>
            </a:r>
            <a:r>
              <a:rPr lang="cs-CZ" dirty="0" smtClean="0"/>
              <a:t>-ní,</a:t>
            </a:r>
            <a:r>
              <a:rPr lang="cs-CZ" strike="sngStrike" dirty="0" smtClean="0"/>
              <a:t> Horehroní</a:t>
            </a:r>
          </a:p>
          <a:p>
            <a:pPr lvl="0"/>
            <a:r>
              <a:rPr lang="cs-CZ" i="1" dirty="0" err="1" smtClean="0">
                <a:solidFill>
                  <a:srgbClr val="00B050"/>
                </a:solidFill>
              </a:rPr>
              <a:t>á</a:t>
            </a:r>
            <a:r>
              <a:rPr lang="cs-CZ" i="1" dirty="0" err="1" smtClean="0"/>
              <a:t>ní</a:t>
            </a:r>
            <a:r>
              <a:rPr lang="cs-CZ" i="1" dirty="0" smtClean="0"/>
              <a:t>, </a:t>
            </a:r>
            <a:r>
              <a:rPr lang="cs-CZ" i="1" dirty="0" err="1" smtClean="0">
                <a:solidFill>
                  <a:srgbClr val="FFC000"/>
                </a:solidFill>
              </a:rPr>
              <a:t>y</a:t>
            </a:r>
            <a:r>
              <a:rPr lang="cs-CZ" i="1" dirty="0" err="1" smtClean="0"/>
              <a:t>tí</a:t>
            </a:r>
            <a:r>
              <a:rPr lang="cs-CZ" i="1" dirty="0" smtClean="0"/>
              <a:t>, </a:t>
            </a:r>
            <a:r>
              <a:rPr lang="cs-CZ" i="1" strike="sngStrike" dirty="0" err="1" smtClean="0"/>
              <a:t>ítí</a:t>
            </a:r>
            <a:r>
              <a:rPr lang="cs-CZ" dirty="0" smtClean="0"/>
              <a:t> 		např.: </a:t>
            </a:r>
            <a:r>
              <a:rPr lang="cs-CZ" dirty="0" err="1" smtClean="0"/>
              <a:t>nakupov</a:t>
            </a:r>
            <a:r>
              <a:rPr lang="cs-CZ" dirty="0" err="1" smtClean="0">
                <a:solidFill>
                  <a:srgbClr val="00B050"/>
                </a:solidFill>
              </a:rPr>
              <a:t>á</a:t>
            </a:r>
            <a:r>
              <a:rPr lang="cs-CZ" dirty="0" err="1" smtClean="0"/>
              <a:t>-ní</a:t>
            </a:r>
            <a:r>
              <a:rPr lang="cs-CZ" dirty="0" smtClean="0"/>
              <a:t>, m</a:t>
            </a:r>
            <a:r>
              <a:rPr lang="cs-CZ" dirty="0" smtClean="0">
                <a:solidFill>
                  <a:srgbClr val="FFC000"/>
                </a:solidFill>
              </a:rPr>
              <a:t>y</a:t>
            </a:r>
            <a:r>
              <a:rPr lang="cs-CZ" dirty="0" smtClean="0"/>
              <a:t>-</a:t>
            </a:r>
            <a:r>
              <a:rPr lang="cs-CZ" dirty="0" err="1" smtClean="0"/>
              <a:t>tí</a:t>
            </a:r>
            <a:r>
              <a:rPr lang="cs-CZ" dirty="0" smtClean="0"/>
              <a:t>, (</a:t>
            </a:r>
            <a:r>
              <a:rPr lang="cs-CZ" strike="sngStrike" dirty="0" smtClean="0"/>
              <a:t>kvítí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05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Lexikalizovaná deminutiva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Který seznam zahrnuje v pozicích &lt;&gt; pouze </a:t>
            </a:r>
            <a:r>
              <a:rPr lang="cs-CZ" dirty="0" smtClean="0"/>
              <a:t>lexikalizovaná deminutiva</a:t>
            </a:r>
            <a:r>
              <a:rPr lang="cs-CZ" dirty="0"/>
              <a:t>:		</a:t>
            </a:r>
            <a:r>
              <a:rPr lang="cs-CZ" b="1" dirty="0"/>
              <a:t>3 body</a:t>
            </a:r>
            <a:endParaRPr lang="cs-CZ" dirty="0"/>
          </a:p>
          <a:p>
            <a:pPr lvl="0"/>
            <a:r>
              <a:rPr lang="cs-CZ" i="1" dirty="0"/>
              <a:t>&lt;</a:t>
            </a:r>
            <a:r>
              <a:rPr lang="cs-CZ" b="1" i="1" dirty="0"/>
              <a:t>řádek</a:t>
            </a:r>
            <a:r>
              <a:rPr lang="cs-CZ" i="1" dirty="0"/>
              <a:t>&gt; brambor, jídelní &lt;</a:t>
            </a:r>
            <a:r>
              <a:rPr lang="cs-CZ" b="1" i="1" dirty="0"/>
              <a:t>lístek</a:t>
            </a:r>
            <a:r>
              <a:rPr lang="cs-CZ" i="1" dirty="0"/>
              <a:t>&gt;, novinový &lt;</a:t>
            </a:r>
            <a:r>
              <a:rPr lang="cs-CZ" b="1" i="1" dirty="0"/>
              <a:t>sloupek</a:t>
            </a:r>
            <a:r>
              <a:rPr lang="cs-CZ" i="1" dirty="0"/>
              <a:t>&gt;</a:t>
            </a:r>
            <a:endParaRPr lang="cs-CZ" dirty="0"/>
          </a:p>
          <a:p>
            <a:pPr lvl="0"/>
            <a:r>
              <a:rPr lang="cs-CZ" i="1" dirty="0"/>
              <a:t>&lt;</a:t>
            </a:r>
            <a:r>
              <a:rPr lang="cs-CZ" b="1" i="1" dirty="0"/>
              <a:t>soudek</a:t>
            </a:r>
            <a:r>
              <a:rPr lang="cs-CZ" i="1" dirty="0"/>
              <a:t>&gt; střelného prachu, &lt;</a:t>
            </a:r>
            <a:r>
              <a:rPr lang="cs-CZ" b="1" i="1" dirty="0"/>
              <a:t>papoušek</a:t>
            </a:r>
            <a:r>
              <a:rPr lang="cs-CZ" i="1" dirty="0"/>
              <a:t>&gt; na motocyklu, &lt;</a:t>
            </a:r>
            <a:r>
              <a:rPr lang="cs-CZ" b="1" i="1" dirty="0"/>
              <a:t>krteček</a:t>
            </a:r>
            <a:r>
              <a:rPr lang="cs-CZ" i="1" dirty="0"/>
              <a:t>&gt; a &lt;</a:t>
            </a:r>
            <a:r>
              <a:rPr lang="cs-CZ" b="1" i="1" dirty="0"/>
              <a:t>kalhotky</a:t>
            </a:r>
            <a:r>
              <a:rPr lang="cs-CZ" i="1" dirty="0"/>
              <a:t>&gt;</a:t>
            </a:r>
            <a:endParaRPr lang="cs-CZ" dirty="0"/>
          </a:p>
          <a:p>
            <a:pPr lvl="0"/>
            <a:r>
              <a:rPr lang="cs-CZ" i="1" dirty="0"/>
              <a:t>prasečí &lt;</a:t>
            </a:r>
            <a:r>
              <a:rPr lang="cs-CZ" b="1" i="1" dirty="0"/>
              <a:t>ocásek</a:t>
            </a:r>
            <a:r>
              <a:rPr lang="cs-CZ" i="1" dirty="0"/>
              <a:t>&gt;, dětský &lt;</a:t>
            </a:r>
            <a:r>
              <a:rPr lang="cs-CZ" b="1" i="1" dirty="0"/>
              <a:t>pokojíček</a:t>
            </a:r>
            <a:r>
              <a:rPr lang="cs-CZ" i="1" dirty="0"/>
              <a:t>&gt;, vaječný &lt;</a:t>
            </a:r>
            <a:r>
              <a:rPr lang="cs-CZ" b="1" i="1" dirty="0"/>
              <a:t>bílek</a:t>
            </a:r>
            <a:r>
              <a:rPr lang="cs-CZ" i="1" dirty="0" smtClean="0"/>
              <a:t>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05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LD mají k-</a:t>
            </a:r>
            <a:r>
              <a:rPr lang="cs-CZ" sz="2000" dirty="0" err="1" smtClean="0"/>
              <a:t>ový</a:t>
            </a:r>
            <a:r>
              <a:rPr lang="cs-CZ" sz="2000" dirty="0" smtClean="0"/>
              <a:t> sufix, který by bylo možné vyložit </a:t>
            </a:r>
            <a:r>
              <a:rPr lang="cs-CZ" sz="2000" dirty="0" err="1" smtClean="0"/>
              <a:t>deminutivně</a:t>
            </a:r>
            <a:r>
              <a:rPr lang="cs-CZ" sz="2000" dirty="0" smtClean="0"/>
              <a:t>, ale nejde o slovotvorný význam zdrobnění, ale o to, že se pomocí formy deminutiva vyjadřuje nějaký specifikovaný lexikální význam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dirty="0" smtClean="0">
                <a:solidFill>
                  <a:srgbClr val="00B050"/>
                </a:solidFill>
              </a:rPr>
              <a:t>&lt;</a:t>
            </a:r>
            <a:r>
              <a:rPr lang="cs-CZ" b="1" i="1" dirty="0" smtClean="0">
                <a:solidFill>
                  <a:srgbClr val="92D050"/>
                </a:solidFill>
              </a:rPr>
              <a:t>řád</a:t>
            </a:r>
            <a:r>
              <a:rPr lang="cs-CZ" b="1" i="1" dirty="0" smtClean="0">
                <a:solidFill>
                  <a:srgbClr val="00B050"/>
                </a:solidFill>
              </a:rPr>
              <a:t>ek</a:t>
            </a:r>
            <a:r>
              <a:rPr lang="cs-CZ" i="1" dirty="0" smtClean="0">
                <a:solidFill>
                  <a:srgbClr val="00B050"/>
                </a:solidFill>
              </a:rPr>
              <a:t>&gt; </a:t>
            </a:r>
            <a:r>
              <a:rPr lang="cs-CZ" i="1" dirty="0" smtClean="0"/>
              <a:t>brambor, jídelní </a:t>
            </a:r>
            <a:r>
              <a:rPr lang="cs-CZ" i="1" dirty="0" smtClean="0">
                <a:solidFill>
                  <a:srgbClr val="00B050"/>
                </a:solidFill>
              </a:rPr>
              <a:t>&lt;</a:t>
            </a:r>
            <a:r>
              <a:rPr lang="cs-CZ" b="1" i="1" dirty="0" smtClean="0">
                <a:solidFill>
                  <a:srgbClr val="92D050"/>
                </a:solidFill>
              </a:rPr>
              <a:t>líst</a:t>
            </a:r>
            <a:r>
              <a:rPr lang="cs-CZ" b="1" i="1" dirty="0" smtClean="0">
                <a:solidFill>
                  <a:srgbClr val="00B050"/>
                </a:solidFill>
              </a:rPr>
              <a:t>ek</a:t>
            </a:r>
            <a:r>
              <a:rPr lang="cs-CZ" i="1" dirty="0" smtClean="0">
                <a:solidFill>
                  <a:srgbClr val="00B050"/>
                </a:solidFill>
              </a:rPr>
              <a:t>&gt;, </a:t>
            </a:r>
            <a:r>
              <a:rPr lang="cs-CZ" i="1" dirty="0" smtClean="0"/>
              <a:t>novinový </a:t>
            </a:r>
            <a:r>
              <a:rPr lang="cs-CZ" i="1" dirty="0" smtClean="0">
                <a:solidFill>
                  <a:srgbClr val="00B050"/>
                </a:solidFill>
              </a:rPr>
              <a:t>&lt;</a:t>
            </a:r>
            <a:r>
              <a:rPr lang="cs-CZ" b="1" i="1" dirty="0" smtClean="0">
                <a:solidFill>
                  <a:srgbClr val="92D050"/>
                </a:solidFill>
              </a:rPr>
              <a:t>slou</a:t>
            </a:r>
            <a:r>
              <a:rPr lang="cs-CZ" b="1" i="1" dirty="0" smtClean="0">
                <a:solidFill>
                  <a:srgbClr val="00B050"/>
                </a:solidFill>
              </a:rPr>
              <a:t>pek</a:t>
            </a:r>
            <a:r>
              <a:rPr lang="cs-CZ" i="1" dirty="0" smtClean="0">
                <a:solidFill>
                  <a:srgbClr val="00B050"/>
                </a:solidFill>
              </a:rPr>
              <a:t>&gt;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b="1" i="1" strike="sngStrike" dirty="0" smtClean="0"/>
              <a:t>&lt;soudek&gt; </a:t>
            </a:r>
            <a:r>
              <a:rPr lang="cs-CZ" i="1" dirty="0" smtClean="0"/>
              <a:t>střelného prachu, </a:t>
            </a:r>
            <a:r>
              <a:rPr lang="cs-CZ" i="1" dirty="0" smtClean="0">
                <a:solidFill>
                  <a:srgbClr val="FFC000"/>
                </a:solidFill>
              </a:rPr>
              <a:t>&lt;</a:t>
            </a:r>
            <a:r>
              <a:rPr lang="cs-CZ" b="1" i="1" dirty="0" smtClean="0">
                <a:solidFill>
                  <a:srgbClr val="FFC000"/>
                </a:solidFill>
              </a:rPr>
              <a:t>papoušek</a:t>
            </a:r>
            <a:r>
              <a:rPr lang="cs-CZ" i="1" dirty="0" smtClean="0">
                <a:solidFill>
                  <a:srgbClr val="FFC000"/>
                </a:solidFill>
              </a:rPr>
              <a:t>&gt; </a:t>
            </a:r>
            <a:r>
              <a:rPr lang="cs-CZ" i="1" dirty="0" smtClean="0"/>
              <a:t>na motocyklu,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krteček</a:t>
            </a:r>
            <a:r>
              <a:rPr lang="cs-CZ" i="1" strike="sngStrike" dirty="0" smtClean="0"/>
              <a:t>&gt; </a:t>
            </a:r>
            <a:r>
              <a:rPr lang="cs-CZ" i="1" dirty="0" smtClean="0"/>
              <a:t>a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kalhotky</a:t>
            </a:r>
            <a:r>
              <a:rPr lang="cs-CZ" i="1" strike="sngStrike" dirty="0" smtClean="0"/>
              <a:t>&gt;</a:t>
            </a:r>
            <a:endParaRPr lang="cs-CZ" strike="sngStrike" dirty="0" smtClean="0"/>
          </a:p>
          <a:p>
            <a:pPr lvl="0"/>
            <a:r>
              <a:rPr lang="cs-CZ" i="1" dirty="0" smtClean="0"/>
              <a:t>prasečí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ocásek</a:t>
            </a:r>
            <a:r>
              <a:rPr lang="cs-CZ" i="1" strike="sngStrike" dirty="0" smtClean="0"/>
              <a:t>&gt;</a:t>
            </a:r>
            <a:r>
              <a:rPr lang="cs-CZ" i="1" dirty="0" smtClean="0"/>
              <a:t>, dětský </a:t>
            </a:r>
            <a:r>
              <a:rPr lang="cs-CZ" i="1" strike="sngStrike" dirty="0" smtClean="0"/>
              <a:t>&lt;</a:t>
            </a:r>
            <a:r>
              <a:rPr lang="cs-CZ" b="1" i="1" strike="sngStrike" dirty="0" smtClean="0"/>
              <a:t>pokojíček</a:t>
            </a:r>
            <a:r>
              <a:rPr lang="cs-CZ" i="1" strike="sngStrike" dirty="0" smtClean="0"/>
              <a:t>&gt;, </a:t>
            </a:r>
            <a:r>
              <a:rPr lang="cs-CZ" i="1" dirty="0" smtClean="0"/>
              <a:t>vaječný </a:t>
            </a:r>
            <a:r>
              <a:rPr lang="cs-CZ" i="1" dirty="0" smtClean="0">
                <a:solidFill>
                  <a:srgbClr val="FFC000"/>
                </a:solidFill>
              </a:rPr>
              <a:t>&lt;</a:t>
            </a:r>
            <a:r>
              <a:rPr lang="cs-CZ" b="1" i="1" dirty="0" smtClean="0">
                <a:solidFill>
                  <a:srgbClr val="FFC000"/>
                </a:solidFill>
              </a:rPr>
              <a:t>bílek</a:t>
            </a:r>
            <a:r>
              <a:rPr lang="cs-CZ" i="1" dirty="0" smtClean="0">
                <a:solidFill>
                  <a:srgbClr val="FFC000"/>
                </a:solidFill>
              </a:rPr>
              <a:t>&gt;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0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TRANSPOZICE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Vyber substantivum, které synchronně nelze vyložit jako </a:t>
            </a:r>
            <a:r>
              <a:rPr lang="cs-CZ" b="1" dirty="0"/>
              <a:t>transponované</a:t>
            </a:r>
            <a:r>
              <a:rPr lang="cs-CZ" dirty="0"/>
              <a:t> </a:t>
            </a:r>
            <a:r>
              <a:rPr lang="cs-CZ" dirty="0" smtClean="0"/>
              <a:t>adjektivum: </a:t>
            </a:r>
            <a:r>
              <a:rPr lang="cs-CZ" b="1" dirty="0" smtClean="0"/>
              <a:t>1 </a:t>
            </a:r>
            <a:r>
              <a:rPr lang="cs-CZ" b="1" dirty="0"/>
              <a:t>bod</a:t>
            </a:r>
            <a:endParaRPr lang="cs-CZ" dirty="0"/>
          </a:p>
          <a:p>
            <a:pPr lvl="0"/>
            <a:r>
              <a:rPr lang="cs-CZ" i="1" dirty="0"/>
              <a:t>lítost</a:t>
            </a:r>
            <a:endParaRPr lang="cs-CZ" dirty="0"/>
          </a:p>
          <a:p>
            <a:pPr lvl="0"/>
            <a:r>
              <a:rPr lang="cs-CZ" i="1" dirty="0"/>
              <a:t>moudrost</a:t>
            </a:r>
            <a:endParaRPr lang="cs-CZ" dirty="0"/>
          </a:p>
          <a:p>
            <a:pPr lvl="0"/>
            <a:r>
              <a:rPr lang="cs-CZ" i="1" dirty="0"/>
              <a:t>schopnost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94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Adjektivum je pojmenováno substantivem za účelem syntaktické derivace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strike="sngStrike" dirty="0" smtClean="0">
                <a:solidFill>
                  <a:srgbClr val="FF0000"/>
                </a:solidFill>
              </a:rPr>
              <a:t>Lítost : lítá saň → ???</a:t>
            </a:r>
            <a:endParaRPr lang="cs-CZ" strike="sngStrike" dirty="0" smtClean="0">
              <a:solidFill>
                <a:srgbClr val="FF0000"/>
              </a:solidFill>
            </a:endParaRP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Moudrost : moudrá žena → ženina moudrost</a:t>
            </a:r>
            <a:endParaRPr lang="cs-CZ" dirty="0" smtClean="0">
              <a:solidFill>
                <a:srgbClr val="00B050"/>
              </a:solidFill>
            </a:endParaRPr>
          </a:p>
          <a:p>
            <a:pPr lvl="0"/>
            <a:r>
              <a:rPr lang="cs-CZ" i="1" dirty="0" smtClean="0">
                <a:solidFill>
                  <a:srgbClr val="00B050"/>
                </a:solidFill>
              </a:rPr>
              <a:t>Schopnost: schopný učitel → učitelská schopnost</a:t>
            </a:r>
            <a:endParaRPr lang="cs-CZ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05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608</Words>
  <Application>Microsoft Office PowerPoint</Application>
  <PresentationFormat>Předvádění na obrazovce (4:3)</PresentationFormat>
  <Paragraphs>121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Ukázka otázek v testu cja009</vt:lpstr>
      <vt:lpstr>Deriváty od kmene – kořene – slovesného tvaru</vt:lpstr>
      <vt:lpstr>Deriváty od kmene (kmenotvorná přípona+sufix)</vt:lpstr>
      <vt:lpstr>Dějová jména na –ní/-tí</vt:lpstr>
      <vt:lpstr>Deriváty od kmene předchází kmenotvorná přípona</vt:lpstr>
      <vt:lpstr>Lexikalizovaná deminutiva</vt:lpstr>
      <vt:lpstr>LD mají k-ový sufix, který by bylo možné vyložit deminutivně, ale nejde o slovotvorný význam zdrobnění, ale o to, že se pomocí formy deminutiva vyjadřuje nějaký specifikovaný lexikální význam</vt:lpstr>
      <vt:lpstr>TRANSPOZICE</vt:lpstr>
      <vt:lpstr>Adjektivum je pojmenováno substantivem za účelem syntaktické derivace</vt:lpstr>
      <vt:lpstr>stupňování</vt:lpstr>
      <vt:lpstr>Redukovaný kmen (pozitiv je rozšířený, komparativ je redukovaný)</vt:lpstr>
      <vt:lpstr>Příčestí t-ové</vt:lpstr>
      <vt:lpstr>POZOR! Otázka je formulována negativně</vt:lpstr>
      <vt:lpstr>Desubstantivní slovesa</vt:lpstr>
      <vt:lpstr>Fundující / základové slovo je substantivum </vt:lpstr>
      <vt:lpstr>Genitiv záporový</vt:lpstr>
      <vt:lpstr>Záporový genitiv je přidělován, jestliže sloveso nese negaci, a to jménu v pozici přímého objektu tranzitivních sloves</vt:lpstr>
      <vt:lpstr>Kmenotvorná přípona</vt:lpstr>
      <vt:lpstr>Kmenotvorná přípona (musí existovat základové sloveso)</vt:lpstr>
      <vt:lpstr>segmentace</vt:lpstr>
      <vt:lpstr>morfém</vt:lpstr>
      <vt:lpstr>http://www.slovnikafixu.cz/heslar/ex-</vt:lpstr>
      <vt:lpstr>Klasifikace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otázek v testu cja009</dc:title>
  <dc:creator>Klára Osolsobě</dc:creator>
  <cp:lastModifiedBy>Klára Osolsobě</cp:lastModifiedBy>
  <cp:revision>10</cp:revision>
  <dcterms:created xsi:type="dcterms:W3CDTF">2017-05-02T12:09:37Z</dcterms:created>
  <dcterms:modified xsi:type="dcterms:W3CDTF">2018-04-18T12:27:48Z</dcterms:modified>
</cp:coreProperties>
</file>