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01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24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2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2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74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4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56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12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95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69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19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C03F-419F-4195-BA57-0F16680EDDE1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1B49-510E-4138-8726-662D777241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4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nonyma-online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429846"/>
            <a:ext cx="10515600" cy="574711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Pomlčka</a:t>
            </a:r>
            <a:r>
              <a:rPr lang="cs-CZ" dirty="0" smtClean="0"/>
              <a:t> – k rozdělení</a:t>
            </a:r>
          </a:p>
          <a:p>
            <a:pPr marL="0" indent="0">
              <a:buNone/>
            </a:pPr>
            <a:r>
              <a:rPr lang="cs-CZ" dirty="0" smtClean="0"/>
              <a:t>1928–1929</a:t>
            </a:r>
          </a:p>
          <a:p>
            <a:pPr marL="0" indent="0">
              <a:buNone/>
            </a:pPr>
            <a:r>
              <a:rPr lang="cs-CZ" dirty="0"/>
              <a:t>dálnice </a:t>
            </a:r>
            <a:r>
              <a:rPr lang="cs-CZ" dirty="0" smtClean="0"/>
              <a:t>Praha–Brno</a:t>
            </a:r>
          </a:p>
          <a:p>
            <a:pPr marL="0" indent="0">
              <a:buNone/>
            </a:pPr>
            <a:r>
              <a:rPr lang="cs-CZ" dirty="0"/>
              <a:t>utkání </a:t>
            </a:r>
            <a:r>
              <a:rPr lang="cs-CZ" dirty="0" smtClean="0"/>
              <a:t>Baník–Zbrojovka</a:t>
            </a:r>
          </a:p>
          <a:p>
            <a:pPr marL="0" indent="0">
              <a:buNone/>
            </a:pPr>
            <a:r>
              <a:rPr lang="cs-CZ" dirty="0" smtClean="0"/>
              <a:t>Místo čárky: </a:t>
            </a:r>
            <a:r>
              <a:rPr lang="cs-CZ" dirty="0"/>
              <a:t>Tato kniha – vydaná ještě před válkou – je opravdu </a:t>
            </a:r>
            <a:r>
              <a:rPr lang="cs-CZ" dirty="0" smtClean="0"/>
              <a:t>úžasná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Spojovník</a:t>
            </a:r>
            <a:r>
              <a:rPr lang="cs-CZ" dirty="0" smtClean="0"/>
              <a:t> - spojuje</a:t>
            </a:r>
          </a:p>
          <a:p>
            <a:pPr marL="0" indent="0">
              <a:buNone/>
            </a:pPr>
            <a:r>
              <a:rPr lang="cs-CZ" dirty="0" smtClean="0"/>
              <a:t>Frýdek-Místek</a:t>
            </a:r>
          </a:p>
          <a:p>
            <a:pPr marL="0" indent="0">
              <a:buNone/>
            </a:pPr>
            <a:r>
              <a:rPr lang="cs-CZ" dirty="0" smtClean="0"/>
              <a:t>malíř-lakýrník</a:t>
            </a:r>
          </a:p>
          <a:p>
            <a:pPr marL="0" indent="0">
              <a:buNone/>
            </a:pPr>
            <a:r>
              <a:rPr lang="cs-CZ" dirty="0" err="1" smtClean="0"/>
              <a:t>Clam-Gallasův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54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Následují ukázky toho, jak </a:t>
            </a:r>
            <a:r>
              <a:rPr lang="cs-CZ" smtClean="0"/>
              <a:t>to nedělat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962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91" y="70338"/>
            <a:ext cx="11902831" cy="6721231"/>
          </a:xfrm>
        </p:spPr>
        <p:txBody>
          <a:bodyPr>
            <a:normAutofit/>
          </a:bodyPr>
          <a:lstStyle/>
          <a:p>
            <a:r>
              <a:rPr lang="cs-CZ" dirty="0"/>
              <a:t>Kniha je samozřejmě doplněna i obrazovým materiálem. Tvoří jej jednak mapky (je zde mapa celé římské říše, poté mapky </a:t>
            </a:r>
            <a:r>
              <a:rPr lang="cs-CZ" dirty="0" smtClean="0"/>
              <a:t>Germánie </a:t>
            </a:r>
            <a:r>
              <a:rPr lang="cs-CZ" dirty="0"/>
              <a:t>s vyznačeným průběhem limitu a směry římských či germánských útoků, a také plánky měst a římských vojenských táborů). </a:t>
            </a:r>
            <a:r>
              <a:rPr lang="cs-CZ" dirty="0" err="1"/>
              <a:t>Druhak</a:t>
            </a:r>
            <a:r>
              <a:rPr lang="cs-CZ" dirty="0"/>
              <a:t> vyobrazení římských mincí, oslavujících vítězství nad Germány. Jsou zde také dvě ilustrace rekonstruující vzhled limitu a římské </a:t>
            </a:r>
            <a:r>
              <a:rPr lang="cs-CZ" dirty="0" err="1"/>
              <a:t>villa</a:t>
            </a:r>
            <a:r>
              <a:rPr lang="cs-CZ" dirty="0"/>
              <a:t> </a:t>
            </a:r>
            <a:r>
              <a:rPr lang="cs-CZ" dirty="0" err="1"/>
              <a:t>rusticae</a:t>
            </a:r>
            <a:r>
              <a:rPr lang="cs-CZ" dirty="0"/>
              <a:t>, tedy zemědělského dvorce 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          Kniha je psána poměrně čtivě a ačkoliv autor čtenáře zahlcuje množstvím jmen osobních i geografických dá se doporučit i laické veřejnosti. Knihu zahajuje autorova předmluva, napsaná </a:t>
            </a:r>
            <a:r>
              <a:rPr lang="cs-CZ" dirty="0" smtClean="0"/>
              <a:t>speciálně </a:t>
            </a:r>
            <a:r>
              <a:rPr lang="cs-CZ" dirty="0"/>
              <a:t>pro české vydání a na konci je doslov (napsaný J. Musilem), který stručně </a:t>
            </a:r>
            <a:r>
              <a:rPr lang="cs-CZ" dirty="0" smtClean="0"/>
              <a:t>shrnuje </a:t>
            </a:r>
            <a:r>
              <a:rPr lang="cs-CZ" dirty="0"/>
              <a:t>poznatky obsažené v knize do několika stránek a vztahuje je na naše území.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          Kniha obsahuje i jakousi přílohu, v podobě chronologického přehledu důležitých událostí, který je ovšem vskutku stručný. Nezbytná je samozřejmě i bibliografie, bohužel pro české čtenáře jsou v ní uvedené knihy samozřejmě v němčině (ačkoliv autor uvádí i antické autory, které máme přeloženy). Velmi užitečnou částí knihy je také rejstřík, který usnadňuje hledání. </a:t>
            </a:r>
          </a:p>
        </p:txBody>
      </p:sp>
    </p:spTree>
    <p:extLst>
      <p:ext uri="{BB962C8B-B14F-4D97-AF65-F5344CB8AC3E}">
        <p14:creationId xmlns:p14="http://schemas.microsoft.com/office/powerpoint/2010/main" val="6512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111523" cy="4801821"/>
          </a:xfrm>
        </p:spPr>
        <p:txBody>
          <a:bodyPr>
            <a:normAutofit/>
          </a:bodyPr>
          <a:lstStyle/>
          <a:p>
            <a:r>
              <a:rPr lang="cs-CZ" dirty="0"/>
              <a:t>Ze čtveřice obrazů, které v roce 1862 půjčil na brněnskou výstavu, se kromě ženského portrétu od Tizianova žáka Parise </a:t>
            </a:r>
            <a:r>
              <a:rPr lang="cs-CZ" dirty="0" err="1"/>
              <a:t>Bordoneho</a:t>
            </a:r>
            <a:r>
              <a:rPr lang="cs-CZ" dirty="0"/>
              <a:t>, jehož podobu zachycuje grafický přepis Friedricha Johna, </a:t>
            </a:r>
            <a:r>
              <a:rPr lang="cs-CZ" dirty="0" smtClean="0"/>
              <a:t>zbývající </a:t>
            </a:r>
            <a:r>
              <a:rPr lang="cs-CZ" dirty="0"/>
              <a:t>tři, určené jako díla representanta zlatého věku španělského malířství </a:t>
            </a:r>
            <a:r>
              <a:rPr lang="cs-CZ" dirty="0" err="1"/>
              <a:t>Bartolomé</a:t>
            </a:r>
            <a:r>
              <a:rPr lang="cs-CZ" dirty="0"/>
              <a:t> </a:t>
            </a:r>
            <a:r>
              <a:rPr lang="cs-CZ" dirty="0" err="1"/>
              <a:t>Estebana</a:t>
            </a:r>
            <a:r>
              <a:rPr lang="cs-CZ" dirty="0"/>
              <a:t> </a:t>
            </a:r>
            <a:r>
              <a:rPr lang="cs-CZ" dirty="0" err="1"/>
              <a:t>Murilla</a:t>
            </a:r>
            <a:r>
              <a:rPr lang="cs-CZ" dirty="0"/>
              <a:t>, </a:t>
            </a:r>
            <a:r>
              <a:rPr lang="cs-CZ" dirty="0" err="1" smtClean="0"/>
              <a:t>dordrechtského</a:t>
            </a:r>
            <a:r>
              <a:rPr lang="cs-CZ" dirty="0" smtClean="0"/>
              <a:t> </a:t>
            </a:r>
            <a:r>
              <a:rPr lang="cs-CZ" dirty="0"/>
              <a:t>krajináře 17. století </a:t>
            </a:r>
            <a:r>
              <a:rPr lang="cs-CZ" dirty="0" err="1"/>
              <a:t>Aelberta</a:t>
            </a:r>
            <a:r>
              <a:rPr lang="cs-CZ" dirty="0"/>
              <a:t> </a:t>
            </a:r>
            <a:r>
              <a:rPr lang="cs-CZ" dirty="0" err="1"/>
              <a:t>Jacobsze</a:t>
            </a:r>
            <a:r>
              <a:rPr lang="cs-CZ" dirty="0"/>
              <a:t> </a:t>
            </a:r>
            <a:r>
              <a:rPr lang="cs-CZ" dirty="0" err="1"/>
              <a:t>Cuypa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proslulé francouzské portrétistky přelomu 18. a 19. století </a:t>
            </a:r>
            <a:r>
              <a:rPr lang="cs-CZ" dirty="0" err="1"/>
              <a:t>Élisabeth</a:t>
            </a:r>
            <a:r>
              <a:rPr lang="cs-CZ" dirty="0"/>
              <a:t> </a:t>
            </a:r>
            <a:r>
              <a:rPr lang="cs-CZ" dirty="0" err="1" smtClean="0"/>
              <a:t>Vigée-Lebrun</a:t>
            </a:r>
            <a:r>
              <a:rPr lang="cs-CZ" dirty="0" smtClean="0"/>
              <a:t>, dochovaly.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4922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čtveřice obrazů, které v roce 1862 půjčil na brněnskou výstavu, se kromě ženského portrétu od Tizianova žáka Parise </a:t>
            </a:r>
            <a:r>
              <a:rPr lang="cs-CZ" dirty="0" err="1" smtClean="0"/>
              <a:t>Bordoneho</a:t>
            </a:r>
            <a:r>
              <a:rPr lang="cs-CZ" dirty="0" smtClean="0"/>
              <a:t>, jehož podobu zachycuje grafický přepis Friedricha Johna, </a:t>
            </a:r>
            <a:r>
              <a:rPr lang="cs-CZ" dirty="0" smtClean="0">
                <a:solidFill>
                  <a:srgbClr val="FF0000"/>
                </a:solidFill>
              </a:rPr>
              <a:t>dochovaly</a:t>
            </a:r>
            <a:r>
              <a:rPr lang="cs-CZ" dirty="0" smtClean="0"/>
              <a:t> zbývající tři, určené jako díla reprezentanta zlatého věku španělského malířství </a:t>
            </a:r>
            <a:r>
              <a:rPr lang="cs-CZ" dirty="0" err="1" smtClean="0"/>
              <a:t>Bartolomého</a:t>
            </a:r>
            <a:r>
              <a:rPr lang="cs-CZ" dirty="0" smtClean="0"/>
              <a:t> </a:t>
            </a:r>
            <a:r>
              <a:rPr lang="cs-CZ" dirty="0" err="1" smtClean="0"/>
              <a:t>Estebana</a:t>
            </a:r>
            <a:r>
              <a:rPr lang="cs-CZ" dirty="0" smtClean="0"/>
              <a:t> </a:t>
            </a:r>
            <a:r>
              <a:rPr lang="cs-CZ" dirty="0" err="1" smtClean="0"/>
              <a:t>Murilla</a:t>
            </a:r>
            <a:r>
              <a:rPr lang="cs-CZ" dirty="0" smtClean="0"/>
              <a:t>, </a:t>
            </a:r>
            <a:r>
              <a:rPr lang="cs-CZ" dirty="0" err="1" smtClean="0"/>
              <a:t>dordrechtského</a:t>
            </a:r>
            <a:r>
              <a:rPr lang="cs-CZ" dirty="0" smtClean="0"/>
              <a:t> krajináře 17. století </a:t>
            </a:r>
            <a:r>
              <a:rPr lang="cs-CZ" dirty="0" err="1" smtClean="0"/>
              <a:t>Aelberta</a:t>
            </a:r>
            <a:r>
              <a:rPr lang="cs-CZ" dirty="0" smtClean="0"/>
              <a:t> </a:t>
            </a:r>
            <a:r>
              <a:rPr lang="cs-CZ" dirty="0" err="1" smtClean="0"/>
              <a:t>Jacobsze</a:t>
            </a:r>
            <a:r>
              <a:rPr lang="cs-CZ" dirty="0" smtClean="0"/>
              <a:t> </a:t>
            </a:r>
            <a:r>
              <a:rPr lang="cs-CZ" dirty="0" err="1" smtClean="0"/>
              <a:t>Cuypa</a:t>
            </a:r>
            <a:r>
              <a:rPr lang="cs-CZ" dirty="0" smtClean="0"/>
              <a:t> a proslulé francouzské portrétistky přelomu 18. a 19. století </a:t>
            </a:r>
            <a:r>
              <a:rPr lang="cs-CZ" dirty="0" err="1" smtClean="0"/>
              <a:t>Élisabeth</a:t>
            </a:r>
            <a:r>
              <a:rPr lang="cs-CZ" dirty="0" smtClean="0"/>
              <a:t> </a:t>
            </a:r>
            <a:r>
              <a:rPr lang="cs-CZ" dirty="0" err="1" smtClean="0"/>
              <a:t>Vigée-Lebrun</a:t>
            </a:r>
            <a:r>
              <a:rPr lang="cs-CZ" dirty="0" smtClean="0"/>
              <a:t>, </a:t>
            </a:r>
            <a:r>
              <a:rPr lang="cs-CZ" strike="sngStrike" dirty="0" smtClean="0">
                <a:solidFill>
                  <a:srgbClr val="FF0000"/>
                </a:solidFill>
              </a:rPr>
              <a:t>dochovaly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888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Prostory vznikly jistě v souvislosti se svatbou Zachariáše, i když o jejich funkci mluví až mladší </a:t>
            </a:r>
            <a:r>
              <a:rPr lang="cs-CZ" dirty="0" smtClean="0"/>
              <a:t>zprávy.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78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Prostory vznikly jistě v souvislosti se </a:t>
            </a:r>
            <a:r>
              <a:rPr lang="cs-CZ" dirty="0">
                <a:solidFill>
                  <a:srgbClr val="FF0000"/>
                </a:solidFill>
              </a:rPr>
              <a:t>Zachariášovou</a:t>
            </a:r>
            <a:r>
              <a:rPr lang="cs-CZ" dirty="0"/>
              <a:t> </a:t>
            </a:r>
            <a:r>
              <a:rPr lang="cs-CZ" dirty="0" smtClean="0"/>
              <a:t>svatbou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trike="sngStrike" dirty="0" smtClean="0">
                <a:solidFill>
                  <a:srgbClr val="FF0000"/>
                </a:solidFill>
              </a:rPr>
              <a:t>Zachariáše</a:t>
            </a:r>
            <a:r>
              <a:rPr lang="cs-CZ" dirty="0" smtClean="0"/>
              <a:t>, </a:t>
            </a:r>
            <a:r>
              <a:rPr lang="cs-CZ" dirty="0"/>
              <a:t>i když o jejich funkci mluví až mladší </a:t>
            </a:r>
            <a:r>
              <a:rPr lang="cs-CZ" dirty="0" smtClean="0"/>
              <a:t>zprávy.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923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Knižní desky byly vyráběny jednotně pro celý náklad knihy jako dříve, na rozdíl však od dosavadní výroby ne ručně, ale strojově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18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Knižní desky byly vyráběny jednotně pro celý náklad knihy jako dříve, na rozdíl </a:t>
            </a:r>
            <a:r>
              <a:rPr lang="cs-CZ" strike="sngStrike" dirty="0" smtClean="0">
                <a:solidFill>
                  <a:srgbClr val="FF0000"/>
                </a:solidFill>
              </a:rPr>
              <a:t>však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od </a:t>
            </a:r>
            <a:r>
              <a:rPr lang="cs-CZ" dirty="0"/>
              <a:t>dosavadní výroby </a:t>
            </a:r>
            <a:r>
              <a:rPr lang="cs-CZ" dirty="0">
                <a:solidFill>
                  <a:srgbClr val="FF0000"/>
                </a:solidFill>
              </a:rPr>
              <a:t>však</a:t>
            </a:r>
            <a:r>
              <a:rPr lang="cs-CZ" dirty="0"/>
              <a:t> ne ručně, ale strojově.</a:t>
            </a:r>
          </a:p>
        </p:txBody>
      </p:sp>
    </p:spTree>
    <p:extLst>
      <p:ext uri="{BB962C8B-B14F-4D97-AF65-F5344CB8AC3E}">
        <p14:creationId xmlns:p14="http://schemas.microsoft.com/office/powerpoint/2010/main" val="243378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Odstavce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Odsazovat či neodsazovat, hlavně to dodržovat v celém textu.</a:t>
            </a:r>
          </a:p>
          <a:p>
            <a:pPr>
              <a:buFontTx/>
              <a:buChar char="-"/>
            </a:pPr>
            <a:r>
              <a:rPr lang="cs-CZ" dirty="0" smtClean="0"/>
              <a:t>Odstavce jsou důležité, používejte je, jakmile máte celou stránku textu bez odstavce, většinou to je špatně. Když máte co větu to odstavec, </a:t>
            </a:r>
            <a:r>
              <a:rPr lang="cs-CZ" dirty="0" smtClean="0"/>
              <a:t>je to vždy špatně</a:t>
            </a:r>
            <a:r>
              <a:rPr lang="cs-CZ" dirty="0" smtClean="0"/>
              <a:t>. </a:t>
            </a:r>
          </a:p>
          <a:p>
            <a:pPr>
              <a:buFontTx/>
              <a:buChar char="-"/>
            </a:pPr>
            <a:r>
              <a:rPr lang="cs-CZ" dirty="0" smtClean="0"/>
              <a:t>Odstavce slouží k oddělení různých částí textu, které tvoří logický celek</a:t>
            </a:r>
            <a:r>
              <a:rPr lang="cs-CZ" dirty="0" smtClean="0"/>
              <a:t>. Jiný odstavec = jiný logický celek.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7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Věty a souvětí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46" y="1524000"/>
            <a:ext cx="11941908" cy="518941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Nepoužívejte moc krátké věty, ale ani moc dlouhá složitá souvětí.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Galerie v Mnichově patří mezi největší galerie světa. Sbírky lze shlédnout v několika budovách.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Šlo by lépe:</a:t>
            </a:r>
            <a:r>
              <a:rPr lang="cs-CZ" dirty="0"/>
              <a:t> Galerie v Mnichově patří mezi největší galerie </a:t>
            </a:r>
            <a:r>
              <a:rPr lang="cs-CZ" dirty="0" smtClean="0"/>
              <a:t>světa, </a:t>
            </a:r>
            <a:r>
              <a:rPr lang="cs-CZ" dirty="0" smtClean="0">
                <a:solidFill>
                  <a:srgbClr val="FF0000"/>
                </a:solidFill>
              </a:rPr>
              <a:t>její sbírky </a:t>
            </a:r>
            <a:r>
              <a:rPr lang="cs-CZ" dirty="0"/>
              <a:t>lze shlédnout v několika budovách.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Složité souvětí se spoustou vložených vět. </a:t>
            </a:r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srpnu 1842 Umělecký spolek brněnské veřejnosti ukázal další zajímavé zisky, čtveřici obrazů připisovaných tehdy starým nizozemským a italským mistrům Hermannu </a:t>
            </a:r>
            <a:r>
              <a:rPr lang="cs-CZ" dirty="0" err="1"/>
              <a:t>Safltlevenovi</a:t>
            </a:r>
            <a:r>
              <a:rPr lang="cs-CZ" dirty="0"/>
              <a:t>, </a:t>
            </a:r>
            <a:r>
              <a:rPr lang="cs-CZ" dirty="0" err="1"/>
              <a:t>Allaertu</a:t>
            </a:r>
            <a:r>
              <a:rPr lang="cs-CZ" dirty="0"/>
              <a:t> van </a:t>
            </a:r>
            <a:r>
              <a:rPr lang="cs-CZ" dirty="0" err="1"/>
              <a:t>Everdingen</a:t>
            </a:r>
            <a:r>
              <a:rPr lang="cs-CZ" dirty="0"/>
              <a:t>, Davidu II. </a:t>
            </a:r>
            <a:r>
              <a:rPr lang="cs-CZ" dirty="0" err="1"/>
              <a:t>Teniersovi</a:t>
            </a:r>
            <a:r>
              <a:rPr lang="cs-CZ" dirty="0"/>
              <a:t> a Salvatoru Rosovi, které rok předtím zakoupil od Adalberta svobodného pána </a:t>
            </a:r>
            <a:r>
              <a:rPr lang="cs-CZ" dirty="0" err="1"/>
              <a:t>Widmanna</a:t>
            </a:r>
            <a:r>
              <a:rPr lang="cs-CZ" dirty="0"/>
              <a:t>, respektive od jeho ženy Julie (1804–1852), dědičky obrazového kabinetu, který sestavil její otec, významný vídeňský sběratel, velkoobchodník a podnikatel Johann Baptista svobodný pán </a:t>
            </a:r>
            <a:r>
              <a:rPr lang="cs-CZ" dirty="0" err="1"/>
              <a:t>Puthon</a:t>
            </a:r>
            <a:r>
              <a:rPr lang="cs-CZ" dirty="0"/>
              <a:t> (1776–1839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Lépe:</a:t>
            </a:r>
          </a:p>
          <a:p>
            <a:pPr marL="0" indent="0">
              <a:buNone/>
            </a:pPr>
            <a:r>
              <a:rPr lang="cs-CZ" dirty="0"/>
              <a:t>V srpnu 1842 Umělecký spolek brněnské veřejnosti ukázal další zajímavé zisky, čtveřici obrazů připisovaných tehdy starým nizozemským a italským mistrům Hermannu </a:t>
            </a:r>
            <a:r>
              <a:rPr lang="cs-CZ" dirty="0" err="1"/>
              <a:t>Safltlevenovi</a:t>
            </a:r>
            <a:r>
              <a:rPr lang="cs-CZ" dirty="0"/>
              <a:t>, </a:t>
            </a:r>
            <a:r>
              <a:rPr lang="cs-CZ" dirty="0" err="1"/>
              <a:t>Allaertu</a:t>
            </a:r>
            <a:r>
              <a:rPr lang="cs-CZ" dirty="0"/>
              <a:t> van </a:t>
            </a:r>
            <a:r>
              <a:rPr lang="cs-CZ" dirty="0" err="1"/>
              <a:t>Everdingen</a:t>
            </a:r>
            <a:r>
              <a:rPr lang="cs-CZ" dirty="0"/>
              <a:t>, Davidu II. </a:t>
            </a:r>
            <a:r>
              <a:rPr lang="cs-CZ" dirty="0" err="1"/>
              <a:t>Teniersovi</a:t>
            </a:r>
            <a:r>
              <a:rPr lang="cs-CZ" dirty="0"/>
              <a:t> a Salvatoru </a:t>
            </a:r>
            <a:r>
              <a:rPr lang="cs-CZ" dirty="0" smtClean="0"/>
              <a:t>Rosovi</a:t>
            </a:r>
            <a:r>
              <a:rPr lang="cs-CZ" dirty="0" smtClean="0">
                <a:solidFill>
                  <a:srgbClr val="FF0000"/>
                </a:solidFill>
              </a:rPr>
              <a:t>. Tato díla </a:t>
            </a:r>
            <a:r>
              <a:rPr lang="cs-CZ" dirty="0"/>
              <a:t>rok předtím zakoupil od Adalberta svobodného pána </a:t>
            </a:r>
            <a:r>
              <a:rPr lang="cs-CZ" dirty="0" err="1"/>
              <a:t>Widmanna</a:t>
            </a:r>
            <a:r>
              <a:rPr lang="cs-CZ" dirty="0"/>
              <a:t>, respektive od jeho ženy Julie (1804–1852), dědičky obrazového kabinetu, který sestavil její otec, významný vídeňský sběratel, velkoobchodník a podnikatel Johann Baptista svobodný pán </a:t>
            </a:r>
            <a:r>
              <a:rPr lang="cs-CZ" dirty="0" err="1"/>
              <a:t>Puthon</a:t>
            </a:r>
            <a:r>
              <a:rPr lang="cs-CZ" dirty="0"/>
              <a:t> (1776–1839).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8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Minulý kontra průběhový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Buďte v užívání časů </a:t>
            </a:r>
            <a:r>
              <a:rPr lang="cs-CZ" dirty="0" smtClean="0"/>
              <a:t>konzistentní, nemíchejte je.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Špatně je:</a:t>
            </a:r>
            <a:endParaRPr lang="cs-CZ" dirty="0" smtClean="0"/>
          </a:p>
          <a:p>
            <a:r>
              <a:rPr lang="cs-CZ" dirty="0" err="1" smtClean="0"/>
              <a:t>Kotěra</a:t>
            </a:r>
            <a:r>
              <a:rPr lang="cs-CZ" dirty="0" smtClean="0"/>
              <a:t> </a:t>
            </a:r>
            <a:r>
              <a:rPr lang="cs-CZ" dirty="0"/>
              <a:t>začíná jako </a:t>
            </a:r>
            <a:r>
              <a:rPr lang="cs-CZ" dirty="0" smtClean="0"/>
              <a:t>sochař a </a:t>
            </a:r>
            <a:r>
              <a:rPr lang="cs-CZ" dirty="0"/>
              <a:t>poté studoval architekturu. </a:t>
            </a:r>
            <a:endParaRPr lang="cs-CZ" dirty="0" smtClean="0"/>
          </a:p>
          <a:p>
            <a:r>
              <a:rPr lang="cs-CZ" dirty="0" smtClean="0"/>
              <a:t>Narodil se v Praze, umírá ve Vídni.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Pokud dílo stále existuje, je přítomná čas přípustný:</a:t>
            </a:r>
            <a:endParaRPr lang="cs-CZ" dirty="0"/>
          </a:p>
          <a:p>
            <a:r>
              <a:rPr lang="cs-CZ" dirty="0" smtClean="0"/>
              <a:t>Překlad </a:t>
            </a:r>
            <a:r>
              <a:rPr lang="cs-CZ" dirty="0"/>
              <a:t>vstupního portálu zdobí zlatý </a:t>
            </a:r>
            <a:r>
              <a:rPr lang="cs-CZ" dirty="0" smtClean="0"/>
              <a:t>nápis.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6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Používaní cizích slov tam, kde by mohla být česká, vám text nijak nevylepší, spíše jej učiní nesrozumitelným.</a:t>
            </a:r>
          </a:p>
          <a:p>
            <a:endParaRPr lang="cs-CZ" dirty="0" smtClean="0"/>
          </a:p>
          <a:p>
            <a:r>
              <a:rPr lang="cs-CZ" dirty="0" smtClean="0"/>
              <a:t>„Z</a:t>
            </a:r>
            <a:r>
              <a:rPr lang="cs-CZ" dirty="0"/>
              <a:t> nové metody byl tak odstraněn disharmonický činitel, hranice interního odborného diskurzu byly opět nenarušené a studium sociálního rozměru umělecké tvorby zůstávalo odděleno</a:t>
            </a:r>
            <a:r>
              <a:rPr lang="cs-CZ" dirty="0" smtClean="0"/>
              <a:t>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69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Číselné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Číslice </a:t>
            </a:r>
            <a:r>
              <a:rPr lang="cs-CZ" dirty="0" smtClean="0"/>
              <a:t>zhruba do stovky </a:t>
            </a:r>
            <a:r>
              <a:rPr lang="cs-CZ" dirty="0"/>
              <a:t>vždy vypisujte </a:t>
            </a:r>
            <a:r>
              <a:rPr lang="cs-CZ" dirty="0" smtClean="0"/>
              <a:t>slovně</a:t>
            </a:r>
          </a:p>
          <a:p>
            <a:pPr fontAlgn="base"/>
            <a:r>
              <a:rPr lang="cs-CZ" dirty="0" smtClean="0"/>
              <a:t>výjimku </a:t>
            </a:r>
            <a:r>
              <a:rPr lang="cs-CZ" dirty="0"/>
              <a:t>tvoří data a spojení čísel se zkratkami (10 m).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14 letech Petr vstupuje v Kolíně do hutě Friedricha Schmidta. Později odchází do Prahy.</a:t>
            </a:r>
          </a:p>
          <a:p>
            <a:r>
              <a:rPr lang="cs-CZ" dirty="0"/>
              <a:t>x</a:t>
            </a:r>
            <a:endParaRPr lang="cs-CZ" dirty="0" smtClean="0"/>
          </a:p>
          <a:p>
            <a:r>
              <a:rPr lang="cs-CZ" dirty="0" smtClean="0"/>
              <a:t>Ve čtrnácti letech…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1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Synonyma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Vyhýbejte se opakování slov, </a:t>
            </a:r>
            <a:r>
              <a:rPr lang="cs-CZ" dirty="0" smtClean="0"/>
              <a:t>či kořenů slov, používejte </a:t>
            </a:r>
            <a:r>
              <a:rPr lang="cs-CZ" dirty="0" smtClean="0"/>
              <a:t>synonyma, slovníky jsou na </a:t>
            </a:r>
            <a:r>
              <a:rPr lang="cs-CZ" dirty="0" smtClean="0"/>
              <a:t>internetu </a:t>
            </a:r>
            <a:r>
              <a:rPr lang="cs-CZ" dirty="0"/>
              <a:t>(např. </a:t>
            </a:r>
            <a:r>
              <a:rPr lang="cs-CZ" dirty="0">
                <a:hlinkClick r:id="rId2"/>
              </a:rPr>
              <a:t>http://www.synonyma-online.cz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)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Interiér</a:t>
            </a:r>
            <a:r>
              <a:rPr lang="cs-CZ" dirty="0"/>
              <a:t> </a:t>
            </a:r>
            <a:r>
              <a:rPr lang="cs-CZ" dirty="0" smtClean="0"/>
              <a:t>paláce </a:t>
            </a:r>
            <a:r>
              <a:rPr lang="cs-CZ" dirty="0"/>
              <a:t>patří k barevně pojatým prostorám. Do </a:t>
            </a:r>
            <a:r>
              <a:rPr lang="cs-CZ" dirty="0">
                <a:solidFill>
                  <a:srgbClr val="FF0000"/>
                </a:solidFill>
              </a:rPr>
              <a:t>interiéru</a:t>
            </a:r>
            <a:r>
              <a:rPr lang="cs-CZ" dirty="0"/>
              <a:t> byly použity </a:t>
            </a:r>
            <a:r>
              <a:rPr lang="cs-CZ" dirty="0" smtClean="0"/>
              <a:t>mnohé barvy a materiály.</a:t>
            </a:r>
          </a:p>
          <a:p>
            <a:r>
              <a:rPr lang="cs-CZ" dirty="0" smtClean="0"/>
              <a:t>X</a:t>
            </a:r>
          </a:p>
          <a:p>
            <a:r>
              <a:rPr lang="cs-CZ" dirty="0" smtClean="0"/>
              <a:t>Vnitřní prostory paláce jsou barevně pojaté, využívají mnohé materiály.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Malba</a:t>
            </a:r>
            <a:r>
              <a:rPr lang="cs-CZ" dirty="0" smtClean="0"/>
              <a:t> je provedena olejo</a:t>
            </a:r>
            <a:r>
              <a:rPr lang="cs-CZ" dirty="0" smtClean="0">
                <a:solidFill>
                  <a:srgbClr val="FF0000"/>
                </a:solidFill>
              </a:rPr>
              <a:t>malbou</a:t>
            </a:r>
          </a:p>
          <a:p>
            <a:r>
              <a:rPr lang="cs-CZ" dirty="0" smtClean="0"/>
              <a:t>X</a:t>
            </a:r>
          </a:p>
          <a:p>
            <a:r>
              <a:rPr lang="cs-CZ" dirty="0" smtClean="0"/>
              <a:t>Jedná se o olejomalbu</a:t>
            </a:r>
          </a:p>
        </p:txBody>
      </p:sp>
    </p:spTree>
    <p:extLst>
      <p:ext uri="{BB962C8B-B14F-4D97-AF65-F5344CB8AC3E}">
        <p14:creationId xmlns:p14="http://schemas.microsoft.com/office/powerpoint/2010/main" val="368563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</a:t>
            </a:r>
            <a:r>
              <a:rPr lang="cs-CZ" dirty="0"/>
              <a:t> textu a poznámkách zkratky </a:t>
            </a:r>
            <a:r>
              <a:rPr lang="cs-CZ" dirty="0" smtClean="0"/>
              <a:t>rozepisujte, není například důvod používat zkratku např.</a:t>
            </a:r>
          </a:p>
          <a:p>
            <a:pPr>
              <a:buFontTx/>
              <a:buChar char="-"/>
            </a:pPr>
            <a:r>
              <a:rPr lang="cs-CZ" dirty="0" smtClean="0"/>
              <a:t>používejte </a:t>
            </a:r>
            <a:r>
              <a:rPr lang="cs-CZ" dirty="0"/>
              <a:t>pouze u vžitých výrazů (aj., apod., </a:t>
            </a:r>
            <a:r>
              <a:rPr lang="cs-CZ" dirty="0" smtClean="0"/>
              <a:t>atd.)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Mezi </a:t>
            </a:r>
            <a:r>
              <a:rPr lang="cs-CZ" dirty="0"/>
              <a:t>zkratky nepatří slovo </a:t>
            </a:r>
            <a:r>
              <a:rPr lang="cs-CZ" b="1" dirty="0"/>
              <a:t>viz</a:t>
            </a:r>
            <a:r>
              <a:rPr lang="cs-CZ" dirty="0"/>
              <a:t> (imperativ od slova vidět). 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82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Omezte používání slov </a:t>
            </a:r>
            <a:r>
              <a:rPr lang="cs-CZ" dirty="0" smtClean="0"/>
              <a:t>v „uvozovkách</a:t>
            </a:r>
            <a:r>
              <a:rPr lang="cs-CZ" dirty="0" smtClean="0"/>
              <a:t>“, hledejte lepší formu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877062" cy="495812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Růže </a:t>
            </a:r>
            <a:r>
              <a:rPr lang="cs-CZ" dirty="0"/>
              <a:t>jsou přesně umístěny tak, aby celou fasádu </a:t>
            </a:r>
            <a:r>
              <a:rPr lang="cs-CZ" dirty="0" smtClean="0"/>
              <a:t>„</a:t>
            </a:r>
            <a:r>
              <a:rPr lang="cs-CZ" dirty="0"/>
              <a:t>zdobily</a:t>
            </a:r>
            <a:r>
              <a:rPr lang="cs-CZ" dirty="0" smtClean="0"/>
              <a:t>“.</a:t>
            </a:r>
          </a:p>
          <a:p>
            <a:r>
              <a:rPr lang="cs-CZ" dirty="0"/>
              <a:t>Interiér je koncipován tak, aby </a:t>
            </a:r>
            <a:r>
              <a:rPr lang="cs-CZ" dirty="0" smtClean="0"/>
              <a:t>sbírky byly návštěvníkovi přiblíženy </a:t>
            </a:r>
            <a:r>
              <a:rPr lang="cs-CZ" dirty="0"/>
              <a:t>v „přirozeném“ </a:t>
            </a:r>
            <a:r>
              <a:rPr lang="cs-CZ" dirty="0" smtClean="0"/>
              <a:t>prostředí.</a:t>
            </a:r>
          </a:p>
          <a:p>
            <a:r>
              <a:rPr lang="cs-CZ" dirty="0" smtClean="0"/>
              <a:t>Moravská Ostrava prošla na přelomu 19. a 20. doslova „</a:t>
            </a:r>
            <a:r>
              <a:rPr lang="cs-CZ" dirty="0" err="1" smtClean="0"/>
              <a:t>turbovývojem</a:t>
            </a:r>
            <a:r>
              <a:rPr lang="cs-CZ" dirty="0" smtClean="0"/>
              <a:t>,“ jak po stránce počtu obyvatel, tak co do zvětšení rozlohy a zastavěné plochy.</a:t>
            </a:r>
          </a:p>
          <a:p>
            <a:r>
              <a:rPr lang="cs-CZ" dirty="0" smtClean="0"/>
              <a:t>x</a:t>
            </a:r>
            <a:endParaRPr lang="cs-CZ" dirty="0"/>
          </a:p>
          <a:p>
            <a:r>
              <a:rPr lang="cs-CZ" dirty="0" smtClean="0"/>
              <a:t>Růže jsou na fasádě umístěny promyšleně a vytváří dekorativní vzor.</a:t>
            </a:r>
          </a:p>
          <a:p>
            <a:r>
              <a:rPr lang="cs-CZ" dirty="0" smtClean="0"/>
              <a:t>Interiér je koncipován tak, aby odrážel povahu sbírek, které se v něm nacházejí. </a:t>
            </a:r>
          </a:p>
          <a:p>
            <a:r>
              <a:rPr lang="cs-CZ" dirty="0" smtClean="0"/>
              <a:t>Moravská Ostrava prošla na přelomu 19. a 20. překotným vývojem jak po stránce počtu obyvatel, tak co do zvětšení rozlohy a zastavěné plochy.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6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Širokoúhlá obrazovka</PresentationFormat>
  <Paragraphs>78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Prezentace aplikace PowerPoint</vt:lpstr>
      <vt:lpstr>Odstavce</vt:lpstr>
      <vt:lpstr>Věty a souvětí</vt:lpstr>
      <vt:lpstr>Minulý kontra průběhový čas</vt:lpstr>
      <vt:lpstr>Cizí výrazy</vt:lpstr>
      <vt:lpstr>Číselné údaje</vt:lpstr>
      <vt:lpstr>Synonyma</vt:lpstr>
      <vt:lpstr>Zkratky</vt:lpstr>
      <vt:lpstr>Omezte používání slov v „uvozovkách“, hledejte lepší formu</vt:lpstr>
      <vt:lpstr>Následují ukázky toho, jak to nedělat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Galeta</dc:creator>
  <cp:lastModifiedBy>Jan Galeta</cp:lastModifiedBy>
  <cp:revision>12</cp:revision>
  <dcterms:created xsi:type="dcterms:W3CDTF">2018-03-01T09:03:10Z</dcterms:created>
  <dcterms:modified xsi:type="dcterms:W3CDTF">2018-03-02T12:19:43Z</dcterms:modified>
</cp:coreProperties>
</file>