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1" r:id="rId4"/>
    <p:sldId id="257" r:id="rId5"/>
    <p:sldId id="258" r:id="rId6"/>
    <p:sldId id="262" r:id="rId7"/>
    <p:sldId id="260" r:id="rId8"/>
    <p:sldId id="265" r:id="rId9"/>
    <p:sldId id="263" r:id="rId10"/>
    <p:sldId id="264" r:id="rId11"/>
    <p:sldId id="267" r:id="rId12"/>
    <p:sldId id="275" r:id="rId13"/>
    <p:sldId id="277" r:id="rId14"/>
    <p:sldId id="268" r:id="rId15"/>
    <p:sldId id="269" r:id="rId16"/>
    <p:sldId id="270" r:id="rId17"/>
    <p:sldId id="271" r:id="rId18"/>
    <p:sldId id="272" r:id="rId19"/>
    <p:sldId id="273" r:id="rId20"/>
    <p:sldId id="266" r:id="rId2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08A17-1914-485B-A6C6-D7F17730EB8A}" type="datetimeFigureOut">
              <a:rPr lang="cs-CZ" smtClean="0"/>
              <a:t>18. 5. 2018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5F9E5-A3F3-4C8E-8929-227A395FA8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3102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08A17-1914-485B-A6C6-D7F17730EB8A}" type="datetimeFigureOut">
              <a:rPr lang="cs-CZ" smtClean="0"/>
              <a:t>18. 5. 2018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5F9E5-A3F3-4C8E-8929-227A395FA8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0205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08A17-1914-485B-A6C6-D7F17730EB8A}" type="datetimeFigureOut">
              <a:rPr lang="cs-CZ" smtClean="0"/>
              <a:t>18. 5. 2018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5F9E5-A3F3-4C8E-8929-227A395FA8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7642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08A17-1914-485B-A6C6-D7F17730EB8A}" type="datetimeFigureOut">
              <a:rPr lang="cs-CZ" smtClean="0"/>
              <a:t>18. 5. 2018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5F9E5-A3F3-4C8E-8929-227A395FA8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446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08A17-1914-485B-A6C6-D7F17730EB8A}" type="datetimeFigureOut">
              <a:rPr lang="cs-CZ" smtClean="0"/>
              <a:t>18. 5. 2018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5F9E5-A3F3-4C8E-8929-227A395FA8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8345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08A17-1914-485B-A6C6-D7F17730EB8A}" type="datetimeFigureOut">
              <a:rPr lang="cs-CZ" smtClean="0"/>
              <a:t>18. 5. 2018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5F9E5-A3F3-4C8E-8929-227A395FA8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4777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08A17-1914-485B-A6C6-D7F17730EB8A}" type="datetimeFigureOut">
              <a:rPr lang="cs-CZ" smtClean="0"/>
              <a:t>18. 5. 2018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5F9E5-A3F3-4C8E-8929-227A395FA8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0330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08A17-1914-485B-A6C6-D7F17730EB8A}" type="datetimeFigureOut">
              <a:rPr lang="cs-CZ" smtClean="0"/>
              <a:t>18. 5. 2018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5F9E5-A3F3-4C8E-8929-227A395FA8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0537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08A17-1914-485B-A6C6-D7F17730EB8A}" type="datetimeFigureOut">
              <a:rPr lang="cs-CZ" smtClean="0"/>
              <a:t>18. 5. 2018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5F9E5-A3F3-4C8E-8929-227A395FA8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7979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08A17-1914-485B-A6C6-D7F17730EB8A}" type="datetimeFigureOut">
              <a:rPr lang="cs-CZ" smtClean="0"/>
              <a:t>18. 5. 2018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5F9E5-A3F3-4C8E-8929-227A395FA8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249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08A17-1914-485B-A6C6-D7F17730EB8A}" type="datetimeFigureOut">
              <a:rPr lang="cs-CZ" smtClean="0"/>
              <a:t>18. 5. 2018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5F9E5-A3F3-4C8E-8929-227A395FA8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7761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08A17-1914-485B-A6C6-D7F17730EB8A}" type="datetimeFigureOut">
              <a:rPr lang="cs-CZ" smtClean="0"/>
              <a:t>18. 5. 2018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5F9E5-A3F3-4C8E-8929-227A395FA8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8266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youtube.com/watch?v=8yrucwaxCcI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5S2gt3BxhOM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VE-qHn0akBI" TargetMode="External"/><Relationship Id="rId4" Type="http://schemas.openxmlformats.org/officeDocument/2006/relationships/hyperlink" Target="https://www.youtube.com/watch?v=D93fK9vBnM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Sbk_B66jRk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obraz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f</a:t>
            </a:r>
            <a:r>
              <a:rPr lang="cs-CZ" dirty="0" smtClean="0"/>
              <a:t>ixace a ztělesnění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1866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Médium organizuje naše vnímání</a:t>
            </a:r>
            <a:r>
              <a:rPr lang="cs-CZ" dirty="0" smtClean="0"/>
              <a:t>, návyky, </a:t>
            </a:r>
            <a:r>
              <a:rPr lang="cs-CZ" dirty="0"/>
              <a:t>vztah média a těla (Benjamin, </a:t>
            </a:r>
            <a:r>
              <a:rPr lang="cs-CZ" dirty="0" err="1"/>
              <a:t>McLuhan</a:t>
            </a:r>
            <a:r>
              <a:rPr lang="cs-CZ" dirty="0"/>
              <a:t>)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5117757" cy="4351338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Povaha média organizuje naše vnímání, určuje míru odstupu</a:t>
            </a:r>
          </a:p>
          <a:p>
            <a:r>
              <a:rPr lang="cs-CZ" dirty="0" smtClean="0"/>
              <a:t>Mediální gramotnost</a:t>
            </a:r>
          </a:p>
          <a:p>
            <a:endParaRPr lang="cs-CZ" dirty="0"/>
          </a:p>
          <a:p>
            <a:r>
              <a:rPr lang="cs-CZ" dirty="0" smtClean="0"/>
              <a:t>Médium je poselství (</a:t>
            </a:r>
            <a:r>
              <a:rPr lang="cs-CZ" i="1" dirty="0" err="1" smtClean="0"/>
              <a:t>message</a:t>
            </a:r>
            <a:r>
              <a:rPr lang="cs-CZ" dirty="0" smtClean="0"/>
              <a:t>)</a:t>
            </a:r>
            <a:endParaRPr lang="cs-CZ" dirty="0"/>
          </a:p>
          <a:p>
            <a:r>
              <a:rPr lang="cs-CZ" dirty="0"/>
              <a:t>Extenze</a:t>
            </a:r>
          </a:p>
          <a:p>
            <a:r>
              <a:rPr lang="cs-CZ" dirty="0"/>
              <a:t>Horká a chladná média (&lt; Walter </a:t>
            </a:r>
            <a:r>
              <a:rPr lang="cs-CZ" dirty="0" smtClean="0"/>
              <a:t>Benjamin)</a:t>
            </a:r>
            <a:endParaRPr lang="cs-CZ" dirty="0"/>
          </a:p>
          <a:p>
            <a:r>
              <a:rPr lang="cs-CZ" sz="1100" dirty="0" smtClean="0">
                <a:hlinkClick r:id="rId2"/>
              </a:rPr>
              <a:t>https</a:t>
            </a:r>
            <a:r>
              <a:rPr lang="cs-CZ" sz="1100" dirty="0">
                <a:hlinkClick r:id="rId2"/>
              </a:rPr>
              <a:t>://www.youtube.com/watch?v=8yrucwaxCcI</a:t>
            </a:r>
            <a:r>
              <a:rPr lang="cs-CZ" sz="1100" dirty="0"/>
              <a:t> </a:t>
            </a:r>
            <a:r>
              <a:rPr lang="cs-CZ" sz="1000" dirty="0" smtClean="0"/>
              <a:t>min 1:16   </a:t>
            </a:r>
            <a:endParaRPr lang="cs-CZ" sz="1000" dirty="0" smtClean="0"/>
          </a:p>
          <a:p>
            <a:pPr marL="0" indent="0">
              <a:buNone/>
            </a:pPr>
            <a:r>
              <a:rPr lang="cs-CZ" i="1" dirty="0" err="1" smtClean="0"/>
              <a:t>I´ve</a:t>
            </a:r>
            <a:r>
              <a:rPr lang="cs-CZ" i="1" dirty="0" smtClean="0"/>
              <a:t> </a:t>
            </a:r>
            <a:r>
              <a:rPr lang="cs-CZ" i="1" dirty="0" err="1"/>
              <a:t>never</a:t>
            </a:r>
            <a:r>
              <a:rPr lang="cs-CZ" i="1" dirty="0"/>
              <a:t> </a:t>
            </a:r>
            <a:r>
              <a:rPr lang="cs-CZ" i="1" dirty="0" err="1"/>
              <a:t>did</a:t>
            </a:r>
            <a:r>
              <a:rPr lang="cs-CZ" i="1" dirty="0"/>
              <a:t> </a:t>
            </a:r>
            <a:r>
              <a:rPr lang="cs-CZ" i="1" dirty="0" err="1"/>
              <a:t>this</a:t>
            </a:r>
            <a:r>
              <a:rPr lang="cs-CZ" i="1" dirty="0" smtClean="0"/>
              <a:t>! </a:t>
            </a:r>
            <a:r>
              <a:rPr lang="cs-CZ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cs-CZ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dcizovací efekt</a:t>
            </a:r>
            <a:endParaRPr lang="cs-CZ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0940" y="2371956"/>
            <a:ext cx="5998984" cy="298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85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81C8AC2-9D6C-4872-BE90-C521E80C9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xmlns="" id="{BC7B39A0-00F2-4F1B-9EB1-8E41CFFDE0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82" y="-1443447"/>
            <a:ext cx="10963417" cy="862612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932670" y="119360"/>
            <a:ext cx="4399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Podmínky média: úloha – prostor - pravidla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1967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3" t="15274" r="13791" b="20291"/>
          <a:stretch/>
        </p:blipFill>
        <p:spPr>
          <a:xfrm>
            <a:off x="0" y="-27295"/>
            <a:ext cx="12192000" cy="820189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4400" dirty="0" smtClean="0">
                <a:solidFill>
                  <a:schemeClr val="bg1"/>
                </a:solidFill>
              </a:rPr>
              <a:t>Reklama jako ne-umění / jako </a:t>
            </a:r>
            <a:r>
              <a:rPr lang="cs-CZ" sz="4400" dirty="0" err="1" smtClean="0">
                <a:solidFill>
                  <a:schemeClr val="bg1"/>
                </a:solidFill>
              </a:rPr>
              <a:t>nekultická</a:t>
            </a:r>
            <a:r>
              <a:rPr lang="cs-CZ" sz="4400" dirty="0" smtClean="0">
                <a:solidFill>
                  <a:schemeClr val="bg1"/>
                </a:solidFill>
              </a:rPr>
              <a:t>?</a:t>
            </a:r>
            <a:endParaRPr lang="cs-CZ" sz="4400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201004"/>
            <a:ext cx="5991366" cy="4995080"/>
          </a:xfrm>
        </p:spPr>
        <p:txBody>
          <a:bodyPr>
            <a:normAutofit/>
          </a:bodyPr>
          <a:lstStyle/>
          <a:p>
            <a:r>
              <a:rPr lang="cs-CZ" b="1" i="1" dirty="0" smtClean="0">
                <a:solidFill>
                  <a:schemeClr val="bg1"/>
                </a:solidFill>
              </a:rPr>
              <a:t>Reklama není nějakou chudičkou sousedkou malířství a sochařství. Je  mocnou  rivalkou, která se snaží ovládnout celou tuto hru</a:t>
            </a:r>
            <a:r>
              <a:rPr lang="cs-CZ" b="1" dirty="0" smtClean="0">
                <a:solidFill>
                  <a:schemeClr val="bg1"/>
                </a:solidFill>
              </a:rPr>
              <a:t>.  (</a:t>
            </a:r>
            <a:r>
              <a:rPr lang="cs-CZ" b="1" dirty="0" err="1" smtClean="0">
                <a:solidFill>
                  <a:schemeClr val="bg1"/>
                </a:solidFill>
              </a:rPr>
              <a:t>Kirk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b="1" dirty="0" err="1" smtClean="0">
                <a:solidFill>
                  <a:schemeClr val="bg1"/>
                </a:solidFill>
              </a:rPr>
              <a:t>Varnedoe</a:t>
            </a:r>
            <a:r>
              <a:rPr lang="cs-CZ" b="1" dirty="0" smtClean="0">
                <a:solidFill>
                  <a:schemeClr val="bg1"/>
                </a:solidFill>
              </a:rPr>
              <a:t> – Adam </a:t>
            </a:r>
            <a:r>
              <a:rPr lang="cs-CZ" b="1" dirty="0" err="1" smtClean="0">
                <a:solidFill>
                  <a:schemeClr val="bg1"/>
                </a:solidFill>
              </a:rPr>
              <a:t>Gopnik</a:t>
            </a:r>
            <a:r>
              <a:rPr lang="cs-CZ" b="1" dirty="0" smtClean="0">
                <a:solidFill>
                  <a:schemeClr val="bg1"/>
                </a:solidFill>
              </a:rPr>
              <a:t>)</a:t>
            </a:r>
          </a:p>
          <a:p>
            <a:r>
              <a:rPr lang="cs-CZ" b="1" dirty="0" smtClean="0">
                <a:solidFill>
                  <a:schemeClr val="bg1"/>
                </a:solidFill>
              </a:rPr>
              <a:t>„</a:t>
            </a:r>
            <a:r>
              <a:rPr lang="cs-CZ" b="1" i="1" dirty="0" smtClean="0">
                <a:solidFill>
                  <a:schemeClr val="bg1"/>
                </a:solidFill>
              </a:rPr>
              <a:t>Krása není </a:t>
            </a:r>
            <a:r>
              <a:rPr lang="cs-CZ" b="1" i="1" dirty="0" err="1" smtClean="0">
                <a:solidFill>
                  <a:schemeClr val="bg1"/>
                </a:solidFill>
              </a:rPr>
              <a:t>výhradnou</a:t>
            </a:r>
            <a:r>
              <a:rPr lang="cs-CZ" b="1" i="1" dirty="0" smtClean="0">
                <a:solidFill>
                  <a:schemeClr val="bg1"/>
                </a:solidFill>
              </a:rPr>
              <a:t> výsadou tzv. umění…..</a:t>
            </a:r>
            <a:r>
              <a:rPr lang="cs-CZ" b="1" i="1" dirty="0" err="1" smtClean="0">
                <a:solidFill>
                  <a:schemeClr val="bg1"/>
                </a:solidFill>
              </a:rPr>
              <a:t>aeroplan</a:t>
            </a:r>
            <a:r>
              <a:rPr lang="cs-CZ" b="1" i="1" dirty="0" smtClean="0">
                <a:solidFill>
                  <a:schemeClr val="bg1"/>
                </a:solidFill>
              </a:rPr>
              <a:t> </a:t>
            </a:r>
            <a:r>
              <a:rPr lang="cs-CZ" b="1" i="1" dirty="0" err="1" smtClean="0">
                <a:solidFill>
                  <a:schemeClr val="bg1"/>
                </a:solidFill>
              </a:rPr>
              <a:t>Goliath</a:t>
            </a:r>
            <a:r>
              <a:rPr lang="cs-CZ" b="1" i="1" dirty="0" smtClean="0">
                <a:solidFill>
                  <a:schemeClr val="bg1"/>
                </a:solidFill>
              </a:rPr>
              <a:t>, newyorské doky, </a:t>
            </a:r>
            <a:r>
              <a:rPr lang="cs-CZ" b="1" i="1" dirty="0" err="1" smtClean="0">
                <a:solidFill>
                  <a:schemeClr val="bg1"/>
                </a:solidFill>
              </a:rPr>
              <a:t>transatlantiky</a:t>
            </a:r>
            <a:r>
              <a:rPr lang="cs-CZ" b="1" i="1" dirty="0" smtClean="0">
                <a:solidFill>
                  <a:schemeClr val="bg1"/>
                </a:solidFill>
              </a:rPr>
              <a:t>, nové modely aut atd</a:t>
            </a:r>
            <a:r>
              <a:rPr lang="cs-CZ" b="1" dirty="0" smtClean="0">
                <a:solidFill>
                  <a:schemeClr val="bg1"/>
                </a:solidFill>
              </a:rPr>
              <a:t>.“ Karel </a:t>
            </a:r>
            <a:r>
              <a:rPr lang="cs-CZ" b="1" dirty="0" err="1" smtClean="0">
                <a:solidFill>
                  <a:schemeClr val="bg1"/>
                </a:solidFill>
              </a:rPr>
              <a:t>Teige</a:t>
            </a:r>
            <a:r>
              <a:rPr lang="cs-CZ" b="1" dirty="0" smtClean="0">
                <a:solidFill>
                  <a:schemeClr val="bg1"/>
                </a:solidFill>
              </a:rPr>
              <a:t>, Obrazy a předobrazy, 1922)</a:t>
            </a:r>
          </a:p>
          <a:p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://archive.aviationweek.com/image/issue/19221023/533/landingcov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97" r="3696" b="24418"/>
          <a:stretch/>
        </p:blipFill>
        <p:spPr bwMode="auto">
          <a:xfrm>
            <a:off x="6796158" y="1130664"/>
            <a:ext cx="5238891" cy="347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myntransportblog.files.wordpress.com/2014/11/1922-1104mc-vulc.jpg?w=6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683" y="4490545"/>
            <a:ext cx="6096000" cy="296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76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Různá míra „avantgardnosti“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Richard Murphy: </a:t>
            </a:r>
            <a:r>
              <a:rPr lang="cs-CZ" i="1" dirty="0" err="1" smtClean="0"/>
              <a:t>Teoretizace</a:t>
            </a:r>
            <a:r>
              <a:rPr lang="cs-CZ" i="1" dirty="0" smtClean="0"/>
              <a:t> avantgardy </a:t>
            </a:r>
            <a:r>
              <a:rPr lang="cs-CZ" dirty="0" smtClean="0"/>
              <a:t>(1998)</a:t>
            </a:r>
          </a:p>
          <a:p>
            <a:r>
              <a:rPr lang="cs-CZ" i="1" dirty="0" err="1" smtClean="0"/>
              <a:t>Zerfall</a:t>
            </a:r>
            <a:r>
              <a:rPr lang="cs-CZ" dirty="0" smtClean="0"/>
              <a:t> a </a:t>
            </a:r>
            <a:r>
              <a:rPr lang="cs-CZ" i="1" dirty="0" err="1" smtClean="0"/>
              <a:t>Zersetzung</a:t>
            </a:r>
            <a:r>
              <a:rPr lang="cs-CZ" dirty="0" smtClean="0"/>
              <a:t> (rozpad a rozklad) ideálu organického zpodobení světa.</a:t>
            </a:r>
          </a:p>
          <a:p>
            <a:r>
              <a:rPr lang="cs-CZ" dirty="0" smtClean="0"/>
              <a:t>Umění ne už jako kompenzace (afirmativní kultura) ale zpráva o skutečné nejasnosti světa (o ztracené lidské celistvosti)</a:t>
            </a:r>
          </a:p>
          <a:p>
            <a:r>
              <a:rPr lang="cs-CZ" dirty="0" smtClean="0"/>
              <a:t>Efekt momentu zklamaného očekávání: montáž, negace, nesmysl (odmítání hermeneutické útěchy)</a:t>
            </a:r>
          </a:p>
          <a:p>
            <a:endParaRPr lang="cs-CZ" dirty="0"/>
          </a:p>
        </p:txBody>
      </p:sp>
      <p:pic>
        <p:nvPicPr>
          <p:cNvPr id="5124" name="Picture 4" descr="https://www.horor-web.cz/storage/201101081108_caligari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588" y="600903"/>
            <a:ext cx="8766412" cy="685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hindemith.info/typo3temp/pics/180aeff1d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0097"/>
            <a:ext cx="4954137" cy="6167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97708" y="6127234"/>
            <a:ext cx="5082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Oskar </a:t>
            </a:r>
            <a:r>
              <a:rPr lang="cs-CZ" dirty="0" err="1" smtClean="0"/>
              <a:t>Kokoschka</a:t>
            </a:r>
            <a:r>
              <a:rPr lang="cs-CZ" dirty="0" smtClean="0"/>
              <a:t>: </a:t>
            </a:r>
            <a:r>
              <a:rPr lang="cs-CZ" i="1" dirty="0" smtClean="0"/>
              <a:t>Vražda, naděje žen</a:t>
            </a:r>
            <a:r>
              <a:rPr lang="cs-CZ" dirty="0" smtClean="0"/>
              <a:t>, </a:t>
            </a:r>
            <a:r>
              <a:rPr lang="cs-CZ" dirty="0" err="1" smtClean="0"/>
              <a:t>libreto,prem</a:t>
            </a:r>
            <a:r>
              <a:rPr lang="cs-CZ" dirty="0" smtClean="0"/>
              <a:t>. 1917.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6751338" y="5296237"/>
            <a:ext cx="18947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Záběr z filmu Kabinet dr. </a:t>
            </a:r>
            <a:r>
              <a:rPr lang="cs-CZ" dirty="0" err="1" smtClean="0"/>
              <a:t>Caligariho</a:t>
            </a:r>
            <a:r>
              <a:rPr lang="cs-CZ" dirty="0" smtClean="0"/>
              <a:t>, r. Robert </a:t>
            </a:r>
            <a:r>
              <a:rPr lang="cs-CZ" dirty="0" err="1" smtClean="0"/>
              <a:t>Wiene</a:t>
            </a:r>
            <a:r>
              <a:rPr lang="cs-CZ" dirty="0" smtClean="0"/>
              <a:t>, 1920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7076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Obraz a jeho významy </a:t>
            </a:r>
            <a:r>
              <a:rPr lang="cs-CZ" sz="2800" dirty="0" smtClean="0"/>
              <a:t>(</a:t>
            </a:r>
            <a:r>
              <a:rPr lang="cs-CZ" sz="2800" dirty="0" err="1" smtClean="0"/>
              <a:t>Barthes</a:t>
            </a:r>
            <a:r>
              <a:rPr lang="cs-CZ" sz="2800" dirty="0"/>
              <a:t>, </a:t>
            </a:r>
            <a:r>
              <a:rPr lang="cs-CZ" sz="2800" dirty="0" err="1"/>
              <a:t>Belting</a:t>
            </a:r>
            <a:r>
              <a:rPr lang="cs-CZ" sz="2800" dirty="0"/>
              <a:t>, </a:t>
            </a:r>
            <a:r>
              <a:rPr lang="cs-CZ" sz="2800" dirty="0" err="1" smtClean="0"/>
              <a:t>Autmont</a:t>
            </a:r>
            <a:r>
              <a:rPr lang="cs-CZ" sz="2800" dirty="0" smtClean="0"/>
              <a:t>)</a:t>
            </a:r>
            <a:r>
              <a:rPr lang="cs-CZ" sz="2800" dirty="0"/>
              <a:t/>
            </a:r>
            <a:br>
              <a:rPr lang="cs-CZ" sz="2800" dirty="0"/>
            </a:b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Ferdinand de </a:t>
            </a:r>
            <a:r>
              <a:rPr lang="cs-CZ" dirty="0" err="1" smtClean="0"/>
              <a:t>Saussure</a:t>
            </a:r>
            <a:r>
              <a:rPr lang="cs-CZ" dirty="0" smtClean="0"/>
              <a:t>: znak, označované a označující</a:t>
            </a:r>
          </a:p>
          <a:p>
            <a:r>
              <a:rPr lang="cs-CZ" dirty="0" smtClean="0"/>
              <a:t>Charles </a:t>
            </a:r>
            <a:r>
              <a:rPr lang="cs-CZ" dirty="0" err="1" smtClean="0"/>
              <a:t>Pierce</a:t>
            </a:r>
            <a:r>
              <a:rPr lang="cs-CZ" dirty="0" smtClean="0"/>
              <a:t>: ikon, index, symbol</a:t>
            </a:r>
          </a:p>
          <a:p>
            <a:endParaRPr lang="cs-CZ" dirty="0"/>
          </a:p>
          <a:p>
            <a:r>
              <a:rPr lang="cs-CZ" dirty="0" smtClean="0"/>
              <a:t>Roland </a:t>
            </a:r>
            <a:r>
              <a:rPr lang="cs-CZ" dirty="0" err="1" smtClean="0"/>
              <a:t>Barthes</a:t>
            </a:r>
            <a:r>
              <a:rPr lang="cs-CZ" dirty="0" smtClean="0"/>
              <a:t>: kolektivní </a:t>
            </a:r>
            <a:r>
              <a:rPr lang="cs-CZ" dirty="0"/>
              <a:t>představy jako znakové systémy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053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C8869A6-46C4-42D5-AAAB-E356F5DAE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Roland </a:t>
            </a:r>
            <a:r>
              <a:rPr lang="cs-CZ" dirty="0" err="1"/>
              <a:t>Barthes</a:t>
            </a:r>
            <a:r>
              <a:rPr lang="cs-CZ" dirty="0"/>
              <a:t> (1915-1980)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C4908E3C-C5D8-4B69-8809-D679A94BE6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1953 – </a:t>
            </a:r>
            <a:r>
              <a:rPr lang="cs-CZ" i="1" dirty="0"/>
              <a:t>Nulový stupeň rukopisu</a:t>
            </a:r>
          </a:p>
          <a:p>
            <a:r>
              <a:rPr lang="cs-CZ" dirty="0"/>
              <a:t>1954--1956 – eseje v časopise </a:t>
            </a:r>
            <a:r>
              <a:rPr lang="cs-CZ" i="1" dirty="0"/>
              <a:t>Les </a:t>
            </a:r>
            <a:r>
              <a:rPr lang="cs-CZ" i="1" dirty="0" err="1"/>
              <a:t>lettres</a:t>
            </a:r>
            <a:r>
              <a:rPr lang="cs-CZ" i="1" dirty="0"/>
              <a:t> </a:t>
            </a:r>
            <a:r>
              <a:rPr lang="cs-CZ" i="1" dirty="0" err="1"/>
              <a:t>nouvelles</a:t>
            </a:r>
            <a:r>
              <a:rPr lang="cs-CZ" i="1" dirty="0"/>
              <a:t> , 1957 Mytologie</a:t>
            </a:r>
          </a:p>
          <a:p>
            <a:pPr marL="36900" indent="0">
              <a:buNone/>
            </a:pPr>
            <a:endParaRPr lang="cs-CZ" dirty="0"/>
          </a:p>
          <a:p>
            <a:pPr marL="36900" indent="0">
              <a:buNone/>
            </a:pPr>
            <a:r>
              <a:rPr lang="cs-CZ" dirty="0" smtClean="0"/>
              <a:t>Buržoazní </a:t>
            </a:r>
            <a:r>
              <a:rPr lang="cs-CZ" i="1" dirty="0"/>
              <a:t>Norma</a:t>
            </a:r>
            <a:r>
              <a:rPr lang="cs-CZ" dirty="0"/>
              <a:t> se stává univerzální </a:t>
            </a:r>
            <a:r>
              <a:rPr lang="cs-CZ" i="1" dirty="0" smtClean="0"/>
              <a:t>přirozeností </a:t>
            </a:r>
          </a:p>
          <a:p>
            <a:pPr marL="36900" indent="0">
              <a:buNone/>
            </a:pPr>
            <a:r>
              <a:rPr lang="cs-CZ" sz="2000" dirty="0" smtClean="0"/>
              <a:t>(souboj mezi </a:t>
            </a:r>
            <a:r>
              <a:rPr lang="cs-CZ" sz="2000" dirty="0" smtClean="0">
                <a:solidFill>
                  <a:schemeClr val="accent1">
                    <a:lumMod val="75000"/>
                  </a:schemeClr>
                </a:solidFill>
              </a:rPr>
              <a:t>vnitřním modelem skutečnosti</a:t>
            </a:r>
            <a:r>
              <a:rPr lang="cs-CZ" sz="2000" dirty="0" smtClean="0"/>
              <a:t> a </a:t>
            </a:r>
            <a:r>
              <a:rPr lang="cs-CZ" sz="2000" dirty="0" smtClean="0">
                <a:solidFill>
                  <a:schemeClr val="accent1">
                    <a:lumMod val="75000"/>
                  </a:schemeClr>
                </a:solidFill>
              </a:rPr>
              <a:t>imaginárním</a:t>
            </a:r>
            <a:r>
              <a:rPr lang="cs-CZ" sz="2000" dirty="0" smtClean="0"/>
              <a:t> a „</a:t>
            </a:r>
            <a:r>
              <a:rPr lang="cs-CZ" sz="2000" dirty="0" smtClean="0">
                <a:solidFill>
                  <a:srgbClr val="FF0000"/>
                </a:solidFill>
              </a:rPr>
              <a:t>konsenzuální skutečností</a:t>
            </a:r>
            <a:r>
              <a:rPr lang="cs-CZ" sz="2000" dirty="0" smtClean="0"/>
              <a:t>“ prosazované </a:t>
            </a:r>
            <a:r>
              <a:rPr lang="cs-CZ" sz="2000" dirty="0" smtClean="0">
                <a:solidFill>
                  <a:srgbClr val="FF0000"/>
                </a:solidFill>
              </a:rPr>
              <a:t>mocensky</a:t>
            </a:r>
            <a:r>
              <a:rPr lang="cs-CZ" sz="2000" dirty="0" smtClean="0"/>
              <a:t>)</a:t>
            </a:r>
            <a:endParaRPr lang="cs-CZ" sz="2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44CE52CF-42C0-4D03-AB03-0E9C6C007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6518" y="4326799"/>
            <a:ext cx="3694133" cy="230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07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2400" b="1" dirty="0"/>
              <a:t>Roland </a:t>
            </a:r>
            <a:r>
              <a:rPr lang="cs-CZ" sz="2400" b="1" dirty="0" err="1"/>
              <a:t>Barthes</a:t>
            </a:r>
            <a:r>
              <a:rPr lang="cs-CZ" sz="2400" b="1" dirty="0"/>
              <a:t>: Mytologie</a:t>
            </a:r>
            <a:br>
              <a:rPr lang="cs-CZ" sz="2400" b="1" dirty="0"/>
            </a:br>
            <a:r>
              <a:rPr lang="cs-CZ" sz="2400" b="1" dirty="0"/>
              <a:t/>
            </a:r>
            <a:br>
              <a:rPr lang="cs-CZ" sz="2400" b="1" dirty="0"/>
            </a:br>
            <a:r>
              <a:rPr lang="cs-CZ" sz="2400" b="1" dirty="0"/>
              <a:t>Mýtus parazituje na (vyprázdněném/uzavřeném) jazykovém znaku  (jehož smysl se stává formou) a vytváří k němu velmi </a:t>
            </a:r>
            <a:r>
              <a:rPr lang="cs-CZ" sz="2400" b="1" u="sng" dirty="0"/>
              <a:t>mlhavý koncept </a:t>
            </a:r>
            <a:r>
              <a:rPr lang="cs-CZ" sz="2400" b="1" dirty="0"/>
              <a:t>(nové označované), které se odvíjí především od své funkce (v závislosti na druhu/ typu recipienta) </a:t>
            </a:r>
          </a:p>
        </p:txBody>
      </p:sp>
      <p:pic>
        <p:nvPicPr>
          <p:cNvPr id="4" name="Zástupný symbol pro obsah 3" descr="mytologie-znak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10492" b="17511"/>
          <a:stretch/>
        </p:blipFill>
        <p:spPr>
          <a:xfrm>
            <a:off x="1895061" y="3343295"/>
            <a:ext cx="4592850" cy="3127973"/>
          </a:xfrm>
          <a:prstGeom prst="rect">
            <a:avLst/>
          </a:prstGeom>
        </p:spPr>
      </p:pic>
      <p:sp>
        <p:nvSpPr>
          <p:cNvPr id="3" name="Ovál 2">
            <a:extLst>
              <a:ext uri="{FF2B5EF4-FFF2-40B4-BE49-F238E27FC236}">
                <a16:creationId xmlns:a16="http://schemas.microsoft.com/office/drawing/2014/main" xmlns="" id="{FFF6E178-3926-4C35-B739-4FE4B9F41D51}"/>
              </a:ext>
            </a:extLst>
          </p:cNvPr>
          <p:cNvSpPr/>
          <p:nvPr/>
        </p:nvSpPr>
        <p:spPr>
          <a:xfrm>
            <a:off x="4770783" y="4240696"/>
            <a:ext cx="1325217" cy="1298713"/>
          </a:xfrm>
          <a:prstGeom prst="ellipse">
            <a:avLst/>
          </a:prstGeom>
          <a:noFill/>
          <a:ln w="76200">
            <a:solidFill>
              <a:schemeClr val="tx1">
                <a:lumMod val="65000"/>
              </a:schemeClr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>
              <a:noFill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8006161" y="4445616"/>
            <a:ext cx="32613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Metajazyk – sekundární jazyk v němž vypovídáme o tom prvním (jazyce)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2372498" y="3124171"/>
            <a:ext cx="2594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</a:t>
            </a:r>
            <a:r>
              <a:rPr lang="cs-CZ" dirty="0" smtClean="0"/>
              <a:t>značující - označované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1512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46015"/>
            <a:ext cx="10515600" cy="662782"/>
          </a:xfrm>
        </p:spPr>
        <p:txBody>
          <a:bodyPr>
            <a:normAutofit fontScale="90000"/>
          </a:bodyPr>
          <a:lstStyle/>
          <a:p>
            <a:r>
              <a:rPr lang="cs-CZ" b="1" i="1" dirty="0"/>
              <a:t>Římské</a:t>
            </a:r>
            <a:r>
              <a:rPr lang="cs-CZ" b="1" dirty="0"/>
              <a:t> ofinky a pot </a:t>
            </a:r>
            <a:r>
              <a:rPr lang="cs-CZ" b="1" i="1" dirty="0"/>
              <a:t>svědomí</a:t>
            </a:r>
          </a:p>
        </p:txBody>
      </p:sp>
      <p:pic>
        <p:nvPicPr>
          <p:cNvPr id="1026" name="Picture 2" descr="http://cdn3.denofgeek.us/sites/denofgeekus/files/styles/insert_main_wide_image/public/9/48/julius-caesar_510.jpg?itok=leTH2PD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7882" y="616766"/>
            <a:ext cx="10626295" cy="601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19503" t="2677" r="20268" b="-2677"/>
          <a:stretch/>
        </p:blipFill>
        <p:spPr>
          <a:xfrm>
            <a:off x="8899301" y="6775"/>
            <a:ext cx="3292699" cy="410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38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1958 Avon ad for Rich Moisture Cream. My mom used this and I still remember the fragrance!">
            <a:extLst>
              <a:ext uri="{FF2B5EF4-FFF2-40B4-BE49-F238E27FC236}">
                <a16:creationId xmlns:a16="http://schemas.microsoft.com/office/drawing/2014/main" xmlns="" id="{3C574359-9CD9-4556-9AA3-C0403DFEB98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8" y="200036"/>
            <a:ext cx="4692088" cy="645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A4EFF8B8-440B-445D-A392-43A2E3679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9796" y="100018"/>
            <a:ext cx="5081315" cy="665796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6F48F246-CD7E-440B-9A4F-C710598DE53A}"/>
              </a:ext>
            </a:extLst>
          </p:cNvPr>
          <p:cNvSpPr txBox="1"/>
          <p:nvPr/>
        </p:nvSpPr>
        <p:spPr>
          <a:xfrm>
            <a:off x="4930218" y="2332382"/>
            <a:ext cx="153746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Vlhkost</a:t>
            </a:r>
          </a:p>
          <a:p>
            <a:endParaRPr lang="cs-CZ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cs-CZ" sz="2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Binární opozice</a:t>
            </a:r>
          </a:p>
          <a:p>
            <a:r>
              <a:rPr lang="cs-CZ" sz="2000" i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voda-tuk</a:t>
            </a:r>
            <a:endParaRPr lang="cs-CZ" sz="2000" i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4922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D8E58DFF-1484-4127-A6DA-4721AB5C3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77063"/>
            <a:ext cx="12192000" cy="812800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000" dirty="0" smtClean="0"/>
              <a:t>Čistota, hloubka a pěnivost…</a:t>
            </a:r>
            <a:endParaRPr lang="cs-CZ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3"/>
              </a:rPr>
              <a:t>https://www.youtube.com/watch?v=5S2gt3BxhOM</a:t>
            </a:r>
            <a:r>
              <a:rPr lang="cs-CZ" dirty="0"/>
              <a:t> (skrz naskrz bílý)</a:t>
            </a:r>
          </a:p>
          <a:p>
            <a:r>
              <a:rPr lang="cs-CZ" dirty="0">
                <a:hlinkClick r:id="rId4"/>
              </a:rPr>
              <a:t>https://www.youtube.com/watch?v=D93fK9vBnMg</a:t>
            </a:r>
            <a:r>
              <a:rPr lang="cs-CZ" dirty="0"/>
              <a:t> (soft, </a:t>
            </a:r>
            <a:r>
              <a:rPr lang="cs-CZ" dirty="0" err="1"/>
              <a:t>gentle</a:t>
            </a:r>
            <a:r>
              <a:rPr lang="cs-CZ" dirty="0"/>
              <a:t>, </a:t>
            </a:r>
            <a:r>
              <a:rPr lang="cs-CZ" dirty="0" err="1"/>
              <a:t>bubbly</a:t>
            </a:r>
            <a:r>
              <a:rPr lang="cs-CZ" dirty="0"/>
              <a:t>)</a:t>
            </a:r>
          </a:p>
          <a:p>
            <a:r>
              <a:rPr lang="cs-CZ" dirty="0">
                <a:hlinkClick r:id="rId5"/>
              </a:rPr>
              <a:t>https://www.youtube.com/watch?v=VE-qHn0akBI</a:t>
            </a:r>
            <a:r>
              <a:rPr lang="cs-CZ" dirty="0"/>
              <a:t> (</a:t>
            </a:r>
            <a:r>
              <a:rPr lang="cs-CZ" dirty="0" err="1"/>
              <a:t>feel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!, Leo </a:t>
            </a:r>
            <a:r>
              <a:rPr lang="cs-CZ" dirty="0" err="1"/>
              <a:t>Burnett</a:t>
            </a:r>
            <a:r>
              <a:rPr lang="cs-CZ" dirty="0"/>
              <a:t>)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2296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osnova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Obraz / </a:t>
            </a:r>
            <a:r>
              <a:rPr lang="cs-CZ" dirty="0" err="1"/>
              <a:t>Bild</a:t>
            </a:r>
            <a:r>
              <a:rPr lang="cs-CZ" dirty="0"/>
              <a:t>: image, </a:t>
            </a:r>
            <a:r>
              <a:rPr lang="cs-CZ" dirty="0" err="1"/>
              <a:t>picture</a:t>
            </a:r>
            <a:endParaRPr lang="cs-CZ" dirty="0"/>
          </a:p>
          <a:p>
            <a:r>
              <a:rPr lang="cs-CZ" dirty="0" smtClean="0"/>
              <a:t>Kultický obraz „Zde a Nyní“, nejstarší úloha obrazů (Benjamin, </a:t>
            </a:r>
            <a:r>
              <a:rPr lang="cs-CZ" dirty="0" err="1" smtClean="0"/>
              <a:t>Belting</a:t>
            </a:r>
            <a:r>
              <a:rPr lang="cs-CZ" dirty="0" smtClean="0"/>
              <a:t>)</a:t>
            </a:r>
          </a:p>
          <a:p>
            <a:r>
              <a:rPr lang="cs-CZ" dirty="0" smtClean="0"/>
              <a:t>Médium organizuje naše vnímání, vztah média a těla (Benjamin, </a:t>
            </a:r>
            <a:r>
              <a:rPr lang="cs-CZ" dirty="0" err="1" smtClean="0"/>
              <a:t>McLuhan</a:t>
            </a:r>
            <a:r>
              <a:rPr lang="cs-CZ" dirty="0" smtClean="0"/>
              <a:t>)</a:t>
            </a:r>
          </a:p>
          <a:p>
            <a:r>
              <a:rPr lang="cs-CZ" dirty="0" smtClean="0"/>
              <a:t>Obraz a jeho významy:  </a:t>
            </a:r>
            <a:r>
              <a:rPr lang="cs-CZ" dirty="0" err="1" smtClean="0"/>
              <a:t>Barthes</a:t>
            </a:r>
            <a:r>
              <a:rPr lang="cs-CZ" dirty="0" smtClean="0"/>
              <a:t>, </a:t>
            </a:r>
            <a:r>
              <a:rPr lang="cs-CZ" dirty="0" err="1" smtClean="0"/>
              <a:t>Belting</a:t>
            </a:r>
            <a:r>
              <a:rPr lang="cs-CZ" dirty="0" smtClean="0"/>
              <a:t>, </a:t>
            </a:r>
            <a:r>
              <a:rPr lang="cs-CZ" dirty="0" err="1" smtClean="0"/>
              <a:t>Aumont</a:t>
            </a:r>
            <a:endParaRPr lang="cs-CZ" dirty="0" smtClean="0"/>
          </a:p>
          <a:p>
            <a:r>
              <a:rPr lang="cs-CZ" dirty="0" smtClean="0"/>
              <a:t>Obrazy modifikující </a:t>
            </a:r>
            <a:r>
              <a:rPr lang="cs-CZ" i="1" dirty="0" smtClean="0"/>
              <a:t>vnitřní model skutečnosti </a:t>
            </a:r>
            <a:r>
              <a:rPr lang="cs-CZ" dirty="0" smtClean="0"/>
              <a:t>(</a:t>
            </a:r>
            <a:r>
              <a:rPr lang="cs-CZ" dirty="0" err="1" smtClean="0"/>
              <a:t>Bruhn</a:t>
            </a:r>
            <a:r>
              <a:rPr lang="cs-CZ" dirty="0" smtClean="0"/>
              <a:t> – </a:t>
            </a:r>
            <a:r>
              <a:rPr lang="cs-CZ" dirty="0" err="1" smtClean="0"/>
              <a:t>Dünkel</a:t>
            </a:r>
            <a:r>
              <a:rPr lang="cs-CZ" dirty="0" smtClean="0"/>
              <a:t>)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415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911686" cy="1325563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Obrazy </a:t>
            </a:r>
            <a:r>
              <a:rPr lang="cs-CZ" dirty="0"/>
              <a:t>modifikující vnitřní model </a:t>
            </a:r>
            <a:r>
              <a:rPr lang="cs-CZ" dirty="0" smtClean="0"/>
              <a:t>skutečnosti i konsenzuální skutečnost </a:t>
            </a:r>
            <a:r>
              <a:rPr lang="cs-CZ" sz="2800" dirty="0"/>
              <a:t>(</a:t>
            </a:r>
            <a:r>
              <a:rPr lang="cs-CZ" sz="2800" dirty="0" err="1"/>
              <a:t>Bruhn</a:t>
            </a:r>
            <a:r>
              <a:rPr lang="cs-CZ" sz="2800" dirty="0"/>
              <a:t> – </a:t>
            </a:r>
            <a:r>
              <a:rPr lang="cs-CZ" sz="2800" dirty="0" err="1"/>
              <a:t>Dünkel</a:t>
            </a:r>
            <a:r>
              <a:rPr lang="cs-CZ" sz="2800" dirty="0"/>
              <a:t>)</a:t>
            </a:r>
            <a:br>
              <a:rPr lang="cs-CZ" sz="2800" dirty="0"/>
            </a:b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434" y="2268516"/>
            <a:ext cx="3198729" cy="392633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9886" y="0"/>
            <a:ext cx="44421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92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Obraz / </a:t>
            </a:r>
            <a:r>
              <a:rPr lang="cs-CZ" dirty="0" err="1"/>
              <a:t>Bild</a:t>
            </a:r>
            <a:r>
              <a:rPr lang="cs-CZ" dirty="0"/>
              <a:t>: image, </a:t>
            </a:r>
            <a:r>
              <a:rPr lang="cs-CZ" dirty="0" err="1" smtClean="0"/>
              <a:t>picture</a:t>
            </a:r>
            <a:r>
              <a:rPr lang="cs-CZ" dirty="0" smtClean="0"/>
              <a:t> </a:t>
            </a:r>
            <a:r>
              <a:rPr lang="cs-CZ" sz="2500" dirty="0" smtClean="0"/>
              <a:t/>
            </a:r>
            <a:br>
              <a:rPr lang="cs-CZ" sz="2500" dirty="0" smtClean="0"/>
            </a:br>
            <a:r>
              <a:rPr lang="cs-CZ" sz="2500" dirty="0" smtClean="0"/>
              <a:t>Hans </a:t>
            </a:r>
            <a:r>
              <a:rPr lang="cs-CZ" sz="2500" dirty="0" err="1" smtClean="0"/>
              <a:t>Belting</a:t>
            </a:r>
            <a:r>
              <a:rPr lang="cs-CZ" sz="2500" dirty="0" smtClean="0"/>
              <a:t>: </a:t>
            </a:r>
            <a:r>
              <a:rPr lang="cs-CZ" sz="2500" i="1" dirty="0" err="1" smtClean="0"/>
              <a:t>Bild-Anthropologie</a:t>
            </a:r>
            <a:r>
              <a:rPr lang="cs-CZ" sz="2500" dirty="0" smtClean="0"/>
              <a:t>, 2001 / </a:t>
            </a:r>
            <a:r>
              <a:rPr lang="cs-CZ" sz="2500" i="1" dirty="0" err="1" smtClean="0"/>
              <a:t>An</a:t>
            </a:r>
            <a:r>
              <a:rPr lang="cs-CZ" sz="2500" i="1" dirty="0" smtClean="0"/>
              <a:t> </a:t>
            </a:r>
            <a:r>
              <a:rPr lang="cs-CZ" sz="2500" i="1" dirty="0" err="1" smtClean="0"/>
              <a:t>Anthropology</a:t>
            </a:r>
            <a:r>
              <a:rPr lang="cs-CZ" sz="2500" i="1" dirty="0" smtClean="0"/>
              <a:t> </a:t>
            </a:r>
            <a:r>
              <a:rPr lang="cs-CZ" sz="2500" i="1" dirty="0" err="1" smtClean="0"/>
              <a:t>of</a:t>
            </a:r>
            <a:r>
              <a:rPr lang="cs-CZ" sz="2500" i="1" dirty="0" smtClean="0"/>
              <a:t> </a:t>
            </a:r>
            <a:r>
              <a:rPr lang="cs-CZ" sz="2500" i="1" dirty="0" err="1" smtClean="0"/>
              <a:t>Images</a:t>
            </a:r>
            <a:r>
              <a:rPr lang="cs-CZ" sz="2500" dirty="0" smtClean="0"/>
              <a:t>, 2011</a:t>
            </a:r>
            <a:r>
              <a:rPr lang="cs-CZ" sz="2500" dirty="0"/>
              <a:t/>
            </a:r>
            <a:br>
              <a:rPr lang="cs-CZ" sz="2500" dirty="0"/>
            </a:br>
            <a:endParaRPr lang="cs-CZ" sz="25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/>
              <a:t>Image</a:t>
            </a:r>
            <a:r>
              <a:rPr lang="cs-CZ" dirty="0"/>
              <a:t>: je </a:t>
            </a:r>
            <a:r>
              <a:rPr lang="cs-CZ" dirty="0" smtClean="0"/>
              <a:t>vytvořen/užíván </a:t>
            </a:r>
            <a:r>
              <a:rPr lang="cs-CZ" dirty="0"/>
              <a:t>symbolicky, jako druh určitého myšlenkového rámce</a:t>
            </a:r>
          </a:p>
          <a:p>
            <a:pPr lvl="1"/>
            <a:r>
              <a:rPr lang="cs-CZ" dirty="0"/>
              <a:t>Výsledek lidské percepce + výsledek lidského poznání a intence (kolonizují náš mozek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Musí být „vyvolán“ (z nepřítomnosti) pohledem (</a:t>
            </a:r>
            <a:r>
              <a:rPr lang="cs-CZ" i="1" dirty="0" err="1" smtClean="0"/>
              <a:t>gaze</a:t>
            </a:r>
            <a:r>
              <a:rPr lang="cs-CZ" dirty="0" smtClean="0"/>
              <a:t>), „nomád“ </a:t>
            </a:r>
          </a:p>
          <a:p>
            <a:pPr lvl="1"/>
            <a:endParaRPr lang="cs-CZ" dirty="0"/>
          </a:p>
          <a:p>
            <a:r>
              <a:rPr lang="cs-CZ" i="1" dirty="0" smtClean="0"/>
              <a:t>Picture (materiální obraz), socha, objekt, tisk: </a:t>
            </a:r>
          </a:p>
          <a:p>
            <a:pPr lvl="1"/>
            <a:r>
              <a:rPr lang="cs-CZ" dirty="0" smtClean="0"/>
              <a:t>(sociální praxe tvoření obrazů </a:t>
            </a:r>
            <a:r>
              <a:rPr lang="cs-CZ" i="1" dirty="0" err="1" smtClean="0"/>
              <a:t>picture-making</a:t>
            </a:r>
            <a:r>
              <a:rPr lang="cs-CZ" dirty="0" smtClean="0"/>
              <a:t> x vizuální percepce a </a:t>
            </a:r>
            <a:r>
              <a:rPr lang="cs-CZ" i="1" dirty="0" err="1" smtClean="0"/>
              <a:t>mental-pictures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MEDIUM – činí obraz (</a:t>
            </a:r>
            <a:r>
              <a:rPr lang="cs-CZ" i="1" dirty="0" smtClean="0"/>
              <a:t>image</a:t>
            </a:r>
            <a:r>
              <a:rPr lang="cs-CZ" dirty="0" smtClean="0"/>
              <a:t>) viditelným, je analogií TĚLA</a:t>
            </a:r>
            <a:endParaRPr lang="cs-CZ" b="1" dirty="0" smtClean="0"/>
          </a:p>
          <a:p>
            <a:pPr lvl="1"/>
            <a:endParaRPr lang="cs-CZ" dirty="0" smtClean="0"/>
          </a:p>
          <a:p>
            <a:pPr marL="457200" lvl="1" indent="0">
              <a:buNone/>
            </a:pP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4438136" y="1388825"/>
            <a:ext cx="2162433" cy="369332"/>
          </a:xfrm>
          <a:prstGeom prst="rect">
            <a:avLst/>
          </a:prstGeom>
          <a:noFill/>
          <a:ln w="381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/>
              <a:t>OBRAZ – PŘEDSTAVA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4438136" y="3816628"/>
            <a:ext cx="2224216" cy="369332"/>
          </a:xfrm>
          <a:prstGeom prst="rect">
            <a:avLst/>
          </a:prstGeom>
          <a:noFill/>
          <a:ln w="38100">
            <a:solidFill>
              <a:schemeClr val="bg1">
                <a:lumMod val="65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cs-CZ" dirty="0" smtClean="0"/>
              <a:t>OBRAZ - ZTĚLESNĚNÍ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4198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610" y="0"/>
            <a:ext cx="10306479" cy="693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37751" y="365125"/>
            <a:ext cx="222421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>
                <a:solidFill>
                  <a:schemeClr val="bg2">
                    <a:lumMod val="75000"/>
                  </a:schemeClr>
                </a:solidFill>
              </a:rPr>
              <a:t>„He </a:t>
            </a:r>
            <a:r>
              <a:rPr lang="cs-CZ" i="1" dirty="0" err="1" smtClean="0">
                <a:solidFill>
                  <a:schemeClr val="bg2">
                    <a:lumMod val="75000"/>
                  </a:schemeClr>
                </a:solidFill>
              </a:rPr>
              <a:t>is</a:t>
            </a:r>
            <a:r>
              <a:rPr lang="cs-CZ" i="1" dirty="0" smtClean="0">
                <a:solidFill>
                  <a:schemeClr val="bg2">
                    <a:lumMod val="75000"/>
                  </a:schemeClr>
                </a:solidFill>
              </a:rPr>
              <a:t> not </a:t>
            </a:r>
            <a:r>
              <a:rPr lang="cs-CZ" i="1" dirty="0" err="1" smtClean="0">
                <a:solidFill>
                  <a:schemeClr val="bg2">
                    <a:lumMod val="75000"/>
                  </a:schemeClr>
                </a:solidFill>
              </a:rPr>
              <a:t>interested</a:t>
            </a:r>
            <a:r>
              <a:rPr lang="cs-CZ" i="1" dirty="0" smtClean="0">
                <a:solidFill>
                  <a:schemeClr val="bg2">
                    <a:lumMod val="75000"/>
                  </a:schemeClr>
                </a:solidFill>
              </a:rPr>
              <a:t> in </a:t>
            </a:r>
            <a:r>
              <a:rPr lang="cs-CZ" i="1" u="sng" dirty="0" err="1" smtClean="0">
                <a:solidFill>
                  <a:schemeClr val="bg2">
                    <a:lumMod val="75000"/>
                  </a:schemeClr>
                </a:solidFill>
              </a:rPr>
              <a:t>the</a:t>
            </a:r>
            <a:r>
              <a:rPr lang="cs-CZ" i="1" u="sng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cs-CZ" i="1" u="sng" dirty="0" err="1" smtClean="0">
                <a:solidFill>
                  <a:schemeClr val="bg2">
                    <a:lumMod val="75000"/>
                  </a:schemeClr>
                </a:solidFill>
              </a:rPr>
              <a:t>picture</a:t>
            </a:r>
            <a:r>
              <a:rPr lang="cs-CZ" i="1" u="sng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cs-CZ" i="1" dirty="0" smtClean="0">
                <a:solidFill>
                  <a:schemeClr val="bg2">
                    <a:lumMod val="75000"/>
                  </a:schemeClr>
                </a:solidFill>
              </a:rPr>
              <a:t>but just </a:t>
            </a:r>
            <a:r>
              <a:rPr lang="cs-CZ" i="1" dirty="0" err="1" smtClean="0">
                <a:solidFill>
                  <a:schemeClr val="bg2">
                    <a:lumMod val="75000"/>
                  </a:schemeClr>
                </a:solidFill>
              </a:rPr>
              <a:t>the</a:t>
            </a:r>
            <a:r>
              <a:rPr lang="cs-CZ" i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cs-CZ" u="sng" dirty="0" smtClean="0">
                <a:solidFill>
                  <a:schemeClr val="bg1"/>
                </a:solidFill>
              </a:rPr>
              <a:t>medium</a:t>
            </a:r>
            <a:r>
              <a:rPr lang="cs-CZ" dirty="0" smtClean="0">
                <a:solidFill>
                  <a:schemeClr val="bg1"/>
                </a:solidFill>
              </a:rPr>
              <a:t>“</a:t>
            </a:r>
          </a:p>
          <a:p>
            <a:endParaRPr lang="cs-CZ" dirty="0" smtClean="0">
              <a:solidFill>
                <a:schemeClr val="bg1"/>
              </a:solidFill>
            </a:endParaRPr>
          </a:p>
          <a:p>
            <a:r>
              <a:rPr lang="cs-CZ" sz="1200" dirty="0" smtClean="0">
                <a:solidFill>
                  <a:schemeClr val="bg2">
                    <a:lumMod val="75000"/>
                  </a:schemeClr>
                </a:solidFill>
              </a:rPr>
              <a:t>Hans </a:t>
            </a:r>
            <a:r>
              <a:rPr lang="cs-CZ" sz="1200" dirty="0" err="1" smtClean="0">
                <a:solidFill>
                  <a:schemeClr val="bg2">
                    <a:lumMod val="75000"/>
                  </a:schemeClr>
                </a:solidFill>
              </a:rPr>
              <a:t>Belting</a:t>
            </a:r>
            <a:endParaRPr lang="cs-CZ" sz="1200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cs-CZ" sz="1000" dirty="0" smtClean="0">
                <a:solidFill>
                  <a:schemeClr val="bg2">
                    <a:lumMod val="75000"/>
                  </a:schemeClr>
                </a:solidFill>
                <a:hlinkClick r:id="rId3"/>
              </a:rPr>
              <a:t>https</a:t>
            </a:r>
            <a:r>
              <a:rPr lang="cs-CZ" sz="1000" dirty="0">
                <a:solidFill>
                  <a:schemeClr val="bg2">
                    <a:lumMod val="75000"/>
                  </a:schemeClr>
                </a:solidFill>
                <a:hlinkClick r:id="rId3"/>
              </a:rPr>
              <a:t>://</a:t>
            </a:r>
            <a:r>
              <a:rPr lang="cs-CZ" sz="1000" dirty="0" smtClean="0">
                <a:solidFill>
                  <a:schemeClr val="bg2">
                    <a:lumMod val="75000"/>
                  </a:schemeClr>
                </a:solidFill>
                <a:hlinkClick r:id="rId3"/>
              </a:rPr>
              <a:t>www.youtube.com/watch?v=2Sbk_B66jRk</a:t>
            </a:r>
            <a:r>
              <a:rPr lang="cs-CZ" sz="10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endParaRPr lang="cs-CZ" sz="1000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  <a:p>
            <a:endParaRPr lang="cs-CZ" dirty="0" smtClean="0">
              <a:solidFill>
                <a:schemeClr val="bg1"/>
              </a:solidFill>
            </a:endParaRPr>
          </a:p>
          <a:p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2">
                    <a:lumMod val="75000"/>
                  </a:schemeClr>
                </a:solidFill>
              </a:rPr>
              <a:t>Bernhard </a:t>
            </a:r>
            <a:r>
              <a:rPr lang="cs-CZ" dirty="0" err="1">
                <a:solidFill>
                  <a:schemeClr val="bg2">
                    <a:lumMod val="75000"/>
                  </a:schemeClr>
                </a:solidFill>
              </a:rPr>
              <a:t>Berenson</a:t>
            </a:r>
            <a:endParaRPr lang="cs-CZ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83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91065" y="425192"/>
            <a:ext cx="6617043" cy="883491"/>
          </a:xfrm>
        </p:spPr>
        <p:txBody>
          <a:bodyPr>
            <a:normAutofit/>
          </a:bodyPr>
          <a:lstStyle/>
          <a:p>
            <a:r>
              <a:rPr lang="cs-CZ" sz="1500" dirty="0" smtClean="0"/>
              <a:t>Bernhard </a:t>
            </a:r>
            <a:r>
              <a:rPr lang="cs-CZ" sz="1500" dirty="0" err="1" smtClean="0"/>
              <a:t>Berenson</a:t>
            </a:r>
            <a:r>
              <a:rPr lang="cs-CZ" sz="1500" dirty="0" smtClean="0"/>
              <a:t> (1865-1959)</a:t>
            </a:r>
          </a:p>
          <a:p>
            <a:pPr marL="0" indent="0">
              <a:buNone/>
            </a:pPr>
            <a:r>
              <a:rPr lang="cs-CZ" sz="1500" dirty="0" smtClean="0"/>
              <a:t>	</a:t>
            </a:r>
            <a:r>
              <a:rPr lang="en-US" sz="1500" dirty="0" smtClean="0"/>
              <a:t>“</a:t>
            </a:r>
            <a:r>
              <a:rPr lang="en-US" sz="1500" i="1" dirty="0"/>
              <a:t>Venetian Painters of the </a:t>
            </a:r>
            <a:r>
              <a:rPr lang="en-US" sz="1500" i="1" dirty="0" smtClean="0"/>
              <a:t>Renaissance</a:t>
            </a:r>
            <a:r>
              <a:rPr lang="en-US" sz="1500" dirty="0" smtClean="0"/>
              <a:t>”</a:t>
            </a:r>
            <a:r>
              <a:rPr lang="cs-CZ" sz="1500" dirty="0" smtClean="0"/>
              <a:t>,</a:t>
            </a:r>
            <a:r>
              <a:rPr lang="en-US" sz="1500" dirty="0" smtClean="0"/>
              <a:t> </a:t>
            </a:r>
            <a:r>
              <a:rPr lang="en-US" sz="1500" dirty="0"/>
              <a:t>1891</a:t>
            </a:r>
            <a:endParaRPr lang="cs-CZ" sz="1500" dirty="0" smtClean="0"/>
          </a:p>
        </p:txBody>
      </p:sp>
      <p:pic>
        <p:nvPicPr>
          <p:cNvPr id="2050" name="Picture 2" descr="VÃ½sledek obrÃ¡zku pro bernard berenson is looking at the 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357" y="-61784"/>
            <a:ext cx="4705453" cy="691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725" y="1615372"/>
            <a:ext cx="7128469" cy="462400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070918" y="1886465"/>
            <a:ext cx="757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gaze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157237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7844" y="1490970"/>
            <a:ext cx="3203672" cy="435133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3812" y="0"/>
            <a:ext cx="4723100" cy="6858000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7777" y="203921"/>
            <a:ext cx="7749878" cy="1325563"/>
          </a:xfrm>
        </p:spPr>
        <p:txBody>
          <a:bodyPr>
            <a:normAutofit/>
          </a:bodyPr>
          <a:lstStyle/>
          <a:p>
            <a:r>
              <a:rPr lang="cs-CZ" sz="3500" dirty="0" smtClean="0"/>
              <a:t>Medium, nosič</a:t>
            </a:r>
            <a:r>
              <a:rPr lang="cs-CZ" sz="3500" dirty="0" smtClean="0"/>
              <a:t>, agent, </a:t>
            </a:r>
            <a:r>
              <a:rPr lang="cs-CZ" sz="3500" dirty="0" err="1" smtClean="0"/>
              <a:t>dispozitiv</a:t>
            </a:r>
            <a:endParaRPr lang="cs-CZ" sz="35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662729" y="6241409"/>
            <a:ext cx="7457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René </a:t>
            </a:r>
            <a:r>
              <a:rPr lang="cs-CZ" sz="1200" dirty="0" err="1" smtClean="0"/>
              <a:t>Magritte</a:t>
            </a:r>
            <a:r>
              <a:rPr lang="cs-CZ" sz="1200" dirty="0" smtClean="0"/>
              <a:t>: </a:t>
            </a:r>
            <a:r>
              <a:rPr lang="cs-CZ" sz="1200" i="1" dirty="0" smtClean="0"/>
              <a:t>Klíč ke snům</a:t>
            </a:r>
            <a:r>
              <a:rPr lang="cs-CZ" sz="1200" dirty="0" smtClean="0"/>
              <a:t>, 1930	                          Max Ernst: </a:t>
            </a:r>
            <a:r>
              <a:rPr lang="fr-FR" sz="1200" i="1" dirty="0" smtClean="0"/>
              <a:t>Une </a:t>
            </a:r>
            <a:r>
              <a:rPr lang="fr-FR" sz="1200" i="1" dirty="0"/>
              <a:t>Semaine de </a:t>
            </a:r>
            <a:r>
              <a:rPr lang="fr-FR" sz="1200" i="1" dirty="0" smtClean="0"/>
              <a:t>Bonté</a:t>
            </a:r>
            <a:r>
              <a:rPr lang="cs-CZ" sz="1200" i="1" dirty="0" smtClean="0"/>
              <a:t> (Týden laskavosti)</a:t>
            </a:r>
            <a:r>
              <a:rPr lang="fr-FR" sz="1200" dirty="0" smtClean="0"/>
              <a:t>, </a:t>
            </a:r>
            <a:r>
              <a:rPr lang="fr-FR" sz="1200" dirty="0"/>
              <a:t>1934</a:t>
            </a:r>
            <a:endParaRPr lang="cs-CZ" sz="12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4672668" y="2248250"/>
            <a:ext cx="260058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DISPOZITIV: materiální </a:t>
            </a:r>
            <a:r>
              <a:rPr lang="cs-CZ" dirty="0" smtClean="0"/>
              <a:t>a organizační údaje: „</a:t>
            </a:r>
            <a:r>
              <a:rPr lang="cs-CZ" i="1" dirty="0" smtClean="0"/>
              <a:t>prostředky a techniky produkce obrazů, způsob jejich oběhu, reprodukce, místa, kde jsou dostupné a nosiče, které slouží k jejich šíření</a:t>
            </a:r>
            <a:r>
              <a:rPr lang="cs-CZ" dirty="0" smtClean="0"/>
              <a:t>“</a:t>
            </a:r>
          </a:p>
          <a:p>
            <a:endParaRPr lang="cs-CZ" sz="1200" dirty="0"/>
          </a:p>
          <a:p>
            <a:r>
              <a:rPr lang="cs-CZ" sz="1200" dirty="0" err="1" smtClean="0"/>
              <a:t>Jaques</a:t>
            </a:r>
            <a:r>
              <a:rPr lang="cs-CZ" sz="1200" dirty="0" smtClean="0"/>
              <a:t> </a:t>
            </a:r>
            <a:r>
              <a:rPr lang="cs-CZ" sz="1200" dirty="0" err="1" smtClean="0"/>
              <a:t>Aumont</a:t>
            </a:r>
            <a:r>
              <a:rPr lang="cs-CZ" sz="1200" dirty="0"/>
              <a:t>:</a:t>
            </a:r>
            <a:r>
              <a:rPr lang="cs-CZ" sz="1200" dirty="0" smtClean="0"/>
              <a:t> </a:t>
            </a:r>
            <a:r>
              <a:rPr lang="cs-CZ" sz="1200" i="1" dirty="0" smtClean="0"/>
              <a:t>Obraz</a:t>
            </a:r>
            <a:r>
              <a:rPr lang="cs-CZ" sz="1200" dirty="0" smtClean="0"/>
              <a:t>, s. 134.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323044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6205151" cy="4351338"/>
          </a:xfrm>
        </p:spPr>
        <p:txBody>
          <a:bodyPr/>
          <a:lstStyle/>
          <a:p>
            <a:r>
              <a:rPr lang="cs-CZ" dirty="0" smtClean="0"/>
              <a:t>Benjamin: původní „zde a nyní“ obrazu, </a:t>
            </a:r>
            <a:r>
              <a:rPr lang="pt-BR" i="1" dirty="0"/>
              <a:t>jedinečná existence na místě, na němž se </a:t>
            </a:r>
            <a:r>
              <a:rPr lang="pt-BR" i="1" dirty="0" smtClean="0"/>
              <a:t>nachází</a:t>
            </a:r>
            <a:r>
              <a:rPr lang="cs-CZ" i="1" dirty="0" smtClean="0"/>
              <a:t> (</a:t>
            </a:r>
            <a:r>
              <a:rPr lang="cs-CZ" dirty="0" smtClean="0"/>
              <a:t>Benjamin, II.), služba kultu</a:t>
            </a:r>
            <a:r>
              <a:rPr lang="pt-BR" dirty="0" smtClean="0"/>
              <a:t>. </a:t>
            </a:r>
            <a:endParaRPr lang="cs-CZ" dirty="0" smtClean="0"/>
          </a:p>
          <a:p>
            <a:r>
              <a:rPr lang="cs-CZ" dirty="0" err="1" smtClean="0"/>
              <a:t>Belting</a:t>
            </a:r>
            <a:r>
              <a:rPr lang="cs-CZ" dirty="0" smtClean="0"/>
              <a:t>: zviditelnění nepřítomnosti (magie)</a:t>
            </a:r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N</a:t>
            </a:r>
            <a:r>
              <a:rPr lang="cs-CZ" dirty="0" smtClean="0"/>
              <a:t>ejstarší </a:t>
            </a:r>
            <a:r>
              <a:rPr lang="cs-CZ" dirty="0"/>
              <a:t>úloha </a:t>
            </a:r>
            <a:r>
              <a:rPr lang="cs-CZ" dirty="0" smtClean="0"/>
              <a:t>obrazů, </a:t>
            </a:r>
            <a:r>
              <a:rPr lang="cs-CZ" dirty="0" err="1" smtClean="0"/>
              <a:t>auratický</a:t>
            </a:r>
            <a:r>
              <a:rPr lang="cs-CZ" dirty="0" smtClean="0"/>
              <a:t> obraz </a:t>
            </a:r>
            <a:r>
              <a:rPr lang="cs-CZ" sz="3000" dirty="0" smtClean="0"/>
              <a:t>(Benjamin</a:t>
            </a:r>
            <a:r>
              <a:rPr lang="cs-CZ" sz="3000" dirty="0"/>
              <a:t>, </a:t>
            </a:r>
            <a:r>
              <a:rPr lang="cs-CZ" sz="3000" dirty="0" err="1"/>
              <a:t>Belting</a:t>
            </a:r>
            <a:r>
              <a:rPr lang="cs-CZ" sz="3000" dirty="0" smtClean="0"/>
              <a:t>)</a:t>
            </a:r>
            <a:endParaRPr lang="cs-CZ" sz="3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9537" y="1215082"/>
            <a:ext cx="6381750" cy="33528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0778" y="3660789"/>
            <a:ext cx="2846182" cy="3197211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5679347" y="6367244"/>
            <a:ext cx="6123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„Lebka“ z Jericha, 9000 př. n.l.: tvář umožňuje komunikovat      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7474590" y="4659229"/>
            <a:ext cx="355693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Joseph-Benoit </a:t>
            </a:r>
            <a:r>
              <a:rPr lang="en-US" sz="1000" dirty="0" err="1"/>
              <a:t>Suvée</a:t>
            </a:r>
            <a:r>
              <a:rPr lang="en-US" sz="1000" dirty="0"/>
              <a:t>: </a:t>
            </a:r>
            <a:r>
              <a:rPr lang="cs-CZ" sz="1000" i="1" dirty="0" smtClean="0"/>
              <a:t>Vynalezení umění kresby</a:t>
            </a:r>
            <a:r>
              <a:rPr lang="en-US" sz="1000" i="1" dirty="0" smtClean="0"/>
              <a:t> </a:t>
            </a:r>
            <a:r>
              <a:rPr lang="en-US" sz="1000" dirty="0"/>
              <a:t>(1791); </a:t>
            </a:r>
            <a:r>
              <a:rPr lang="en-US" sz="1000" dirty="0" err="1"/>
              <a:t>Groeninge</a:t>
            </a:r>
            <a:r>
              <a:rPr lang="en-US" sz="1000" dirty="0"/>
              <a:t> Museum, </a:t>
            </a:r>
            <a:r>
              <a:rPr lang="en-US" sz="1000" dirty="0" smtClean="0"/>
              <a:t>Bruges</a:t>
            </a:r>
            <a:r>
              <a:rPr lang="cs-CZ" sz="1000" dirty="0" smtClean="0"/>
              <a:t>.</a:t>
            </a:r>
          </a:p>
          <a:p>
            <a:endParaRPr lang="cs-CZ" dirty="0"/>
          </a:p>
          <a:p>
            <a:r>
              <a:rPr lang="cs-CZ" dirty="0" smtClean="0"/>
              <a:t>Blízkost a „nedostatek distance“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0866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SouvisejÃ­cÃ­ obrÃ¡zek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09" y="220216"/>
            <a:ext cx="4867920" cy="633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296929" y="5132174"/>
            <a:ext cx="34516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Maria Eva Duarte de Peron</a:t>
            </a:r>
            <a:r>
              <a:rPr lang="cs-CZ" dirty="0" smtClean="0"/>
              <a:t> (Evita), obrazy zavěšené na mříž hrobky rodiny </a:t>
            </a:r>
            <a:r>
              <a:rPr lang="cs-CZ" dirty="0" err="1" smtClean="0"/>
              <a:t>Duarte</a:t>
            </a:r>
            <a:r>
              <a:rPr lang="cs-CZ" dirty="0" smtClean="0"/>
              <a:t>, u příležitosti 60 výročí smrti.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1270" y="365125"/>
            <a:ext cx="2936599" cy="4145787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0569146" y="2644346"/>
            <a:ext cx="14169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Argentinská prezidentka </a:t>
            </a:r>
            <a:r>
              <a:rPr lang="cs-CZ" dirty="0"/>
              <a:t> </a:t>
            </a:r>
            <a:r>
              <a:rPr lang="cs-CZ" dirty="0" smtClean="0"/>
              <a:t>Cristina </a:t>
            </a:r>
            <a:r>
              <a:rPr lang="cs-CZ" dirty="0" err="1"/>
              <a:t>Fernandez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4259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Iconic</a:t>
            </a:r>
            <a:r>
              <a:rPr lang="cs-CZ" dirty="0" smtClean="0"/>
              <a:t> presence, </a:t>
            </a:r>
            <a:r>
              <a:rPr lang="cs-CZ" dirty="0"/>
              <a:t>R</a:t>
            </a:r>
            <a:r>
              <a:rPr lang="cs-CZ" dirty="0" smtClean="0"/>
              <a:t>eal presence</a:t>
            </a:r>
            <a:endParaRPr lang="cs-CZ" dirty="0"/>
          </a:p>
        </p:txBody>
      </p:sp>
      <p:pic>
        <p:nvPicPr>
          <p:cNvPr id="1026" name="Picture 2" descr="VÃ½sledek obrÃ¡zku pro reliquary of jesus umbilical cord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84" y="1690688"/>
            <a:ext cx="2438400" cy="409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88324" y="6013622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Relikviář Ježíšovy pupeční šňůry, Paříž, kol. 1400.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0153" y="1606893"/>
            <a:ext cx="3953647" cy="395364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8406" y="1690688"/>
            <a:ext cx="35052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50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802</TotalTime>
  <Words>726</Words>
  <Application>Microsoft Office PowerPoint</Application>
  <PresentationFormat>Širokoúhlá obrazovka</PresentationFormat>
  <Paragraphs>89</Paragraphs>
  <Slides>20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5" baseType="lpstr">
      <vt:lpstr>Aharoni</vt:lpstr>
      <vt:lpstr>Arial</vt:lpstr>
      <vt:lpstr>Calibri</vt:lpstr>
      <vt:lpstr>Calibri Light</vt:lpstr>
      <vt:lpstr>Motiv Office</vt:lpstr>
      <vt:lpstr>obraz</vt:lpstr>
      <vt:lpstr>osnova</vt:lpstr>
      <vt:lpstr>Obraz / Bild: image, picture  Hans Belting: Bild-Anthropologie, 2001 / An Anthropology of Images, 2011 </vt:lpstr>
      <vt:lpstr>Prezentace aplikace PowerPoint</vt:lpstr>
      <vt:lpstr>Prezentace aplikace PowerPoint</vt:lpstr>
      <vt:lpstr>Medium, nosič, agent, dispozitiv</vt:lpstr>
      <vt:lpstr>Nejstarší úloha obrazů, auratický obraz (Benjamin, Belting)</vt:lpstr>
      <vt:lpstr>Prezentace aplikace PowerPoint</vt:lpstr>
      <vt:lpstr>Iconic presence, Real presence</vt:lpstr>
      <vt:lpstr>Médium organizuje naše vnímání, návyky, vztah média a těla (Benjamin, McLuhan) </vt:lpstr>
      <vt:lpstr>Prezentace aplikace PowerPoint</vt:lpstr>
      <vt:lpstr>Reklama jako ne-umění / jako nekultická?</vt:lpstr>
      <vt:lpstr>Různá míra „avantgardnosti“</vt:lpstr>
      <vt:lpstr>Obraz a jeho významy (Barthes, Belting, Autmont) </vt:lpstr>
      <vt:lpstr>Roland Barthes (1915-1980)</vt:lpstr>
      <vt:lpstr>Roland Barthes: Mytologie  Mýtus parazituje na (vyprázdněném/uzavřeném) jazykovém znaku  (jehož smysl se stává formou) a vytváří k němu velmi mlhavý koncept (nové označované), které se odvíjí především od své funkce (v závislosti na druhu/ typu recipienta) </vt:lpstr>
      <vt:lpstr>Římské ofinky a pot svědomí</vt:lpstr>
      <vt:lpstr>Prezentace aplikace PowerPoint</vt:lpstr>
      <vt:lpstr>Čistota, hloubka a pěnivost…</vt:lpstr>
      <vt:lpstr>Obrazy modifikující vnitřní model skutečnosti i konsenzuální skutečnost (Bruhn – Dünkel)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Manas</dc:creator>
  <cp:lastModifiedBy>Manas</cp:lastModifiedBy>
  <cp:revision>47</cp:revision>
  <dcterms:created xsi:type="dcterms:W3CDTF">2018-03-14T21:07:10Z</dcterms:created>
  <dcterms:modified xsi:type="dcterms:W3CDTF">2018-05-18T08:18:59Z</dcterms:modified>
</cp:coreProperties>
</file>