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8" r:id="rId4"/>
    <p:sldId id="271" r:id="rId5"/>
    <p:sldId id="274" r:id="rId6"/>
    <p:sldId id="276" r:id="rId7"/>
    <p:sldId id="275" r:id="rId8"/>
    <p:sldId id="277" r:id="rId9"/>
    <p:sldId id="257" r:id="rId10"/>
    <p:sldId id="269" r:id="rId11"/>
    <p:sldId id="270" r:id="rId12"/>
    <p:sldId id="267" r:id="rId13"/>
    <p:sldId id="283" r:id="rId14"/>
    <p:sldId id="285" r:id="rId15"/>
    <p:sldId id="262" r:id="rId16"/>
    <p:sldId id="263" r:id="rId17"/>
    <p:sldId id="264" r:id="rId18"/>
    <p:sldId id="265" r:id="rId19"/>
    <p:sldId id="266" r:id="rId20"/>
    <p:sldId id="279" r:id="rId21"/>
    <p:sldId id="280" r:id="rId22"/>
    <p:sldId id="286" r:id="rId23"/>
    <p:sldId id="281" r:id="rId24"/>
    <p:sldId id="282" r:id="rId25"/>
    <p:sldId id="260" r:id="rId26"/>
    <p:sldId id="26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7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01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7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24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8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1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83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56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88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28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08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31AA-5B1B-4DD9-A4B0-8FE193A94214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59B1B-F791-4B6C-836B-906F4BDC8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81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Vizuální gramotnost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Rozhledy po vizuální </a:t>
            </a:r>
            <a:r>
              <a:rPr lang="cs-CZ" b="1" dirty="0" smtClean="0"/>
              <a:t>kultuře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307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7389"/>
            <a:ext cx="12192000" cy="81353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„</a:t>
            </a:r>
            <a:r>
              <a:rPr lang="cs-CZ" i="1" dirty="0" smtClean="0">
                <a:solidFill>
                  <a:schemeClr val="bg1"/>
                </a:solidFill>
              </a:rPr>
              <a:t>vidět něco v něčem</a:t>
            </a:r>
            <a:r>
              <a:rPr lang="cs-CZ" dirty="0" smtClean="0">
                <a:solidFill>
                  <a:schemeClr val="bg1"/>
                </a:solidFill>
              </a:rPr>
              <a:t>“ a „replikace“: </a:t>
            </a:r>
            <a:r>
              <a:rPr lang="cs-CZ" sz="3000" dirty="0" smtClean="0">
                <a:solidFill>
                  <a:schemeClr val="bg1"/>
                </a:solidFill>
              </a:rPr>
              <a:t>aktivní konstrukce (významu) obrazu a podíl kulturně specifikovaného diváka</a:t>
            </a:r>
            <a:endParaRPr lang="cs-CZ" sz="3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697" y="1809150"/>
            <a:ext cx="8890687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Whitney</a:t>
            </a:r>
            <a:r>
              <a:rPr lang="cs-CZ" b="1" dirty="0" smtClean="0">
                <a:solidFill>
                  <a:schemeClr val="bg1"/>
                </a:solidFill>
              </a:rPr>
              <a:t> Davis</a:t>
            </a:r>
            <a:r>
              <a:rPr lang="cs-CZ" dirty="0" smtClean="0">
                <a:solidFill>
                  <a:schemeClr val="bg1"/>
                </a:solidFill>
              </a:rPr>
              <a:t>: Symboly v dějinách a jejich objevování. In: </a:t>
            </a:r>
            <a:r>
              <a:rPr lang="cs-CZ" dirty="0" err="1" smtClean="0">
                <a:solidFill>
                  <a:schemeClr val="bg1"/>
                </a:solidFill>
              </a:rPr>
              <a:t>Kesner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i="1" dirty="0">
                <a:solidFill>
                  <a:schemeClr val="bg1"/>
                </a:solidFill>
              </a:rPr>
              <a:t>V</a:t>
            </a:r>
            <a:r>
              <a:rPr lang="cs-CZ" i="1" dirty="0" smtClean="0">
                <a:solidFill>
                  <a:schemeClr val="bg1"/>
                </a:solidFill>
              </a:rPr>
              <a:t>izuální teorie</a:t>
            </a:r>
          </a:p>
          <a:p>
            <a:pPr marL="457200" lvl="1" indent="0">
              <a:buNone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Úkolem historika umění je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rekonstruovat povědomí o obrazech </a:t>
            </a:r>
            <a:r>
              <a:rPr lang="cs-CZ" dirty="0" smtClean="0">
                <a:solidFill>
                  <a:schemeClr val="bg1"/>
                </a:solidFill>
              </a:rPr>
              <a:t>(s. 84)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„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veškeré prameny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“/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Beobachtungsfeld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cs-CZ" b="1" dirty="0" smtClean="0">
                <a:solidFill>
                  <a:schemeClr val="bg1"/>
                </a:solidFill>
              </a:rPr>
              <a:t>Aby </a:t>
            </a:r>
            <a:r>
              <a:rPr lang="cs-CZ" b="1" dirty="0" err="1" smtClean="0">
                <a:solidFill>
                  <a:schemeClr val="bg1"/>
                </a:solidFill>
              </a:rPr>
              <a:t>Warburg</a:t>
            </a:r>
            <a:r>
              <a:rPr lang="cs-CZ" dirty="0" smtClean="0">
                <a:solidFill>
                  <a:schemeClr val="bg1"/>
                </a:solidFill>
              </a:rPr>
              <a:t>, s. 108)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M. </a:t>
            </a:r>
            <a:r>
              <a:rPr lang="cs-CZ" b="1" dirty="0" err="1" smtClean="0">
                <a:solidFill>
                  <a:schemeClr val="bg1"/>
                </a:solidFill>
              </a:rPr>
              <a:t>Baxandall</a:t>
            </a:r>
            <a:r>
              <a:rPr lang="cs-CZ" dirty="0" smtClean="0">
                <a:solidFill>
                  <a:schemeClr val="bg1"/>
                </a:solidFill>
              </a:rPr>
              <a:t>: „period </a:t>
            </a:r>
            <a:r>
              <a:rPr lang="cs-CZ" dirty="0" err="1" smtClean="0">
                <a:solidFill>
                  <a:schemeClr val="bg1"/>
                </a:solidFill>
              </a:rPr>
              <a:t>eye</a:t>
            </a:r>
            <a:r>
              <a:rPr lang="cs-CZ" dirty="0" smtClean="0">
                <a:solidFill>
                  <a:schemeClr val="bg1"/>
                </a:solidFill>
              </a:rPr>
              <a:t>“,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kontext</a:t>
            </a:r>
            <a:r>
              <a:rPr lang="cs-CZ" dirty="0" smtClean="0">
                <a:solidFill>
                  <a:schemeClr val="bg1"/>
                </a:solidFill>
              </a:rPr>
              <a:t> – s. 246 </a:t>
            </a:r>
            <a:r>
              <a:rPr lang="cs-CZ" sz="1900" dirty="0" smtClean="0">
                <a:solidFill>
                  <a:schemeClr val="bg1"/>
                </a:solidFill>
              </a:rPr>
              <a:t>(př. vzpomínka na Mariánské údolí)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Gombrich</a:t>
            </a:r>
            <a:r>
              <a:rPr lang="cs-CZ" dirty="0" smtClean="0">
                <a:solidFill>
                  <a:schemeClr val="bg1"/>
                </a:solidFill>
              </a:rPr>
              <a:t>: vidíme, co víme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L. </a:t>
            </a:r>
            <a:r>
              <a:rPr lang="cs-CZ" dirty="0" err="1" smtClean="0">
                <a:solidFill>
                  <a:schemeClr val="bg1"/>
                </a:solidFill>
              </a:rPr>
              <a:t>Kesner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dirty="0" err="1" smtClean="0">
                <a:solidFill>
                  <a:schemeClr val="bg1"/>
                </a:solidFill>
              </a:rPr>
              <a:t>Gombrichův</a:t>
            </a:r>
            <a:r>
              <a:rPr lang="cs-CZ" dirty="0" smtClean="0">
                <a:solidFill>
                  <a:schemeClr val="bg1"/>
                </a:solidFill>
              </a:rPr>
              <a:t> koncept je třeba rozšířit: „</a:t>
            </a:r>
            <a:r>
              <a:rPr lang="cs-CZ" i="1" dirty="0" smtClean="0">
                <a:solidFill>
                  <a:schemeClr val="bg1"/>
                </a:solidFill>
              </a:rPr>
              <a:t>podíl diváka představuje veškeré jeho zdroje – tj. nikoliv pouze mentální obsahy, ale i procesy a </a:t>
            </a:r>
            <a:r>
              <a:rPr lang="cs-CZ" b="1" i="1" dirty="0" smtClean="0">
                <a:solidFill>
                  <a:schemeClr val="bg1"/>
                </a:solidFill>
              </a:rPr>
              <a:t>strategie</a:t>
            </a:r>
            <a:r>
              <a:rPr lang="cs-CZ" dirty="0" smtClean="0">
                <a:solidFill>
                  <a:schemeClr val="bg1"/>
                </a:solidFill>
              </a:rPr>
              <a:t>..“ (</a:t>
            </a:r>
            <a:r>
              <a:rPr lang="cs-CZ" dirty="0" err="1" smtClean="0">
                <a:solidFill>
                  <a:schemeClr val="bg1"/>
                </a:solidFill>
              </a:rPr>
              <a:t>Kesner</a:t>
            </a:r>
            <a:r>
              <a:rPr lang="cs-CZ" dirty="0" smtClean="0">
                <a:solidFill>
                  <a:schemeClr val="bg1"/>
                </a:solidFill>
              </a:rPr>
              <a:t>-Mikš, s. 53); percepčně-kognitivní strategie jsou </a:t>
            </a:r>
            <a:r>
              <a:rPr lang="cs-CZ" b="1" dirty="0" smtClean="0">
                <a:solidFill>
                  <a:schemeClr val="bg1"/>
                </a:solidFill>
              </a:rPr>
              <a:t>kulturně</a:t>
            </a:r>
            <a:r>
              <a:rPr lang="cs-CZ" dirty="0" smtClean="0">
                <a:solidFill>
                  <a:schemeClr val="bg1"/>
                </a:solidFill>
              </a:rPr>
              <a:t> specifické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Časování: ztělesněná empatická rezonance (vcítění) a rozpoznávání (porozumění)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</a:t>
            </a:r>
            <a:r>
              <a:rPr lang="cs-CZ" dirty="0" smtClean="0"/>
              <a:t>ozpoznávání (porozumění)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„pojmová popiska“ </a:t>
            </a:r>
            <a:endParaRPr lang="cs-CZ" dirty="0"/>
          </a:p>
          <a:p>
            <a:r>
              <a:rPr lang="cs-CZ" dirty="0" smtClean="0"/>
              <a:t>Obraz jako zdroj informace: „</a:t>
            </a:r>
            <a:r>
              <a:rPr lang="cs-CZ" i="1" dirty="0" smtClean="0"/>
              <a:t>konsensuální shoda o významu obrazu mezi autorizovanými experty</a:t>
            </a:r>
            <a:r>
              <a:rPr lang="cs-CZ" dirty="0" smtClean="0"/>
              <a:t>“ (</a:t>
            </a:r>
            <a:r>
              <a:rPr lang="cs-CZ" dirty="0" err="1" smtClean="0"/>
              <a:t>Kesner</a:t>
            </a:r>
            <a:r>
              <a:rPr lang="cs-CZ" dirty="0" smtClean="0"/>
              <a:t>-Mikš, s. 42)</a:t>
            </a:r>
          </a:p>
          <a:p>
            <a:r>
              <a:rPr lang="cs-CZ" dirty="0" err="1" smtClean="0"/>
              <a:t>Kommunikationsgesellschaft</a:t>
            </a:r>
            <a:r>
              <a:rPr lang="cs-CZ" dirty="0" smtClean="0"/>
              <a:t> a </a:t>
            </a:r>
            <a:r>
              <a:rPr lang="cs-CZ" dirty="0" err="1" smtClean="0"/>
              <a:t>Zeichnugrepertoir</a:t>
            </a:r>
            <a:endParaRPr lang="cs-CZ" dirty="0"/>
          </a:p>
        </p:txBody>
      </p:sp>
      <p:pic>
        <p:nvPicPr>
          <p:cNvPr id="1026" name="Picture 2" descr="Mince nalezenÃ© hledaÄem s detektorem kovÅ¯, ale bez detektoru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793" y="3788713"/>
            <a:ext cx="3460836" cy="18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84" y="3788712"/>
            <a:ext cx="4520710" cy="25231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985" y="2931977"/>
            <a:ext cx="2874963" cy="38312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6119" y="5906530"/>
            <a:ext cx="149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1663 </a:t>
            </a:r>
            <a:r>
              <a:rPr lang="cs-CZ" dirty="0" smtClean="0"/>
              <a:t>až </a:t>
            </a:r>
            <a:r>
              <a:rPr lang="cs-CZ" dirty="0"/>
              <a:t>1813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67769" y="5992297"/>
            <a:ext cx="70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1949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365126"/>
            <a:ext cx="9928413" cy="70643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Analogie narativu, kontrast a </a:t>
            </a:r>
            <a:r>
              <a:rPr lang="cs-CZ" dirty="0" smtClean="0">
                <a:solidFill>
                  <a:srgbClr val="C00000"/>
                </a:solidFill>
              </a:rPr>
              <a:t>simplifikace idejí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23554" name="Picture 2" descr="P8210023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9021" r="2571" b="18028"/>
          <a:stretch>
            <a:fillRect/>
          </a:stretch>
        </p:blipFill>
        <p:spPr bwMode="auto">
          <a:xfrm>
            <a:off x="-238125" y="1085212"/>
            <a:ext cx="12896850" cy="56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51610" y="365125"/>
            <a:ext cx="2040390" cy="1325563"/>
          </a:xfrm>
        </p:spPr>
        <p:txBody>
          <a:bodyPr>
            <a:norm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</a:rPr>
              <a:t>Stereotypizace</a:t>
            </a:r>
            <a:r>
              <a:rPr lang="cs-CZ" sz="2000" b="1" dirty="0" smtClean="0">
                <a:solidFill>
                  <a:srgbClr val="C00000"/>
                </a:solidFill>
              </a:rPr>
              <a:t> rolí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https://ehistory.osu.edu/sites/ehistory.osu.edu/files/mmh/russian_revolution/Tryd%20cartoon.jpg">
            <a:extLst>
              <a:ext uri="{FF2B5EF4-FFF2-40B4-BE49-F238E27FC236}">
                <a16:creationId xmlns="" xmlns:a16="http://schemas.microsoft.com/office/drawing/2014/main" id="{3FA8881B-5DAE-4279-A678-4F8F8DF54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39711"/>
          <a:stretch/>
        </p:blipFill>
        <p:spPr bwMode="auto">
          <a:xfrm>
            <a:off x="0" y="170329"/>
            <a:ext cx="10151610" cy="694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8BE34C9-A1C7-4DA0-8D19-388A975B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Fixace v paměti (</a:t>
            </a:r>
            <a:r>
              <a:rPr lang="cs-CZ" i="1" dirty="0" err="1">
                <a:solidFill>
                  <a:srgbClr val="C00000"/>
                </a:solidFill>
              </a:rPr>
              <a:t>imagines</a:t>
            </a:r>
            <a:r>
              <a:rPr lang="cs-CZ" i="1" dirty="0">
                <a:solidFill>
                  <a:srgbClr val="C00000"/>
                </a:solidFill>
              </a:rPr>
              <a:t> </a:t>
            </a:r>
            <a:r>
              <a:rPr lang="cs-CZ" i="1" dirty="0" err="1">
                <a:solidFill>
                  <a:srgbClr val="C00000"/>
                </a:solidFill>
              </a:rPr>
              <a:t>agentes</a:t>
            </a:r>
            <a:r>
              <a:rPr lang="cs-CZ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Zástupný symbol pro obsah 4" descr="Obsah obrázku zeď&#10;&#10;Popis vygenerován s vysokou mírou spolehlivosti">
            <a:extLst>
              <a:ext uri="{FF2B5EF4-FFF2-40B4-BE49-F238E27FC236}">
                <a16:creationId xmlns="" xmlns:a16="http://schemas.microsoft.com/office/drawing/2014/main" id="{5F33E27D-7FF2-43C3-8BB9-C0DF0AF9B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 b="13284"/>
          <a:stretch/>
        </p:blipFill>
        <p:spPr>
          <a:xfrm>
            <a:off x="598014" y="1625476"/>
            <a:ext cx="10164387" cy="4927724"/>
          </a:xfrm>
        </p:spPr>
      </p:pic>
    </p:spTree>
    <p:extLst>
      <p:ext uri="{BB962C8B-B14F-4D97-AF65-F5344CB8AC3E}">
        <p14:creationId xmlns:p14="http://schemas.microsoft.com/office/powerpoint/2010/main" val="16278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history.osu.edu/sites/ehistory.osu.edu/files/mmh/russian_revolution/Labor&amp;FY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0"/>
            <a:ext cx="4491054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436" y="0"/>
            <a:ext cx="4511488" cy="6972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72088" y="2114550"/>
            <a:ext cx="1585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kontrast</a:t>
            </a:r>
          </a:p>
          <a:p>
            <a:endParaRPr lang="cs-CZ" sz="3200" dirty="0">
              <a:solidFill>
                <a:srgbClr val="C00000"/>
              </a:solidFill>
            </a:endParaRPr>
          </a:p>
          <a:p>
            <a:endParaRPr lang="cs-CZ" sz="3200" dirty="0">
              <a:solidFill>
                <a:srgbClr val="C00000"/>
              </a:solidFill>
            </a:endParaRPr>
          </a:p>
          <a:p>
            <a:r>
              <a:rPr lang="cs-CZ" sz="3200" dirty="0">
                <a:solidFill>
                  <a:srgbClr val="C00000"/>
                </a:solidFill>
              </a:rPr>
              <a:t>EMOCE</a:t>
            </a:r>
          </a:p>
          <a:p>
            <a:r>
              <a:rPr lang="cs-CZ" sz="3200" dirty="0">
                <a:solidFill>
                  <a:srgbClr val="C00000"/>
                </a:solidFill>
              </a:rPr>
              <a:t>   proces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6932" y="295952"/>
            <a:ext cx="2097703" cy="1188720"/>
          </a:xfrm>
        </p:spPr>
        <p:txBody>
          <a:bodyPr>
            <a:normAutofit fontScale="90000"/>
          </a:bodyPr>
          <a:lstStyle/>
          <a:p>
            <a:r>
              <a:rPr lang="cs-CZ" dirty="0"/>
              <a:t>racionalizace</a:t>
            </a:r>
          </a:p>
        </p:txBody>
      </p:sp>
    </p:spTree>
    <p:extLst>
      <p:ext uri="{BB962C8B-B14F-4D97-AF65-F5344CB8AC3E}">
        <p14:creationId xmlns:p14="http://schemas.microsoft.com/office/powerpoint/2010/main" val="22324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http://img2.rajce.idnes.cz/d0203/0/107/107375_457db338b131aef4f5cb67f51e136030/images/Nationalsozialis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0"/>
            <a:ext cx="45339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obrázek 6" descr="P3060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t="52843" r="2859" b="13115"/>
          <a:stretch>
            <a:fillRect/>
          </a:stretch>
        </p:blipFill>
        <p:spPr bwMode="auto">
          <a:xfrm>
            <a:off x="6800850" y="168669"/>
            <a:ext cx="3914775" cy="6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P4230062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6946" r="56383" b="19569"/>
          <a:stretch>
            <a:fillRect/>
          </a:stretch>
        </p:blipFill>
        <p:spPr bwMode="auto">
          <a:xfrm>
            <a:off x="7543800" y="0"/>
            <a:ext cx="4129088" cy="69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7350" y="1090612"/>
            <a:ext cx="3052763" cy="57785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/>
              <a:t>monumentalizace</a:t>
            </a:r>
          </a:p>
        </p:txBody>
      </p:sp>
    </p:spTree>
    <p:extLst>
      <p:ext uri="{BB962C8B-B14F-4D97-AF65-F5344CB8AC3E}">
        <p14:creationId xmlns:p14="http://schemas.microsoft.com/office/powerpoint/2010/main" val="2693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5375" y="2052938"/>
            <a:ext cx="20330160" cy="675037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482" name="Picture 2" descr="P822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5269" r="6767" b="4401"/>
          <a:stretch>
            <a:fillRect/>
          </a:stretch>
        </p:blipFill>
        <p:spPr bwMode="auto">
          <a:xfrm>
            <a:off x="7163166" y="228600"/>
            <a:ext cx="4922471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7174" y="298663"/>
            <a:ext cx="23571200" cy="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483" name="Picture 3" descr="P9170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952" r="7382" b="2672"/>
          <a:stretch>
            <a:fillRect/>
          </a:stretch>
        </p:blipFill>
        <p:spPr bwMode="auto">
          <a:xfrm>
            <a:off x="257175" y="-16933"/>
            <a:ext cx="4972050" cy="687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1709" y="636420"/>
            <a:ext cx="3228974" cy="68110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cs-CZ" sz="2800" b="1" i="1" dirty="0" err="1"/>
              <a:t>Aufhebung</a:t>
            </a:r>
            <a:r>
              <a:rPr lang="cs-CZ" sz="2800" b="1" dirty="0"/>
              <a:t> jako destrukce</a:t>
            </a:r>
          </a:p>
        </p:txBody>
      </p:sp>
    </p:spTree>
    <p:extLst>
      <p:ext uri="{BB962C8B-B14F-4D97-AF65-F5344CB8AC3E}">
        <p14:creationId xmlns:p14="http://schemas.microsoft.com/office/powerpoint/2010/main" val="5198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205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4401" r="4712" b="7764"/>
          <a:stretch>
            <a:fillRect/>
          </a:stretch>
        </p:blipFill>
        <p:spPr bwMode="auto">
          <a:xfrm>
            <a:off x="6829425" y="-2942"/>
            <a:ext cx="5362575" cy="68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0" y="1279525"/>
            <a:ext cx="2028825" cy="62071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/>
              <a:t>zdvojování</a:t>
            </a:r>
          </a:p>
        </p:txBody>
      </p:sp>
      <p:pic>
        <p:nvPicPr>
          <p:cNvPr id="21508" name="Picture 4" descr="http://api.ning.com/files/OFlVCqEVHBSWPtG5wNlWYCi19QEP71ZkfYTZh3a3EMDBXPWnmmLoF3xAHYcXk6BoWNtKNJmCcINviY0ZluJ08*K7gB51EjHZ/W1942Lissitzk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90"/>
            <a:ext cx="4800600" cy="689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P2060018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0356" r="14633" b="12341"/>
          <a:stretch>
            <a:fillRect/>
          </a:stretch>
        </p:blipFill>
        <p:spPr bwMode="auto">
          <a:xfrm>
            <a:off x="0" y="0"/>
            <a:ext cx="4767262" cy="72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2249038" y="-30957"/>
            <a:ext cx="24301000" cy="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2532" name="Picture 4" descr="MZA-BVV 22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4048" r="7829" b="8684"/>
          <a:stretch>
            <a:fillRect/>
          </a:stretch>
        </p:blipFill>
        <p:spPr bwMode="auto">
          <a:xfrm>
            <a:off x="7543800" y="-30957"/>
            <a:ext cx="4648200" cy="68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8500" y="1079501"/>
            <a:ext cx="2825300" cy="8636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zmnožování</a:t>
            </a:r>
            <a:br>
              <a:rPr lang="cs-CZ" b="1" dirty="0"/>
            </a:br>
            <a:r>
              <a:rPr lang="cs-CZ" b="1" dirty="0"/>
              <a:t>multiplikace</a:t>
            </a:r>
          </a:p>
        </p:txBody>
      </p:sp>
    </p:spTree>
    <p:extLst>
      <p:ext uri="{BB962C8B-B14F-4D97-AF65-F5344CB8AC3E}">
        <p14:creationId xmlns:p14="http://schemas.microsoft.com/office/powerpoint/2010/main" val="31511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Vizuální gramotnost v době Rudolfa </a:t>
            </a:r>
            <a:r>
              <a:rPr lang="cs-CZ" dirty="0" err="1" smtClean="0"/>
              <a:t>Arnheima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710616" y="5058328"/>
            <a:ext cx="40846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Maurice </a:t>
            </a:r>
            <a:r>
              <a:rPr lang="cs-CZ" sz="1500" dirty="0" err="1" smtClean="0"/>
              <a:t>Cornelis</a:t>
            </a:r>
            <a:r>
              <a:rPr lang="cs-CZ" sz="1500" dirty="0" smtClean="0"/>
              <a:t> </a:t>
            </a:r>
            <a:r>
              <a:rPr lang="cs-CZ" sz="1500" dirty="0" err="1" smtClean="0"/>
              <a:t>Escher</a:t>
            </a:r>
            <a:r>
              <a:rPr lang="cs-CZ" sz="1500" dirty="0" smtClean="0"/>
              <a:t>: </a:t>
            </a:r>
            <a:r>
              <a:rPr lang="cs-CZ" sz="1500" i="1" dirty="0" smtClean="0"/>
              <a:t>Labutě</a:t>
            </a:r>
            <a:r>
              <a:rPr lang="cs-CZ" sz="1500" dirty="0" smtClean="0"/>
              <a:t>, 1956, dřevoryt.</a:t>
            </a:r>
            <a:endParaRPr lang="cs-CZ" sz="15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825625"/>
            <a:ext cx="5710881" cy="4351338"/>
          </a:xfrm>
        </p:spPr>
        <p:txBody>
          <a:bodyPr/>
          <a:lstStyle/>
          <a:p>
            <a:r>
              <a:rPr lang="cs-CZ" dirty="0"/>
              <a:t>1954/1974: </a:t>
            </a:r>
            <a:r>
              <a:rPr lang="cs-CZ" i="1" dirty="0"/>
              <a:t>Art and </a:t>
            </a:r>
            <a:r>
              <a:rPr lang="cs-CZ" i="1" dirty="0" err="1"/>
              <a:t>Visual</a:t>
            </a:r>
            <a:r>
              <a:rPr lang="cs-CZ" i="1" dirty="0"/>
              <a:t> </a:t>
            </a:r>
            <a:r>
              <a:rPr lang="cs-CZ" i="1" dirty="0" err="1"/>
              <a:t>Perception</a:t>
            </a:r>
            <a:r>
              <a:rPr lang="cs-CZ" i="1" dirty="0"/>
              <a:t>: A Psychology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Creative</a:t>
            </a:r>
            <a:r>
              <a:rPr lang="cs-CZ" i="1" dirty="0"/>
              <a:t> </a:t>
            </a:r>
            <a:r>
              <a:rPr lang="cs-CZ" i="1" dirty="0" err="1"/>
              <a:t>Eye</a:t>
            </a:r>
            <a:r>
              <a:rPr lang="cs-CZ" dirty="0"/>
              <a:t>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1969</a:t>
            </a:r>
            <a:r>
              <a:rPr lang="cs-CZ" dirty="0"/>
              <a:t>: </a:t>
            </a:r>
            <a:r>
              <a:rPr lang="cs-CZ" i="1" dirty="0" err="1"/>
              <a:t>Visual</a:t>
            </a:r>
            <a:r>
              <a:rPr lang="cs-CZ" i="1" dirty="0"/>
              <a:t> </a:t>
            </a:r>
            <a:r>
              <a:rPr lang="cs-CZ" i="1" dirty="0" err="1"/>
              <a:t>Thinking</a:t>
            </a:r>
            <a:r>
              <a:rPr lang="cs-CZ" i="1" dirty="0"/>
              <a:t>. </a:t>
            </a:r>
            <a:endParaRPr lang="cs-CZ" dirty="0"/>
          </a:p>
        </p:txBody>
      </p:sp>
      <p:pic>
        <p:nvPicPr>
          <p:cNvPr id="3076" name="Picture 4" descr="VÃ½sledek obrÃ¡zku pro Mauritse C. Esch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02" y="1690688"/>
            <a:ext cx="4803603" cy="3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21" y="3768962"/>
            <a:ext cx="1813162" cy="247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3" y="4254197"/>
            <a:ext cx="2843981" cy="205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-1" y="6311900"/>
            <a:ext cx="62573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L. </a:t>
            </a:r>
            <a:r>
              <a:rPr lang="cs-CZ" sz="1500" dirty="0" err="1" smtClean="0"/>
              <a:t>Sutnar</a:t>
            </a:r>
            <a:r>
              <a:rPr lang="cs-CZ" sz="1500" dirty="0" smtClean="0"/>
              <a:t>: </a:t>
            </a:r>
            <a:r>
              <a:rPr lang="cs-CZ" sz="1500" i="1" dirty="0" err="1" smtClean="0"/>
              <a:t>Visual</a:t>
            </a:r>
            <a:r>
              <a:rPr lang="cs-CZ" sz="1500" i="1" dirty="0" smtClean="0"/>
              <a:t> Design in </a:t>
            </a:r>
            <a:r>
              <a:rPr lang="cs-CZ" sz="1500" i="1" dirty="0" err="1" smtClean="0"/>
              <a:t>Action</a:t>
            </a:r>
            <a:r>
              <a:rPr lang="cs-CZ" sz="1500" dirty="0" smtClean="0"/>
              <a:t>. 1961     </a:t>
            </a:r>
            <a:r>
              <a:rPr lang="en-US" sz="1500" dirty="0" smtClean="0"/>
              <a:t>Otto </a:t>
            </a:r>
            <a:r>
              <a:rPr lang="en-US" sz="1500" dirty="0" err="1"/>
              <a:t>Neurath</a:t>
            </a:r>
            <a:r>
              <a:rPr lang="en-US" sz="1500" dirty="0"/>
              <a:t>, </a:t>
            </a:r>
            <a:r>
              <a:rPr lang="en-US" sz="1500" i="1" dirty="0"/>
              <a:t>Basic by </a:t>
            </a:r>
            <a:r>
              <a:rPr lang="en-US" sz="1500" i="1" dirty="0" smtClean="0"/>
              <a:t>Isotype</a:t>
            </a:r>
            <a:r>
              <a:rPr lang="cs-CZ" sz="1500" dirty="0"/>
              <a:t>.</a:t>
            </a:r>
            <a:r>
              <a:rPr lang="cs-CZ" sz="1500" dirty="0" smtClean="0"/>
              <a:t> 1937</a:t>
            </a:r>
            <a:endParaRPr lang="cs-CZ" sz="15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125" y="4273549"/>
            <a:ext cx="223837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4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Postprodukce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510" y="1424783"/>
            <a:ext cx="7550161" cy="53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en/6/6a/Bottler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09" y="0"/>
            <a:ext cx="9612573" cy="72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Věc zastupuje samu sebe, výstavy a metonymie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87486" y="4521058"/>
            <a:ext cx="6072370" cy="233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Ivo Osolsobě: </a:t>
            </a:r>
            <a:r>
              <a:rPr lang="cs-CZ" dirty="0" err="1"/>
              <a:t>o</a:t>
            </a:r>
            <a:r>
              <a:rPr lang="cs-CZ" dirty="0" err="1" smtClean="0"/>
              <a:t>stenze</a:t>
            </a:r>
            <a:endParaRPr lang="cs-CZ" dirty="0" smtClean="0"/>
          </a:p>
          <a:p>
            <a:r>
              <a:rPr lang="cs-CZ" dirty="0" smtClean="0"/>
              <a:t>1914 – kolo a vitríny</a:t>
            </a:r>
          </a:p>
          <a:p>
            <a:r>
              <a:rPr lang="cs-CZ" dirty="0" smtClean="0"/>
              <a:t>1917 – (ne-)výstava v New Yorku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35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upload.wikimedia.org/wikipedia/commons/thumb/9/90/Fontaine-Duchamp.jpg/220px-Fontaine-Ducham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1514820"/>
            <a:ext cx="4011944" cy="534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89865" y="3499157"/>
            <a:ext cx="60869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Říkají, že každý umělec, který zaplatí šest dolarů, může vystavovat. Pan Richard </a:t>
            </a:r>
            <a:r>
              <a:rPr lang="cs-CZ" dirty="0" err="1" smtClean="0"/>
              <a:t>Mutt</a:t>
            </a:r>
            <a:r>
              <a:rPr lang="cs-CZ" dirty="0" smtClean="0"/>
              <a:t> zaslal fontánu, ale (...)</a:t>
            </a:r>
          </a:p>
          <a:p>
            <a:pPr marL="342900" indent="-342900">
              <a:buAutoNum type="arabicPeriod"/>
            </a:pPr>
            <a:r>
              <a:rPr lang="cs-CZ" dirty="0" smtClean="0"/>
              <a:t>Někteří tvrdili, že je nemorální</a:t>
            </a:r>
          </a:p>
          <a:p>
            <a:pPr marL="342900" indent="-342900">
              <a:buAutoNum type="arabicPeriod"/>
            </a:pPr>
            <a:r>
              <a:rPr lang="cs-CZ" dirty="0" smtClean="0"/>
              <a:t>Jiní, že je to plagiát, obyčejný kus instalace</a:t>
            </a:r>
          </a:p>
          <a:p>
            <a:r>
              <a:rPr lang="cs-CZ" dirty="0" smtClean="0"/>
              <a:t>Pan </a:t>
            </a:r>
            <a:r>
              <a:rPr lang="cs-CZ" dirty="0" err="1" smtClean="0"/>
              <a:t>Mutt</a:t>
            </a:r>
            <a:r>
              <a:rPr lang="cs-CZ" dirty="0" smtClean="0"/>
              <a:t> ale není nemorální (…). Je to příslušenství, které můžete každý den vidět ve výkladní skříni instalatérství.</a:t>
            </a:r>
          </a:p>
          <a:p>
            <a:r>
              <a:rPr lang="cs-CZ" dirty="0" smtClean="0"/>
              <a:t>Zda pan </a:t>
            </a:r>
            <a:r>
              <a:rPr lang="cs-CZ" dirty="0" err="1" smtClean="0"/>
              <a:t>Mutt</a:t>
            </a:r>
            <a:r>
              <a:rPr lang="cs-CZ" dirty="0" smtClean="0"/>
              <a:t> vyrobil vlastníma rukama fontánu není důležité. On ji VYBRAL. Vzal že života obyčejný výrobek, a úhlem pohledu – vytvořil novou myšlenku pro tento předmět. Pokud jde o instalace, celá věc je  absurdní. Jediná umělecká díla, která Amerika vydala, jsou její instalace a mosty.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16" y="281271"/>
            <a:ext cx="4427087" cy="30214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46079" y="281271"/>
            <a:ext cx="2715904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Georg </a:t>
            </a:r>
            <a:r>
              <a:rPr lang="cs-CZ" dirty="0" err="1" smtClean="0">
                <a:solidFill>
                  <a:schemeClr val="bg1"/>
                </a:solidFill>
              </a:rPr>
              <a:t>Dickei</a:t>
            </a:r>
            <a:r>
              <a:rPr lang="cs-CZ" dirty="0" smtClean="0">
                <a:solidFill>
                  <a:schemeClr val="bg1"/>
                </a:solidFill>
              </a:rPr>
              <a:t>: „Dá se říci, že Fontána má v sobě více kvalit, jež je třeba vzít v úvahu – například je to její třpytivě bílý povrch, lze dokonce říci, že určitými kvalitami připomíná sochařská díla </a:t>
            </a:r>
            <a:r>
              <a:rPr lang="cs-CZ" dirty="0" err="1" smtClean="0">
                <a:solidFill>
                  <a:schemeClr val="bg1"/>
                </a:solidFill>
              </a:rPr>
              <a:t>Brancusiho</a:t>
            </a:r>
            <a:r>
              <a:rPr lang="cs-CZ" dirty="0" smtClean="0">
                <a:solidFill>
                  <a:schemeClr val="bg1"/>
                </a:solidFill>
              </a:rPr>
              <a:t> nebo </a:t>
            </a:r>
            <a:r>
              <a:rPr lang="cs-CZ" dirty="0" err="1" smtClean="0">
                <a:solidFill>
                  <a:schemeClr val="bg1"/>
                </a:solidFill>
              </a:rPr>
              <a:t>Moora</a:t>
            </a:r>
            <a:r>
              <a:rPr lang="cs-CZ" dirty="0" smtClean="0">
                <a:solidFill>
                  <a:schemeClr val="bg1"/>
                </a:solidFill>
              </a:rPr>
              <a:t>.“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data2.whicdn.com/images/239783/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83" y="676472"/>
            <a:ext cx="4313062" cy="56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9" y="56357"/>
            <a:ext cx="8229600" cy="490538"/>
          </a:xfrm>
        </p:spPr>
        <p:txBody>
          <a:bodyPr/>
          <a:lstStyle/>
          <a:p>
            <a:pPr algn="l" eaLnBrk="1" hangingPunct="1"/>
            <a:r>
              <a:rPr lang="cs-CZ" altLang="cs-CZ" sz="2800" dirty="0">
                <a:solidFill>
                  <a:schemeClr val="tx1"/>
                </a:solidFill>
              </a:rPr>
              <a:t>Výstava nového </a:t>
            </a:r>
            <a:r>
              <a:rPr lang="cs-CZ" altLang="cs-CZ" sz="2800" dirty="0" smtClean="0">
                <a:solidFill>
                  <a:schemeClr val="tx1"/>
                </a:solidFill>
              </a:rPr>
              <a:t>umění, 1924: Brno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581150" y="1839914"/>
            <a:ext cx="53276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 Unicode MS" panose="020B0604020202020204" pitchFamily="34" charset="-128"/>
              </a:rPr>
              <a:t>Mechanická a fotogenická krása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 Unicode MS" panose="020B0604020202020204" pitchFamily="34" charset="-128"/>
              </a:rPr>
              <a:t>Moderní plastika</a:t>
            </a:r>
          </a:p>
        </p:txBody>
      </p:sp>
      <p:pic>
        <p:nvPicPr>
          <p:cNvPr id="2765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2627313"/>
            <a:ext cx="18526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482600"/>
            <a:ext cx="39274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89" y="3863976"/>
            <a:ext cx="20415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 descr="http://www.velocetoday.com/wp-content/uploads/2013/04/08-CC-Aerod-B-1923-Tropfen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76201"/>
            <a:ext cx="24955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 descr="http://monoskop.org/images/thumb/a/ad/Zivot_2_1922.jpg/185px-Zivot_2_19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541839"/>
            <a:ext cx="1493838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http://monoskop.org/images/thumb/b/b8/Teige_Karel_O_humoru_clownech_a_dadaistech_I_Svet_ktery_se_smeje.jpg/200px-Teige_Karel_O_humoru_clownech_a_dadaistech_I_Svet_ktery_se_smej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6372" r="8817" b="21756"/>
          <a:stretch>
            <a:fillRect/>
          </a:stretch>
        </p:blipFill>
        <p:spPr bwMode="auto">
          <a:xfrm>
            <a:off x="8816975" y="1544639"/>
            <a:ext cx="16573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4826000"/>
            <a:ext cx="15970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231775"/>
            <a:ext cx="26654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4" y="4719639"/>
            <a:ext cx="2663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9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65" y="824753"/>
            <a:ext cx="6918582" cy="535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4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45E7C8C-E54F-493C-977B-91F648FD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Persvazivní </a:t>
            </a:r>
            <a:r>
              <a:rPr lang="cs-CZ" dirty="0" smtClean="0"/>
              <a:t>prostředky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C8D0950-50B0-4F3C-8F5C-56571B83A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Vyprávění (</a:t>
            </a:r>
            <a:r>
              <a:rPr lang="cs-CZ" dirty="0" err="1"/>
              <a:t>narrativ</a:t>
            </a:r>
            <a:r>
              <a:rPr lang="cs-CZ" dirty="0"/>
              <a:t>, role a schémata)</a:t>
            </a:r>
          </a:p>
          <a:p>
            <a:r>
              <a:rPr lang="cs-CZ" dirty="0"/>
              <a:t>Emoce, </a:t>
            </a:r>
            <a:r>
              <a:rPr lang="cs-CZ" dirty="0" err="1"/>
              <a:t>empathie</a:t>
            </a:r>
            <a:r>
              <a:rPr lang="cs-CZ" dirty="0"/>
              <a:t> </a:t>
            </a:r>
          </a:p>
          <a:p>
            <a:r>
              <a:rPr lang="cs-CZ" dirty="0"/>
              <a:t>Časoprostorová určenost (právě teď a tady)</a:t>
            </a:r>
          </a:p>
        </p:txBody>
      </p:sp>
      <p:pic>
        <p:nvPicPr>
          <p:cNvPr id="6146" name="Picture 2" descr="Gen. Nguyen Ngoc Loan, South Vietnamese chief of the national police, fires his pistol into the head of suspected Viet Cong official Nguyen Van Lem on a Saigon street early in the Tet Offensive, February 1, 1968. Photographer Eddie Adams reported that after the shooting, Loan approached him and said, âThey killed many of my people, and yours too,â then walked away. (Eddie Adams/AP)">
            <a:extLst>
              <a:ext uri="{FF2B5EF4-FFF2-40B4-BE49-F238E27FC236}">
                <a16:creationId xmlns="" xmlns:a16="http://schemas.microsoft.com/office/drawing/2014/main" id="{1B38CE09-96EB-4DCB-B0CC-818519F1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53" y="2741054"/>
            <a:ext cx="5343360" cy="39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A1DCAE6-8596-4CF6-81DB-F079625A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narativ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09657DE-872A-42BD-BA58-22A1F1A08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78" y="2439262"/>
            <a:ext cx="5526016" cy="44187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Literární (osnova, prezentace, zaostření)</a:t>
            </a:r>
          </a:p>
          <a:p>
            <a:r>
              <a:rPr lang="cs-CZ" dirty="0"/>
              <a:t>Filmový: Fikce a </a:t>
            </a:r>
            <a:r>
              <a:rPr lang="cs-CZ" dirty="0" err="1"/>
              <a:t>diegetický</a:t>
            </a:r>
            <a:r>
              <a:rPr lang="cs-CZ" dirty="0"/>
              <a:t> svět vs. Non-fikce a „dokument“, projektivní iluze/</a:t>
            </a:r>
            <a:r>
              <a:rPr lang="cs-CZ" dirty="0" err="1"/>
              <a:t>diegetický</a:t>
            </a:r>
            <a:r>
              <a:rPr lang="cs-CZ" dirty="0"/>
              <a:t> účinek</a:t>
            </a:r>
          </a:p>
          <a:p>
            <a:r>
              <a:rPr lang="cs-CZ" dirty="0"/>
              <a:t>Vypravěč: </a:t>
            </a:r>
            <a:r>
              <a:rPr lang="cs-CZ" i="1" dirty="0"/>
              <a:t>ten kdo mluví</a:t>
            </a:r>
            <a:r>
              <a:rPr lang="cs-CZ" dirty="0"/>
              <a:t>: vševědoucí narativ </a:t>
            </a:r>
            <a:r>
              <a:rPr lang="cs-CZ" dirty="0">
                <a:solidFill>
                  <a:srgbClr val="C00000"/>
                </a:solidFill>
              </a:rPr>
              <a:t>(neznámý muž osvětluje pozadí zavraždění Kennedyho)</a:t>
            </a:r>
            <a:r>
              <a:rPr lang="cs-CZ" dirty="0"/>
              <a:t> X „objektivní“ / „externí“ popis, „oko kamery“ </a:t>
            </a:r>
            <a:r>
              <a:rPr lang="cs-CZ" dirty="0">
                <a:solidFill>
                  <a:srgbClr val="C00000"/>
                </a:solidFill>
              </a:rPr>
              <a:t>(filmový dokumentační záznam průjezdu JFK městem)</a:t>
            </a:r>
          </a:p>
          <a:p>
            <a:r>
              <a:rPr lang="cs-CZ" dirty="0" err="1"/>
              <a:t>Fokalizace</a:t>
            </a:r>
            <a:r>
              <a:rPr lang="cs-CZ" dirty="0"/>
              <a:t> (zaostření): kdo se dívá</a:t>
            </a:r>
          </a:p>
        </p:txBody>
      </p:sp>
      <p:pic>
        <p:nvPicPr>
          <p:cNvPr id="4" name="Picture 2" descr="https://ehistory.osu.edu/sites/ehistory.osu.edu/files/mmh/russian_revolution/Tryd%20cartoon.jpg">
            <a:extLst>
              <a:ext uri="{FF2B5EF4-FFF2-40B4-BE49-F238E27FC236}">
                <a16:creationId xmlns="" xmlns:a16="http://schemas.microsoft.com/office/drawing/2014/main" id="{3FA8881B-5DAE-4279-A678-4F8F8DF54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39711"/>
          <a:stretch/>
        </p:blipFill>
        <p:spPr bwMode="auto">
          <a:xfrm>
            <a:off x="5754597" y="188258"/>
            <a:ext cx="6118430" cy="418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5340178" cy="4351338"/>
          </a:xfrm>
        </p:spPr>
        <p:txBody>
          <a:bodyPr/>
          <a:lstStyle/>
          <a:p>
            <a:r>
              <a:rPr lang="cs-CZ" dirty="0" smtClean="0"/>
              <a:t>Proč vizuální gramotnost?</a:t>
            </a:r>
          </a:p>
          <a:p>
            <a:r>
              <a:rPr lang="cs-CZ" dirty="0" smtClean="0"/>
              <a:t>Gramotnost a vizuální kultura</a:t>
            </a:r>
          </a:p>
          <a:p>
            <a:r>
              <a:rPr lang="cs-CZ" dirty="0" smtClean="0"/>
              <a:t>Kultura: pravidla, hierarchie, hodnoty, existenční podmínky (prostředí) </a:t>
            </a:r>
          </a:p>
          <a:p>
            <a:pPr lvl="2"/>
            <a:r>
              <a:rPr lang="cs-CZ" dirty="0" smtClean="0"/>
              <a:t>př.: </a:t>
            </a:r>
            <a:r>
              <a:rPr lang="cs-CZ" dirty="0" err="1" smtClean="0"/>
              <a:t>Hofstedův</a:t>
            </a:r>
            <a:r>
              <a:rPr lang="cs-CZ" dirty="0" smtClean="0"/>
              <a:t> model: </a:t>
            </a:r>
          </a:p>
          <a:p>
            <a:pPr marL="914400" lvl="2" indent="0">
              <a:buNone/>
            </a:pPr>
            <a:r>
              <a:rPr lang="cs-CZ" dirty="0" smtClean="0"/>
              <a:t>marketingová mapa kulturních dimenzí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74940" y="727590"/>
            <a:ext cx="5090984" cy="4431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„Vizuální gramotnost se vztahuje ke skupině </a:t>
            </a:r>
            <a:r>
              <a:rPr lang="cs-CZ" b="1" dirty="0"/>
              <a:t>zrakových schopností</a:t>
            </a:r>
            <a:r>
              <a:rPr lang="cs-CZ" dirty="0"/>
              <a:t>, které </a:t>
            </a:r>
            <a:r>
              <a:rPr lang="cs-CZ" dirty="0" smtClean="0"/>
              <a:t>může </a:t>
            </a:r>
            <a:r>
              <a:rPr lang="cs-CZ" dirty="0"/>
              <a:t>lidská bytost rozvíjet viděním při současném integrování ostatního smyslového vnímání. Rozvoj těchto kompetencí je nezbytný pro </a:t>
            </a:r>
            <a:r>
              <a:rPr lang="cs-CZ" dirty="0" smtClean="0"/>
              <a:t>běžné </a:t>
            </a:r>
            <a:r>
              <a:rPr lang="cs-CZ" dirty="0"/>
              <a:t>lidské </a:t>
            </a:r>
            <a:r>
              <a:rPr lang="cs-CZ" b="1" dirty="0"/>
              <a:t>učení</a:t>
            </a:r>
            <a:r>
              <a:rPr lang="cs-CZ" dirty="0"/>
              <a:t>. Jsou-li rozvinuty, </a:t>
            </a:r>
            <a:r>
              <a:rPr lang="cs-CZ" dirty="0" smtClean="0"/>
              <a:t>umožňují </a:t>
            </a:r>
            <a:r>
              <a:rPr lang="cs-CZ" dirty="0"/>
              <a:t>vizuálně gramotné osobě rozlišovat a </a:t>
            </a:r>
            <a:r>
              <a:rPr lang="cs-CZ" b="1" dirty="0"/>
              <a:t>interpretovat</a:t>
            </a:r>
            <a:r>
              <a:rPr lang="cs-CZ" dirty="0"/>
              <a:t> vizuální jevy, objekty, symboly, přírodní nebo člověkem vytvořené, s kterými se potkává ve svém </a:t>
            </a:r>
            <a:r>
              <a:rPr lang="cs-CZ" b="1" dirty="0"/>
              <a:t>prostředí</a:t>
            </a:r>
            <a:r>
              <a:rPr lang="cs-CZ" dirty="0"/>
              <a:t>. Tím, </a:t>
            </a:r>
            <a:r>
              <a:rPr lang="cs-CZ" dirty="0" smtClean="0"/>
              <a:t>že </a:t>
            </a:r>
            <a:r>
              <a:rPr lang="cs-CZ" dirty="0"/>
              <a:t>tvořivě </a:t>
            </a:r>
            <a:r>
              <a:rPr lang="cs-CZ" dirty="0" smtClean="0"/>
              <a:t>užívá </a:t>
            </a:r>
            <a:r>
              <a:rPr lang="cs-CZ" dirty="0"/>
              <a:t>těchto schopností, je schopen </a:t>
            </a:r>
            <a:r>
              <a:rPr lang="cs-CZ" b="1" dirty="0"/>
              <a:t>komunikovat</a:t>
            </a:r>
            <a:r>
              <a:rPr lang="cs-CZ" dirty="0"/>
              <a:t> s ostatními. Vnímavým zacházením s těmito kompetencemi, je schopen pochopit a mít </a:t>
            </a:r>
            <a:r>
              <a:rPr lang="cs-CZ" b="1" dirty="0"/>
              <a:t>potěšení</a:t>
            </a:r>
            <a:r>
              <a:rPr lang="cs-CZ" dirty="0"/>
              <a:t> z mistrovských děl vizuální komunikace</a:t>
            </a:r>
            <a:r>
              <a:rPr lang="cs-CZ" dirty="0" smtClean="0"/>
              <a:t>.“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Debes</a:t>
            </a:r>
            <a:endParaRPr lang="cs-CZ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In: </a:t>
            </a:r>
            <a:r>
              <a:rPr lang="en-US" sz="1200" dirty="0"/>
              <a:t>Elkins, James 2010. The concept of visual literacy, and its limitations, In: </a:t>
            </a:r>
            <a:r>
              <a:rPr lang="en-US" sz="1200" i="1" dirty="0"/>
              <a:t>Visual Literacy</a:t>
            </a:r>
            <a:r>
              <a:rPr lang="en-US" sz="1200" dirty="0"/>
              <a:t>, ed. James </a:t>
            </a:r>
            <a:r>
              <a:rPr lang="en-US" sz="1200" dirty="0" smtClean="0"/>
              <a:t>Elkins</a:t>
            </a:r>
            <a:r>
              <a:rPr lang="cs-CZ" sz="1200" dirty="0" smtClean="0"/>
              <a:t>.</a:t>
            </a:r>
            <a:endParaRPr lang="cs-CZ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193" y="5296635"/>
            <a:ext cx="3967034" cy="1340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642" y="5481623"/>
            <a:ext cx="1620667" cy="78273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183404" y="6175848"/>
            <a:ext cx="228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1951 William </a:t>
            </a:r>
            <a:r>
              <a:rPr lang="cs-CZ" sz="1500" dirty="0" err="1"/>
              <a:t>G</a:t>
            </a:r>
            <a:r>
              <a:rPr lang="cs-CZ" sz="1500" dirty="0" err="1" smtClean="0"/>
              <a:t>olden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5680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E425E3C-6884-476E-896B-9134BA89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528" y="3429000"/>
            <a:ext cx="5951145" cy="326666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243E80-B658-40D9-8201-5793D2A5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err="1"/>
              <a:t>Geert</a:t>
            </a:r>
            <a:r>
              <a:rPr lang="cs-CZ" i="1" dirty="0"/>
              <a:t> </a:t>
            </a:r>
            <a:r>
              <a:rPr lang="cs-CZ" i="1" dirty="0" err="1"/>
              <a:t>Hofstede</a:t>
            </a:r>
            <a:r>
              <a:rPr lang="cs-CZ" i="1" dirty="0"/>
              <a:t> </a:t>
            </a:r>
            <a:br>
              <a:rPr lang="cs-CZ" i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1DDE7AB-C487-49F7-A126-785B82EBE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DIMENZE KULTURY</a:t>
            </a:r>
          </a:p>
          <a:p>
            <a:pPr lvl="1"/>
            <a:r>
              <a:rPr lang="cs-CZ" b="1" dirty="0"/>
              <a:t>vzdálenost moci </a:t>
            </a:r>
            <a:r>
              <a:rPr lang="cs-CZ" dirty="0"/>
              <a:t>(vysoké hodnoty vzdálenosti moci např. Rusko, Mexiko, arabské země…)</a:t>
            </a:r>
          </a:p>
          <a:p>
            <a:pPr lvl="1"/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kolektivismus versus individualismus</a:t>
            </a:r>
          </a:p>
          <a:p>
            <a:pPr lvl="1"/>
            <a:r>
              <a:rPr lang="cs-CZ" b="1" dirty="0">
                <a:solidFill>
                  <a:srgbClr val="C00000"/>
                </a:solidFill>
              </a:rPr>
              <a:t>feminita versus maskulinita</a:t>
            </a:r>
          </a:p>
          <a:p>
            <a:pPr lvl="1"/>
            <a:r>
              <a:rPr lang="cs-CZ" b="1" dirty="0"/>
              <a:t>vyhýbání se nejistotě </a:t>
            </a:r>
            <a:r>
              <a:rPr lang="cs-CZ" dirty="0"/>
              <a:t>(uzavřenost/otevřenost)</a:t>
            </a:r>
          </a:p>
          <a:p>
            <a:pPr lvl="1"/>
            <a:r>
              <a:rPr lang="cs-CZ" b="1" dirty="0"/>
              <a:t>dlouhodobá versus krátkodobá orientace</a:t>
            </a:r>
          </a:p>
          <a:p>
            <a:pPr marL="548640" lvl="2" indent="0">
              <a:buNone/>
            </a:pPr>
            <a:r>
              <a:rPr lang="cs-CZ" dirty="0"/>
              <a:t>(Asie vs. angloamerické země a Afrika i ČR)</a:t>
            </a:r>
          </a:p>
          <a:p>
            <a:pPr lvl="1"/>
            <a:r>
              <a:rPr lang="cs-CZ" b="1" dirty="0"/>
              <a:t>požitkářství versus zdrženlivost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94E2667-F58A-4917-8031-EC0C14404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6" t="6961" r="21449" b="11660"/>
          <a:stretch/>
        </p:blipFill>
        <p:spPr>
          <a:xfrm>
            <a:off x="5264905" y="0"/>
            <a:ext cx="7356389" cy="430816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71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collectivistic advertisements examp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9" y="236345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57" y="131468"/>
            <a:ext cx="4457516" cy="6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4" y="105537"/>
            <a:ext cx="5680124" cy="31703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11" y="105537"/>
            <a:ext cx="4967417" cy="66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FAFDDC7-63D4-4F63-9CC9-B59478A2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EAE61E7C-7E1C-4F59-96E0-823E2505D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8865773" cy="64928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C14310C4-D0E8-4A8F-9E85-9B91050F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51" y="0"/>
            <a:ext cx="4178249" cy="39670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DBCDC21F-49EC-4297-8F1F-5B2F50CCE195}"/>
              </a:ext>
            </a:extLst>
          </p:cNvPr>
          <p:cNvSpPr txBox="1"/>
          <p:nvPr/>
        </p:nvSpPr>
        <p:spPr>
          <a:xfrm>
            <a:off x="8975188" y="3995678"/>
            <a:ext cx="3078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Ikonologická analýza obrazu tvrdí, že obrazy potřebují texty. </a:t>
            </a:r>
          </a:p>
          <a:p>
            <a:r>
              <a:rPr lang="cs-CZ" b="1" dirty="0"/>
              <a:t>Svetlana </a:t>
            </a:r>
            <a:r>
              <a:rPr lang="cs-CZ" b="1" dirty="0" err="1"/>
              <a:t>Alpers</a:t>
            </a:r>
            <a:r>
              <a:rPr lang="cs-CZ" dirty="0"/>
              <a:t>: „Ne, potřebují oči.“ Umělci také nevytvářejí významy (</a:t>
            </a:r>
            <a:r>
              <a:rPr lang="cs-CZ" dirty="0" err="1"/>
              <a:t>meanings</a:t>
            </a:r>
            <a:r>
              <a:rPr lang="cs-CZ" dirty="0"/>
              <a:t>), ale obrazy (</a:t>
            </a:r>
            <a:r>
              <a:rPr lang="cs-CZ" dirty="0" err="1"/>
              <a:t>pictures</a:t>
            </a:r>
            <a:r>
              <a:rPr lang="cs-CZ" dirty="0"/>
              <a:t>).</a:t>
            </a:r>
          </a:p>
          <a:p>
            <a:r>
              <a:rPr lang="cs-CZ" b="1" dirty="0"/>
              <a:t>Obrazy</a:t>
            </a:r>
            <a:r>
              <a:rPr lang="cs-CZ" dirty="0"/>
              <a:t>, umění obecně, vytváří vědění.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D06C66CB-9803-4554-88EA-A0A489E7BEAA}"/>
              </a:ext>
            </a:extLst>
          </p:cNvPr>
          <p:cNvSpPr txBox="1"/>
          <p:nvPr/>
        </p:nvSpPr>
        <p:spPr>
          <a:xfrm>
            <a:off x="2564755" y="693168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>
                <a:latin typeface="Book Antiqua" panose="02040602050305030304" pitchFamily="18" charset="0"/>
              </a:rPr>
              <a:t>Art</a:t>
            </a:r>
            <a:r>
              <a:rPr lang="cs-CZ" sz="2400" i="1" dirty="0">
                <a:latin typeface="Book Antiqua" panose="02040602050305030304" pitchFamily="18" charset="0"/>
              </a:rPr>
              <a:t> </a:t>
            </a:r>
            <a:r>
              <a:rPr lang="cs-CZ" sz="2400" i="1" dirty="0" err="1">
                <a:latin typeface="Book Antiqua" panose="02040602050305030304" pitchFamily="18" charset="0"/>
              </a:rPr>
              <a:t>makes</a:t>
            </a:r>
            <a:r>
              <a:rPr lang="cs-CZ" sz="2400" i="1" dirty="0">
                <a:latin typeface="Book Antiqua" panose="02040602050305030304" pitchFamily="18" charset="0"/>
              </a:rPr>
              <a:t> </a:t>
            </a:r>
            <a:r>
              <a:rPr lang="cs-CZ" sz="2400" i="1" dirty="0" err="1">
                <a:latin typeface="Book Antiqua" panose="02040602050305030304" pitchFamily="18" charset="0"/>
              </a:rPr>
              <a:t>knowledge</a:t>
            </a:r>
            <a:endParaRPr lang="cs-CZ" sz="2400" i="1" dirty="0">
              <a:latin typeface="Book Antiqua" panose="0204060205030503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35230960-E28B-4781-AE6F-83F286D8312D}"/>
              </a:ext>
            </a:extLst>
          </p:cNvPr>
          <p:cNvSpPr txBox="1"/>
          <p:nvPr/>
        </p:nvSpPr>
        <p:spPr>
          <a:xfrm>
            <a:off x="2138318" y="618978"/>
            <a:ext cx="124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i="1" dirty="0">
              <a:highlight>
                <a:srgbClr val="000000"/>
              </a:highlight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9C68647A-57A1-43BE-BDD2-876DD179DAE4}"/>
              </a:ext>
            </a:extLst>
          </p:cNvPr>
          <p:cNvSpPr txBox="1"/>
          <p:nvPr/>
        </p:nvSpPr>
        <p:spPr>
          <a:xfrm>
            <a:off x="138404" y="6169709"/>
            <a:ext cx="179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Jacob de </a:t>
            </a:r>
            <a:r>
              <a:rPr lang="cs-CZ" b="1" dirty="0" err="1">
                <a:solidFill>
                  <a:schemeClr val="bg1"/>
                </a:solidFill>
              </a:rPr>
              <a:t>Gheyn</a:t>
            </a:r>
            <a:r>
              <a:rPr lang="cs-CZ" b="1" dirty="0">
                <a:solidFill>
                  <a:schemeClr val="bg1"/>
                </a:solidFill>
              </a:rPr>
              <a:t>, kol. 1600.</a:t>
            </a:r>
          </a:p>
        </p:txBody>
      </p:sp>
    </p:spTree>
    <p:extLst>
      <p:ext uri="{BB962C8B-B14F-4D97-AF65-F5344CB8AC3E}">
        <p14:creationId xmlns:p14="http://schemas.microsoft.com/office/powerpoint/2010/main" val="5448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B83ED0E-1A13-471D-B314-88DEBDF2E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818" y="-998522"/>
            <a:ext cx="5387757" cy="673469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065F7BC5-E385-4F74-B76C-AAF8D938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5" y="1035473"/>
            <a:ext cx="8703365" cy="4351338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cs-CZ" dirty="0" smtClean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  <a:p>
            <a:r>
              <a:rPr lang="cs-CZ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Michael </a:t>
            </a:r>
            <a:r>
              <a:rPr lang="cs-CZ" dirty="0" err="1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Baxandall</a:t>
            </a:r>
            <a:r>
              <a:rPr lang="cs-CZ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: </a:t>
            </a:r>
            <a:r>
              <a:rPr lang="cs-CZ" b="1" i="1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period </a:t>
            </a:r>
            <a:r>
              <a:rPr lang="cs-CZ" b="1" i="1" dirty="0" err="1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eye</a:t>
            </a:r>
            <a:r>
              <a:rPr lang="cs-CZ" b="1" i="1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 </a:t>
            </a:r>
            <a:r>
              <a:rPr lang="cs-CZ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a soubor(-y) společenských praktik, zacházení s obrazy (1985)</a:t>
            </a:r>
          </a:p>
          <a:p>
            <a:endParaRPr lang="cs-CZ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  <a:p>
            <a:r>
              <a:rPr lang="cs-CZ" dirty="0" err="1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Marshall</a:t>
            </a:r>
            <a:r>
              <a:rPr lang="cs-CZ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 </a:t>
            </a:r>
            <a:r>
              <a:rPr lang="cs-CZ" dirty="0" err="1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McLuhan</a:t>
            </a:r>
            <a:r>
              <a:rPr lang="cs-CZ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, </a:t>
            </a:r>
            <a:r>
              <a:rPr lang="cs-CZ" i="1" dirty="0" err="1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Guttenbergova</a:t>
            </a:r>
            <a:r>
              <a:rPr lang="cs-CZ" i="1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 galaxie </a:t>
            </a:r>
            <a:r>
              <a:rPr lang="cs-CZ" dirty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(1962): o zkušenosti profesora Johna Wilsona v Africe (s. 141)</a:t>
            </a:r>
          </a:p>
          <a:p>
            <a:endParaRPr lang="cs-CZ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  <a:p>
            <a:endParaRPr lang="cs-CZ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DD4260D-DAF8-4BD1-8F18-20A4F586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439" y="4280747"/>
            <a:ext cx="2584361" cy="22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Vizuální gramotnost dnes a jindy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Gunther</a:t>
            </a:r>
            <a:r>
              <a:rPr lang="cs-CZ" dirty="0" smtClean="0"/>
              <a:t> </a:t>
            </a:r>
            <a:r>
              <a:rPr lang="cs-CZ" dirty="0" err="1" smtClean="0"/>
              <a:t>Kress</a:t>
            </a:r>
            <a:r>
              <a:rPr lang="cs-CZ" dirty="0" smtClean="0"/>
              <a:t> (</a:t>
            </a:r>
            <a:r>
              <a:rPr lang="cs-CZ" dirty="0" err="1" smtClean="0"/>
              <a:t>The</a:t>
            </a:r>
            <a:r>
              <a:rPr lang="cs-CZ" dirty="0" smtClean="0"/>
              <a:t> New London Group) </a:t>
            </a:r>
            <a:r>
              <a:rPr lang="cs-CZ" dirty="0"/>
              <a:t>– </a:t>
            </a:r>
            <a:r>
              <a:rPr lang="cs-CZ" dirty="0" err="1" smtClean="0"/>
              <a:t>Theo</a:t>
            </a:r>
            <a:r>
              <a:rPr lang="cs-CZ" dirty="0" smtClean="0"/>
              <a:t> van </a:t>
            </a:r>
            <a:r>
              <a:rPr lang="cs-CZ" dirty="0" err="1" smtClean="0"/>
              <a:t>Leeuwen</a:t>
            </a:r>
            <a:r>
              <a:rPr lang="cs-CZ" dirty="0" smtClean="0"/>
              <a:t>:</a:t>
            </a:r>
          </a:p>
          <a:p>
            <a:pPr lvl="1"/>
            <a:r>
              <a:rPr lang="cs-CZ" i="1" dirty="0" err="1" smtClean="0"/>
              <a:t>Conceptual</a:t>
            </a:r>
            <a:r>
              <a:rPr lang="cs-CZ" i="1" dirty="0" smtClean="0"/>
              <a:t> </a:t>
            </a:r>
            <a:r>
              <a:rPr lang="cs-CZ" i="1" dirty="0" err="1"/>
              <a:t>representations</a:t>
            </a:r>
            <a:r>
              <a:rPr lang="cs-CZ" i="1" dirty="0"/>
              <a:t>: </a:t>
            </a:r>
            <a:r>
              <a:rPr lang="cs-CZ" i="1" dirty="0" err="1"/>
              <a:t>designing</a:t>
            </a:r>
            <a:r>
              <a:rPr lang="cs-CZ" i="1" dirty="0"/>
              <a:t> </a:t>
            </a:r>
            <a:r>
              <a:rPr lang="cs-CZ" i="1" dirty="0" err="1"/>
              <a:t>social</a:t>
            </a:r>
            <a:r>
              <a:rPr lang="cs-CZ" i="1" dirty="0"/>
              <a:t> </a:t>
            </a:r>
            <a:r>
              <a:rPr lang="cs-CZ" i="1" dirty="0" err="1"/>
              <a:t>constructs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i="1" dirty="0" err="1" smtClean="0"/>
              <a:t>Narrative</a:t>
            </a:r>
            <a:r>
              <a:rPr lang="cs-CZ" i="1" dirty="0" smtClean="0"/>
              <a:t> </a:t>
            </a:r>
            <a:r>
              <a:rPr lang="cs-CZ" i="1" dirty="0" err="1"/>
              <a:t>representations</a:t>
            </a:r>
            <a:r>
              <a:rPr lang="cs-CZ" i="1" dirty="0"/>
              <a:t>: </a:t>
            </a:r>
            <a:r>
              <a:rPr lang="cs-CZ" i="1" dirty="0" err="1"/>
              <a:t>designing</a:t>
            </a:r>
            <a:r>
              <a:rPr lang="cs-CZ" i="1" dirty="0"/>
              <a:t> </a:t>
            </a:r>
            <a:r>
              <a:rPr lang="cs-CZ" i="1" dirty="0" err="1"/>
              <a:t>social</a:t>
            </a:r>
            <a:r>
              <a:rPr lang="cs-CZ" i="1" dirty="0"/>
              <a:t> </a:t>
            </a:r>
            <a:r>
              <a:rPr lang="cs-CZ" i="1" dirty="0" err="1"/>
              <a:t>action</a:t>
            </a:r>
            <a:r>
              <a:rPr lang="cs-CZ" i="1" dirty="0"/>
              <a:t>  </a:t>
            </a:r>
            <a:endParaRPr lang="cs-CZ" i="1" dirty="0" smtClean="0"/>
          </a:p>
          <a:p>
            <a:pPr lvl="1"/>
            <a:endParaRPr lang="cs-CZ" dirty="0"/>
          </a:p>
          <a:p>
            <a:r>
              <a:rPr lang="cs-CZ" dirty="0" smtClean="0"/>
              <a:t>Nicolas BOURRIAUD: </a:t>
            </a:r>
            <a:r>
              <a:rPr lang="cs-CZ" i="1" dirty="0" smtClean="0"/>
              <a:t>Postprodukce</a:t>
            </a:r>
            <a:r>
              <a:rPr lang="cs-CZ" dirty="0" smtClean="0"/>
              <a:t>. </a:t>
            </a:r>
          </a:p>
          <a:p>
            <a:endParaRPr lang="cs-CZ" i="1" dirty="0" smtClean="0"/>
          </a:p>
          <a:p>
            <a:r>
              <a:rPr lang="cs-CZ" i="1" dirty="0" smtClean="0"/>
              <a:t>Štefan </a:t>
            </a:r>
            <a:r>
              <a:rPr lang="cs-CZ" i="1" dirty="0"/>
              <a:t>Švec: Česky psané časopisy pro děti (1850-1989), </a:t>
            </a:r>
            <a:r>
              <a:rPr lang="cs-CZ" i="1" dirty="0" err="1"/>
              <a:t>Uk</a:t>
            </a:r>
            <a:r>
              <a:rPr lang="cs-CZ" i="1" dirty="0"/>
              <a:t> Praha a Národní muzeum Praha 2014 jako příklad „</a:t>
            </a:r>
            <a:r>
              <a:rPr lang="cs-CZ" i="1" dirty="0" err="1"/>
              <a:t>designing</a:t>
            </a:r>
            <a:r>
              <a:rPr lang="cs-CZ" i="1" dirty="0"/>
              <a:t> </a:t>
            </a:r>
            <a:r>
              <a:rPr lang="cs-CZ" i="1" dirty="0" err="1"/>
              <a:t>social</a:t>
            </a:r>
            <a:r>
              <a:rPr lang="cs-CZ" i="1" dirty="0"/>
              <a:t> </a:t>
            </a:r>
            <a:r>
              <a:rPr lang="cs-CZ" i="1" dirty="0" err="1"/>
              <a:t>constructs</a:t>
            </a:r>
            <a:r>
              <a:rPr lang="cs-CZ" i="1" dirty="0"/>
              <a:t>“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423" y="1027906"/>
            <a:ext cx="2273683" cy="33597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82" y="2997055"/>
            <a:ext cx="3276600" cy="1390650"/>
          </a:xfrm>
          <a:prstGeom prst="rect">
            <a:avLst/>
          </a:prstGeom>
        </p:spPr>
      </p:pic>
      <p:pic>
        <p:nvPicPr>
          <p:cNvPr id="4098" name="Picture 2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71" y="267149"/>
            <a:ext cx="9070975" cy="60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884</Words>
  <Application>Microsoft Office PowerPoint</Application>
  <PresentationFormat>Širokoúhlá obrazovka</PresentationFormat>
  <Paragraphs>93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 Unicode MS</vt:lpstr>
      <vt:lpstr>Arial</vt:lpstr>
      <vt:lpstr>Book Antiqua</vt:lpstr>
      <vt:lpstr>Calibri</vt:lpstr>
      <vt:lpstr>Calibri Light</vt:lpstr>
      <vt:lpstr>Motiv Office</vt:lpstr>
      <vt:lpstr>Vizuální gramotnost</vt:lpstr>
      <vt:lpstr>Vizuální gramotnost v době Rudolfa Arnheima</vt:lpstr>
      <vt:lpstr>Prezentace aplikace PowerPoint</vt:lpstr>
      <vt:lpstr>Geert Hofstede  </vt:lpstr>
      <vt:lpstr>Prezentace aplikace PowerPoint</vt:lpstr>
      <vt:lpstr>Prezentace aplikace PowerPoint</vt:lpstr>
      <vt:lpstr>Prezentace aplikace PowerPoint</vt:lpstr>
      <vt:lpstr>Prezentace aplikace PowerPoint</vt:lpstr>
      <vt:lpstr>Vizuální gramotnost dnes a jindy</vt:lpstr>
      <vt:lpstr>„vidět něco v něčem“ a „replikace“: aktivní konstrukce (významu) obrazu a podíl kulturně specifikovaného diváka</vt:lpstr>
      <vt:lpstr>Rozpoznávání (porozumění)</vt:lpstr>
      <vt:lpstr>Analogie narativu, kontrast a simplifikace idejí</vt:lpstr>
      <vt:lpstr>Stereotypizace rolí</vt:lpstr>
      <vt:lpstr>Fixace v paměti (imagines agentes)</vt:lpstr>
      <vt:lpstr>racionalizace</vt:lpstr>
      <vt:lpstr>monumentalizace</vt:lpstr>
      <vt:lpstr>Aufhebung jako destrukce</vt:lpstr>
      <vt:lpstr>zdvojování</vt:lpstr>
      <vt:lpstr>zmnožování multiplikace</vt:lpstr>
      <vt:lpstr>Postprodukce</vt:lpstr>
      <vt:lpstr>Věc zastupuje samu sebe, výstavy a metonymie</vt:lpstr>
      <vt:lpstr>Prezentace aplikace PowerPoint</vt:lpstr>
      <vt:lpstr>Výstava nového umění, 1924: Brno</vt:lpstr>
      <vt:lpstr>Prezentace aplikace PowerPoint</vt:lpstr>
      <vt:lpstr>Persvazivní prostředky</vt:lpstr>
      <vt:lpstr>narativ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Vizuální gramotnost</dc:title>
  <dc:creator>Manas</dc:creator>
  <cp:lastModifiedBy>Vladimír Maňas</cp:lastModifiedBy>
  <cp:revision>35</cp:revision>
  <dcterms:created xsi:type="dcterms:W3CDTF">2018-05-02T07:59:31Z</dcterms:created>
  <dcterms:modified xsi:type="dcterms:W3CDTF">2018-05-03T08:33:16Z</dcterms:modified>
</cp:coreProperties>
</file>