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56" r:id="rId2"/>
    <p:sldId id="257" r:id="rId3"/>
    <p:sldId id="271" r:id="rId4"/>
    <p:sldId id="262" r:id="rId5"/>
    <p:sldId id="265" r:id="rId6"/>
    <p:sldId id="266" r:id="rId7"/>
    <p:sldId id="264" r:id="rId8"/>
    <p:sldId id="267" r:id="rId9"/>
    <p:sldId id="259" r:id="rId10"/>
    <p:sldId id="260" r:id="rId11"/>
    <p:sldId id="261" r:id="rId12"/>
    <p:sldId id="263" r:id="rId13"/>
    <p:sldId id="268" r:id="rId14"/>
    <p:sldId id="269" r:id="rId15"/>
    <p:sldId id="272" r:id="rId16"/>
    <p:sldId id="270" r:id="rId17"/>
    <p:sldId id="273" r:id="rId18"/>
    <p:sldId id="25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443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005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45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5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740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426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691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537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375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700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tx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136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50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1ll3YG80tPU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C6C97AE-CB64-4762-A9B6-D927C5D517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Význam a zážitek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A8B77CA-08C4-44A3-A885-443DA8B1E1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Obraz jako stín reality prožívané a rámované </a:t>
            </a:r>
          </a:p>
        </p:txBody>
      </p:sp>
    </p:spTree>
    <p:extLst>
      <p:ext uri="{BB962C8B-B14F-4D97-AF65-F5344CB8AC3E}">
        <p14:creationId xmlns:p14="http://schemas.microsoft.com/office/powerpoint/2010/main" val="202804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AB27F41-3B3E-443A-8121-EC33EFB18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2492" y="4365317"/>
            <a:ext cx="3231694" cy="2009943"/>
          </a:xfrm>
        </p:spPr>
        <p:txBody>
          <a:bodyPr>
            <a:normAutofit/>
          </a:bodyPr>
          <a:lstStyle/>
          <a:p>
            <a:r>
              <a:rPr lang="cs-CZ" dirty="0"/>
              <a:t>Zdání a stín 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 err="1"/>
              <a:t>indexialita</a:t>
            </a:r>
            <a:r>
              <a:rPr lang="cs-CZ" dirty="0"/>
              <a:t> fotografie</a:t>
            </a:r>
          </a:p>
        </p:txBody>
      </p:sp>
      <p:pic>
        <p:nvPicPr>
          <p:cNvPr id="3074" name="Picture 2" descr="VÃ½sledek obrÃ¡zku pro lochness">
            <a:extLst>
              <a:ext uri="{FF2B5EF4-FFF2-40B4-BE49-F238E27FC236}">
                <a16:creationId xmlns="" xmlns:a16="http://schemas.microsoft.com/office/drawing/2014/main" id="{FE6AD802-DF15-45DF-BDF0-F029C1FFEA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14" y="279989"/>
            <a:ext cx="5233416" cy="408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0F19C7B4-E45D-4575-BF98-2D71B543B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704" y="279989"/>
            <a:ext cx="4990512" cy="3746845"/>
          </a:xfrm>
          <a:prstGeom prst="rect">
            <a:avLst/>
          </a:prstGeom>
        </p:spPr>
      </p:pic>
      <p:pic>
        <p:nvPicPr>
          <p:cNvPr id="3076" name="Picture 4" descr="AÄ moÅ¾nÃ¡ neexistuje, rozhodnÄ Lochnesska udÄlala kariÃ©ru v Å¡oubyznysu i reklamÄ. Foto: adsoftheworld.com">
            <a:extLst>
              <a:ext uri="{FF2B5EF4-FFF2-40B4-BE49-F238E27FC236}">
                <a16:creationId xmlns="" xmlns:a16="http://schemas.microsoft.com/office/drawing/2014/main" id="{CF341729-9BCB-47B8-AF1A-51F804EF8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81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F900D64-E7BF-4B73-905D-3C042DC66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96" y="320669"/>
            <a:ext cx="4428383" cy="1188720"/>
          </a:xfrm>
        </p:spPr>
        <p:txBody>
          <a:bodyPr>
            <a:normAutofit fontScale="90000"/>
          </a:bodyPr>
          <a:lstStyle/>
          <a:p>
            <a:r>
              <a:rPr lang="cs-CZ" dirty="0"/>
              <a:t>Vyvolávání a Zmocňování se nepolapitelného</a:t>
            </a:r>
          </a:p>
        </p:txBody>
      </p:sp>
      <p:pic>
        <p:nvPicPr>
          <p:cNvPr id="4098" name="Picture 2" descr="VÃ½sledek obrÃ¡zku pro zvÄtÅ¡enina">
            <a:extLst>
              <a:ext uri="{FF2B5EF4-FFF2-40B4-BE49-F238E27FC236}">
                <a16:creationId xmlns="" xmlns:a16="http://schemas.microsoft.com/office/drawing/2014/main" id="{BBD3250F-7297-45B9-B85D-E05AB99A59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9202" cy="548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AAF78D8F-BBCA-4793-851F-3CCE39DD0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26" r="26097"/>
          <a:stretch/>
        </p:blipFill>
        <p:spPr>
          <a:xfrm>
            <a:off x="7288696" y="2304889"/>
            <a:ext cx="4713003" cy="423244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9865EF7A-EF3D-4626-AF66-A3304F3F835E}"/>
              </a:ext>
            </a:extLst>
          </p:cNvPr>
          <p:cNvSpPr txBox="1"/>
          <p:nvPr/>
        </p:nvSpPr>
        <p:spPr>
          <a:xfrm>
            <a:off x="609600" y="5847907"/>
            <a:ext cx="60436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Podrobit se Fotografii</a:t>
            </a:r>
            <a:r>
              <a:rPr lang="cs-CZ" dirty="0"/>
              <a:t>…R. </a:t>
            </a:r>
            <a:r>
              <a:rPr lang="cs-CZ" dirty="0" err="1" smtClean="0"/>
              <a:t>Barthes</a:t>
            </a:r>
            <a:endParaRPr lang="cs-CZ" dirty="0" smtClean="0"/>
          </a:p>
          <a:p>
            <a:r>
              <a:rPr lang="cs-CZ" sz="1600" i="1" dirty="0" err="1" smtClean="0">
                <a:solidFill>
                  <a:schemeClr val="tx1">
                    <a:lumMod val="65000"/>
                  </a:schemeClr>
                </a:solidFill>
              </a:rPr>
              <a:t>Blow</a:t>
            </a:r>
            <a:r>
              <a:rPr lang="cs-CZ" sz="1600" i="1" dirty="0" smtClean="0">
                <a:solidFill>
                  <a:schemeClr val="tx1">
                    <a:lumMod val="65000"/>
                  </a:schemeClr>
                </a:solidFill>
              </a:rPr>
              <a:t>-Up / Zvětšenina </a:t>
            </a:r>
            <a:r>
              <a:rPr lang="cs-CZ" sz="1600" dirty="0" smtClean="0">
                <a:solidFill>
                  <a:schemeClr val="tx1">
                    <a:lumMod val="65000"/>
                  </a:schemeClr>
                </a:solidFill>
              </a:rPr>
              <a:t>(1966, rež</a:t>
            </a:r>
            <a:r>
              <a:rPr lang="cs-CZ" sz="1600" dirty="0">
                <a:solidFill>
                  <a:schemeClr val="tx1">
                    <a:lumMod val="65000"/>
                  </a:schemeClr>
                </a:solidFill>
              </a:rPr>
              <a:t>. </a:t>
            </a:r>
            <a:r>
              <a:rPr lang="cs-CZ" sz="1600" dirty="0" err="1">
                <a:solidFill>
                  <a:schemeClr val="tx1">
                    <a:lumMod val="65000"/>
                  </a:schemeClr>
                </a:solidFill>
              </a:rPr>
              <a:t>Michelangelo</a:t>
            </a:r>
            <a:r>
              <a:rPr lang="cs-CZ" sz="1600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cs-CZ" sz="1600" dirty="0" err="1" smtClean="0">
                <a:solidFill>
                  <a:schemeClr val="tx1">
                    <a:lumMod val="65000"/>
                  </a:schemeClr>
                </a:solidFill>
              </a:rPr>
              <a:t>Antonioni</a:t>
            </a:r>
            <a:r>
              <a:rPr lang="cs-CZ" sz="1600" dirty="0" smtClean="0">
                <a:solidFill>
                  <a:schemeClr val="tx1">
                    <a:lumMod val="65000"/>
                  </a:schemeClr>
                </a:solidFill>
              </a:rPr>
              <a:t>)</a:t>
            </a:r>
            <a:endParaRPr lang="cs-CZ" sz="1600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33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7B9746C-32F0-4A6A-B56F-50736601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„vidí“ fotografie / fotoaparát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B0479C3F-921B-41F7-9554-017C0542C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45" y="2479018"/>
            <a:ext cx="7729728" cy="3101983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https://www.youtube.com/watch?v=1ll3YG80tPU</a:t>
            </a:r>
            <a:r>
              <a:rPr lang="cs-CZ" dirty="0"/>
              <a:t> (1:21</a:t>
            </a:r>
            <a:r>
              <a:rPr lang="cs-CZ" dirty="0" smtClean="0"/>
              <a:t>): </a:t>
            </a:r>
            <a:r>
              <a:rPr lang="cs-CZ" i="1" dirty="0" smtClean="0"/>
              <a:t>co se nechává vidět</a:t>
            </a:r>
            <a:endParaRPr lang="cs-CZ" i="1" dirty="0"/>
          </a:p>
          <a:p>
            <a:r>
              <a:rPr lang="cs-CZ" dirty="0"/>
              <a:t>Vidí jako my ( X rentgen, ultrazvuk, termograf, pes, kulohlavec)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u="sng" dirty="0"/>
              <a:t>Subjekt</a:t>
            </a:r>
            <a:r>
              <a:rPr lang="cs-CZ" dirty="0"/>
              <a:t> je absolutním středem (Rudolf </a:t>
            </a:r>
            <a:r>
              <a:rPr lang="cs-CZ" dirty="0" err="1"/>
              <a:t>Arnheim</a:t>
            </a:r>
            <a:r>
              <a:rPr lang="cs-CZ" dirty="0"/>
              <a:t>: </a:t>
            </a:r>
            <a:r>
              <a:rPr lang="cs-CZ" i="1" dirty="0"/>
              <a:t>Moc středu</a:t>
            </a:r>
            <a:r>
              <a:rPr lang="cs-CZ" dirty="0"/>
              <a:t>, 1981.), doplňuje údaje vnitřního modelu (vidí/chápe „stabilizovaně“), skládá dostředivě</a:t>
            </a:r>
          </a:p>
          <a:p>
            <a:r>
              <a:rPr lang="cs-CZ" u="sng" dirty="0"/>
              <a:t>Fotoaparát</a:t>
            </a:r>
            <a:r>
              <a:rPr lang="cs-CZ" dirty="0"/>
              <a:t> rámuje (moment)</a:t>
            </a:r>
          </a:p>
          <a:p>
            <a:r>
              <a:rPr lang="cs-CZ" u="sng" dirty="0"/>
              <a:t>Film</a:t>
            </a:r>
            <a:r>
              <a:rPr lang="cs-CZ" dirty="0"/>
              <a:t> „sešívá“ (syntetizuje, konstruuje prostor i čas)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99C554C6-6F2F-43FF-8144-4C7DD9387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93137"/>
            <a:ext cx="5142266" cy="237572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5AF0A56C-2E20-4C04-B265-5206146BCEBB}"/>
              </a:ext>
            </a:extLst>
          </p:cNvPr>
          <p:cNvSpPr txBox="1"/>
          <p:nvPr/>
        </p:nvSpPr>
        <p:spPr>
          <a:xfrm>
            <a:off x="8434267" y="3882865"/>
            <a:ext cx="3053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Masaccio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i="1" dirty="0">
                <a:solidFill>
                  <a:schemeClr val="bg1"/>
                </a:solidFill>
              </a:rPr>
              <a:t>Peníz daně </a:t>
            </a:r>
            <a:r>
              <a:rPr lang="cs-CZ" dirty="0">
                <a:solidFill>
                  <a:schemeClr val="bg1"/>
                </a:solidFill>
              </a:rPr>
              <a:t>(1428)</a:t>
            </a:r>
          </a:p>
        </p:txBody>
      </p:sp>
    </p:spTree>
    <p:extLst>
      <p:ext uri="{BB962C8B-B14F-4D97-AF65-F5344CB8AC3E}">
        <p14:creationId xmlns:p14="http://schemas.microsoft.com/office/powerpoint/2010/main" val="111444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A82717D-F6E8-41D8-882F-ECCA8536D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Rám a rámec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DC4DAF77-9248-42B4-AE3B-AF3091C6E5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50000" b="-1836"/>
          <a:stretch/>
        </p:blipFill>
        <p:spPr>
          <a:xfrm>
            <a:off x="7930568" y="274870"/>
            <a:ext cx="4120799" cy="648848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687A541A-9109-4BF1-9918-DE8CF2BEE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3" y="274870"/>
            <a:ext cx="3730764" cy="24175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12B08052-8D0E-4D2B-80C3-0D94486AE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148" y="2264663"/>
            <a:ext cx="4120799" cy="449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9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ek obrÃ¡zku pro visual pyramid">
            <a:extLst>
              <a:ext uri="{FF2B5EF4-FFF2-40B4-BE49-F238E27FC236}">
                <a16:creationId xmlns="" xmlns:a16="http://schemas.microsoft.com/office/drawing/2014/main" id="{4994DE0C-E933-4B23-B8EF-76FC7E5E9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757"/>
            <a:ext cx="6828459" cy="50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17CC7A1D-B734-4E68-BB66-1A2656AEAE9B}"/>
              </a:ext>
            </a:extLst>
          </p:cNvPr>
          <p:cNvSpPr txBox="1"/>
          <p:nvPr/>
        </p:nvSpPr>
        <p:spPr>
          <a:xfrm>
            <a:off x="450574" y="5208104"/>
            <a:ext cx="4147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 smtClean="0"/>
              <a:t>Pánem reprezentace</a:t>
            </a:r>
            <a:r>
              <a:rPr lang="cs-CZ" dirty="0" smtClean="0"/>
              <a:t>:</a:t>
            </a:r>
          </a:p>
          <a:p>
            <a:r>
              <a:rPr lang="cs-CZ" dirty="0" smtClean="0"/>
              <a:t>Rámec</a:t>
            </a:r>
            <a:r>
              <a:rPr lang="cs-CZ" dirty="0"/>
              <a:t>: zraková pyramida Leona Batisty </a:t>
            </a:r>
            <a:r>
              <a:rPr lang="cs-CZ" dirty="0" err="1" smtClean="0"/>
              <a:t>Albertiho</a:t>
            </a:r>
            <a:r>
              <a:rPr lang="cs-CZ" dirty="0" smtClean="0"/>
              <a:t>, </a:t>
            </a:r>
            <a:r>
              <a:rPr lang="cs-CZ" i="1" dirty="0" smtClean="0"/>
              <a:t>karteziánský subjekt </a:t>
            </a:r>
            <a:r>
              <a:rPr lang="cs-CZ" dirty="0" smtClean="0"/>
              <a:t>-  geometrický bod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0EF252A5-CF8F-4BA6-9ECF-2A90B300E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652" y="413930"/>
            <a:ext cx="4810539" cy="366873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B324ED6C-6366-4734-B6C3-50381B9D7D4A}"/>
              </a:ext>
            </a:extLst>
          </p:cNvPr>
          <p:cNvSpPr txBox="1"/>
          <p:nvPr/>
        </p:nvSpPr>
        <p:spPr>
          <a:xfrm>
            <a:off x="7262191" y="4426226"/>
            <a:ext cx="4280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Zmnožení rámů filmu </a:t>
            </a:r>
            <a:r>
              <a:rPr lang="cs-CZ" i="1" dirty="0"/>
              <a:t>La </a:t>
            </a:r>
            <a:r>
              <a:rPr lang="cs-CZ" i="1" dirty="0" err="1"/>
              <a:t>collectionneuse</a:t>
            </a:r>
            <a:r>
              <a:rPr lang="cs-CZ" i="1" dirty="0"/>
              <a:t> </a:t>
            </a:r>
            <a:r>
              <a:rPr lang="cs-CZ" dirty="0"/>
              <a:t>(1967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smtClean="0"/>
              <a:t>Vidět a být viděn (J. P. Sartre: </a:t>
            </a:r>
            <a:r>
              <a:rPr lang="cs-CZ" i="1" dirty="0" smtClean="0"/>
              <a:t>Bytí a nicota</a:t>
            </a:r>
            <a:r>
              <a:rPr lang="cs-CZ" dirty="0" smtClean="0"/>
              <a:t>, 1943)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894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ýsledek obrázku pro kužel světla na jeviš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46" y="131804"/>
            <a:ext cx="9803027" cy="651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44843" y="486032"/>
            <a:ext cx="2858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Kdo je pánem (re)prezentace?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92" y="3391311"/>
            <a:ext cx="3720156" cy="209299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17890" y="4253144"/>
            <a:ext cx="113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C000"/>
                </a:solidFill>
              </a:rPr>
              <a:t>Český lev</a:t>
            </a:r>
            <a:endParaRPr lang="cs-CZ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9DB6860-7CE0-4A88-B63B-6260418C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777" y="396281"/>
            <a:ext cx="4679093" cy="1188720"/>
          </a:xfrm>
        </p:spPr>
        <p:txBody>
          <a:bodyPr/>
          <a:lstStyle/>
          <a:p>
            <a:r>
              <a:rPr lang="cs-CZ" dirty="0" err="1"/>
              <a:t>Greenbergovo</a:t>
            </a:r>
            <a:r>
              <a:rPr lang="cs-CZ" dirty="0"/>
              <a:t> rámování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D261F77C-CE30-43CD-B341-CCAD90E6F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958" y="2424513"/>
            <a:ext cx="5990226" cy="4369519"/>
          </a:xfrm>
        </p:spPr>
        <p:txBody>
          <a:bodyPr>
            <a:normAutofit/>
          </a:bodyPr>
          <a:lstStyle/>
          <a:p>
            <a:r>
              <a:rPr lang="cs-CZ" dirty="0"/>
              <a:t>Rámování – je výzva k interpretaci</a:t>
            </a:r>
          </a:p>
          <a:p>
            <a:r>
              <a:rPr lang="cs-CZ" dirty="0"/>
              <a:t>Úběžník – centrum moci </a:t>
            </a:r>
            <a:r>
              <a:rPr lang="cs-CZ" dirty="0" smtClean="0"/>
              <a:t>a vědění</a:t>
            </a:r>
            <a:endParaRPr lang="cs-CZ" dirty="0"/>
          </a:p>
          <a:p>
            <a:r>
              <a:rPr lang="cs-CZ" dirty="0"/>
              <a:t>Intence: co chci vidět a nakreslit (Neville) jako dítě: pánem reprezentace</a:t>
            </a:r>
          </a:p>
          <a:p>
            <a:pPr marL="0" indent="0">
              <a:buNone/>
            </a:pPr>
            <a:r>
              <a:rPr lang="cs-CZ" dirty="0"/>
              <a:t>                co chci, aby bylo viděno (intrikující dámy) – obraz je nástrojem manipulace </a:t>
            </a:r>
            <a:r>
              <a:rPr lang="cs-CZ" dirty="0" smtClean="0"/>
              <a:t>vidění skutečnosti („skvrny“ : ženy, překážky jako „nebezpečné věci“)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FREEDBERG: dívat se na obraz jako na reálný (prožívaný) svět vyžaduje emoce</a:t>
            </a:r>
          </a:p>
          <a:p>
            <a:pPr marL="0" indent="0">
              <a:buNone/>
            </a:pPr>
            <a:r>
              <a:rPr lang="cs-CZ" dirty="0"/>
              <a:t>Emoce: co viděné (náhodou?) evokuje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437" y="214183"/>
            <a:ext cx="2624733" cy="20088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741" y="2331306"/>
            <a:ext cx="5079558" cy="30972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21" y="101212"/>
            <a:ext cx="3647917" cy="223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2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9997" y="230659"/>
            <a:ext cx="8292005" cy="464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2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F0008FA-7DB2-4213-B950-13BBDD2F7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727" y="114634"/>
            <a:ext cx="7729728" cy="1188720"/>
          </a:xfrm>
        </p:spPr>
        <p:txBody>
          <a:bodyPr/>
          <a:lstStyle/>
          <a:p>
            <a:r>
              <a:rPr lang="cs-CZ" dirty="0"/>
              <a:t>Arché (původ/počátek)</a:t>
            </a:r>
          </a:p>
        </p:txBody>
      </p:sp>
      <p:pic>
        <p:nvPicPr>
          <p:cNvPr id="1026" name="Picture 2" descr="SouvisejÃ­cÃ­ obrÃ¡zek">
            <a:extLst>
              <a:ext uri="{FF2B5EF4-FFF2-40B4-BE49-F238E27FC236}">
                <a16:creationId xmlns="" xmlns:a16="http://schemas.microsoft.com/office/drawing/2014/main" id="{169C9A15-54F4-45B9-9F83-D7A54B8615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202" y="4007948"/>
            <a:ext cx="6424468" cy="273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DE546F43-18DA-4651-A62B-3E9AE7A1A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0985" y="1157741"/>
            <a:ext cx="3085685" cy="249323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5B974376-6D28-4837-AF6B-B62E775F2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88" y="1353050"/>
            <a:ext cx="6179703" cy="376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611992B-E8E4-41EE-AE32-9BFA2DD84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F260CD34-C403-4E77-9614-5A7E1572A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Problém vztahu označujícího a označovaného (význam, znak, smysl, image, </a:t>
            </a:r>
            <a:r>
              <a:rPr lang="cs-CZ" dirty="0" smtClean="0"/>
              <a:t>….) </a:t>
            </a:r>
            <a:r>
              <a:rPr lang="cs-CZ" dirty="0"/>
              <a:t>– schéma „znaku“ – a oblast „významu“</a:t>
            </a:r>
          </a:p>
          <a:p>
            <a:r>
              <a:rPr lang="cs-CZ" dirty="0"/>
              <a:t>Vizuální reprezentace a motivovaná signifikace (příklad automobil), kódování a dekódování (prožitek a vyprávění o něm: </a:t>
            </a:r>
            <a:r>
              <a:rPr lang="cs-CZ" dirty="0" err="1"/>
              <a:t>kódování-zastavení</a:t>
            </a:r>
            <a:r>
              <a:rPr lang="cs-CZ" dirty="0"/>
              <a:t>…přemýšlení)</a:t>
            </a:r>
          </a:p>
          <a:p>
            <a:r>
              <a:rPr lang="cs-CZ" dirty="0"/>
              <a:t>Motivovaná reprezentace a fotografie: rámování (aneb usmrcování a balzamování – čapek, oživení/vzkříšení (s. 81)-</a:t>
            </a:r>
            <a:r>
              <a:rPr lang="cs-CZ" dirty="0" err="1"/>
              <a:t>Barthesovo</a:t>
            </a:r>
            <a:r>
              <a:rPr lang="cs-CZ" dirty="0"/>
              <a:t> </a:t>
            </a:r>
            <a:r>
              <a:rPr lang="cs-CZ" dirty="0" err="1"/>
              <a:t>punctum</a:t>
            </a:r>
            <a:r>
              <a:rPr lang="cs-CZ" dirty="0"/>
              <a:t> a „slepé pole“ (s. 58),  referent fotografie, s. 75)</a:t>
            </a:r>
          </a:p>
          <a:p>
            <a:r>
              <a:rPr lang="cs-CZ" dirty="0"/>
              <a:t>Studium a </a:t>
            </a:r>
            <a:r>
              <a:rPr lang="cs-CZ" dirty="0" err="1"/>
              <a:t>punctum</a:t>
            </a:r>
            <a:endParaRPr lang="cs-CZ" dirty="0"/>
          </a:p>
          <a:p>
            <a:r>
              <a:rPr lang="cs-CZ" dirty="0"/>
              <a:t>Význam a pohnutí (prožitek, příhoda, denotace) </a:t>
            </a:r>
          </a:p>
          <a:p>
            <a:r>
              <a:rPr lang="cs-CZ" dirty="0"/>
              <a:t>Vcítění: pohyb a zrcadlové neurony (v. </a:t>
            </a:r>
            <a:r>
              <a:rPr lang="cs-CZ" dirty="0" err="1"/>
              <a:t>Gallese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98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31136" y="357809"/>
            <a:ext cx="7729728" cy="1415298"/>
          </a:xfrm>
        </p:spPr>
        <p:txBody>
          <a:bodyPr>
            <a:normAutofit fontScale="90000"/>
          </a:bodyPr>
          <a:lstStyle/>
          <a:p>
            <a:r>
              <a:rPr lang="cs-CZ" dirty="0"/>
              <a:t>Obraz / </a:t>
            </a:r>
            <a:r>
              <a:rPr lang="cs-CZ" dirty="0" err="1"/>
              <a:t>Bild</a:t>
            </a:r>
            <a:r>
              <a:rPr lang="cs-CZ" dirty="0"/>
              <a:t>: image, </a:t>
            </a:r>
            <a:r>
              <a:rPr lang="cs-CZ" dirty="0" err="1"/>
              <a:t>picture</a:t>
            </a:r>
            <a:r>
              <a:rPr lang="cs-CZ" dirty="0"/>
              <a:t> </a:t>
            </a:r>
            <a:r>
              <a:rPr lang="cs-CZ" sz="2500" dirty="0"/>
              <a:t/>
            </a:r>
            <a:br>
              <a:rPr lang="cs-CZ" sz="2500" dirty="0"/>
            </a:br>
            <a:r>
              <a:rPr lang="cs-CZ" sz="2500" dirty="0"/>
              <a:t>Hans </a:t>
            </a:r>
            <a:r>
              <a:rPr lang="cs-CZ" sz="2500" dirty="0" err="1"/>
              <a:t>Belting</a:t>
            </a:r>
            <a:r>
              <a:rPr lang="cs-CZ" sz="2500" dirty="0"/>
              <a:t>: </a:t>
            </a:r>
            <a:r>
              <a:rPr lang="cs-CZ" sz="2500" i="1" dirty="0" err="1"/>
              <a:t>Bild-Anthropologie</a:t>
            </a:r>
            <a:r>
              <a:rPr lang="cs-CZ" sz="2500" dirty="0"/>
              <a:t>, 2001 / </a:t>
            </a:r>
            <a:r>
              <a:rPr lang="cs-CZ" sz="2500" i="1" dirty="0" err="1"/>
              <a:t>An</a:t>
            </a:r>
            <a:r>
              <a:rPr lang="cs-CZ" sz="2500" i="1" dirty="0"/>
              <a:t> </a:t>
            </a:r>
            <a:r>
              <a:rPr lang="cs-CZ" sz="2500" i="1" dirty="0" err="1"/>
              <a:t>Anthropology</a:t>
            </a:r>
            <a:r>
              <a:rPr lang="cs-CZ" sz="2500" i="1" dirty="0"/>
              <a:t> </a:t>
            </a:r>
            <a:r>
              <a:rPr lang="cs-CZ" sz="2500" i="1" dirty="0" err="1"/>
              <a:t>of</a:t>
            </a:r>
            <a:r>
              <a:rPr lang="cs-CZ" sz="2500" i="1" dirty="0"/>
              <a:t> </a:t>
            </a:r>
            <a:r>
              <a:rPr lang="cs-CZ" sz="2500" i="1" dirty="0" err="1"/>
              <a:t>Images</a:t>
            </a:r>
            <a:r>
              <a:rPr lang="cs-CZ" sz="2500" dirty="0"/>
              <a:t>, 2011</a:t>
            </a:r>
            <a:br>
              <a:rPr lang="cs-CZ" sz="2500" dirty="0"/>
            </a:br>
            <a:endParaRPr lang="cs-CZ" sz="25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4107313"/>
          </a:xfrm>
        </p:spPr>
        <p:txBody>
          <a:bodyPr>
            <a:normAutofit/>
          </a:bodyPr>
          <a:lstStyle/>
          <a:p>
            <a:r>
              <a:rPr lang="cs-CZ" i="1" dirty="0"/>
              <a:t>Image</a:t>
            </a:r>
            <a:r>
              <a:rPr lang="cs-CZ" dirty="0"/>
              <a:t>: je vytvořen/užíván symbolicky, jako druh určitého myšlenkového rámce</a:t>
            </a:r>
          </a:p>
          <a:p>
            <a:pPr lvl="1"/>
            <a:r>
              <a:rPr lang="cs-CZ" dirty="0"/>
              <a:t>Výsledek lidské percepce + výsledek lidského poznání a intence (kolonizují náš mozek)</a:t>
            </a:r>
          </a:p>
          <a:p>
            <a:pPr lvl="1"/>
            <a:r>
              <a:rPr lang="cs-CZ" dirty="0"/>
              <a:t>Musí být „vyvolán“ (z nepřítomnosti) pohledem (</a:t>
            </a:r>
            <a:r>
              <a:rPr lang="cs-CZ" i="1" dirty="0" err="1"/>
              <a:t>gaze</a:t>
            </a:r>
            <a:r>
              <a:rPr lang="cs-CZ" dirty="0"/>
              <a:t>), „nomád“ 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r>
              <a:rPr lang="cs-CZ" i="1" dirty="0"/>
              <a:t>Picture (materiální obraz), socha, objekt, tisk: </a:t>
            </a:r>
          </a:p>
          <a:p>
            <a:pPr lvl="1"/>
            <a:r>
              <a:rPr lang="cs-CZ" dirty="0"/>
              <a:t>(sociální praxe tvoření obrazů </a:t>
            </a:r>
            <a:r>
              <a:rPr lang="cs-CZ" i="1" dirty="0" err="1"/>
              <a:t>picture-making</a:t>
            </a:r>
            <a:r>
              <a:rPr lang="cs-CZ" dirty="0"/>
              <a:t> x vizuální percepce a </a:t>
            </a:r>
            <a:r>
              <a:rPr lang="cs-CZ" i="1" dirty="0" err="1"/>
              <a:t>mental-pictures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MEDIUM – činí obraz (</a:t>
            </a:r>
            <a:r>
              <a:rPr lang="cs-CZ" i="1" dirty="0"/>
              <a:t>image</a:t>
            </a:r>
            <a:r>
              <a:rPr lang="cs-CZ" dirty="0"/>
              <a:t>) viditelným, je analogií TĚLA</a:t>
            </a:r>
            <a:endParaRPr lang="cs-CZ" b="1" dirty="0"/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438136" y="2153412"/>
            <a:ext cx="2493737" cy="369332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OBRAZ – PŘEDSTAVA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438136" y="4322368"/>
            <a:ext cx="2399986" cy="369332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cs-CZ" dirty="0"/>
              <a:t>OBRAZ - ZTĚLESNĚNÍ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04BC2EA0-6257-4F32-B9CD-8F1BCAEC8FAC}"/>
              </a:ext>
            </a:extLst>
          </p:cNvPr>
          <p:cNvSpPr txBox="1"/>
          <p:nvPr/>
        </p:nvSpPr>
        <p:spPr>
          <a:xfrm>
            <a:off x="7527235" y="5035826"/>
            <a:ext cx="178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err="1"/>
              <a:t>dispozitiv</a:t>
            </a:r>
            <a:endParaRPr lang="cs-CZ" b="1" u="sng" dirty="0"/>
          </a:p>
        </p:txBody>
      </p:sp>
    </p:spTree>
    <p:extLst>
      <p:ext uri="{BB962C8B-B14F-4D97-AF65-F5344CB8AC3E}">
        <p14:creationId xmlns:p14="http://schemas.microsoft.com/office/powerpoint/2010/main" val="334198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1664CCA-63FD-4E10-BDDF-625709E0E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56310"/>
            <a:ext cx="7729728" cy="1155655"/>
          </a:xfrm>
        </p:spPr>
        <p:txBody>
          <a:bodyPr>
            <a:normAutofit/>
          </a:bodyPr>
          <a:lstStyle/>
          <a:p>
            <a:r>
              <a:rPr lang="cs-CZ" dirty="0"/>
              <a:t>Schéma „znaku“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84710029-990D-4AFB-932F-7CD4CD319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545" y="1683888"/>
            <a:ext cx="7729728" cy="3101983"/>
          </a:xfrm>
        </p:spPr>
        <p:txBody>
          <a:bodyPr/>
          <a:lstStyle/>
          <a:p>
            <a:r>
              <a:rPr lang="cs-CZ" dirty="0"/>
              <a:t>VÝZNAM: </a:t>
            </a:r>
            <a:r>
              <a:rPr lang="cs-CZ" u="sng" dirty="0"/>
              <a:t>sémantika</a:t>
            </a:r>
            <a:r>
              <a:rPr lang="cs-CZ" dirty="0"/>
              <a:t> (nauka o významech jazykových jednotek), </a:t>
            </a:r>
          </a:p>
          <a:p>
            <a:r>
              <a:rPr lang="cs-CZ" dirty="0"/>
              <a:t>                sémiologie = </a:t>
            </a:r>
            <a:r>
              <a:rPr lang="cs-CZ" u="sng" dirty="0"/>
              <a:t>sémiotika</a:t>
            </a:r>
            <a:r>
              <a:rPr lang="cs-CZ" dirty="0"/>
              <a:t> (nauka o znacích)</a:t>
            </a:r>
          </a:p>
          <a:p>
            <a:r>
              <a:rPr lang="cs-CZ" dirty="0"/>
              <a:t>ZNAK: </a:t>
            </a:r>
            <a:r>
              <a:rPr lang="cs-CZ" dirty="0" err="1"/>
              <a:t>Ogden-Richardsův</a:t>
            </a:r>
            <a:r>
              <a:rPr lang="cs-CZ" dirty="0"/>
              <a:t> sémiotický trojúhelník (1923) </a:t>
            </a:r>
          </a:p>
          <a:p>
            <a:endParaRPr lang="cs-CZ" dirty="0"/>
          </a:p>
        </p:txBody>
      </p:sp>
      <p:pic>
        <p:nvPicPr>
          <p:cNvPr id="1026" name="Picture 2" descr="VÃ½sledek obrÃ¡zku pro OGDENS RICHARDS">
            <a:extLst>
              <a:ext uri="{FF2B5EF4-FFF2-40B4-BE49-F238E27FC236}">
                <a16:creationId xmlns="" xmlns:a16="http://schemas.microsoft.com/office/drawing/2014/main" id="{D7F25EB6-300D-4ACB-86CC-D2833CBD8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61" y="3429000"/>
            <a:ext cx="4687128" cy="225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8637D99E-A8E4-4E4F-8C3E-94C11BAC1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78" b="7459"/>
          <a:stretch/>
        </p:blipFill>
        <p:spPr>
          <a:xfrm>
            <a:off x="5507505" y="2803370"/>
            <a:ext cx="6352242" cy="3504685"/>
          </a:xfrm>
          <a:prstGeom prst="rect">
            <a:avLst/>
          </a:prstGeom>
        </p:spPr>
      </p:pic>
      <p:sp>
        <p:nvSpPr>
          <p:cNvPr id="6" name="Rámeček 5">
            <a:extLst>
              <a:ext uri="{FF2B5EF4-FFF2-40B4-BE49-F238E27FC236}">
                <a16:creationId xmlns="" xmlns:a16="http://schemas.microsoft.com/office/drawing/2014/main" id="{C964C910-945A-4422-A6E7-A8CB3E003B65}"/>
              </a:ext>
            </a:extLst>
          </p:cNvPr>
          <p:cNvSpPr/>
          <p:nvPr/>
        </p:nvSpPr>
        <p:spPr>
          <a:xfrm>
            <a:off x="9960864" y="4555713"/>
            <a:ext cx="1745675" cy="1248739"/>
          </a:xfrm>
          <a:prstGeom prst="fram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8" name="Rámeček 7">
            <a:extLst>
              <a:ext uri="{FF2B5EF4-FFF2-40B4-BE49-F238E27FC236}">
                <a16:creationId xmlns="" xmlns:a16="http://schemas.microsoft.com/office/drawing/2014/main" id="{B7947D15-04AB-48B6-9598-A5FE9555168E}"/>
              </a:ext>
            </a:extLst>
          </p:cNvPr>
          <p:cNvSpPr/>
          <p:nvPr/>
        </p:nvSpPr>
        <p:spPr>
          <a:xfrm>
            <a:off x="1258958" y="4956313"/>
            <a:ext cx="821634" cy="848140"/>
          </a:xfrm>
          <a:prstGeom prst="fram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F964F31E-5F04-440D-B690-53DBF4EF1D28}"/>
              </a:ext>
            </a:extLst>
          </p:cNvPr>
          <p:cNvSpPr txBox="1"/>
          <p:nvPr/>
        </p:nvSpPr>
        <p:spPr>
          <a:xfrm>
            <a:off x="3233530" y="3220782"/>
            <a:ext cx="113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význam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AC98DD60-DDE8-4190-8E17-F6BB57DE40A5}"/>
              </a:ext>
            </a:extLst>
          </p:cNvPr>
          <p:cNvSpPr txBox="1"/>
          <p:nvPr/>
        </p:nvSpPr>
        <p:spPr>
          <a:xfrm>
            <a:off x="414153" y="5668203"/>
            <a:ext cx="2461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forma</a:t>
            </a:r>
          </a:p>
          <a:p>
            <a:r>
              <a:rPr lang="cs-CZ" b="1" dirty="0">
                <a:solidFill>
                  <a:schemeClr val="bg1"/>
                </a:solidFill>
              </a:rPr>
              <a:t>vehikulum</a:t>
            </a:r>
          </a:p>
          <a:p>
            <a:r>
              <a:rPr lang="cs-CZ" b="1" i="1" dirty="0"/>
              <a:t>označující - signifié</a:t>
            </a:r>
          </a:p>
        </p:txBody>
      </p:sp>
    </p:spTree>
    <p:extLst>
      <p:ext uri="{BB962C8B-B14F-4D97-AF65-F5344CB8AC3E}">
        <p14:creationId xmlns:p14="http://schemas.microsoft.com/office/powerpoint/2010/main" val="48350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0237D691-B636-4698-BF0E-DD7051575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789" y="2845533"/>
            <a:ext cx="4688230" cy="224961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718687C-86FD-4033-AC7A-471CDA25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82446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cs-CZ" dirty="0"/>
              <a:t>Znak:</a:t>
            </a:r>
            <a:br>
              <a:rPr lang="cs-CZ" dirty="0"/>
            </a:br>
            <a:r>
              <a:rPr lang="cs-CZ" dirty="0" smtClean="0"/>
              <a:t>vizuálně </a:t>
            </a:r>
            <a:r>
              <a:rPr lang="cs-CZ" u="sng" dirty="0" smtClean="0"/>
              <a:t>motivovaná reprezentace</a:t>
            </a:r>
            <a:endParaRPr lang="cs-CZ" u="sng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="" xmlns:a16="http://schemas.microsoft.com/office/drawing/2014/main" id="{B1B0270E-8C7B-4584-96B6-0EBDDB302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520" t="63393" r="21139" b="16085"/>
          <a:stretch/>
        </p:blipFill>
        <p:spPr>
          <a:xfrm>
            <a:off x="609599" y="4436166"/>
            <a:ext cx="4094923" cy="18288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5FFB65EE-8848-4D78-854C-A59948568C32}"/>
              </a:ext>
            </a:extLst>
          </p:cNvPr>
          <p:cNvSpPr txBox="1"/>
          <p:nvPr/>
        </p:nvSpPr>
        <p:spPr>
          <a:xfrm>
            <a:off x="475222" y="2770014"/>
            <a:ext cx="3988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Kresba tříletého chlapce: „</a:t>
            </a:r>
            <a:r>
              <a:rPr lang="cs-CZ" i="1" dirty="0"/>
              <a:t>auto“</a:t>
            </a:r>
          </a:p>
          <a:p>
            <a:endParaRPr lang="cs-CZ" i="1" dirty="0"/>
          </a:p>
          <a:p>
            <a:r>
              <a:rPr lang="cs-CZ" dirty="0" err="1"/>
              <a:t>Kress</a:t>
            </a:r>
            <a:r>
              <a:rPr lang="cs-CZ" dirty="0"/>
              <a:t> – </a:t>
            </a:r>
            <a:r>
              <a:rPr lang="cs-CZ" dirty="0" err="1"/>
              <a:t>Leeuwen</a:t>
            </a:r>
            <a:r>
              <a:rPr lang="cs-CZ" dirty="0"/>
              <a:t>:</a:t>
            </a:r>
            <a:r>
              <a:rPr lang="cs-CZ" i="1" dirty="0"/>
              <a:t> </a:t>
            </a:r>
            <a:r>
              <a:rPr lang="cs-CZ" i="1" dirty="0" err="1"/>
              <a:t>Reading</a:t>
            </a:r>
            <a:r>
              <a:rPr lang="cs-CZ" i="1" dirty="0"/>
              <a:t> </a:t>
            </a:r>
            <a:r>
              <a:rPr lang="cs-CZ" i="1" dirty="0" err="1"/>
              <a:t>Images</a:t>
            </a:r>
            <a:r>
              <a:rPr lang="cs-CZ" i="1" dirty="0"/>
              <a:t>.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Grammar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Visual</a:t>
            </a:r>
            <a:r>
              <a:rPr lang="cs-CZ" i="1" dirty="0"/>
              <a:t> Design. 1998.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ABD82ACB-FBBC-4571-AB23-58827DBE4926}"/>
              </a:ext>
            </a:extLst>
          </p:cNvPr>
          <p:cNvSpPr txBox="1"/>
          <p:nvPr/>
        </p:nvSpPr>
        <p:spPr>
          <a:xfrm>
            <a:off x="8320846" y="2677680"/>
            <a:ext cx="32615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Nejzajímavější na autě jsou </a:t>
            </a:r>
            <a:r>
              <a:rPr lang="cs-CZ" u="sng" dirty="0"/>
              <a:t>kola</a:t>
            </a:r>
          </a:p>
          <a:p>
            <a:r>
              <a:rPr lang="cs-CZ" dirty="0"/>
              <a:t>Kola se podobají </a:t>
            </a:r>
            <a:r>
              <a:rPr lang="cs-CZ" u="sng" dirty="0"/>
              <a:t>kruhu a </a:t>
            </a:r>
            <a:r>
              <a:rPr lang="cs-CZ" b="1" u="sng" dirty="0"/>
              <a:t>pohybu</a:t>
            </a:r>
            <a:r>
              <a:rPr lang="cs-CZ" u="sng" dirty="0"/>
              <a:t> ruky při jeho vytváření</a:t>
            </a:r>
            <a:r>
              <a:rPr lang="cs-CZ" dirty="0"/>
              <a:t> (pohyb kol opakuje pohyb ruky)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Auto lze/</a:t>
            </a:r>
            <a:r>
              <a:rPr lang="cs-CZ" u="sng" dirty="0"/>
              <a:t>chci</a:t>
            </a:r>
            <a:r>
              <a:rPr lang="cs-CZ" dirty="0"/>
              <a:t> vizuálně reprezentovat více kruhy / kroužením kreslící ruky.</a:t>
            </a:r>
          </a:p>
          <a:p>
            <a:endParaRPr lang="cs-CZ" dirty="0"/>
          </a:p>
          <a:p>
            <a:r>
              <a:rPr lang="cs-CZ" dirty="0"/>
              <a:t>Komunikační motivace</a:t>
            </a:r>
          </a:p>
          <a:p>
            <a:r>
              <a:rPr lang="cs-CZ" dirty="0"/>
              <a:t>Koncepční </a:t>
            </a:r>
            <a:r>
              <a:rPr lang="cs-CZ" dirty="0" err="1"/>
              <a:t>persvaze</a:t>
            </a:r>
            <a:endParaRPr lang="cs-CZ" dirty="0"/>
          </a:p>
          <a:p>
            <a:r>
              <a:rPr lang="cs-CZ" dirty="0"/>
              <a:t>(</a:t>
            </a:r>
            <a:r>
              <a:rPr lang="cs-CZ" i="1" dirty="0"/>
              <a:t>Tak to je! Tak to vidím!</a:t>
            </a:r>
            <a:r>
              <a:rPr lang="cs-CZ" dirty="0"/>
              <a:t>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B5D5B97C-0614-4622-B99D-AF825406DF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16" t="9222" b="18478"/>
          <a:stretch/>
        </p:blipFill>
        <p:spPr>
          <a:xfrm>
            <a:off x="4814741" y="2284132"/>
            <a:ext cx="1067708" cy="10156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3D4E79BE-27EE-433B-A997-5B1823CF2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449" y="2512234"/>
            <a:ext cx="1188823" cy="57010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35AB2CCF-EC63-48F2-8C83-DC4531F33214}"/>
              </a:ext>
            </a:extLst>
          </p:cNvPr>
          <p:cNvSpPr txBox="1"/>
          <p:nvPr/>
        </p:nvSpPr>
        <p:spPr>
          <a:xfrm>
            <a:off x="0" y="6361457"/>
            <a:ext cx="667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SROZUMITELNOST: INDIVIDUÁLNÍ A SPOLEČNÉ SE PŘEKRÝVÁ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42DB75D0-C2B7-4502-ABEF-151A1549A962}"/>
              </a:ext>
            </a:extLst>
          </p:cNvPr>
          <p:cNvSpPr txBox="1"/>
          <p:nvPr/>
        </p:nvSpPr>
        <p:spPr>
          <a:xfrm>
            <a:off x="6306515" y="5095152"/>
            <a:ext cx="15505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>
                <a:solidFill>
                  <a:schemeClr val="bg1"/>
                </a:solidFill>
              </a:rPr>
              <a:t>Objekt vystavený kognitivnímu procesu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FB258357-6BA6-4DC7-AA8A-BEB2BF3910F1}"/>
              </a:ext>
            </a:extLst>
          </p:cNvPr>
          <p:cNvSpPr txBox="1"/>
          <p:nvPr/>
        </p:nvSpPr>
        <p:spPr>
          <a:xfrm>
            <a:off x="6887677" y="2030759"/>
            <a:ext cx="1433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>
                <a:solidFill>
                  <a:schemeClr val="bg1"/>
                </a:solidFill>
              </a:rPr>
              <a:t>Zpracovaný a emocemi přepisovaný vjem</a:t>
            </a:r>
          </a:p>
        </p:txBody>
      </p:sp>
    </p:spTree>
    <p:extLst>
      <p:ext uri="{BB962C8B-B14F-4D97-AF65-F5344CB8AC3E}">
        <p14:creationId xmlns:p14="http://schemas.microsoft.com/office/powerpoint/2010/main" val="282541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D47EF90-3B9D-4DF5-937C-5941BBAE7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E1A735EA-97DE-4523-9181-8432B5823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313253"/>
            <a:ext cx="7729728" cy="3586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Interpretace, hermeneutika (výklad) hledá významy:</a:t>
            </a:r>
          </a:p>
          <a:p>
            <a:pPr marL="0" indent="0">
              <a:buNone/>
            </a:pPr>
            <a:endParaRPr lang="cs-CZ" u="sng" dirty="0"/>
          </a:p>
          <a:p>
            <a:pPr marL="0" indent="0">
              <a:buNone/>
            </a:pPr>
            <a:r>
              <a:rPr lang="cs-CZ" dirty="0"/>
              <a:t>    - přistupuje k hledanému významu/prožitku reprezentace jako k: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IDEI (nadlidské, božské): Zahlédnutí (Platón: </a:t>
            </a:r>
            <a:r>
              <a:rPr lang="cs-CZ" i="1" dirty="0" err="1"/>
              <a:t>Faidros</a:t>
            </a:r>
            <a:r>
              <a:rPr lang="cs-CZ" dirty="0"/>
              <a:t>), Zjevení (</a:t>
            </a:r>
            <a:r>
              <a:rPr lang="cs-CZ" dirty="0" err="1"/>
              <a:t>Belting</a:t>
            </a:r>
            <a:r>
              <a:rPr lang="cs-CZ" dirty="0"/>
              <a:t>)</a:t>
            </a:r>
          </a:p>
          <a:p>
            <a:r>
              <a:rPr lang="cs-CZ" dirty="0"/>
              <a:t>TEZI, MORALITĚ, VZKAZU (zakódovaného do obrazu): ilustrace</a:t>
            </a:r>
          </a:p>
          <a:p>
            <a:r>
              <a:rPr lang="cs-CZ" dirty="0"/>
              <a:t>VYVOLÁNÍ PROŽITKU - záměrně: synestezie, rétorika</a:t>
            </a:r>
          </a:p>
          <a:p>
            <a:pPr marL="0" indent="0">
              <a:buNone/>
            </a:pPr>
            <a:r>
              <a:rPr lang="cs-CZ" dirty="0"/>
              <a:t>                                        - nezáměrně: vcítěním (empatie)…….vztahuje se </a:t>
            </a:r>
          </a:p>
          <a:p>
            <a:pPr marL="0" indent="0">
              <a:buNone/>
            </a:pPr>
            <a:r>
              <a:rPr lang="cs-CZ" dirty="0"/>
              <a:t>                                          k procesu poznávání </a:t>
            </a:r>
            <a:r>
              <a:rPr lang="cs-CZ" i="1" dirty="0"/>
              <a:t>referenta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4" name="Vývojový diagram: spojnice 3">
            <a:extLst>
              <a:ext uri="{FF2B5EF4-FFF2-40B4-BE49-F238E27FC236}">
                <a16:creationId xmlns="" xmlns:a16="http://schemas.microsoft.com/office/drawing/2014/main" id="{667D0EA5-C70A-479B-97A0-95C693E0A69A}"/>
              </a:ext>
            </a:extLst>
          </p:cNvPr>
          <p:cNvSpPr/>
          <p:nvPr/>
        </p:nvSpPr>
        <p:spPr>
          <a:xfrm>
            <a:off x="556591" y="623481"/>
            <a:ext cx="927652" cy="940276"/>
          </a:xfrm>
          <a:prstGeom prst="flowChartConnector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28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E347412F-218F-45C2-97B9-2DDC4D610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REFERENT ? / VJEM ?</a:t>
            </a:r>
          </a:p>
          <a:p>
            <a:r>
              <a:rPr lang="cs-CZ" i="1" dirty="0"/>
              <a:t>„Neexistuje nic takového jako jeden pravý způsob jímž svět jest.“</a:t>
            </a:r>
          </a:p>
          <a:p>
            <a:endParaRPr lang="cs-CZ" i="1" dirty="0"/>
          </a:p>
          <a:p>
            <a:pPr marL="0" indent="0">
              <a:buNone/>
            </a:pPr>
            <a:r>
              <a:rPr lang="cs-CZ" i="1" dirty="0"/>
              <a:t> </a:t>
            </a:r>
            <a:r>
              <a:rPr lang="cs-CZ" dirty="0"/>
              <a:t>(Nelson </a:t>
            </a:r>
            <a:r>
              <a:rPr lang="cs-CZ" dirty="0" err="1"/>
              <a:t>Goodman</a:t>
            </a:r>
            <a:r>
              <a:rPr lang="cs-CZ" dirty="0"/>
              <a:t>, </a:t>
            </a:r>
            <a:r>
              <a:rPr lang="cs-CZ" i="1" dirty="0"/>
              <a:t>Jazyky umění</a:t>
            </a:r>
            <a:r>
              <a:rPr lang="cs-CZ" dirty="0"/>
              <a:t>. Nástin teorie symbolů.  Academia 2007.)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Referent fotografie „</a:t>
            </a:r>
            <a:r>
              <a:rPr lang="cs-CZ" i="1" dirty="0"/>
              <a:t>věc, jež stála před objektivem</a:t>
            </a:r>
            <a:r>
              <a:rPr lang="cs-CZ" dirty="0"/>
              <a:t>“ (</a:t>
            </a:r>
            <a:r>
              <a:rPr lang="cs-CZ" dirty="0" err="1"/>
              <a:t>Barthes</a:t>
            </a:r>
            <a:r>
              <a:rPr lang="cs-CZ" dirty="0"/>
              <a:t>, s. 75)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54580773-2445-4BD3-96F9-D73A44065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963" y="2638044"/>
            <a:ext cx="2095500" cy="2190750"/>
          </a:xfrm>
          <a:prstGeom prst="rect">
            <a:avLst/>
          </a:prstGeom>
        </p:spPr>
      </p:pic>
      <p:sp>
        <p:nvSpPr>
          <p:cNvPr id="5" name="Rovnoramenný trojúhelník 4">
            <a:extLst>
              <a:ext uri="{FF2B5EF4-FFF2-40B4-BE49-F238E27FC236}">
                <a16:creationId xmlns="" xmlns:a16="http://schemas.microsoft.com/office/drawing/2014/main" id="{870D0242-45AD-4534-9D16-5D7903AC17C1}"/>
              </a:ext>
            </a:extLst>
          </p:cNvPr>
          <p:cNvSpPr/>
          <p:nvPr/>
        </p:nvSpPr>
        <p:spPr>
          <a:xfrm>
            <a:off x="741294" y="848139"/>
            <a:ext cx="1074254" cy="940904"/>
          </a:xfrm>
          <a:prstGeom prst="triangl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="" xmlns:a16="http://schemas.microsoft.com/office/drawing/2014/main" id="{8DB9E6D5-D997-430B-9F93-1A9A95CBF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/>
          <a:lstStyle/>
          <a:p>
            <a:r>
              <a:rPr lang="cs-CZ" dirty="0"/>
              <a:t>Problematický referent</a:t>
            </a:r>
          </a:p>
        </p:txBody>
      </p:sp>
    </p:spTree>
    <p:extLst>
      <p:ext uri="{BB962C8B-B14F-4D97-AF65-F5344CB8AC3E}">
        <p14:creationId xmlns:p14="http://schemas.microsoft.com/office/powerpoint/2010/main" val="77171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C2FC98D-8237-4263-85F7-DDC4E1982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Fotografie: láska a stín</a:t>
            </a:r>
          </a:p>
        </p:txBody>
      </p:sp>
      <p:pic>
        <p:nvPicPr>
          <p:cNvPr id="2050" name="Picture 2" descr="VÃ½sledek obrÃ¡zku pro stÃ­n na ulici">
            <a:extLst>
              <a:ext uri="{FF2B5EF4-FFF2-40B4-BE49-F238E27FC236}">
                <a16:creationId xmlns="" xmlns:a16="http://schemas.microsoft.com/office/drawing/2014/main" id="{22404706-2894-440F-BFF6-C9AFADAB3F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" y="3429000"/>
            <a:ext cx="4568197" cy="30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EDCA8B2B-4C4F-4448-8032-7CB05D712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935" y="3028042"/>
            <a:ext cx="6383065" cy="33530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DC6788D8-853E-42E1-B093-F03C46F25222}"/>
              </a:ext>
            </a:extLst>
          </p:cNvPr>
          <p:cNvSpPr txBox="1"/>
          <p:nvPr/>
        </p:nvSpPr>
        <p:spPr>
          <a:xfrm>
            <a:off x="600500" y="2483893"/>
            <a:ext cx="10001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Pohyb, proměna, směr, zánik								vystřihnout, zastavit, zůstat, nepřepisovat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77ADE752-1140-4BA7-917B-B44AE30892C9}"/>
              </a:ext>
            </a:extLst>
          </p:cNvPr>
          <p:cNvSpPr txBox="1"/>
          <p:nvPr/>
        </p:nvSpPr>
        <p:spPr>
          <a:xfrm>
            <a:off x="6948623" y="6381133"/>
            <a:ext cx="43109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Joseph-Benoit </a:t>
            </a:r>
            <a:r>
              <a:rPr lang="en-US" sz="1500" dirty="0" err="1">
                <a:solidFill>
                  <a:schemeClr val="bg1"/>
                </a:solidFill>
              </a:rPr>
              <a:t>Suvée</a:t>
            </a:r>
            <a:r>
              <a:rPr lang="en-US" sz="1500" dirty="0">
                <a:solidFill>
                  <a:schemeClr val="bg1"/>
                </a:solidFill>
              </a:rPr>
              <a:t>: </a:t>
            </a:r>
            <a:r>
              <a:rPr lang="cs-CZ" sz="1500" i="1" dirty="0">
                <a:solidFill>
                  <a:schemeClr val="bg1"/>
                </a:solidFill>
              </a:rPr>
              <a:t>Vynalezení umění kresby</a:t>
            </a:r>
            <a:r>
              <a:rPr lang="en-US" sz="1500" i="1" dirty="0">
                <a:solidFill>
                  <a:schemeClr val="bg1"/>
                </a:solidFill>
              </a:rPr>
              <a:t> </a:t>
            </a:r>
            <a:r>
              <a:rPr lang="en-US" sz="1500" dirty="0">
                <a:solidFill>
                  <a:schemeClr val="bg1"/>
                </a:solidFill>
              </a:rPr>
              <a:t>(1791)</a:t>
            </a:r>
            <a:r>
              <a:rPr lang="cs-CZ" sz="1500" dirty="0">
                <a:solidFill>
                  <a:schemeClr val="bg1"/>
                </a:solidFill>
              </a:rPr>
              <a:t>.</a:t>
            </a:r>
          </a:p>
          <a:p>
            <a:endParaRPr lang="cs-CZ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8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E850BD9-BDBD-4B19-966C-8A652D53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697" y="4014850"/>
            <a:ext cx="5484550" cy="1188720"/>
          </a:xfrm>
        </p:spPr>
        <p:txBody>
          <a:bodyPr/>
          <a:lstStyle/>
          <a:p>
            <a:r>
              <a:rPr lang="cs-CZ" dirty="0"/>
              <a:t>Podoba a </a:t>
            </a:r>
            <a:r>
              <a:rPr lang="cs-CZ" dirty="0" err="1"/>
              <a:t>punctum</a:t>
            </a:r>
            <a:endParaRPr lang="cs-CZ" dirty="0"/>
          </a:p>
        </p:txBody>
      </p:sp>
      <p:pic>
        <p:nvPicPr>
          <p:cNvPr id="2050" name="Picture 2" descr="http://www.criticalcommons.org/Members/tkttran/clips/nadars-mother/thumbnailImage">
            <a:extLst>
              <a:ext uri="{FF2B5EF4-FFF2-40B4-BE49-F238E27FC236}">
                <a16:creationId xmlns="" xmlns:a16="http://schemas.microsoft.com/office/drawing/2014/main" id="{845E5CE5-1432-470F-9388-754C352472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70" y="-498687"/>
            <a:ext cx="5663767" cy="785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055B0E22-6DCC-4CF2-846F-34606E75F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4697" y="0"/>
            <a:ext cx="4837043" cy="362778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213AF2EB-7FE3-4573-89C7-147E1E9C9357}"/>
              </a:ext>
            </a:extLst>
          </p:cNvPr>
          <p:cNvSpPr txBox="1"/>
          <p:nvPr/>
        </p:nvSpPr>
        <p:spPr>
          <a:xfrm>
            <a:off x="5764697" y="5565913"/>
            <a:ext cx="5340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Referent: „</a:t>
            </a:r>
            <a:r>
              <a:rPr lang="cs-CZ" i="1" dirty="0"/>
              <a:t>věc, jež stála před objektivem</a:t>
            </a:r>
            <a:r>
              <a:rPr lang="cs-CZ" dirty="0"/>
              <a:t>“ (</a:t>
            </a:r>
            <a:r>
              <a:rPr lang="cs-CZ" dirty="0" err="1"/>
              <a:t>Barthes</a:t>
            </a:r>
            <a:r>
              <a:rPr lang="cs-CZ" dirty="0"/>
              <a:t>, s. 75)</a:t>
            </a:r>
          </a:p>
          <a:p>
            <a:endParaRPr lang="cs-CZ" i="1" dirty="0"/>
          </a:p>
          <a:p>
            <a:r>
              <a:rPr lang="cs-CZ" i="1" dirty="0" err="1"/>
              <a:t>Punctum</a:t>
            </a:r>
            <a:r>
              <a:rPr lang="cs-CZ" dirty="0"/>
              <a:t>: rysy referující k někomu/něčemu jinému</a:t>
            </a:r>
          </a:p>
          <a:p>
            <a:r>
              <a:rPr lang="cs-CZ" dirty="0"/>
              <a:t>                      evokující </a:t>
            </a:r>
            <a:r>
              <a:rPr lang="cs-CZ" dirty="0" smtClean="0"/>
              <a:t>individuálně podmíněné </a:t>
            </a:r>
            <a:r>
              <a:rPr lang="cs-CZ" dirty="0" smtClean="0"/>
              <a:t>emoce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186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lík">
  <a:themeElements>
    <a:clrScheme name="Balík">
      <a:dk1>
        <a:srgbClr val="000000"/>
      </a:dk1>
      <a:lt1>
        <a:srgbClr val="FFFFFF"/>
      </a:lt1>
      <a:dk2>
        <a:srgbClr val="635D4D"/>
      </a:dk2>
      <a:lt2>
        <a:srgbClr val="D8D6BA"/>
      </a:lt2>
      <a:accent1>
        <a:srgbClr val="9CBEBD"/>
      </a:accent1>
      <a:accent2>
        <a:srgbClr val="D2CB6C"/>
      </a:accent2>
      <a:accent3>
        <a:srgbClr val="9D9A93"/>
      </a:accent3>
      <a:accent4>
        <a:srgbClr val="C89F5D"/>
      </a:accent4>
      <a:accent5>
        <a:srgbClr val="A9A57C"/>
      </a:accent5>
      <a:accent6>
        <a:srgbClr val="95A39D"/>
      </a:accent6>
      <a:hlink>
        <a:srgbClr val="D25814"/>
      </a:hlink>
      <a:folHlink>
        <a:srgbClr val="849A0A"/>
      </a:folHlink>
    </a:clrScheme>
    <a:fontScheme name="Balík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lík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Balík</Template>
  <TotalTime>847</TotalTime>
  <Words>752</Words>
  <Application>Microsoft Office PowerPoint</Application>
  <PresentationFormat>Širokoúhlá obrazovka</PresentationFormat>
  <Paragraphs>101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1" baseType="lpstr">
      <vt:lpstr>Arial</vt:lpstr>
      <vt:lpstr>Gill Sans MT</vt:lpstr>
      <vt:lpstr>Balík</vt:lpstr>
      <vt:lpstr>Význam a zážitek</vt:lpstr>
      <vt:lpstr>osnova</vt:lpstr>
      <vt:lpstr>Obraz / Bild: image, picture  Hans Belting: Bild-Anthropologie, 2001 / An Anthropology of Images, 2011 </vt:lpstr>
      <vt:lpstr>Schéma „znaku“</vt:lpstr>
      <vt:lpstr>Znak: vizuálně motivovaná reprezentace</vt:lpstr>
      <vt:lpstr>VÝZNAM</vt:lpstr>
      <vt:lpstr>Problematický referent</vt:lpstr>
      <vt:lpstr>Fotografie: láska a stín</vt:lpstr>
      <vt:lpstr>Podoba a punctum</vt:lpstr>
      <vt:lpstr>Zdání a stín   indexialita fotografie</vt:lpstr>
      <vt:lpstr>Vyvolávání a Zmocňování se nepolapitelného</vt:lpstr>
      <vt:lpstr>Co „vidí“ fotografie / fotoaparát</vt:lpstr>
      <vt:lpstr>Rám a rámec</vt:lpstr>
      <vt:lpstr>Prezentace aplikace PowerPoint</vt:lpstr>
      <vt:lpstr>Prezentace aplikace PowerPoint</vt:lpstr>
      <vt:lpstr>Greenbergovo rámování</vt:lpstr>
      <vt:lpstr>Prezentace aplikace PowerPoint</vt:lpstr>
      <vt:lpstr>Arché (původ/počátek)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Význam a zážitek</dc:title>
  <dc:creator>Helena</dc:creator>
  <cp:lastModifiedBy>Manas</cp:lastModifiedBy>
  <cp:revision>48</cp:revision>
  <dcterms:created xsi:type="dcterms:W3CDTF">2018-04-01T10:25:44Z</dcterms:created>
  <dcterms:modified xsi:type="dcterms:W3CDTF">2018-05-18T08:43:16Z</dcterms:modified>
</cp:coreProperties>
</file>