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6" r:id="rId8"/>
    <p:sldId id="260" r:id="rId9"/>
    <p:sldId id="264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60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34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16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18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21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82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8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07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72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13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00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4BDB4-D7EE-4859-B7A4-EAB910163E83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16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ehravac.rozhlas.cz/audio/391705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se8NuUxjkY" TargetMode="External"/><Relationship Id="rId2" Type="http://schemas.openxmlformats.org/officeDocument/2006/relationships/hyperlink" Target="https://www.youtube.com/watch?v=e1hFQvFOGY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8-kQdegHu6c" TargetMode="External"/><Relationship Id="rId4" Type="http://schemas.openxmlformats.org/officeDocument/2006/relationships/hyperlink" Target="https://www.youtube.com/watch?v=n9G6RHhbQw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KRDAE1E3I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Bělorusové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167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Badatelé a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Michaela Šmídová – kapitoly ve sbornících, Lidé města </a:t>
            </a:r>
            <a:r>
              <a:rPr lang="cs-CZ" dirty="0" smtClean="0">
                <a:sym typeface="Wingdings" panose="05000000000000000000" pitchFamily="2" charset="2"/>
              </a:rPr>
              <a:t> političtí emigranti, identita etnická, náboženství, soužití s majoritou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2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Bělorusy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4744" cy="4525963"/>
          </a:xfrm>
        </p:spPr>
        <p:txBody>
          <a:bodyPr/>
          <a:lstStyle/>
          <a:p>
            <a:r>
              <a:rPr lang="cs-CZ" dirty="0" smtClean="0"/>
              <a:t>1517 v Praze vytištěna první běloruská kniha - Bible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František </a:t>
            </a:r>
            <a:r>
              <a:rPr lang="cs-CZ" dirty="0" err="1" smtClean="0"/>
              <a:t>Skaryna</a:t>
            </a:r>
            <a:r>
              <a:rPr lang="cs-CZ" dirty="0" smtClean="0"/>
              <a:t> (</a:t>
            </a:r>
            <a:r>
              <a:rPr lang="cs-CZ" dirty="0" err="1" smtClean="0"/>
              <a:t>Skoryna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cyrilika, </a:t>
            </a:r>
            <a:r>
              <a:rPr lang="cs-CZ" dirty="0" err="1" smtClean="0"/>
              <a:t>staroběloruština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940" y="1196752"/>
            <a:ext cx="3881004" cy="567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20. století – migrační vlny z pozdějšího SSSR, Polska, Běloruska</a:t>
            </a:r>
          </a:p>
          <a:p>
            <a:pPr>
              <a:buFontTx/>
              <a:buChar char="-"/>
            </a:pPr>
            <a:r>
              <a:rPr lang="cs-CZ" dirty="0" smtClean="0"/>
              <a:t>po 1. svět. válce – politická (okupace B. SSSR)</a:t>
            </a:r>
          </a:p>
          <a:p>
            <a:pPr>
              <a:buFontTx/>
              <a:buChar char="-"/>
            </a:pPr>
            <a:r>
              <a:rPr lang="cs-CZ" dirty="0" smtClean="0"/>
              <a:t>20. léta – vypovězení intelektuálové, „</a:t>
            </a:r>
            <a:r>
              <a:rPr lang="cs-CZ" dirty="0" err="1" smtClean="0"/>
              <a:t>nenavrátilci</a:t>
            </a:r>
            <a:r>
              <a:rPr lang="cs-CZ" dirty="0" smtClean="0"/>
              <a:t>“, odmítající polonizaci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polečenské centrum v Praze: kultura, vzdělání, udržování jazyka (studenti)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 2. svět. </a:t>
            </a:r>
            <a:r>
              <a:rPr lang="cs-CZ" dirty="0"/>
              <a:t>v</a:t>
            </a:r>
            <a:r>
              <a:rPr lang="cs-CZ" dirty="0" smtClean="0"/>
              <a:t>álce – deportace do SSSR x studenti, smíšená manželství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92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90. léta do současnosti – politická, ekonomická, studenti</a:t>
            </a:r>
          </a:p>
          <a:p>
            <a:pPr>
              <a:buFontTx/>
              <a:buChar char="-"/>
            </a:pPr>
            <a:r>
              <a:rPr lang="cs-CZ" dirty="0" smtClean="0"/>
              <a:t>1990-2003 úspěšnost 15% žádostí o azyl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 r. 2000</a:t>
            </a:r>
          </a:p>
          <a:p>
            <a:pPr>
              <a:buFontTx/>
              <a:buChar char="-"/>
            </a:pPr>
            <a:r>
              <a:rPr lang="cs-CZ" dirty="0" smtClean="0"/>
              <a:t>2013 </a:t>
            </a:r>
            <a:r>
              <a:rPr lang="cs-CZ" dirty="0" smtClean="0"/>
              <a:t>– národnostní menšina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78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vysoké procento VŠ vzdělání, produktivní věk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prehravac.rozhlas.cz/audio/3917050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bez územní koncentrace, hlavně velká a menší města</a:t>
            </a:r>
          </a:p>
          <a:p>
            <a:pPr>
              <a:buFontTx/>
              <a:buChar char="-"/>
            </a:pPr>
            <a:r>
              <a:rPr lang="cs-CZ" dirty="0" smtClean="0"/>
              <a:t>jednotlivci bez osobních vztahů, mají informace    o ČR, poté rodiny, případně smíšená manželství</a:t>
            </a:r>
          </a:p>
          <a:p>
            <a:pPr>
              <a:buFontTx/>
              <a:buChar char="-"/>
            </a:pPr>
            <a:r>
              <a:rPr lang="cs-CZ" dirty="0"/>
              <a:t>vnitřní rozdíly: </a:t>
            </a:r>
            <a:r>
              <a:rPr lang="cs-CZ" dirty="0" smtClean="0"/>
              <a:t>východ (Rusko) x západ (Polsko), město </a:t>
            </a:r>
            <a:r>
              <a:rPr lang="cs-CZ" dirty="0"/>
              <a:t>x vesnice, pravoslavní x katolíci</a:t>
            </a:r>
          </a:p>
          <a:p>
            <a:pPr>
              <a:buFontTx/>
              <a:buChar char="-"/>
            </a:pPr>
            <a:r>
              <a:rPr lang="cs-CZ" dirty="0"/>
              <a:t>slovanská blízkost, historická blízkost utlačovaného národa</a:t>
            </a:r>
          </a:p>
          <a:p>
            <a:pPr>
              <a:buFontTx/>
              <a:buChar char="-"/>
            </a:pPr>
            <a:r>
              <a:rPr lang="cs-CZ" dirty="0" smtClean="0"/>
              <a:t>B. o sobě: pohostinnost </a:t>
            </a:r>
            <a:r>
              <a:rPr lang="cs-CZ" dirty="0" smtClean="0"/>
              <a:t>bez </a:t>
            </a:r>
            <a:r>
              <a:rPr lang="cs-CZ" dirty="0" smtClean="0"/>
              <a:t>domluvy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5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sčítání lidu </a:t>
            </a:r>
            <a:r>
              <a:rPr lang="cs-CZ" dirty="0" smtClean="0"/>
              <a:t>1991: 0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sčítání </a:t>
            </a:r>
            <a:r>
              <a:rPr lang="cs-CZ" dirty="0"/>
              <a:t>lidu </a:t>
            </a:r>
            <a:r>
              <a:rPr lang="cs-CZ" dirty="0" smtClean="0"/>
              <a:t>2011: </a:t>
            </a:r>
            <a:r>
              <a:rPr lang="cs-CZ" dirty="0"/>
              <a:t>2013 osob s obvyklým pobytem v ČR (ČSÚ); </a:t>
            </a:r>
            <a:r>
              <a:rPr lang="cs-CZ" dirty="0" err="1"/>
              <a:t>JmK</a:t>
            </a:r>
            <a:r>
              <a:rPr lang="cs-CZ" dirty="0"/>
              <a:t> 177, Brno 121, Praha 795</a:t>
            </a:r>
          </a:p>
          <a:p>
            <a:pPr>
              <a:buFontTx/>
              <a:buChar char="-"/>
            </a:pPr>
            <a:r>
              <a:rPr lang="cs-CZ" dirty="0" smtClean="0"/>
              <a:t>2017: </a:t>
            </a:r>
            <a:r>
              <a:rPr lang="cs-CZ" dirty="0"/>
              <a:t>2383 přechodný pobyt a 3069 trvalý pobyt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3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posílení </a:t>
            </a:r>
            <a:r>
              <a:rPr lang="cs-CZ" dirty="0"/>
              <a:t>vnímání </a:t>
            </a:r>
            <a:r>
              <a:rPr lang="cs-CZ" dirty="0" smtClean="0"/>
              <a:t>identity a určujících prvků </a:t>
            </a:r>
            <a:r>
              <a:rPr lang="cs-CZ" dirty="0"/>
              <a:t>(u porevolučních migračních vln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azyk: ruština (městské oblasti), běloruština (venkov), není směrodatný při určení etnicity</a:t>
            </a:r>
          </a:p>
          <a:p>
            <a:pPr>
              <a:buFontTx/>
              <a:buChar char="-"/>
            </a:pPr>
            <a:r>
              <a:rPr lang="cs-CZ" dirty="0" smtClean="0"/>
              <a:t>státní příslušnost: více určující</a:t>
            </a:r>
          </a:p>
          <a:p>
            <a:pPr>
              <a:buFontTx/>
              <a:buChar char="-"/>
            </a:pPr>
            <a:r>
              <a:rPr lang="cs-CZ" dirty="0" smtClean="0"/>
              <a:t>náboženství: pravoslavné především, katolické svátky uznávané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vyky: Ivan </a:t>
            </a:r>
            <a:r>
              <a:rPr lang="cs-CZ" dirty="0" err="1" smtClean="0"/>
              <a:t>Kupala</a:t>
            </a:r>
            <a:r>
              <a:rPr lang="cs-CZ" dirty="0" smtClean="0"/>
              <a:t> (6./7. 7. podle našeho kal., vítání jara – koupele, společné tance, ohně)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75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Osvětový a vzdělávací spolek </a:t>
            </a:r>
            <a:r>
              <a:rPr lang="cs-CZ" sz="2800" dirty="0" err="1" smtClean="0"/>
              <a:t>Skaryna</a:t>
            </a:r>
            <a:r>
              <a:rPr lang="cs-CZ" sz="2800" dirty="0" smtClean="0"/>
              <a:t> (Praha, 1997)</a:t>
            </a:r>
          </a:p>
          <a:p>
            <a:pPr>
              <a:buFontTx/>
              <a:buChar char="-"/>
            </a:pPr>
            <a:r>
              <a:rPr lang="cs-CZ" sz="2800" dirty="0" err="1" smtClean="0"/>
              <a:t>Pahonia</a:t>
            </a:r>
            <a:r>
              <a:rPr lang="cs-CZ" sz="2800" dirty="0" smtClean="0"/>
              <a:t> (Praha, 2006): časopis </a:t>
            </a:r>
            <a:r>
              <a:rPr lang="cs-CZ" sz="2800" dirty="0" err="1" smtClean="0"/>
              <a:t>Krivija</a:t>
            </a:r>
            <a:r>
              <a:rPr lang="cs-CZ" sz="2800" dirty="0" smtClean="0"/>
              <a:t>, současná běloruská kultury, vzpomínkové akce, oslavy na den Ivana </a:t>
            </a:r>
            <a:r>
              <a:rPr lang="cs-CZ" sz="2800" dirty="0" err="1"/>
              <a:t>K</a:t>
            </a:r>
            <a:r>
              <a:rPr lang="cs-CZ" sz="2800" dirty="0" err="1" smtClean="0"/>
              <a:t>upala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>
                <a:hlinkClick r:id="rId2"/>
              </a:rPr>
              <a:t>https://</a:t>
            </a:r>
            <a:r>
              <a:rPr lang="cs-CZ" sz="2800" dirty="0" smtClean="0">
                <a:hlinkClick r:id="rId2"/>
              </a:rPr>
              <a:t>www.youtube.com/watch?v=e1hFQvFOGYA</a:t>
            </a:r>
            <a:r>
              <a:rPr lang="cs-CZ" sz="2800" dirty="0" smtClean="0"/>
              <a:t> </a:t>
            </a:r>
          </a:p>
          <a:p>
            <a:pPr>
              <a:buFontTx/>
              <a:buChar char="-"/>
            </a:pPr>
            <a:r>
              <a:rPr lang="cs-CZ" sz="2800" dirty="0" smtClean="0">
                <a:hlinkClick r:id="rId3"/>
              </a:rPr>
              <a:t>https</a:t>
            </a:r>
            <a:r>
              <a:rPr lang="cs-CZ" sz="2800" dirty="0">
                <a:hlinkClick r:id="rId3"/>
              </a:rPr>
              <a:t>://</a:t>
            </a:r>
            <a:r>
              <a:rPr lang="cs-CZ" sz="2800" dirty="0" smtClean="0">
                <a:hlinkClick r:id="rId3"/>
              </a:rPr>
              <a:t>www.youtube.com/watch?v=nse8NuUxjkY</a:t>
            </a:r>
            <a:r>
              <a:rPr lang="cs-CZ" sz="2800" dirty="0" smtClean="0"/>
              <a:t> </a:t>
            </a:r>
          </a:p>
          <a:p>
            <a:pPr>
              <a:buFontTx/>
              <a:buChar char="-"/>
            </a:pPr>
            <a:r>
              <a:rPr lang="cs-CZ" sz="2800" dirty="0">
                <a:hlinkClick r:id="rId4"/>
              </a:rPr>
              <a:t>https://www.youtube.com/watch?v=n9G6RHhbQwI</a:t>
            </a:r>
            <a:endParaRPr lang="cs-CZ" sz="2800" dirty="0"/>
          </a:p>
          <a:p>
            <a:pPr>
              <a:buFontTx/>
              <a:buChar char="-"/>
            </a:pPr>
            <a:r>
              <a:rPr lang="cs-CZ" sz="2800" dirty="0" smtClean="0">
                <a:hlinkClick r:id="rId5"/>
              </a:rPr>
              <a:t>https</a:t>
            </a:r>
            <a:r>
              <a:rPr lang="cs-CZ" sz="2800" dirty="0">
                <a:hlinkClick r:id="rId5"/>
              </a:rPr>
              <a:t>://</a:t>
            </a:r>
            <a:r>
              <a:rPr lang="cs-CZ" sz="2800" dirty="0" smtClean="0">
                <a:hlinkClick r:id="rId5"/>
              </a:rPr>
              <a:t>www.youtube.com/watch?v=8-kQdegHu6c</a:t>
            </a:r>
            <a:endParaRPr lang="cs-CZ" sz="2800" dirty="0" smtClean="0"/>
          </a:p>
          <a:p>
            <a:pPr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9986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Svobodné Bělorusko (Praha, 2006): studentská aktivita, reakce na volby a následující politický vývoj</a:t>
            </a:r>
          </a:p>
          <a:p>
            <a:pPr>
              <a:buFontTx/>
              <a:buChar char="-"/>
            </a:pPr>
            <a:r>
              <a:rPr lang="cs-CZ" dirty="0" smtClean="0"/>
              <a:t>Občanské Bělorusko (Praha, 2004): mezinárodní, podpora běloruských nevládních organizací, spolupráce českými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www.youtube.com/watch?v=XKRDAE1E3IM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38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398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Bělorusové</vt:lpstr>
      <vt:lpstr>Historie kontaktů s Bělorusy</vt:lpstr>
      <vt:lpstr>Prezentace aplikace PowerPoint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Prezentace aplikace PowerPoint</vt:lpstr>
      <vt:lpstr>Badatelé a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Bělorusové</dc:title>
  <dc:creator>Rooseveltova</dc:creator>
  <cp:lastModifiedBy>mzm</cp:lastModifiedBy>
  <cp:revision>26</cp:revision>
  <dcterms:created xsi:type="dcterms:W3CDTF">2018-02-26T10:07:14Z</dcterms:created>
  <dcterms:modified xsi:type="dcterms:W3CDTF">2018-05-14T06:04:01Z</dcterms:modified>
</cp:coreProperties>
</file>