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6" r:id="rId9"/>
    <p:sldId id="264" r:id="rId10"/>
    <p:sldId id="267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364" autoAdjust="0"/>
  </p:normalViewPr>
  <p:slideViewPr>
    <p:cSldViewPr>
      <p:cViewPr varScale="1">
        <p:scale>
          <a:sx n="80" d="100"/>
          <a:sy n="80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46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5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69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7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3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0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6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7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6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7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5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98A31-F388-4D2F-A8C1-215B3B14F2DF}" type="datetimeFigureOut">
              <a:rPr lang="cs-CZ" smtClean="0"/>
              <a:t>14.5.2018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FDC9-9ABE-4CD1-B323-234D032C16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7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2izHBcS_A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Bulhaři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7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Bulharské kulturně osvětové sdružení, Bulharský klub, Bulharský kulturně osvětový klub: v  různých větších městech</a:t>
            </a:r>
          </a:p>
          <a:p>
            <a:pPr>
              <a:buFontTx/>
              <a:buChar char="-"/>
            </a:pPr>
            <a:r>
              <a:rPr lang="cs-CZ" dirty="0" err="1" smtClean="0"/>
              <a:t>Vazraždene</a:t>
            </a:r>
            <a:r>
              <a:rPr lang="cs-CZ" dirty="0" smtClean="0"/>
              <a:t> </a:t>
            </a:r>
            <a:r>
              <a:rPr lang="cs-CZ" dirty="0"/>
              <a:t>(Praha, 2001): jazyk</a:t>
            </a:r>
          </a:p>
          <a:p>
            <a:pPr>
              <a:buFontTx/>
              <a:buChar char="-"/>
            </a:pPr>
            <a:r>
              <a:rPr lang="cs-CZ" dirty="0" err="1"/>
              <a:t>Pirin</a:t>
            </a:r>
            <a:r>
              <a:rPr lang="cs-CZ" dirty="0"/>
              <a:t> (Brno, 2001): taneční soubor, výuka tanců</a:t>
            </a:r>
          </a:p>
          <a:p>
            <a:pPr>
              <a:buFontTx/>
              <a:buChar char="-"/>
            </a:pPr>
            <a:r>
              <a:rPr lang="cs-CZ" dirty="0" err="1"/>
              <a:t>Zaedno</a:t>
            </a:r>
            <a:r>
              <a:rPr lang="cs-CZ" dirty="0"/>
              <a:t> (Praha, 2002): taneční soubor </a:t>
            </a:r>
            <a:r>
              <a:rPr lang="cs-CZ" dirty="0" err="1"/>
              <a:t>Bulgari</a:t>
            </a:r>
            <a:r>
              <a:rPr lang="cs-CZ" dirty="0"/>
              <a:t>, oslavy </a:t>
            </a:r>
            <a:r>
              <a:rPr lang="cs-CZ" dirty="0" err="1"/>
              <a:t>Trifon</a:t>
            </a:r>
            <a:r>
              <a:rPr lang="cs-CZ" dirty="0"/>
              <a:t> </a:t>
            </a:r>
            <a:r>
              <a:rPr lang="cs-CZ" dirty="0" err="1"/>
              <a:t>Zarezan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https://www.youtube.com/watch?v=F2izHBcS_AY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Asociace </a:t>
            </a:r>
            <a:r>
              <a:rPr lang="cs-CZ" dirty="0"/>
              <a:t>bulharských spolků v ČR (Praha, 2014):  9 regionálních klubů z měst; časopis </a:t>
            </a:r>
            <a:r>
              <a:rPr lang="cs-CZ" dirty="0" err="1"/>
              <a:t>Roden</a:t>
            </a:r>
            <a:r>
              <a:rPr lang="cs-CZ" dirty="0"/>
              <a:t> </a:t>
            </a:r>
            <a:r>
              <a:rPr lang="cs-CZ" dirty="0" err="1"/>
              <a:t>glas</a:t>
            </a:r>
            <a:r>
              <a:rPr lang="cs-CZ" dirty="0"/>
              <a:t> </a:t>
            </a:r>
            <a:r>
              <a:rPr lang="cs-CZ" dirty="0" smtClean="0"/>
              <a:t>(= </a:t>
            </a:r>
            <a:r>
              <a:rPr lang="cs-CZ" dirty="0"/>
              <a:t>Rodný hlas)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Jiří Král, Jan </a:t>
            </a:r>
            <a:r>
              <a:rPr lang="cs-CZ" dirty="0" err="1" smtClean="0"/>
              <a:t>Húsek</a:t>
            </a:r>
            <a:r>
              <a:rPr lang="cs-CZ" dirty="0" smtClean="0"/>
              <a:t> – 30. léta Slovensko</a:t>
            </a:r>
          </a:p>
          <a:p>
            <a:r>
              <a:rPr lang="cs-CZ" dirty="0" smtClean="0"/>
              <a:t>Ján Podolák – 80. léta Slovensko</a:t>
            </a:r>
          </a:p>
          <a:p>
            <a:r>
              <a:rPr lang="cs-CZ" dirty="0" smtClean="0"/>
              <a:t>Miriam </a:t>
            </a:r>
            <a:r>
              <a:rPr lang="cs-CZ" dirty="0" err="1" smtClean="0"/>
              <a:t>Motejlová-Manolová</a:t>
            </a:r>
            <a:r>
              <a:rPr lang="cs-CZ" dirty="0" smtClean="0"/>
              <a:t> – historie, česko-bulharské kontakty</a:t>
            </a:r>
          </a:p>
          <a:p>
            <a:r>
              <a:rPr lang="cs-CZ" dirty="0" err="1" smtClean="0"/>
              <a:t>Mirjam</a:t>
            </a:r>
            <a:r>
              <a:rPr lang="cs-CZ" dirty="0" smtClean="0"/>
              <a:t> Moravcová</a:t>
            </a:r>
          </a:p>
          <a:p>
            <a:r>
              <a:rPr lang="cs-CZ" dirty="0" smtClean="0"/>
              <a:t>Helena Bočková a Jana Pospíšilová – Brno </a:t>
            </a:r>
          </a:p>
          <a:p>
            <a:r>
              <a:rPr lang="cs-CZ" dirty="0" smtClean="0"/>
              <a:t>Zuzana Maxová</a:t>
            </a:r>
          </a:p>
          <a:p>
            <a:r>
              <a:rPr lang="cs-CZ" dirty="0" err="1" smtClean="0"/>
              <a:t>Rumyana</a:t>
            </a:r>
            <a:r>
              <a:rPr lang="cs-CZ" smtClean="0"/>
              <a:t> Georgieva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17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Bulhary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Polovina 19. století</a:t>
            </a:r>
          </a:p>
          <a:p>
            <a:pPr>
              <a:buFontTx/>
              <a:buChar char="-"/>
            </a:pPr>
            <a:r>
              <a:rPr lang="cs-CZ" dirty="0" smtClean="0"/>
              <a:t>Praha</a:t>
            </a:r>
          </a:p>
          <a:p>
            <a:pPr>
              <a:buFontTx/>
              <a:buChar char="-"/>
            </a:pPr>
            <a:r>
              <a:rPr lang="cs-CZ" dirty="0" smtClean="0"/>
              <a:t>studenti</a:t>
            </a:r>
          </a:p>
          <a:p>
            <a:pPr>
              <a:buFontTx/>
              <a:buChar char="-"/>
            </a:pPr>
            <a:r>
              <a:rPr lang="cs-CZ" dirty="0" smtClean="0"/>
              <a:t>myšlenky panslavismu, utlačovaný národ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boustranný zájem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43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20.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ekonomická migrace </a:t>
            </a:r>
          </a:p>
          <a:p>
            <a:pPr>
              <a:buFontTx/>
              <a:buChar char="-"/>
            </a:pPr>
            <a:r>
              <a:rPr lang="cs-CZ" dirty="0" smtClean="0"/>
              <a:t>„zelináři“ – pěstitelé a prodejci zeleniny, organizované (spolupodílníci a gazdové)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6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předpoklad krátkodobého pobytu =&gt;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nezájem o usazení, integraci (strava, zvyky)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x přizpůsobení se (oděv, jazyk)</a:t>
            </a:r>
          </a:p>
          <a:p>
            <a:pPr>
              <a:buFontTx/>
              <a:buChar char="-"/>
            </a:pPr>
            <a:r>
              <a:rPr lang="cs-CZ" dirty="0" smtClean="0"/>
              <a:t>1931 1340 sezónních zahradnických dělníků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Po 2. světové válce</a:t>
            </a:r>
          </a:p>
          <a:p>
            <a:pPr>
              <a:buFontTx/>
              <a:buChar char="-"/>
            </a:pPr>
            <a:r>
              <a:rPr lang="cs-CZ" dirty="0" smtClean="0"/>
              <a:t>studenti, reemigranti, odborní pracovníci</a:t>
            </a:r>
          </a:p>
          <a:p>
            <a:pPr>
              <a:buFontTx/>
              <a:buChar char="-"/>
            </a:pPr>
            <a:r>
              <a:rPr lang="cs-CZ" dirty="0" smtClean="0"/>
              <a:t>smíšená manželství („plážová“)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8725" cy="703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83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ekonomická migrace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91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„zelináři“ původně nízké vzdělání, již u druhé generace </a:t>
            </a:r>
            <a:r>
              <a:rPr lang="cs-CZ" sz="2800" dirty="0" smtClean="0"/>
              <a:t>vyšší </a:t>
            </a:r>
            <a:r>
              <a:rPr lang="cs-CZ" sz="2800" dirty="0" smtClean="0"/>
              <a:t>stupeň vzdělání </a:t>
            </a:r>
            <a:r>
              <a:rPr lang="cs-CZ" sz="2800" dirty="0" smtClean="0">
                <a:sym typeface="Wingdings" panose="05000000000000000000" pitchFamily="2" charset="2"/>
              </a:rPr>
              <a:t> dnes VŠ a SŠ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rozptýlené osídlení celé republiky, hlavně města</a:t>
            </a:r>
          </a:p>
          <a:p>
            <a:pPr>
              <a:buFontTx/>
              <a:buChar char="-"/>
            </a:pPr>
            <a:r>
              <a:rPr lang="cs-CZ" sz="2800" dirty="0">
                <a:sym typeface="Wingdings" panose="05000000000000000000" pitchFamily="2" charset="2"/>
              </a:rPr>
              <a:t>n</a:t>
            </a:r>
            <a:r>
              <a:rPr lang="cs-CZ" sz="2800" dirty="0" smtClean="0">
                <a:sym typeface="Wingdings" panose="05000000000000000000" pitchFamily="2" charset="2"/>
              </a:rPr>
              <a:t>ávaznost na předchozí znalost terénu, semknutá komunita 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povědomí o Bulharsku, rodině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vysoká integrace x zachování svátků</a:t>
            </a:r>
            <a:r>
              <a:rPr lang="cs-CZ" sz="2800" dirty="0" smtClean="0">
                <a:sym typeface="Wingdings" panose="05000000000000000000" pitchFamily="2" charset="2"/>
              </a:rPr>
              <a:t>, </a:t>
            </a:r>
            <a:r>
              <a:rPr lang="cs-CZ" sz="2800" dirty="0" smtClean="0">
                <a:sym typeface="Wingdings" panose="05000000000000000000" pitchFamily="2" charset="2"/>
              </a:rPr>
              <a:t>jazyk</a:t>
            </a:r>
          </a:p>
          <a:p>
            <a:pPr>
              <a:buFontTx/>
              <a:buChar char="-"/>
            </a:pPr>
            <a:r>
              <a:rPr lang="cs-CZ" sz="2800" dirty="0"/>
              <a:t>smíšená manželství od 2. generace </a:t>
            </a:r>
            <a:r>
              <a:rPr lang="cs-CZ" sz="2800" dirty="0" smtClean="0"/>
              <a:t>zelinářů</a:t>
            </a:r>
          </a:p>
          <a:p>
            <a:pPr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áboženství: pravoslaví nebo žádné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800" dirty="0" smtClean="0"/>
              <a:t>Č. o Bulharech: pracovitost</a:t>
            </a:r>
            <a:r>
              <a:rPr lang="cs-CZ" sz="2800" dirty="0"/>
              <a:t>, </a:t>
            </a:r>
            <a:r>
              <a:rPr lang="cs-CZ" sz="2800" dirty="0" smtClean="0"/>
              <a:t>skromnost, </a:t>
            </a:r>
            <a:r>
              <a:rPr lang="cs-CZ" sz="2800" dirty="0"/>
              <a:t>soudržnost x </a:t>
            </a:r>
            <a:r>
              <a:rPr lang="cs-CZ" sz="2800" dirty="0" smtClean="0"/>
              <a:t>temperament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040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1991: </a:t>
            </a:r>
            <a:r>
              <a:rPr lang="cs-CZ" dirty="0"/>
              <a:t>poprvé možnost se přihlásit k bulharské </a:t>
            </a:r>
            <a:r>
              <a:rPr lang="cs-CZ" dirty="0" smtClean="0"/>
              <a:t>národnosti, dnešní </a:t>
            </a:r>
            <a:r>
              <a:rPr lang="cs-CZ" dirty="0"/>
              <a:t>ČR cca 3,5 tisíc</a:t>
            </a:r>
          </a:p>
          <a:p>
            <a:pPr>
              <a:buFontTx/>
              <a:buChar char="-"/>
            </a:pPr>
            <a:r>
              <a:rPr lang="cs-CZ" dirty="0" smtClean="0"/>
              <a:t>2011: </a:t>
            </a:r>
            <a:r>
              <a:rPr lang="cs-CZ" dirty="0"/>
              <a:t>4.999 ČR, </a:t>
            </a:r>
            <a:r>
              <a:rPr lang="cs-CZ" dirty="0" err="1"/>
              <a:t>JmK</a:t>
            </a:r>
            <a:r>
              <a:rPr lang="cs-CZ" dirty="0"/>
              <a:t> 453 (odhady 500)</a:t>
            </a:r>
          </a:p>
          <a:p>
            <a:pPr>
              <a:buFontTx/>
              <a:buChar char="-"/>
            </a:pPr>
            <a:r>
              <a:rPr lang="cs-CZ" smtClean="0"/>
              <a:t>2017: </a:t>
            </a:r>
            <a:r>
              <a:rPr lang="cs-CZ" dirty="0"/>
              <a:t>13.000 přechodný nebo trvalý pobyt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 smtClean="0"/>
              <a:t>jazyk: Bulharská základní škola a gymnázium (Praha)</a:t>
            </a:r>
          </a:p>
          <a:p>
            <a:pPr>
              <a:buFontTx/>
              <a:buChar char="-"/>
            </a:pPr>
            <a:r>
              <a:rPr lang="cs-CZ" dirty="0" smtClean="0"/>
              <a:t>zvyky</a:t>
            </a:r>
            <a:r>
              <a:rPr lang="cs-CZ" dirty="0"/>
              <a:t>: Velikonoce jako pravoslavní </a:t>
            </a:r>
            <a:r>
              <a:rPr lang="cs-CZ" dirty="0" smtClean="0"/>
              <a:t>(obřadní pečivo – </a:t>
            </a:r>
            <a:r>
              <a:rPr lang="cs-CZ" dirty="0" err="1" smtClean="0"/>
              <a:t>kozunak</a:t>
            </a:r>
            <a:r>
              <a:rPr lang="cs-CZ" dirty="0"/>
              <a:t>), Vánoce podle gregoriánského kalendáře </a:t>
            </a:r>
            <a:r>
              <a:rPr lang="cs-CZ" dirty="0" smtClean="0"/>
              <a:t>(obřadní pečivo – </a:t>
            </a:r>
            <a:r>
              <a:rPr lang="cs-CZ" dirty="0" err="1" smtClean="0"/>
              <a:t>banica</a:t>
            </a:r>
            <a:r>
              <a:rPr lang="cs-CZ" dirty="0"/>
              <a:t>), Baba Marta (</a:t>
            </a:r>
            <a:r>
              <a:rPr lang="cs-CZ" dirty="0" err="1"/>
              <a:t>marteničky</a:t>
            </a:r>
            <a:r>
              <a:rPr lang="cs-CZ" dirty="0" smtClean="0"/>
              <a:t>), </a:t>
            </a:r>
            <a:r>
              <a:rPr lang="cs-CZ" dirty="0" err="1" smtClean="0"/>
              <a:t>Trifon</a:t>
            </a:r>
            <a:r>
              <a:rPr lang="cs-CZ" dirty="0" smtClean="0"/>
              <a:t> </a:t>
            </a:r>
            <a:r>
              <a:rPr lang="cs-CZ" dirty="0" err="1" smtClean="0"/>
              <a:t>Zarezan</a:t>
            </a:r>
            <a:r>
              <a:rPr lang="cs-CZ" dirty="0" smtClean="0"/>
              <a:t> (patron vinařů, polovina února)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strava</a:t>
            </a:r>
            <a:r>
              <a:rPr lang="cs-CZ" dirty="0" smtClean="0"/>
              <a:t>: zelenina, pita, </a:t>
            </a:r>
            <a:r>
              <a:rPr lang="cs-CZ" dirty="0" err="1" smtClean="0"/>
              <a:t>sarma</a:t>
            </a:r>
            <a:r>
              <a:rPr lang="cs-CZ" dirty="0" smtClean="0"/>
              <a:t>, vařené a pečené</a:t>
            </a:r>
          </a:p>
        </p:txBody>
      </p:sp>
      <p:pic>
        <p:nvPicPr>
          <p:cNvPr id="1026" name="Picture 2" descr="Výsledek obrázku pro kozun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9748"/>
            <a:ext cx="3923928" cy="328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Výsledek obrázku pro ba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Výsledek obrázku pro banic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Výsledek obrázku pro ban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581" y="3569747"/>
            <a:ext cx="4583625" cy="328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Bulharská </a:t>
            </a:r>
            <a:r>
              <a:rPr lang="cs-CZ" dirty="0" err="1" smtClean="0"/>
              <a:t>sedjanka</a:t>
            </a:r>
            <a:r>
              <a:rPr lang="cs-CZ" dirty="0" smtClean="0"/>
              <a:t> (Praha, 1880): česko-bulharský </a:t>
            </a:r>
            <a:r>
              <a:rPr lang="cs-CZ" dirty="0"/>
              <a:t>osvětový </a:t>
            </a:r>
            <a:r>
              <a:rPr lang="cs-CZ" dirty="0" smtClean="0"/>
              <a:t>spolek, podpora </a:t>
            </a:r>
            <a:r>
              <a:rPr lang="cs-CZ" dirty="0"/>
              <a:t>ze strany českých </a:t>
            </a:r>
            <a:r>
              <a:rPr lang="cs-CZ" dirty="0" smtClean="0"/>
              <a:t>umělců, přednášky </a:t>
            </a:r>
            <a:r>
              <a:rPr lang="cs-CZ" dirty="0"/>
              <a:t>o Bulharsku, kultuře, udržování </a:t>
            </a:r>
            <a:r>
              <a:rPr lang="cs-CZ" dirty="0" smtClean="0"/>
              <a:t>jazyka, členové </a:t>
            </a:r>
            <a:r>
              <a:rPr lang="cs-CZ" dirty="0"/>
              <a:t>v Bulharsku šířili znalosti o </a:t>
            </a:r>
            <a:r>
              <a:rPr lang="cs-CZ" dirty="0" smtClean="0"/>
              <a:t>Češích</a:t>
            </a:r>
          </a:p>
          <a:p>
            <a:pPr>
              <a:buFontTx/>
              <a:buChar char="-"/>
            </a:pPr>
            <a:r>
              <a:rPr lang="cs-CZ" dirty="0"/>
              <a:t>Sv. Georgi </a:t>
            </a:r>
            <a:r>
              <a:rPr lang="cs-CZ" dirty="0" smtClean="0"/>
              <a:t>(Brno, 1919): spolek bulharských zelinářů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Bulharská kulturně osvětová organizace</a:t>
            </a:r>
            <a:r>
              <a:rPr lang="cs-CZ" baseline="0" dirty="0" smtClean="0"/>
              <a:t> (Praha, 1948): celostátní působnost =&gt;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10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431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Bulhaři</vt:lpstr>
      <vt:lpstr>Historie kontaktů s Bulhary</vt:lpstr>
      <vt:lpstr>Prezentace aplikace PowerPoint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Badatelé a 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Bulhaři</dc:title>
  <dc:creator>mzm</dc:creator>
  <cp:lastModifiedBy>mzm</cp:lastModifiedBy>
  <cp:revision>24</cp:revision>
  <dcterms:created xsi:type="dcterms:W3CDTF">2018-03-05T08:24:01Z</dcterms:created>
  <dcterms:modified xsi:type="dcterms:W3CDTF">2018-05-14T06:18:57Z</dcterms:modified>
</cp:coreProperties>
</file>