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5" r:id="rId5"/>
    <p:sldId id="266" r:id="rId6"/>
    <p:sldId id="267" r:id="rId7"/>
    <p:sldId id="273" r:id="rId8"/>
    <p:sldId id="279" r:id="rId9"/>
    <p:sldId id="278" r:id="rId10"/>
    <p:sldId id="282" r:id="rId11"/>
    <p:sldId id="281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64" autoAdjust="0"/>
  </p:normalViewPr>
  <p:slideViewPr>
    <p:cSldViewPr>
      <p:cViewPr varScale="1">
        <p:scale>
          <a:sx n="80" d="100"/>
          <a:sy n="8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9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90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5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9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3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51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25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2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2B4D-15A4-4D3D-A50A-417635B04CFD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6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zcFaAVP7qB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-4lCuTjt5J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72609"/>
          </a:xfrm>
        </p:spPr>
        <p:txBody>
          <a:bodyPr>
            <a:normAutofit/>
          </a:bodyPr>
          <a:lstStyle/>
          <a:p>
            <a:r>
              <a:rPr lang="cs-CZ" b="1" dirty="0" smtClean="0"/>
              <a:t>Řekové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58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uchování historického i kulturního povědomí, archivace vzpomínek, prezentace, předávání</a:t>
            </a:r>
            <a:endParaRPr lang="cs-CZ" sz="3200" dirty="0" smtClean="0">
              <a:effectLst/>
            </a:endParaRPr>
          </a:p>
          <a:p>
            <a:pPr>
              <a:buFontTx/>
              <a:buChar char="-"/>
            </a:pPr>
            <a:r>
              <a:rPr lang="cs-CZ" dirty="0" smtClean="0"/>
              <a:t>1,5.</a:t>
            </a:r>
            <a:r>
              <a:rPr lang="cs-CZ" baseline="0" dirty="0" smtClean="0"/>
              <a:t> generace: </a:t>
            </a:r>
            <a:r>
              <a:rPr lang="cs-CZ" dirty="0" smtClean="0"/>
              <a:t>pěvecké</a:t>
            </a:r>
            <a:r>
              <a:rPr lang="cs-CZ" dirty="0"/>
              <a:t>, hudební a taneční soubory při </a:t>
            </a:r>
            <a:r>
              <a:rPr lang="cs-CZ" dirty="0" smtClean="0"/>
              <a:t>DD; dospělé </a:t>
            </a:r>
            <a:r>
              <a:rPr lang="cs-CZ" dirty="0"/>
              <a:t>organizovala KSŘ</a:t>
            </a:r>
          </a:p>
          <a:p>
            <a:pPr>
              <a:buFontTx/>
              <a:buChar char="-"/>
            </a:pPr>
            <a:r>
              <a:rPr lang="cs-CZ" dirty="0"/>
              <a:t>vliv na českou společnost (výuka novořečtiny na VŠ, kultura)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www.youtube.com/watch?v=zcFaAVP7qBk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2496" r="1605" b="20634"/>
          <a:stretch/>
        </p:blipFill>
        <p:spPr>
          <a:xfrm>
            <a:off x="-15078" y="175489"/>
            <a:ext cx="9159078" cy="63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Asociace řeckých obcí </a:t>
            </a:r>
            <a:r>
              <a:rPr lang="cs-CZ" dirty="0" smtClean="0"/>
              <a:t>ČR (Krnov, 1996): </a:t>
            </a:r>
            <a:r>
              <a:rPr lang="cs-CZ" dirty="0"/>
              <a:t>Praha, Brno, </a:t>
            </a:r>
            <a:r>
              <a:rPr lang="cs-CZ" dirty="0" smtClean="0"/>
              <a:t>S </a:t>
            </a:r>
            <a:r>
              <a:rPr lang="cs-CZ" dirty="0"/>
              <a:t>Morava</a:t>
            </a:r>
          </a:p>
          <a:p>
            <a:pPr>
              <a:buFontTx/>
              <a:buChar char="-"/>
            </a:pPr>
            <a:r>
              <a:rPr lang="cs-CZ" dirty="0"/>
              <a:t>Lyceum Řekyň v ČR (</a:t>
            </a:r>
            <a:r>
              <a:rPr lang="cs-CZ" dirty="0" smtClean="0"/>
              <a:t>Brno, 2000)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Nadace </a:t>
            </a:r>
            <a:r>
              <a:rPr lang="cs-CZ" dirty="0" err="1" smtClean="0"/>
              <a:t>Hellenika</a:t>
            </a:r>
            <a:r>
              <a:rPr lang="cs-CZ" dirty="0" smtClean="0"/>
              <a:t> (</a:t>
            </a:r>
            <a:r>
              <a:rPr lang="cs-CZ" dirty="0" smtClean="0"/>
              <a:t>Brno, 1998)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taneční </a:t>
            </a:r>
            <a:r>
              <a:rPr lang="cs-CZ" dirty="0" smtClean="0"/>
              <a:t>soubory: při LŘ a AŘO (Taneční soubor LŘ, Prometheus</a:t>
            </a:r>
            <a:r>
              <a:rPr lang="cs-CZ" dirty="0"/>
              <a:t>, Akropolis Praha)</a:t>
            </a:r>
          </a:p>
          <a:p>
            <a:pPr>
              <a:buFontTx/>
              <a:buChar char="-"/>
            </a:pPr>
            <a:r>
              <a:rPr lang="cs-CZ" dirty="0" smtClean="0"/>
              <a:t>hudební </a:t>
            </a:r>
            <a:r>
              <a:rPr lang="cs-CZ" dirty="0"/>
              <a:t>skupiny (Janis </a:t>
            </a:r>
            <a:r>
              <a:rPr lang="cs-CZ" dirty="0" err="1"/>
              <a:t>Moris</a:t>
            </a:r>
            <a:r>
              <a:rPr lang="cs-CZ" dirty="0"/>
              <a:t>, </a:t>
            </a:r>
            <a:r>
              <a:rPr lang="cs-CZ" dirty="0" smtClean="0"/>
              <a:t>Prometheus)</a:t>
            </a:r>
          </a:p>
          <a:p>
            <a:pPr>
              <a:buFontTx/>
              <a:buChar char="-"/>
            </a:pPr>
            <a:r>
              <a:rPr lang="cs-CZ" dirty="0" smtClean="0"/>
              <a:t>festivaly a zábavy: Řecký festival v Ostravě, Řecký den na Veveří (2. 6. 2018), pivovarská terasa Starobrna (15. 6. 2018)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https://www.youtube.com/watch?v=-4lCuTjt5JI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69"/>
            <a:ext cx="9144000" cy="53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Literatura a badatelé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000" smtClean="0"/>
              <a:t>Především z vlastních řad, překládáno z a do řečtiny, téma příchodu a adaptace prvních dvou generací</a:t>
            </a:r>
          </a:p>
          <a:p>
            <a:r>
              <a:rPr lang="cs-CZ" sz="3000" smtClean="0"/>
              <a:t>Karel Konečný, Pavel Hradečný</a:t>
            </a:r>
          </a:p>
          <a:p>
            <a:r>
              <a:rPr lang="cs-CZ" sz="3000" smtClean="0"/>
              <a:t>Sotiris Joanidis, Konstantinos Tsivos, Antula Botu</a:t>
            </a:r>
          </a:p>
          <a:p>
            <a:r>
              <a:rPr lang="cs-CZ" sz="3000" smtClean="0"/>
              <a:t>Jaroslav Otčenášek</a:t>
            </a:r>
          </a:p>
          <a:p>
            <a:r>
              <a:rPr lang="cs-CZ" sz="3000" smtClean="0"/>
              <a:t>George Agathonikiadis</a:t>
            </a:r>
          </a:p>
          <a:p>
            <a:r>
              <a:rPr lang="cs-CZ" sz="3000" smtClean="0"/>
              <a:t>Moje tlustá řecká svatba</a:t>
            </a:r>
          </a:p>
        </p:txBody>
      </p:sp>
    </p:spTree>
    <p:extLst>
      <p:ext uri="{BB962C8B-B14F-4D97-AF65-F5344CB8AC3E}">
        <p14:creationId xmlns:p14="http://schemas.microsoft.com/office/powerpoint/2010/main" val="30368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47" y="2708920"/>
            <a:ext cx="3300040" cy="41490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9. </a:t>
            </a:r>
            <a:r>
              <a:rPr lang="cs-CZ" dirty="0" smtClean="0"/>
              <a:t>století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byzantské prostředí, Konstantin a Metoděj 863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d</a:t>
            </a:r>
            <a:r>
              <a:rPr lang="cs-CZ" dirty="0" smtClean="0"/>
              <a:t>o 18. století </a:t>
            </a:r>
          </a:p>
          <a:p>
            <a:pPr>
              <a:buFontTx/>
              <a:buChar char="-"/>
            </a:pPr>
            <a:r>
              <a:rPr lang="cs-CZ" dirty="0" smtClean="0"/>
              <a:t>Komárno, Vídeň: obchodníci,                kavárníci, studenti, bankéři</a:t>
            </a:r>
          </a:p>
          <a:p>
            <a:pPr>
              <a:buFontTx/>
              <a:buChar char="-"/>
            </a:pPr>
            <a:r>
              <a:rPr lang="cs-CZ" dirty="0" smtClean="0"/>
              <a:t>Brno: internace Alexandros </a:t>
            </a:r>
            <a:r>
              <a:rPr lang="cs-CZ" dirty="0" err="1" smtClean="0"/>
              <a:t>Ypsilanti</a:t>
            </a:r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0"/>
            <a:ext cx="5210175" cy="3905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2750"/>
            <a:ext cx="5210172" cy="39076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r="-11323"/>
          <a:stretch/>
        </p:blipFill>
        <p:spPr>
          <a:xfrm>
            <a:off x="-10205" y="2952750"/>
            <a:ext cx="5885649" cy="392376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19. – 1. polovina 20. století</a:t>
            </a:r>
          </a:p>
          <a:p>
            <a:pPr>
              <a:buFontTx/>
              <a:buChar char="-"/>
            </a:pPr>
            <a:r>
              <a:rPr lang="cs-CZ" dirty="0" smtClean="0"/>
              <a:t>šlechta, finančníci (</a:t>
            </a:r>
            <a:r>
              <a:rPr lang="cs-CZ" dirty="0" err="1" smtClean="0"/>
              <a:t>Logothetti</a:t>
            </a:r>
            <a:r>
              <a:rPr lang="cs-CZ" dirty="0" smtClean="0"/>
              <a:t>, </a:t>
            </a:r>
            <a:r>
              <a:rPr lang="cs-CZ" dirty="0" err="1" smtClean="0"/>
              <a:t>Sina</a:t>
            </a:r>
            <a:r>
              <a:rPr lang="cs-CZ" dirty="0" smtClean="0"/>
              <a:t>, </a:t>
            </a:r>
            <a:r>
              <a:rPr lang="cs-CZ" dirty="0" err="1" smtClean="0"/>
              <a:t>Baltazzi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architekti (</a:t>
            </a:r>
            <a:r>
              <a:rPr lang="cs-CZ" dirty="0" err="1" smtClean="0"/>
              <a:t>Hansen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8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r>
              <a:rPr lang="cs-CZ" dirty="0" smtClean="0"/>
              <a:t>2. polovina 20. století</a:t>
            </a:r>
          </a:p>
          <a:p>
            <a:pPr>
              <a:buFontTx/>
              <a:buChar char="-"/>
            </a:pPr>
            <a:r>
              <a:rPr lang="cs-CZ" dirty="0" smtClean="0"/>
              <a:t>následek občanské války v Řecku (pravice vs. levice)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/>
              <a:t>exodus do </a:t>
            </a:r>
            <a:r>
              <a:rPr lang="cs-CZ" dirty="0"/>
              <a:t>politicky </a:t>
            </a:r>
            <a:r>
              <a:rPr lang="cs-CZ" dirty="0" smtClean="0"/>
              <a:t>bližších komunistických zemí =&gt; politická a válečná migrace</a:t>
            </a:r>
          </a:p>
          <a:p>
            <a:pPr>
              <a:buFontTx/>
              <a:buChar char="-"/>
            </a:pPr>
            <a:r>
              <a:rPr lang="cs-CZ" dirty="0" smtClean="0"/>
              <a:t>1948-9 – děti ze severního Řecka, děti              a dospělí, cca 13,5 tisíce osob</a:t>
            </a:r>
          </a:p>
          <a:p>
            <a:pPr>
              <a:buFontTx/>
              <a:buChar char="-"/>
            </a:pPr>
            <a:r>
              <a:rPr lang="cs-CZ" dirty="0" smtClean="0"/>
              <a:t>dětské domovy – do r. 1962, nejvyšší počet 60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Československo-řecká společnost, KS </a:t>
            </a:r>
            <a:r>
              <a:rPr lang="cs-CZ" dirty="0" smtClean="0"/>
              <a:t>Řecka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do r. 1991 neměli status národnostní menšiny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/>
        </p:blipFill>
        <p:spPr bwMode="auto">
          <a:xfrm rot="5400000">
            <a:off x="1514747" y="-858563"/>
            <a:ext cx="5976705" cy="8359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8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/>
              <a:t>od 70. let 20. století</a:t>
            </a:r>
          </a:p>
          <a:p>
            <a:pPr>
              <a:buFontTx/>
              <a:buChar char="-"/>
            </a:pPr>
            <a:r>
              <a:rPr lang="cs-CZ" dirty="0"/>
              <a:t>návrat do Řecka </a:t>
            </a:r>
            <a:r>
              <a:rPr lang="cs-CZ" dirty="0" smtClean="0"/>
              <a:t>=&gt; </a:t>
            </a:r>
            <a:r>
              <a:rPr lang="cs-CZ" dirty="0"/>
              <a:t>v Čechách Řek, v Řecku Čech (Soluň, Athény)</a:t>
            </a:r>
          </a:p>
          <a:p>
            <a:endParaRPr lang="cs-CZ" dirty="0"/>
          </a:p>
          <a:p>
            <a:r>
              <a:rPr lang="cs-CZ" dirty="0"/>
              <a:t>od r. 2008 </a:t>
            </a:r>
          </a:p>
          <a:p>
            <a:pPr>
              <a:buFontTx/>
              <a:buChar char="-"/>
            </a:pPr>
            <a:r>
              <a:rPr lang="cs-CZ" dirty="0"/>
              <a:t>ekonomická migrace v důsledku hospodářské </a:t>
            </a:r>
            <a:r>
              <a:rPr lang="cs-CZ" dirty="0" smtClean="0"/>
              <a:t>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1. generace – příchozí dospělí; přechodná doba =&gt; neuměli česky, malý kontakt s Čechy</a:t>
            </a:r>
          </a:p>
          <a:p>
            <a:pPr>
              <a:buFontTx/>
              <a:buChar char="-"/>
            </a:pPr>
            <a:r>
              <a:rPr lang="cs-CZ" dirty="0" smtClean="0"/>
              <a:t>1,5. generace – příchozí děti; kontakt s Čechy, češtinou, místní školy; smíšená manželství minimálně; kontakt s řeckou kulturou (domovy, rodiny, společenské a kulturní akce</a:t>
            </a:r>
            <a:r>
              <a:rPr lang="cs-CZ" dirty="0" smtClean="0"/>
              <a:t>), pocit provizoria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generace – děti 1,5. g., v rodinách udržování řecké kultury dle úsudku rodičů, výrazná integrace (až asimilace)</a:t>
            </a:r>
            <a:endParaRPr lang="cs-CZ" sz="3200" dirty="0" smtClean="0"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t="3935" r="3265" b="24376"/>
          <a:stretch/>
        </p:blipFill>
        <p:spPr>
          <a:xfrm>
            <a:off x="1" y="332656"/>
            <a:ext cx="9143999" cy="62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generace – běžný život český, udržování řeckých kořenů prostřednictvím kulturních 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vzdělávacích aktivit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SŠ a VŠ vzdělání</a:t>
            </a:r>
          </a:p>
          <a:p>
            <a:pPr>
              <a:buFontTx/>
              <a:buChar char="-"/>
            </a:pPr>
            <a:r>
              <a:rPr lang="cs-CZ" dirty="0" smtClean="0"/>
              <a:t>k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oncentrace ve městech, S Morava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počátku endogamní,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dnes smíšená manželství</a:t>
            </a:r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Č. o Řecích: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přátelští, energičtí x na vše je čas, živelní, rodina je základ, exotika</a:t>
            </a:r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Řeci o Č.: chladní, individualisti x systematičtí, pořádní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5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000" smtClean="0"/>
              <a:t>1991: 3,4 tis.</a:t>
            </a:r>
          </a:p>
          <a:p>
            <a:pPr>
              <a:buFontTx/>
              <a:buChar char="-"/>
            </a:pPr>
            <a:r>
              <a:rPr lang="cs-CZ" sz="3000" smtClean="0"/>
              <a:t>2011: 2.043 (kvalifikované odhady 7.000), JmK 243</a:t>
            </a:r>
          </a:p>
          <a:p>
            <a:pPr>
              <a:buFontTx/>
              <a:buChar char="-"/>
            </a:pPr>
            <a:r>
              <a:rPr lang="cs-CZ" sz="3000" smtClean="0"/>
              <a:t>2017: cca 1.500 trvalý nebo přechodný pobyt</a:t>
            </a:r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24482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udržování </a:t>
            </a:r>
            <a:r>
              <a:rPr lang="cs-CZ" dirty="0" smtClean="0"/>
              <a:t>v </a:t>
            </a:r>
            <a:r>
              <a:rPr lang="cs-CZ" dirty="0"/>
              <a:t>rodině </a:t>
            </a:r>
            <a:r>
              <a:rPr lang="cs-CZ" dirty="0" smtClean="0"/>
              <a:t>i </a:t>
            </a:r>
            <a:r>
              <a:rPr lang="cs-CZ" dirty="0"/>
              <a:t>společenské rovině </a:t>
            </a:r>
          </a:p>
          <a:p>
            <a:pPr>
              <a:buFontTx/>
              <a:buChar char="-"/>
            </a:pPr>
            <a:r>
              <a:rPr lang="cs-CZ" dirty="0"/>
              <a:t>jazyk: komunikačně 1,5. generace, 2. mnohem méně; od r. 1951 výuka </a:t>
            </a:r>
            <a:r>
              <a:rPr lang="cs-CZ" dirty="0" smtClean="0"/>
              <a:t>nepovinná =&gt; řecké školy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hudba, zpěv a tanec: poslech, společenská setkání</a:t>
            </a:r>
          </a:p>
          <a:p>
            <a:pPr>
              <a:buFontTx/>
              <a:buChar char="-"/>
            </a:pPr>
            <a:r>
              <a:rPr lang="cs-CZ" dirty="0" smtClean="0"/>
              <a:t>svátky: státní (25. 3. osvobození od Turků, 28. 10. </a:t>
            </a:r>
            <a:r>
              <a:rPr lang="cs-CZ" dirty="0" err="1" smtClean="0"/>
              <a:t>Ochi</a:t>
            </a:r>
            <a:r>
              <a:rPr lang="cs-CZ" dirty="0" smtClean="0"/>
              <a:t> = ne fašistické okupaci), kalendářní (Velikonoce české i řecké, Vánoce </a:t>
            </a:r>
            <a:r>
              <a:rPr lang="cs-CZ" dirty="0" smtClean="0"/>
              <a:t>české + </a:t>
            </a:r>
            <a:r>
              <a:rPr lang="cs-CZ" dirty="0" err="1" smtClean="0"/>
              <a:t>vasilopita</a:t>
            </a:r>
            <a:r>
              <a:rPr lang="cs-CZ" dirty="0" smtClean="0"/>
              <a:t>), rodinné (zachováno kmotrovství, jmeniny)</a:t>
            </a:r>
          </a:p>
          <a:p>
            <a:pPr>
              <a:buFontTx/>
              <a:buChar char="-"/>
            </a:pPr>
            <a:r>
              <a:rPr lang="cs-CZ" dirty="0"/>
              <a:t>gastronomie: zelenina (papriky, lilek, okurky), jehněčí, musaka, pita, </a:t>
            </a:r>
            <a:r>
              <a:rPr lang="cs-CZ" dirty="0" smtClean="0"/>
              <a:t>baklava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/>
          <a:stretch/>
        </p:blipFill>
        <p:spPr bwMode="auto">
          <a:xfrm>
            <a:off x="15280" y="4233463"/>
            <a:ext cx="4477655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01" y="4221089"/>
            <a:ext cx="4686699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602</Words>
  <Application>Microsoft Office PowerPoint</Application>
  <PresentationFormat>Předvádění na obrazovce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Řekové</vt:lpstr>
      <vt:lpstr>Historie kontaktů s Řeky</vt:lpstr>
      <vt:lpstr>Prezentace aplikace PowerPoint</vt:lpstr>
      <vt:lpstr>Prezentace aplikace PowerPoint</vt:lpstr>
      <vt:lpstr>Prezentace aplikace PowerPoint</vt:lpstr>
      <vt:lpstr>Charakteristika menšiny</vt:lpstr>
      <vt:lpstr>Prezentace aplikace PowerPoint</vt:lpstr>
      <vt:lpstr>Statistické údaje</vt:lpstr>
      <vt:lpstr>Etnické identifikátory</vt:lpstr>
      <vt:lpstr>Kulturní instituce</vt:lpstr>
      <vt:lpstr>Prezentace aplikace PowerPoint</vt:lpstr>
      <vt:lpstr>Literatura a badatelé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Řekové ve městě Brně</dc:title>
  <dc:creator>mzm</dc:creator>
  <cp:lastModifiedBy>mzm</cp:lastModifiedBy>
  <cp:revision>53</cp:revision>
  <dcterms:created xsi:type="dcterms:W3CDTF">2017-12-05T06:25:03Z</dcterms:created>
  <dcterms:modified xsi:type="dcterms:W3CDTF">2018-05-14T08:30:21Z</dcterms:modified>
</cp:coreProperties>
</file>