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62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64" autoAdjust="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2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34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5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4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8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38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47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9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FD0D-190A-491C-ABAC-C496649D5E45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5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btfUsnTBc" TargetMode="External"/><Relationship Id="rId2" Type="http://schemas.openxmlformats.org/officeDocument/2006/relationships/hyperlink" Target="https://www.youtube.com/watch?v=Ej5y6DN0CR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Rusové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353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Anastasie Kopřivová – 1. migrační vlna</a:t>
            </a:r>
          </a:p>
          <a:p>
            <a:r>
              <a:rPr lang="cs-CZ" dirty="0" smtClean="0"/>
              <a:t>Igor </a:t>
            </a:r>
            <a:r>
              <a:rPr lang="cs-CZ" dirty="0" err="1" smtClean="0"/>
              <a:t>Zolotarev</a:t>
            </a:r>
            <a:r>
              <a:rPr lang="cs-CZ" dirty="0" smtClean="0"/>
              <a:t>, Karel Sládek</a:t>
            </a:r>
          </a:p>
          <a:p>
            <a:r>
              <a:rPr lang="cs-CZ" dirty="0" err="1"/>
              <a:t>PřF</a:t>
            </a:r>
            <a:r>
              <a:rPr lang="cs-CZ" dirty="0"/>
              <a:t> </a:t>
            </a:r>
            <a:r>
              <a:rPr lang="cs-CZ" dirty="0" smtClean="0"/>
              <a:t>UK, katedra sociální demografie a </a:t>
            </a:r>
            <a:r>
              <a:rPr lang="cs-CZ" dirty="0" err="1" smtClean="0"/>
              <a:t>regio</a:t>
            </a:r>
            <a:r>
              <a:rPr lang="cs-CZ" smtClean="0"/>
              <a:t>- nálního</a:t>
            </a:r>
            <a:r>
              <a:rPr lang="cs-CZ" dirty="0" smtClean="0"/>
              <a:t> rozvoje </a:t>
            </a:r>
            <a:r>
              <a:rPr lang="cs-CZ" dirty="0"/>
              <a:t>– </a:t>
            </a:r>
            <a:r>
              <a:rPr lang="cs-CZ" dirty="0" smtClean="0"/>
              <a:t>Dušan Drbohlav, Klára Fiedlerová, Eva Janská</a:t>
            </a:r>
          </a:p>
          <a:p>
            <a:r>
              <a:rPr lang="cs-CZ" dirty="0" smtClean="0"/>
              <a:t>cizinci.cz – migrace, imigrace, integrace,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65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Rusy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po bolševické revoluci politická migrace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šlechta, inteligence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Ruská pomocná akce</a:t>
            </a:r>
            <a:r>
              <a:rPr lang="cs-CZ" dirty="0" smtClean="0"/>
              <a:t> (max. 25 tisíc osob): zajištění bydlení, stravy, zdravotní péče, vzdělání, kultury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54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 smtClean="0"/>
              <a:t>po 2. světové válce část ruské emigrace odvlečena zpět do SSSR</a:t>
            </a:r>
          </a:p>
          <a:p>
            <a:pPr>
              <a:buFontTx/>
              <a:buChar char="-"/>
            </a:pPr>
            <a:r>
              <a:rPr lang="cs-CZ" dirty="0" smtClean="0"/>
              <a:t>do r. 1989 odborníci (pedagogové), smíšená manželství x armáda SSSR (115 tisíc)</a:t>
            </a:r>
          </a:p>
          <a:p>
            <a:pPr>
              <a:buFontTx/>
              <a:buChar char="-"/>
            </a:pPr>
            <a:r>
              <a:rPr lang="cs-CZ" dirty="0" smtClean="0"/>
              <a:t>po r. 1991 ekonomická a politická; výjimečně historické vazby rodiny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 r. 2000</a:t>
            </a:r>
          </a:p>
          <a:p>
            <a:pPr>
              <a:buFontTx/>
              <a:buChar char="-"/>
            </a:pPr>
            <a:r>
              <a:rPr lang="cs-CZ" dirty="0" smtClean="0"/>
              <a:t>migrace ekonomická a „existenční“, studenti</a:t>
            </a:r>
          </a:p>
        </p:txBody>
      </p:sp>
    </p:spTree>
    <p:extLst>
      <p:ext uri="{BB962C8B-B14F-4D97-AF65-F5344CB8AC3E}">
        <p14:creationId xmlns:p14="http://schemas.microsoft.com/office/powerpoint/2010/main" val="4920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střední věková skupina, rodiny s dětmi</a:t>
            </a:r>
          </a:p>
          <a:p>
            <a:pPr>
              <a:buFontTx/>
              <a:buChar char="-"/>
            </a:pPr>
            <a:r>
              <a:rPr lang="cs-CZ" dirty="0" smtClean="0"/>
              <a:t>skupina do 25 let rychlý nárůst</a:t>
            </a:r>
          </a:p>
          <a:p>
            <a:pPr>
              <a:buFontTx/>
              <a:buChar char="-"/>
            </a:pPr>
            <a:r>
              <a:rPr lang="cs-CZ" dirty="0"/>
              <a:t>výrazná koncentrace v Praze (60%), K. Vary</a:t>
            </a:r>
          </a:p>
          <a:p>
            <a:pPr>
              <a:buFontTx/>
              <a:buChar char="-"/>
            </a:pPr>
            <a:r>
              <a:rPr lang="cs-CZ" dirty="0" smtClean="0"/>
              <a:t>SŠ a VŠ vzdělání, podnikatelé (kontakty              s Ruskem), etnická ekonomika x ruská mafie</a:t>
            </a:r>
          </a:p>
          <a:p>
            <a:pPr>
              <a:buFontTx/>
              <a:buChar char="-"/>
            </a:pPr>
            <a:r>
              <a:rPr lang="cs-CZ" dirty="0" smtClean="0"/>
              <a:t>přesun fyzického domova x emotivní vztah       k vlasti</a:t>
            </a:r>
          </a:p>
        </p:txBody>
      </p:sp>
    </p:spTree>
    <p:extLst>
      <p:ext uri="{BB962C8B-B14F-4D97-AF65-F5344CB8AC3E}">
        <p14:creationId xmlns:p14="http://schemas.microsoft.com/office/powerpoint/2010/main" val="12469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pasivní zájem o české veřejné a spolkové dění</a:t>
            </a:r>
          </a:p>
          <a:p>
            <a:pPr>
              <a:buFontTx/>
              <a:buChar char="-"/>
            </a:pPr>
            <a:r>
              <a:rPr lang="cs-CZ" dirty="0"/>
              <a:t>vysoká uzavřenost komunity (ženy)</a:t>
            </a:r>
          </a:p>
          <a:p>
            <a:pPr>
              <a:buFontTx/>
              <a:buChar char="-"/>
            </a:pPr>
            <a:r>
              <a:rPr lang="cs-CZ" dirty="0" smtClean="0"/>
              <a:t>Rusové o sobě: pohostinnost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Rusové o Č.: „antisovětismus</a:t>
            </a:r>
            <a:r>
              <a:rPr lang="cs-CZ" dirty="0"/>
              <a:t>“ </a:t>
            </a:r>
            <a:r>
              <a:rPr lang="cs-CZ" dirty="0">
                <a:sym typeface="Wingdings" panose="05000000000000000000" pitchFamily="2" charset="2"/>
              </a:rPr>
              <a:t> „</a:t>
            </a:r>
            <a:r>
              <a:rPr lang="cs-CZ" dirty="0" err="1">
                <a:sym typeface="Wingdings" panose="05000000000000000000" pitchFamily="2" charset="2"/>
              </a:rPr>
              <a:t>antirusismus</a:t>
            </a:r>
            <a:r>
              <a:rPr lang="cs-CZ" dirty="0">
                <a:sym typeface="Wingdings" panose="05000000000000000000" pitchFamily="2" charset="2"/>
              </a:rPr>
              <a:t>“, individualismus, přesnost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63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před r. 1989: společně s Ukrajinci, 19 tisíc (1950), pokles </a:t>
            </a:r>
          </a:p>
          <a:p>
            <a:pPr>
              <a:buFontTx/>
              <a:buChar char="-"/>
            </a:pPr>
            <a:r>
              <a:rPr lang="cs-CZ" dirty="0" smtClean="0"/>
              <a:t>1991: 5,1 tisíce</a:t>
            </a:r>
          </a:p>
          <a:p>
            <a:pPr>
              <a:buFontTx/>
              <a:buChar char="-"/>
            </a:pPr>
            <a:r>
              <a:rPr lang="cs-CZ" dirty="0" smtClean="0"/>
              <a:t>2011: 17.872 (kvalifikované odhady 20 tisíc), </a:t>
            </a:r>
            <a:r>
              <a:rPr lang="cs-CZ" dirty="0" err="1" smtClean="0"/>
              <a:t>JmK</a:t>
            </a:r>
            <a:r>
              <a:rPr lang="cs-CZ" dirty="0" smtClean="0"/>
              <a:t> 886</a:t>
            </a:r>
          </a:p>
          <a:p>
            <a:pPr>
              <a:buFontTx/>
              <a:buChar char="-"/>
            </a:pPr>
            <a:r>
              <a:rPr lang="cs-CZ" dirty="0" smtClean="0"/>
              <a:t>2017: 36,7 tisíce trvalý nebo přechodný pobyt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1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azyk: udržuje se </a:t>
            </a:r>
            <a:r>
              <a:rPr lang="cs-CZ" smtClean="0"/>
              <a:t>v rodinách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áboženství: pravoslavné, pocit propojení i pro ateisty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vyky: kalendářní české a ruské (až tři vánoční oslavy, Velikonoce – kulič, MDŽ)</a:t>
            </a:r>
          </a:p>
          <a:p>
            <a:pPr>
              <a:buFontTx/>
              <a:buChar char="-"/>
            </a:pPr>
            <a:r>
              <a:rPr lang="cs-CZ" dirty="0" smtClean="0"/>
              <a:t>strava: pelmeně, boršč, šči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28" y="3575191"/>
            <a:ext cx="3275856" cy="328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" r="8978" b="185"/>
          <a:stretch/>
        </p:blipFill>
        <p:spPr bwMode="auto">
          <a:xfrm>
            <a:off x="3252328" y="3575191"/>
            <a:ext cx="5891672" cy="328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3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dirty="0" err="1" smtClean="0"/>
              <a:t>Očag</a:t>
            </a:r>
            <a:r>
              <a:rPr lang="cs-CZ" dirty="0" smtClean="0"/>
              <a:t> (= Krb, 1991 Praha – Ústí): navazuje na činnost za 1. republiky, pomoc příchozím ze zemí bývalého SSSR</a:t>
            </a:r>
          </a:p>
          <a:p>
            <a:pPr>
              <a:buFontTx/>
              <a:buChar char="-"/>
            </a:pPr>
            <a:r>
              <a:rPr lang="cs-CZ" dirty="0" smtClean="0"/>
              <a:t>Ruská tradice (Praha, 2001): vydavatelská činnost, šachový klub, výuka češtiny, časopis Ruské slovo</a:t>
            </a:r>
          </a:p>
          <a:p>
            <a:pPr>
              <a:buFontTx/>
              <a:buChar char="-"/>
            </a:pPr>
            <a:r>
              <a:rPr lang="cs-CZ" dirty="0" smtClean="0"/>
              <a:t>Folklorní sdružení přátel ruské a ukrajinské kultury </a:t>
            </a:r>
            <a:r>
              <a:rPr lang="cs-CZ" dirty="0" err="1" smtClean="0"/>
              <a:t>Sudaruška</a:t>
            </a:r>
            <a:r>
              <a:rPr lang="cs-CZ" dirty="0" smtClean="0"/>
              <a:t> </a:t>
            </a:r>
            <a:r>
              <a:rPr lang="cs-CZ" dirty="0" smtClean="0"/>
              <a:t>(Brno, 2003): uchování </a:t>
            </a:r>
            <a:r>
              <a:rPr lang="cs-CZ" dirty="0" smtClean="0"/>
              <a:t>ruské </a:t>
            </a:r>
            <a:r>
              <a:rPr lang="cs-CZ" dirty="0" smtClean="0"/>
              <a:t>a ukrajinské kultury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10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hlinkClick r:id="rId2"/>
              </a:rPr>
              <a:t>https://www.youtube.com/watch?v=Ej5y6DN0CR4</a:t>
            </a:r>
            <a:r>
              <a:rPr lang="cs-CZ"/>
              <a:t> </a:t>
            </a:r>
          </a:p>
          <a:p>
            <a:pPr>
              <a:buFontTx/>
              <a:buChar char="-"/>
            </a:pPr>
            <a:r>
              <a:rPr lang="cs-CZ" smtClean="0"/>
              <a:t>Ruský </a:t>
            </a:r>
            <a:r>
              <a:rPr lang="cs-CZ" dirty="0"/>
              <a:t>kulturně osvětový spolek (Brno, 2006): ruskojazyční občané, kurzy ruštiny, prezentace tradiční i soudobé kultury, akce pro děti a dospělé; Den vítězství, Ruské jaro na Moravě (21. 3. – 31. 5. 2018)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://www.youtube.com/watch?v=fcbtfUsnTBc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998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417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Rusové</vt:lpstr>
      <vt:lpstr>Historie kontaktů s Rusy</vt:lpstr>
      <vt:lpstr>Prezentace aplikace PowerPoint</vt:lpstr>
      <vt:lpstr>Charakteristika menšiny</vt:lpstr>
      <vt:lpstr>Prezentace aplikace PowerPoint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Rusové</dc:title>
  <dc:creator>mzm</dc:creator>
  <cp:lastModifiedBy>mzm</cp:lastModifiedBy>
  <cp:revision>22</cp:revision>
  <dcterms:created xsi:type="dcterms:W3CDTF">2018-04-06T06:33:12Z</dcterms:created>
  <dcterms:modified xsi:type="dcterms:W3CDTF">2018-05-14T10:25:14Z</dcterms:modified>
</cp:coreProperties>
</file>