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4E9AF-F486-4A16-9070-D961DC9E18E7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34F1-8A5D-4D54-9AE2-BF5E8FEA5B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636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4E9AF-F486-4A16-9070-D961DC9E18E7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34F1-8A5D-4D54-9AE2-BF5E8FEA5B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2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4E9AF-F486-4A16-9070-D961DC9E18E7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34F1-8A5D-4D54-9AE2-BF5E8FEA5B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1679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4E9AF-F486-4A16-9070-D961DC9E18E7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34F1-8A5D-4D54-9AE2-BF5E8FEA5B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5631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4E9AF-F486-4A16-9070-D961DC9E18E7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34F1-8A5D-4D54-9AE2-BF5E8FEA5B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629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4E9AF-F486-4A16-9070-D961DC9E18E7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34F1-8A5D-4D54-9AE2-BF5E8FEA5B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1526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4E9AF-F486-4A16-9070-D961DC9E18E7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34F1-8A5D-4D54-9AE2-BF5E8FEA5B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135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4E9AF-F486-4A16-9070-D961DC9E18E7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34F1-8A5D-4D54-9AE2-BF5E8FEA5B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029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4E9AF-F486-4A16-9070-D961DC9E18E7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34F1-8A5D-4D54-9AE2-BF5E8FEA5B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3425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4E9AF-F486-4A16-9070-D961DC9E18E7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34F1-8A5D-4D54-9AE2-BF5E8FEA5B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2479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4E9AF-F486-4A16-9070-D961DC9E18E7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34F1-8A5D-4D54-9AE2-BF5E8FEA5B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04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4E9AF-F486-4A16-9070-D961DC9E18E7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534F1-8A5D-4D54-9AE2-BF5E8FEA5B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8908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5xNUeaetQ4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9IUNc9b9Kg" TargetMode="External"/><Relationship Id="rId2" Type="http://schemas.openxmlformats.org/officeDocument/2006/relationships/hyperlink" Target="https://www.youtube.com/watch?v=Vw-H6By8ys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Slováci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068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/>
              <a:t>Obec </a:t>
            </a:r>
            <a:r>
              <a:rPr lang="cs-CZ" dirty="0" err="1"/>
              <a:t>Slovákov</a:t>
            </a:r>
            <a:r>
              <a:rPr lang="cs-CZ" dirty="0"/>
              <a:t> v ČR (1992, Praha): 14 obcí; udržování a prezentace kultury, česko-slovenské vztahy; časopis </a:t>
            </a:r>
            <a:r>
              <a:rPr lang="cs-CZ" dirty="0" err="1"/>
              <a:t>Korene</a:t>
            </a:r>
            <a:r>
              <a:rPr lang="cs-CZ" dirty="0"/>
              <a:t> (od 1993); Mezinárodní festival Jánošíkův </a:t>
            </a:r>
            <a:r>
              <a:rPr lang="cs-CZ" dirty="0" smtClean="0"/>
              <a:t>dukát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2010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 a badatelé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Jan Rychlík, </a:t>
            </a:r>
            <a:r>
              <a:rPr lang="cs-CZ" smtClean="0"/>
              <a:t>Tomáš Dvořák </a:t>
            </a:r>
            <a:r>
              <a:rPr lang="cs-CZ" dirty="0" smtClean="0"/>
              <a:t>– historie</a:t>
            </a:r>
          </a:p>
          <a:p>
            <a:r>
              <a:rPr lang="cs-CZ" dirty="0" smtClean="0"/>
              <a:t>Helena Nosková</a:t>
            </a:r>
          </a:p>
          <a:p>
            <a:r>
              <a:rPr lang="cs-CZ" dirty="0" smtClean="0"/>
              <a:t>Magdalena Rychlíková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9308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kontaktů se Slováky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cs-CZ" dirty="0" smtClean="0"/>
              <a:t>odlišné státní útvary =&gt; náboženské a kulturní podobnosti, odlišná historie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16. – 17. století </a:t>
            </a:r>
          </a:p>
          <a:p>
            <a:pPr>
              <a:buFontTx/>
              <a:buChar char="-"/>
            </a:pPr>
            <a:r>
              <a:rPr lang="cs-CZ" dirty="0" smtClean="0"/>
              <a:t>první písemné zmínky: studenti a vyučující na univerzitě</a:t>
            </a:r>
          </a:p>
          <a:p>
            <a:pPr>
              <a:buFontTx/>
              <a:buChar char="-"/>
            </a:pPr>
            <a:r>
              <a:rPr lang="cs-CZ" dirty="0" smtClean="0"/>
              <a:t>Jan Jesenský (Jessenius): 1621 popraven po bitvě na Bílé hoře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5377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</p:spPr>
        <p:txBody>
          <a:bodyPr>
            <a:normAutofit/>
          </a:bodyPr>
          <a:lstStyle/>
          <a:p>
            <a:r>
              <a:rPr lang="cs-CZ" dirty="0" smtClean="0"/>
              <a:t>18. – 19. století</a:t>
            </a:r>
          </a:p>
          <a:p>
            <a:pPr>
              <a:buFontTx/>
              <a:buChar char="-"/>
            </a:pPr>
            <a:r>
              <a:rPr lang="cs-CZ" dirty="0"/>
              <a:t>o</a:t>
            </a:r>
            <a:r>
              <a:rPr lang="cs-CZ" dirty="0" smtClean="0"/>
              <a:t>bnova reformační církve u nás: duchovní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dirty="0" smtClean="0"/>
              <a:t>19. století</a:t>
            </a:r>
          </a:p>
          <a:p>
            <a:pPr>
              <a:buFontTx/>
              <a:buChar char="-"/>
            </a:pPr>
            <a:r>
              <a:rPr lang="cs-CZ" dirty="0"/>
              <a:t>č</a:t>
            </a:r>
            <a:r>
              <a:rPr lang="cs-CZ" dirty="0" smtClean="0"/>
              <a:t>eské a slovenské národní obrození =&gt; jasné vymezení slovenského národa, spisovný jazyk (Anton Bernolák, Ľudovít </a:t>
            </a:r>
            <a:r>
              <a:rPr lang="cs-CZ" dirty="0" err="1" smtClean="0"/>
              <a:t>Štúr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smtClean="0"/>
              <a:t>kulturní instituce: podpora studentů, rozvoj vztahů; Detvan, Českoslovanská jednota (Praha)</a:t>
            </a:r>
          </a:p>
          <a:p>
            <a:pPr>
              <a:buFontTx/>
              <a:buChar char="-"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01231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30932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1. republika</a:t>
            </a:r>
          </a:p>
          <a:p>
            <a:pPr>
              <a:buFontTx/>
              <a:buChar char="-"/>
            </a:pPr>
            <a:r>
              <a:rPr lang="cs-CZ" dirty="0" smtClean="0"/>
              <a:t>od 28. 10. 1918: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mimo 1939-1945 společný stát   s Čechy: československý nebo slovenský národ </a:t>
            </a:r>
          </a:p>
          <a:p>
            <a:pPr>
              <a:buFontTx/>
              <a:buChar char="-"/>
            </a:pPr>
            <a:r>
              <a:rPr lang="cs-CZ" dirty="0" smtClean="0"/>
              <a:t>kulturní instituce: Československá jednota (Praha), místní odbory Matice slovenské</a:t>
            </a:r>
          </a:p>
          <a:p>
            <a:pPr>
              <a:buFontTx/>
              <a:buChar char="-"/>
            </a:pPr>
            <a:endParaRPr lang="cs-CZ" dirty="0" smtClean="0"/>
          </a:p>
          <a:p>
            <a:r>
              <a:rPr lang="cs-CZ" dirty="0" smtClean="0"/>
              <a:t>40. léta 20. století</a:t>
            </a:r>
          </a:p>
          <a:p>
            <a:pPr>
              <a:buFontTx/>
              <a:buChar char="-"/>
            </a:pPr>
            <a:r>
              <a:rPr lang="cs-CZ" dirty="0" smtClean="0"/>
              <a:t>migrace ekonomická, řízená i samovolná, nejdříve krátkodobý pobyt (nekvalifikovaná síla, studenti), potom trvalý (odborníci), vojáci ze základní vojenské služby</a:t>
            </a:r>
          </a:p>
          <a:p>
            <a:pPr>
              <a:buFontTx/>
              <a:buChar char="-"/>
            </a:pPr>
            <a:r>
              <a:rPr lang="cs-CZ" dirty="0" smtClean="0"/>
              <a:t>kulturní instituce: Československá společnost, Matice slovenská</a:t>
            </a:r>
          </a:p>
        </p:txBody>
      </p:sp>
    </p:spTree>
    <p:extLst>
      <p:ext uri="{BB962C8B-B14F-4D97-AF65-F5344CB8AC3E}">
        <p14:creationId xmlns:p14="http://schemas.microsoft.com/office/powerpoint/2010/main" val="956694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20680"/>
          </a:xfrm>
        </p:spPr>
        <p:txBody>
          <a:bodyPr>
            <a:noAutofit/>
          </a:bodyPr>
          <a:lstStyle/>
          <a:p>
            <a:r>
              <a:rPr lang="cs-CZ" sz="3000" dirty="0" smtClean="0"/>
              <a:t>60. – 80. léta 20. století</a:t>
            </a:r>
          </a:p>
          <a:p>
            <a:pPr>
              <a:buFontTx/>
              <a:buChar char="-"/>
            </a:pPr>
            <a:r>
              <a:rPr lang="cs-CZ" sz="3000" dirty="0" smtClean="0"/>
              <a:t>tzv. úřednická migrace (politici, armáda)</a:t>
            </a:r>
          </a:p>
          <a:p>
            <a:pPr>
              <a:buFontTx/>
              <a:buChar char="-"/>
            </a:pPr>
            <a:r>
              <a:rPr lang="cs-CZ" sz="3000" dirty="0" smtClean="0"/>
              <a:t>kulturní instituce: Klub slovenské kultury (1977, </a:t>
            </a:r>
            <a:r>
              <a:rPr lang="cs-CZ" sz="3000" dirty="0"/>
              <a:t>Praha) – </a:t>
            </a:r>
            <a:r>
              <a:rPr lang="cs-CZ" sz="3000" dirty="0" smtClean="0"/>
              <a:t>Slováci </a:t>
            </a:r>
            <a:r>
              <a:rPr lang="cs-CZ" sz="3000" dirty="0"/>
              <a:t>a příznivci, Listy </a:t>
            </a:r>
            <a:r>
              <a:rPr lang="cs-CZ" sz="3000" dirty="0" err="1"/>
              <a:t>Slovákov</a:t>
            </a:r>
            <a:r>
              <a:rPr lang="cs-CZ" sz="3000" dirty="0"/>
              <a:t> </a:t>
            </a:r>
            <a:r>
              <a:rPr lang="cs-CZ" sz="3000" dirty="0" smtClean="0"/>
              <a:t>              a Čechov; Dům slovenské kultury (1985, Praha)</a:t>
            </a:r>
          </a:p>
          <a:p>
            <a:pPr>
              <a:buFontTx/>
              <a:buChar char="-"/>
            </a:pPr>
            <a:endParaRPr lang="cs-CZ" sz="3000" dirty="0" smtClean="0"/>
          </a:p>
          <a:p>
            <a:r>
              <a:rPr lang="cs-CZ" sz="3000" dirty="0" smtClean="0"/>
              <a:t>po r. 1993</a:t>
            </a:r>
          </a:p>
          <a:p>
            <a:pPr>
              <a:buFontTx/>
              <a:buChar char="-"/>
            </a:pPr>
            <a:r>
              <a:rPr lang="cs-CZ" sz="3000" dirty="0" smtClean="0"/>
              <a:t>oboustranná migrace zpočátku politická a ekonomická, později jen ekonomická</a:t>
            </a:r>
          </a:p>
          <a:p>
            <a:pPr>
              <a:buFontTx/>
              <a:buChar char="-"/>
            </a:pPr>
            <a:r>
              <a:rPr lang="cs-CZ" sz="3000" dirty="0" smtClean="0"/>
              <a:t>kulturní instituce: prezentace lidové i vysoké kultury (divadlo, literatura, film); Dny slovenské kultury</a:t>
            </a:r>
          </a:p>
          <a:p>
            <a:pPr>
              <a:buFontTx/>
              <a:buChar char="-"/>
            </a:pPr>
            <a:endParaRPr lang="cs-CZ" sz="3000" dirty="0" smtClean="0"/>
          </a:p>
          <a:p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3999502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menšiny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nejdříve </a:t>
            </a:r>
            <a:r>
              <a:rPr lang="cs-CZ" dirty="0" smtClean="0"/>
              <a:t>nekvalifikovaná síla, potom odborníci, průběžně studenti, 2. polovina 20. století vojáci ze základní vojenské služby</a:t>
            </a:r>
          </a:p>
          <a:p>
            <a:pPr>
              <a:buFontTx/>
              <a:buChar char="-"/>
            </a:pPr>
            <a:r>
              <a:rPr lang="cs-CZ" dirty="0" smtClean="0"/>
              <a:t>novodobá, od počátku velmi integrovaná až asimilovaná</a:t>
            </a:r>
          </a:p>
          <a:p>
            <a:pPr>
              <a:buFontTx/>
              <a:buChar char="-"/>
            </a:pPr>
            <a:r>
              <a:rPr lang="cs-CZ" dirty="0" smtClean="0"/>
              <a:t>rozptýlená po celém území: větší města,           S Morava („slovenské“ ulice)</a:t>
            </a:r>
          </a:p>
          <a:p>
            <a:pPr>
              <a:buFontTx/>
              <a:buChar char="-"/>
            </a:pPr>
            <a:r>
              <a:rPr lang="cs-CZ" dirty="0" smtClean="0"/>
              <a:t>častá smíšená manželství</a:t>
            </a:r>
          </a:p>
          <a:p>
            <a:pPr>
              <a:buFontTx/>
              <a:buChar char="-"/>
            </a:pPr>
            <a:r>
              <a:rPr lang="cs-CZ" dirty="0" smtClean="0"/>
              <a:t>přijetí českého státního občanství (racionální vs. emotivní vztah k oběma zemím)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0125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Statistické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00600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cs-CZ" sz="2700" dirty="0" smtClean="0"/>
              <a:t>1921: v Československu 2 miliony (16 tisíc; 1931 44 tisíc)</a:t>
            </a:r>
          </a:p>
          <a:p>
            <a:pPr>
              <a:buFontTx/>
              <a:buChar char="-"/>
            </a:pPr>
            <a:r>
              <a:rPr lang="cs-CZ" sz="2700" dirty="0" smtClean="0"/>
              <a:t>2. svět. válka: v protektorátu 30 tisíc se statusem cizince</a:t>
            </a:r>
          </a:p>
          <a:p>
            <a:pPr>
              <a:buFontTx/>
              <a:buChar char="-"/>
            </a:pPr>
            <a:r>
              <a:rPr lang="cs-CZ" sz="2700" dirty="0" smtClean="0"/>
              <a:t>konec 40. let 20. století: v české části 250 tisíc (v tom      i Maďaři, Romové a reemigranti)</a:t>
            </a:r>
          </a:p>
          <a:p>
            <a:pPr>
              <a:buFontTx/>
              <a:buChar char="-"/>
            </a:pPr>
            <a:r>
              <a:rPr lang="cs-CZ" sz="2700" dirty="0" smtClean="0"/>
              <a:t>1980: v české části 3,5% z celkového počtu 4,5 milionu (tj. cca 158 tisíc)</a:t>
            </a:r>
          </a:p>
          <a:p>
            <a:pPr>
              <a:buFontTx/>
              <a:buChar char="-"/>
            </a:pPr>
            <a:r>
              <a:rPr lang="cs-CZ" sz="2700" dirty="0" smtClean="0"/>
              <a:t>2011: 147.152 (+ cca 19 tisíc dvojí národnost), </a:t>
            </a:r>
            <a:r>
              <a:rPr lang="cs-CZ" sz="2700" dirty="0" err="1" smtClean="0"/>
              <a:t>JmK</a:t>
            </a:r>
            <a:r>
              <a:rPr lang="cs-CZ" sz="2700" dirty="0" smtClean="0"/>
              <a:t> 17 tisíc</a:t>
            </a:r>
          </a:p>
          <a:p>
            <a:pPr>
              <a:buFontTx/>
              <a:buChar char="-"/>
            </a:pPr>
            <a:r>
              <a:rPr lang="cs-CZ" sz="2700" dirty="0" smtClean="0"/>
              <a:t>2017: 111,5 tisíce trvalý nebo přechodný pobyt</a:t>
            </a:r>
            <a:endParaRPr lang="cs-CZ" sz="2700" dirty="0" smtClean="0"/>
          </a:p>
        </p:txBody>
      </p:sp>
    </p:spTree>
    <p:extLst>
      <p:ext uri="{BB962C8B-B14F-4D97-AF65-F5344CB8AC3E}">
        <p14:creationId xmlns:p14="http://schemas.microsoft.com/office/powerpoint/2010/main" val="924812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Etnické identifikátory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cs-CZ" sz="2800" dirty="0"/>
              <a:t>j</a:t>
            </a:r>
            <a:r>
              <a:rPr lang="cs-CZ" sz="2800" dirty="0" smtClean="0"/>
              <a:t>azyk: podobnost češtině </a:t>
            </a:r>
            <a:r>
              <a:rPr lang="cs-CZ" sz="2800" dirty="0" smtClean="0">
                <a:sym typeface="Wingdings" panose="05000000000000000000" pitchFamily="2" charset="2"/>
              </a:rPr>
              <a:t> dospělí se ji nemusí učit x děti ve škole; „českoslovenština“; slovenské školy (Karviná), nepovinný předmět; tisk x literatura</a:t>
            </a:r>
          </a:p>
          <a:p>
            <a:pPr>
              <a:buFontTx/>
              <a:buChar char="-"/>
            </a:pPr>
            <a:r>
              <a:rPr lang="cs-CZ" sz="2800" dirty="0" smtClean="0">
                <a:sym typeface="Wingdings" panose="05000000000000000000" pitchFamily="2" charset="2"/>
              </a:rPr>
              <a:t>hudba, tanec a zpěv: folklorní soubory</a:t>
            </a:r>
          </a:p>
          <a:p>
            <a:pPr marL="0" indent="0">
              <a:buNone/>
            </a:pPr>
            <a:r>
              <a:rPr lang="cs-CZ" sz="2800" dirty="0" smtClean="0">
                <a:sym typeface="Wingdings" panose="05000000000000000000" pitchFamily="2" charset="2"/>
                <a:hlinkClick r:id="rId2"/>
              </a:rPr>
              <a:t>https://www.youtube.com/watch?v=Q5xNUeaetQ4</a:t>
            </a:r>
            <a:r>
              <a:rPr lang="cs-CZ" sz="2800" dirty="0" smtClean="0">
                <a:sym typeface="Wingdings" panose="05000000000000000000" pitchFamily="2" charset="2"/>
              </a:rPr>
              <a:t> </a:t>
            </a:r>
          </a:p>
          <a:p>
            <a:pPr>
              <a:buFontTx/>
              <a:buChar char="-"/>
            </a:pPr>
            <a:r>
              <a:rPr lang="cs-CZ" sz="2800" dirty="0" smtClean="0">
                <a:sym typeface="Wingdings" panose="05000000000000000000" pitchFamily="2" charset="2"/>
              </a:rPr>
              <a:t>Náboženství: silná tradice, propojení </a:t>
            </a:r>
            <a:r>
              <a:rPr lang="cs-CZ" sz="2800" dirty="0" smtClean="0">
                <a:sym typeface="Wingdings" panose="05000000000000000000" pitchFamily="2" charset="2"/>
              </a:rPr>
              <a:t>s rodinnými zvyky</a:t>
            </a:r>
          </a:p>
          <a:p>
            <a:pPr>
              <a:buFontTx/>
              <a:buChar char="-"/>
            </a:pPr>
            <a:r>
              <a:rPr lang="cs-CZ" sz="2800" dirty="0" smtClean="0">
                <a:sym typeface="Wingdings" panose="05000000000000000000" pitchFamily="2" charset="2"/>
              </a:rPr>
              <a:t>zvyky</a:t>
            </a:r>
            <a:r>
              <a:rPr lang="cs-CZ" sz="2800" dirty="0" smtClean="0">
                <a:sym typeface="Wingdings" panose="05000000000000000000" pitchFamily="2" charset="2"/>
              </a:rPr>
              <a:t>: přizpůsobené českému prostředí + zachování některých specifik (Vánoce oplatky)</a:t>
            </a:r>
          </a:p>
          <a:p>
            <a:pPr>
              <a:buFontTx/>
              <a:buChar char="-"/>
            </a:pPr>
            <a:r>
              <a:rPr lang="cs-CZ" sz="2800" dirty="0" smtClean="0">
                <a:sym typeface="Wingdings" panose="05000000000000000000" pitchFamily="2" charset="2"/>
              </a:rPr>
              <a:t>gastronomie: halušky, </a:t>
            </a:r>
            <a:r>
              <a:rPr lang="cs-CZ" sz="2800" dirty="0" err="1" smtClean="0">
                <a:sym typeface="Wingdings" panose="05000000000000000000" pitchFamily="2" charset="2"/>
              </a:rPr>
              <a:t>kapustnica</a:t>
            </a:r>
            <a:r>
              <a:rPr lang="cs-CZ" sz="2800" dirty="0" smtClean="0">
                <a:sym typeface="Wingdings" panose="05000000000000000000" pitchFamily="2" charset="2"/>
              </a:rPr>
              <a:t> </a:t>
            </a:r>
            <a:r>
              <a:rPr lang="cs-CZ" sz="2800" dirty="0" smtClean="0">
                <a:sym typeface="Wingdings" panose="05000000000000000000" pitchFamily="2" charset="2"/>
              </a:rPr>
              <a:t>(zelná polévka)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03622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VUS </a:t>
            </a:r>
            <a:r>
              <a:rPr lang="cs-CZ" dirty="0" err="1"/>
              <a:t>Ondráš</a:t>
            </a:r>
            <a:r>
              <a:rPr lang="cs-CZ" dirty="0"/>
              <a:t> </a:t>
            </a:r>
            <a:r>
              <a:rPr lang="cs-CZ" dirty="0" smtClean="0"/>
              <a:t>(1954, Brno</a:t>
            </a:r>
            <a:r>
              <a:rPr lang="cs-CZ" dirty="0"/>
              <a:t>): </a:t>
            </a:r>
            <a:r>
              <a:rPr lang="cs-CZ" dirty="0" smtClean="0"/>
              <a:t>původně Jánošík,        v </a:t>
            </a:r>
            <a:r>
              <a:rPr lang="cs-CZ" dirty="0"/>
              <a:t>Olomouci, </a:t>
            </a:r>
            <a:r>
              <a:rPr lang="cs-CZ" dirty="0" smtClean="0"/>
              <a:t>vojáci </a:t>
            </a:r>
            <a:r>
              <a:rPr lang="cs-CZ" dirty="0"/>
              <a:t>ZS ze Slovenska, amatérský </a:t>
            </a:r>
            <a:r>
              <a:rPr lang="cs-CZ" dirty="0">
                <a:sym typeface="Wingdings" panose="05000000000000000000" pitchFamily="2" charset="2"/>
              </a:rPr>
              <a:t> profesionální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https://www.youtube.com/watch?v=Vw-H6By8ysc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Folklorní </a:t>
            </a:r>
            <a:r>
              <a:rPr lang="cs-CZ" dirty="0"/>
              <a:t>sdružení </a:t>
            </a:r>
            <a:r>
              <a:rPr lang="cs-CZ" dirty="0" err="1"/>
              <a:t>Púčik</a:t>
            </a:r>
            <a:r>
              <a:rPr lang="cs-CZ" dirty="0"/>
              <a:t> (1991, Brno)</a:t>
            </a:r>
          </a:p>
          <a:p>
            <a:pPr marL="0" indent="0">
              <a:buNone/>
            </a:pPr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www.youtube.com/watch?v=h9IUNc9b9Kg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55257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556</Words>
  <Application>Microsoft Office PowerPoint</Application>
  <PresentationFormat>Předvádění na obrazovce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Slováci</vt:lpstr>
      <vt:lpstr>Historie kontaktů se Slováky</vt:lpstr>
      <vt:lpstr>Prezentace aplikace PowerPoint</vt:lpstr>
      <vt:lpstr>Prezentace aplikace PowerPoint</vt:lpstr>
      <vt:lpstr>Prezentace aplikace PowerPoint</vt:lpstr>
      <vt:lpstr>Charakteristika menšiny</vt:lpstr>
      <vt:lpstr>Statistické údaje</vt:lpstr>
      <vt:lpstr>Etnické identifikátory</vt:lpstr>
      <vt:lpstr>Kulturní instituce</vt:lpstr>
      <vt:lpstr>Prezentace aplikace PowerPoint</vt:lpstr>
      <vt:lpstr>Literatura a badatelé</vt:lpstr>
    </vt:vector>
  </TitlesOfParts>
  <Company>mzm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Slováci</dc:title>
  <dc:creator>mzm</dc:creator>
  <cp:lastModifiedBy>mzm</cp:lastModifiedBy>
  <cp:revision>18</cp:revision>
  <dcterms:created xsi:type="dcterms:W3CDTF">2018-04-03T07:59:32Z</dcterms:created>
  <dcterms:modified xsi:type="dcterms:W3CDTF">2018-05-14T10:14:22Z</dcterms:modified>
</cp:coreProperties>
</file>