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4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2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7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8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46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06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34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6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3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42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3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23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CC7C-508A-43FC-81BD-CEFB1DB1E475}" type="datetimeFigureOut">
              <a:rPr lang="cs-CZ" smtClean="0"/>
              <a:t>23.5.2018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4C60-3903-48E3-B584-74DD25580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8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qpXuTcxW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Srbové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96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se Srby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Do 2. poloviny 20. století</a:t>
            </a:r>
          </a:p>
          <a:p>
            <a:pPr>
              <a:buFontTx/>
              <a:buChar char="-"/>
            </a:pPr>
            <a:r>
              <a:rPr lang="cs-CZ" dirty="0" smtClean="0"/>
              <a:t>jedinci (obchodníci), nemapováno, hlavní překážka náboženství (p</a:t>
            </a:r>
            <a:r>
              <a:rPr lang="cs-CZ" dirty="0" smtClean="0">
                <a:sym typeface="Wingdings" panose="05000000000000000000" pitchFamily="2" charset="2"/>
              </a:rPr>
              <a:t>ravoslaví v českých zemích povoleno </a:t>
            </a:r>
            <a:r>
              <a:rPr lang="cs-CZ" dirty="0" smtClean="0">
                <a:sym typeface="Wingdings" panose="05000000000000000000" pitchFamily="2" charset="2"/>
              </a:rPr>
              <a:t>1781 – toleranční patent Josefa II.)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Československo-jihoslovanská liga (1921</a:t>
            </a:r>
            <a:r>
              <a:rPr lang="cs-CZ" dirty="0" smtClean="0">
                <a:sym typeface="Wingdings" panose="05000000000000000000" pitchFamily="2" charset="2"/>
              </a:rPr>
              <a:t>): československo-jugoslávská spolupráce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 smtClean="0"/>
              <a:t>Svaz </a:t>
            </a:r>
            <a:r>
              <a:rPr lang="cs-CZ" dirty="0"/>
              <a:t>přátel (</a:t>
            </a:r>
            <a:r>
              <a:rPr lang="cs-CZ" dirty="0" err="1"/>
              <a:t>Titovy</a:t>
            </a:r>
            <a:r>
              <a:rPr lang="cs-CZ" dirty="0"/>
              <a:t>) Jugoslávie (1948, 1969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60. – 70. léta krátkodobé pracovní pobyty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Srbové ze Srbska</a:t>
            </a:r>
          </a:p>
          <a:p>
            <a:pPr>
              <a:buFontTx/>
              <a:buChar char="-"/>
            </a:pPr>
            <a:r>
              <a:rPr lang="cs-CZ" dirty="0" smtClean="0"/>
              <a:t>trvalé usazení =&gt; lepší pracovní možnosti, smíšená manželství</a:t>
            </a:r>
          </a:p>
          <a:p>
            <a:endParaRPr lang="cs-CZ" dirty="0" smtClean="0"/>
          </a:p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migrační vlna ekonomická a z důvodu tzv. jugoslávské války =&gt; rozdělení rodin</a:t>
            </a:r>
          </a:p>
          <a:p>
            <a:pPr>
              <a:buFontTx/>
              <a:buChar char="-"/>
            </a:pPr>
            <a:r>
              <a:rPr lang="cs-CZ" dirty="0" smtClean="0"/>
              <a:t>Srbové z interetnických míst: Vojvodina (tzv. </a:t>
            </a:r>
            <a:r>
              <a:rPr lang="cs-CZ" dirty="0" err="1" smtClean="0"/>
              <a:t>Prečanští</a:t>
            </a:r>
            <a:r>
              <a:rPr lang="cs-CZ" dirty="0" smtClean="0"/>
              <a:t> S.), Bělehrad, Sarajevo 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7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historicky mladá menšina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majoritu téměř neviditelná</a:t>
            </a:r>
          </a:p>
          <a:p>
            <a:pPr>
              <a:buFontTx/>
              <a:buChar char="-"/>
            </a:pPr>
            <a:r>
              <a:rPr lang="cs-CZ" dirty="0" smtClean="0"/>
              <a:t>rozptýlené usazení, ve větších městech</a:t>
            </a:r>
          </a:p>
          <a:p>
            <a:pPr>
              <a:buFontTx/>
              <a:buChar char="-"/>
            </a:pPr>
            <a:r>
              <a:rPr lang="cs-CZ" dirty="0" smtClean="0"/>
              <a:t>migrace: ekonomická, existenční</a:t>
            </a:r>
          </a:p>
          <a:p>
            <a:pPr>
              <a:buFontTx/>
              <a:buChar char="-"/>
            </a:pPr>
            <a:r>
              <a:rPr lang="cs-CZ" dirty="0" smtClean="0"/>
              <a:t>střední a mladá generace</a:t>
            </a:r>
          </a:p>
          <a:p>
            <a:pPr>
              <a:buFontTx/>
              <a:buChar char="-"/>
            </a:pPr>
            <a:r>
              <a:rPr lang="cs-CZ" dirty="0" smtClean="0"/>
              <a:t>minimum smíšených sňatků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národnostně i nábožensky smíšený původ  k</a:t>
            </a:r>
            <a:r>
              <a:rPr lang="cs-CZ" dirty="0" smtClean="0"/>
              <a:t>omplikovaná etnická identifikace</a:t>
            </a:r>
          </a:p>
          <a:p>
            <a:pPr>
              <a:buFontTx/>
              <a:buChar char="-"/>
            </a:pPr>
            <a:r>
              <a:rPr lang="cs-CZ" dirty="0" smtClean="0"/>
              <a:t>národní hrdost vs. nacionalismus (4S)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67406"/>
            <a:ext cx="5724128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58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1991: 0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2011: 1.717 (kvalifikované odhady 10 – 12 tisíc Srbů v ČR)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2017: cca 3.300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5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baseline="0" dirty="0" smtClean="0"/>
              <a:t>záměrné předávání nejmladší generaci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jazyk: srbština, </a:t>
            </a:r>
            <a:r>
              <a:rPr lang="cs-CZ" dirty="0" err="1" smtClean="0"/>
              <a:t>srbochorvačtina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náboženství: </a:t>
            </a:r>
            <a:r>
              <a:rPr lang="cs-CZ" dirty="0" smtClean="0">
                <a:sym typeface="Wingdings" panose="05000000000000000000" pitchFamily="2" charset="2"/>
              </a:rPr>
              <a:t>přechodem do českého prostředí utlumení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zvykosloví: Vánoce (</a:t>
            </a:r>
            <a:r>
              <a:rPr lang="cs-CZ" dirty="0" err="1" smtClean="0">
                <a:sym typeface="Wingdings" panose="05000000000000000000" pitchFamily="2" charset="2"/>
              </a:rPr>
              <a:t>Božič</a:t>
            </a:r>
            <a:r>
              <a:rPr lang="cs-CZ" dirty="0" smtClean="0">
                <a:sym typeface="Wingdings" panose="05000000000000000000" pitchFamily="2" charset="2"/>
              </a:rPr>
              <a:t>; půst, vánoční strom dub, 12 jídel, obřadní pečivo – </a:t>
            </a:r>
            <a:r>
              <a:rPr lang="cs-CZ" dirty="0" err="1" smtClean="0">
                <a:sym typeface="Wingdings" panose="05000000000000000000" pitchFamily="2" charset="2"/>
              </a:rPr>
              <a:t>česnica</a:t>
            </a:r>
            <a:r>
              <a:rPr lang="cs-CZ" dirty="0" smtClean="0">
                <a:sym typeface="Wingdings" panose="05000000000000000000" pitchFamily="2" charset="2"/>
              </a:rPr>
              <a:t>), </a:t>
            </a:r>
            <a:r>
              <a:rPr lang="cs-CZ" dirty="0" err="1" smtClean="0">
                <a:sym typeface="Wingdings" panose="05000000000000000000" pitchFamily="2" charset="2"/>
              </a:rPr>
              <a:t>slava</a:t>
            </a:r>
            <a:r>
              <a:rPr lang="cs-CZ" dirty="0" smtClean="0">
                <a:sym typeface="Wingdings" panose="05000000000000000000" pitchFamily="2" charset="2"/>
              </a:rPr>
              <a:t>       (v našem prostředí méně častá a honosná)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  <a:hlinkClick r:id="rId2"/>
              </a:rPr>
              <a:t>https://www.youtube.com/watch?v=cBqpXuTcxW0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cs-CZ" b="1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uzavřenost, menší temperament x rovnoprávnost žen, pracovitost, přesnost</a:t>
            </a:r>
          </a:p>
          <a:p>
            <a:pPr>
              <a:buFontTx/>
              <a:buChar char="-"/>
            </a:pPr>
            <a:endParaRPr lang="cs-CZ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2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Společnost přátel (Jihoslovanů) jižních Slovanů (Praha </a:t>
            </a:r>
            <a:r>
              <a:rPr lang="cs-CZ" dirty="0" smtClean="0">
                <a:sym typeface="Wingdings" panose="05000000000000000000" pitchFamily="2" charset="2"/>
              </a:rPr>
              <a:t> Brno, 1990): pomoc v době války, současná i tradiční kultura, časopis Slovanský </a:t>
            </a:r>
            <a:r>
              <a:rPr lang="cs-CZ" dirty="0" smtClean="0">
                <a:sym typeface="Wingdings" panose="05000000000000000000" pitchFamily="2" charset="2"/>
              </a:rPr>
              <a:t>jih; ne jen Srbové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Srbské sdružení Sáva (2002, Praha): udržování jazyka a tradic, současná kultura, vydavatelství, časopis </a:t>
            </a:r>
            <a:r>
              <a:rPr lang="cs-CZ" dirty="0" err="1">
                <a:sym typeface="Wingdings" panose="05000000000000000000" pitchFamily="2" charset="2"/>
              </a:rPr>
              <a:t>Srpska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reč</a:t>
            </a:r>
            <a:r>
              <a:rPr lang="cs-CZ" dirty="0">
                <a:sym typeface="Wingdings" panose="05000000000000000000" pitchFamily="2" charset="2"/>
              </a:rPr>
              <a:t> (= Srbské slovo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39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Porta </a:t>
            </a:r>
            <a:r>
              <a:rPr lang="cs-CZ" dirty="0" err="1"/>
              <a:t>Balcanica</a:t>
            </a:r>
            <a:r>
              <a:rPr lang="cs-CZ" dirty="0"/>
              <a:t> (Brno, 2007): odborný zájem, recenzovaný časopis Porta </a:t>
            </a:r>
            <a:r>
              <a:rPr lang="cs-CZ" dirty="0" err="1"/>
              <a:t>Balcanica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Luka Praha (= Přístav Praha; 2009): současná kultura, vydavatelství</a:t>
            </a:r>
          </a:p>
          <a:p>
            <a:pPr>
              <a:buFontTx/>
              <a:buChar char="-"/>
            </a:pPr>
            <a:r>
              <a:rPr lang="cs-CZ" dirty="0" smtClean="0"/>
              <a:t>Srbský kulturní spolek Radost (Praha, 2015): rodáci i milovníci Balkánu, balkánský taneční folklor</a:t>
            </a:r>
          </a:p>
        </p:txBody>
      </p:sp>
    </p:spTree>
    <p:extLst>
      <p:ext uri="{BB962C8B-B14F-4D97-AF65-F5344CB8AC3E}">
        <p14:creationId xmlns:p14="http://schemas.microsoft.com/office/powerpoint/2010/main" val="15990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Mirjam</a:t>
            </a:r>
            <a:r>
              <a:rPr lang="cs-CZ" dirty="0"/>
              <a:t> </a:t>
            </a:r>
            <a:r>
              <a:rPr lang="cs-CZ" dirty="0" smtClean="0"/>
              <a:t>Moravcová – 1. polovina 20. století</a:t>
            </a:r>
            <a:endParaRPr lang="cs-CZ" dirty="0"/>
          </a:p>
          <a:p>
            <a:r>
              <a:rPr lang="cs-CZ" dirty="0" smtClean="0"/>
              <a:t>Jaroslav Otčenášek – 90. léta</a:t>
            </a:r>
          </a:p>
          <a:p>
            <a:r>
              <a:rPr lang="cs-CZ" dirty="0" smtClean="0"/>
              <a:t>Kristýna Fialová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51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364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Srbové</vt:lpstr>
      <vt:lpstr>Historie kontaktů se Srby</vt:lpstr>
      <vt:lpstr>Prezentace aplikace PowerPoint</vt:lpstr>
      <vt:lpstr>Charakteristika menšiny</vt:lpstr>
      <vt:lpstr>Statistické údaje</vt:lpstr>
      <vt:lpstr>Etnické identifikátory</vt:lpstr>
      <vt:lpstr>Kulturní instituce</vt:lpstr>
      <vt:lpstr>Prezentace aplikace PowerPoint</vt:lpstr>
      <vt:lpstr>Literatura a badatelé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Srbové</dc:title>
  <dc:creator>mzm</dc:creator>
  <cp:lastModifiedBy>mzm</cp:lastModifiedBy>
  <cp:revision>25</cp:revision>
  <dcterms:created xsi:type="dcterms:W3CDTF">2018-05-10T06:11:34Z</dcterms:created>
  <dcterms:modified xsi:type="dcterms:W3CDTF">2018-05-23T05:57:39Z</dcterms:modified>
</cp:coreProperties>
</file>