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4" r:id="rId7"/>
    <p:sldId id="262" r:id="rId8"/>
    <p:sldId id="272" r:id="rId9"/>
    <p:sldId id="268" r:id="rId10"/>
    <p:sldId id="266" r:id="rId11"/>
    <p:sldId id="263" r:id="rId12"/>
    <p:sldId id="269" r:id="rId13"/>
    <p:sldId id="260" r:id="rId14"/>
    <p:sldId id="265" r:id="rId15"/>
    <p:sldId id="267" r:id="rId16"/>
    <p:sldId id="273" r:id="rId17"/>
    <p:sldId id="274" r:id="rId18"/>
    <p:sldId id="270" r:id="rId19"/>
    <p:sldId id="271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9" autoAdjust="0"/>
    <p:restoredTop sz="86364" autoAdjust="0"/>
  </p:normalViewPr>
  <p:slideViewPr>
    <p:cSldViewPr>
      <p:cViewPr varScale="1">
        <p:scale>
          <a:sx n="80" d="100"/>
          <a:sy n="80" d="100"/>
        </p:scale>
        <p:origin x="-4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207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E37E-ED07-4665-8915-76679FD24290}" type="datetimeFigureOut">
              <a:rPr lang="cs-CZ" smtClean="0"/>
              <a:t>14.5.2018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0E21-9671-4EA2-BD64-171132ED32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9026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E37E-ED07-4665-8915-76679FD24290}" type="datetimeFigureOut">
              <a:rPr lang="cs-CZ" smtClean="0"/>
              <a:t>14.5.2018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0E21-9671-4EA2-BD64-171132ED32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5361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E37E-ED07-4665-8915-76679FD24290}" type="datetimeFigureOut">
              <a:rPr lang="cs-CZ" smtClean="0"/>
              <a:t>14.5.2018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0E21-9671-4EA2-BD64-171132ED32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985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E37E-ED07-4665-8915-76679FD24290}" type="datetimeFigureOut">
              <a:rPr lang="cs-CZ" smtClean="0"/>
              <a:t>14.5.2018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0E21-9671-4EA2-BD64-171132ED32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8588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E37E-ED07-4665-8915-76679FD24290}" type="datetimeFigureOut">
              <a:rPr lang="cs-CZ" smtClean="0"/>
              <a:t>14.5.2018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0E21-9671-4EA2-BD64-171132ED32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6513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E37E-ED07-4665-8915-76679FD24290}" type="datetimeFigureOut">
              <a:rPr lang="cs-CZ" smtClean="0"/>
              <a:t>14.5.2018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0E21-9671-4EA2-BD64-171132ED32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3244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E37E-ED07-4665-8915-76679FD24290}" type="datetimeFigureOut">
              <a:rPr lang="cs-CZ" smtClean="0"/>
              <a:t>14.5.2018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0E21-9671-4EA2-BD64-171132ED32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7892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E37E-ED07-4665-8915-76679FD24290}" type="datetimeFigureOut">
              <a:rPr lang="cs-CZ" smtClean="0"/>
              <a:t>14.5.2018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0E21-9671-4EA2-BD64-171132ED32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3403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E37E-ED07-4665-8915-76679FD24290}" type="datetimeFigureOut">
              <a:rPr lang="cs-CZ" smtClean="0"/>
              <a:t>14.5.2018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0E21-9671-4EA2-BD64-171132ED32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6461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E37E-ED07-4665-8915-76679FD24290}" type="datetimeFigureOut">
              <a:rPr lang="cs-CZ" smtClean="0"/>
              <a:t>14.5.2018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0E21-9671-4EA2-BD64-171132ED32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915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E37E-ED07-4665-8915-76679FD24290}" type="datetimeFigureOut">
              <a:rPr lang="cs-CZ" smtClean="0"/>
              <a:t>14.5.2018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0E21-9671-4EA2-BD64-171132ED32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851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2E37E-ED07-4665-8915-76679FD24290}" type="datetimeFigureOut">
              <a:rPr lang="cs-CZ" smtClean="0"/>
              <a:t>14.5.2018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10E21-9671-4EA2-BD64-171132ED32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004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krajinci.cz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Heuf6iojJ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Heuf6iojJ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Ukrajinci a Rusíni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206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Etnické identifikátory – Ukrajinci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cs-CZ" dirty="0" smtClean="0">
                <a:sym typeface="Wingdings" panose="05000000000000000000" pitchFamily="2" charset="2"/>
              </a:rPr>
              <a:t>jazyk </a:t>
            </a:r>
            <a:r>
              <a:rPr lang="cs-CZ" dirty="0" smtClean="0">
                <a:sym typeface="Wingdings" panose="05000000000000000000" pitchFamily="2" charset="2"/>
              </a:rPr>
              <a:t>ani místo narození není </a:t>
            </a:r>
            <a:r>
              <a:rPr lang="cs-CZ" dirty="0" smtClean="0">
                <a:sym typeface="Wingdings" panose="05000000000000000000" pitchFamily="2" charset="2"/>
              </a:rPr>
              <a:t>určující</a:t>
            </a:r>
          </a:p>
          <a:p>
            <a:pPr>
              <a:buFontTx/>
              <a:buChar char="-"/>
            </a:pPr>
            <a:r>
              <a:rPr lang="cs-CZ" dirty="0" smtClean="0">
                <a:sym typeface="Wingdings" panose="05000000000000000000" pitchFamily="2" charset="2"/>
              </a:rPr>
              <a:t>náboženství </a:t>
            </a:r>
            <a:r>
              <a:rPr lang="cs-CZ" dirty="0" smtClean="0">
                <a:sym typeface="Wingdings" panose="05000000000000000000" pitchFamily="2" charset="2"/>
              </a:rPr>
              <a:t>hlavně Z (řečtí katolíci, pravoslavní, katolíci = potomci Čechů a </a:t>
            </a:r>
            <a:r>
              <a:rPr lang="cs-CZ" dirty="0" smtClean="0">
                <a:sym typeface="Wingdings" panose="05000000000000000000" pitchFamily="2" charset="2"/>
              </a:rPr>
              <a:t>Poláků)</a:t>
            </a:r>
          </a:p>
          <a:p>
            <a:pPr>
              <a:buFontTx/>
              <a:buChar char="-"/>
            </a:pPr>
            <a:r>
              <a:rPr lang="cs-CZ" dirty="0">
                <a:sym typeface="Wingdings" panose="05000000000000000000" pitchFamily="2" charset="2"/>
              </a:rPr>
              <a:t>z</a:t>
            </a:r>
            <a:r>
              <a:rPr lang="cs-CZ" dirty="0" smtClean="0">
                <a:sym typeface="Wingdings" panose="05000000000000000000" pitchFamily="2" charset="2"/>
              </a:rPr>
              <a:t>vyky: </a:t>
            </a:r>
            <a:r>
              <a:rPr lang="cs-CZ" dirty="0" smtClean="0">
                <a:sym typeface="Wingdings" panose="05000000000000000000" pitchFamily="2" charset="2"/>
              </a:rPr>
              <a:t>přenos </a:t>
            </a:r>
            <a:r>
              <a:rPr lang="cs-CZ" dirty="0" smtClean="0">
                <a:sym typeface="Wingdings" panose="05000000000000000000" pitchFamily="2" charset="2"/>
              </a:rPr>
              <a:t>tradice do českého prostředí – spojeno s rodinou a církví (Velikonoce – půst, pascha, Vánoce, </a:t>
            </a:r>
            <a:r>
              <a:rPr lang="cs-CZ" dirty="0" smtClean="0">
                <a:sym typeface="Wingdings" panose="05000000000000000000" pitchFamily="2" charset="2"/>
              </a:rPr>
              <a:t>gastronomie)</a:t>
            </a:r>
          </a:p>
          <a:p>
            <a:pPr>
              <a:buFontTx/>
              <a:buChar char="-"/>
            </a:pPr>
            <a:r>
              <a:rPr lang="cs-CZ" dirty="0">
                <a:sym typeface="Wingdings" panose="05000000000000000000" pitchFamily="2" charset="2"/>
              </a:rPr>
              <a:t>h</a:t>
            </a:r>
            <a:r>
              <a:rPr lang="cs-CZ" dirty="0" smtClean="0">
                <a:sym typeface="Wingdings" panose="05000000000000000000" pitchFamily="2" charset="2"/>
              </a:rPr>
              <a:t>udba a tanec: spojeno s k</a:t>
            </a:r>
            <a:r>
              <a:rPr lang="cs-CZ" dirty="0" smtClean="0">
                <a:sym typeface="Wingdings" panose="05000000000000000000" pitchFamily="2" charset="2"/>
              </a:rPr>
              <a:t>omunitními aktivitami; častušky (žertovné zdramatizované zpěvy)</a:t>
            </a:r>
            <a:endParaRPr lang="cs-CZ" dirty="0" smtClean="0"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r>
              <a:rPr lang="cs-CZ" dirty="0" smtClean="0"/>
              <a:t>Ukrajinci o sobě: </a:t>
            </a:r>
            <a:r>
              <a:rPr lang="cs-CZ" dirty="0" smtClean="0"/>
              <a:t>národní hrdost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313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Kulturní</a:t>
            </a:r>
            <a:r>
              <a:rPr lang="cs-CZ" baseline="0" dirty="0" smtClean="0"/>
              <a:t> instituce - Ukrajinci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cs-CZ" dirty="0" smtClean="0"/>
              <a:t>současná </a:t>
            </a:r>
            <a:r>
              <a:rPr lang="cs-CZ" dirty="0"/>
              <a:t>i tradiční </a:t>
            </a:r>
            <a:r>
              <a:rPr lang="cs-CZ" dirty="0" smtClean="0"/>
              <a:t>kultura; „</a:t>
            </a:r>
            <a:r>
              <a:rPr lang="cs-CZ" dirty="0" err="1" smtClean="0"/>
              <a:t>pomajdanovská</a:t>
            </a:r>
            <a:r>
              <a:rPr lang="cs-CZ" dirty="0" smtClean="0"/>
              <a:t>“ politika</a:t>
            </a:r>
            <a:endParaRPr lang="cs-CZ" dirty="0"/>
          </a:p>
          <a:p>
            <a:pPr>
              <a:buFontTx/>
              <a:buChar char="-"/>
            </a:pPr>
            <a:r>
              <a:rPr lang="cs-CZ" dirty="0" smtClean="0"/>
              <a:t>Sdružení Ukrajinců a příznivců Ukrajiny v </a:t>
            </a:r>
            <a:r>
              <a:rPr lang="cs-CZ" dirty="0" smtClean="0"/>
              <a:t>ČR (Praha, 1990) </a:t>
            </a:r>
            <a:r>
              <a:rPr lang="cs-CZ" dirty="0" smtClean="0"/>
              <a:t>– soubor </a:t>
            </a:r>
            <a:r>
              <a:rPr lang="cs-CZ" dirty="0" err="1" smtClean="0"/>
              <a:t>Berehyňa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Ukrajinská iniciativa v ČR (Praha, 1992) – časopis </a:t>
            </a:r>
            <a:r>
              <a:rPr lang="cs-CZ" dirty="0" err="1" smtClean="0"/>
              <a:t>Porohy</a:t>
            </a:r>
            <a:r>
              <a:rPr lang="cs-CZ" dirty="0" smtClean="0"/>
              <a:t>, kapela </a:t>
            </a:r>
            <a:r>
              <a:rPr lang="cs-CZ" dirty="0" err="1" smtClean="0"/>
              <a:t>Ignis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Ukrajinská iniciativa Jižní Moravy (Brno, 2014)</a:t>
            </a:r>
          </a:p>
          <a:p>
            <a:pPr>
              <a:buFontTx/>
              <a:buChar char="-"/>
            </a:pPr>
            <a:r>
              <a:rPr lang="cs-CZ" dirty="0" smtClean="0"/>
              <a:t>Sdružení Ukrajinek v ČR (</a:t>
            </a:r>
            <a:r>
              <a:rPr lang="cs-CZ" dirty="0" smtClean="0"/>
              <a:t>Praha, 2003)</a:t>
            </a:r>
            <a:endParaRPr lang="cs-CZ" dirty="0" smtClean="0"/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dirty="0" err="1" smtClean="0"/>
              <a:t>Sudaruška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Ukrajinský žurnál (2013) – v ČJ, </a:t>
            </a:r>
            <a:r>
              <a:rPr lang="cs-CZ" dirty="0" smtClean="0"/>
              <a:t>politické</a:t>
            </a:r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28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 a </a:t>
            </a:r>
            <a:r>
              <a:rPr lang="cs-CZ" dirty="0" smtClean="0"/>
              <a:t>badatelé – Ukrajinci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Bohdan </a:t>
            </a:r>
            <a:r>
              <a:rPr lang="cs-CZ" dirty="0" err="1" smtClean="0"/>
              <a:t>Zilynskyj</a:t>
            </a:r>
            <a:r>
              <a:rPr lang="cs-CZ" dirty="0" smtClean="0"/>
              <a:t> – česko-ukrajinské vztahy</a:t>
            </a:r>
          </a:p>
          <a:p>
            <a:r>
              <a:rPr lang="cs-CZ" dirty="0" smtClean="0"/>
              <a:t>Bohdan </a:t>
            </a:r>
            <a:r>
              <a:rPr lang="cs-CZ" dirty="0" err="1" smtClean="0"/>
              <a:t>Rajčinec</a:t>
            </a:r>
            <a:endParaRPr lang="cs-CZ" dirty="0" smtClean="0"/>
          </a:p>
          <a:p>
            <a:r>
              <a:rPr lang="cs-CZ" dirty="0" err="1"/>
              <a:t>PřF</a:t>
            </a:r>
            <a:r>
              <a:rPr lang="cs-CZ" dirty="0"/>
              <a:t> UK, katedra sociální demografie a </a:t>
            </a:r>
            <a:r>
              <a:rPr lang="cs-CZ" dirty="0" err="1" smtClean="0"/>
              <a:t>regio</a:t>
            </a:r>
            <a:r>
              <a:rPr lang="cs-CZ" dirty="0" smtClean="0"/>
              <a:t>- </a:t>
            </a:r>
            <a:r>
              <a:rPr lang="cs-CZ" dirty="0" err="1" smtClean="0"/>
              <a:t>nálního</a:t>
            </a:r>
            <a:r>
              <a:rPr lang="cs-CZ" dirty="0" smtClean="0"/>
              <a:t> </a:t>
            </a:r>
            <a:r>
              <a:rPr lang="cs-CZ" dirty="0"/>
              <a:t>rozvoje</a:t>
            </a:r>
          </a:p>
        </p:txBody>
      </p:sp>
    </p:spTree>
    <p:extLst>
      <p:ext uri="{BB962C8B-B14F-4D97-AF65-F5344CB8AC3E}">
        <p14:creationId xmlns:p14="http://schemas.microsoft.com/office/powerpoint/2010/main" val="259280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kontaktů – Rusíni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txBody>
          <a:bodyPr>
            <a:normAutofit/>
          </a:bodyPr>
          <a:lstStyle/>
          <a:p>
            <a:r>
              <a:rPr lang="cs-CZ" dirty="0" smtClean="0"/>
              <a:t>1. republika</a:t>
            </a:r>
          </a:p>
          <a:p>
            <a:pPr>
              <a:buFontTx/>
              <a:buChar char="-"/>
            </a:pPr>
            <a:r>
              <a:rPr lang="cs-CZ" dirty="0"/>
              <a:t>d</a:t>
            </a:r>
            <a:r>
              <a:rPr lang="cs-CZ" dirty="0" smtClean="0"/>
              <a:t>o té doby maďarizace</a:t>
            </a:r>
          </a:p>
          <a:p>
            <a:pPr>
              <a:buFontTx/>
              <a:buChar char="-"/>
            </a:pPr>
            <a:r>
              <a:rPr lang="cs-CZ" dirty="0" smtClean="0"/>
              <a:t>součástí státu oblast Podkarpatská Rus (později Zakarpatská Ukrajina) </a:t>
            </a:r>
            <a:r>
              <a:rPr lang="cs-CZ" dirty="0" smtClean="0">
                <a:sym typeface="Wingdings" panose="05000000000000000000" pitchFamily="2" charset="2"/>
              </a:rPr>
              <a:t> snaha o autonomii</a:t>
            </a:r>
          </a:p>
          <a:p>
            <a:pPr>
              <a:buFontTx/>
              <a:buChar char="-"/>
            </a:pPr>
            <a:r>
              <a:rPr lang="cs-CZ" dirty="0" smtClean="0">
                <a:sym typeface="Wingdings" panose="05000000000000000000" pitchFamily="2" charset="2"/>
              </a:rPr>
              <a:t>rozvoj ekonomický, vzdělávání x příchod Čechů</a:t>
            </a:r>
          </a:p>
          <a:p>
            <a:pPr>
              <a:buFontTx/>
              <a:buChar char="-"/>
            </a:pPr>
            <a:r>
              <a:rPr lang="cs-CZ" dirty="0">
                <a:sym typeface="Wingdings" panose="05000000000000000000" pitchFamily="2" charset="2"/>
              </a:rPr>
              <a:t>p</a:t>
            </a:r>
            <a:r>
              <a:rPr lang="cs-CZ" dirty="0" smtClean="0">
                <a:sym typeface="Wingdings" panose="05000000000000000000" pitchFamily="2" charset="2"/>
              </a:rPr>
              <a:t>racovní migrace, po r. 1939 politická</a:t>
            </a:r>
            <a:endParaRPr lang="cs-CZ" dirty="0" smtClean="0"/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endParaRPr lang="cs-CZ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5301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20680"/>
          </a:xfrm>
        </p:spPr>
        <p:txBody>
          <a:bodyPr>
            <a:noAutofit/>
          </a:bodyPr>
          <a:lstStyle/>
          <a:p>
            <a:r>
              <a:rPr lang="cs-CZ" sz="3000" dirty="0"/>
              <a:t>2. světová válka</a:t>
            </a:r>
          </a:p>
          <a:p>
            <a:pPr>
              <a:buFontTx/>
              <a:buChar char="-"/>
            </a:pPr>
            <a:r>
              <a:rPr lang="cs-CZ" sz="3000" dirty="0"/>
              <a:t>útěk před Maďary do SSSR </a:t>
            </a:r>
            <a:r>
              <a:rPr lang="cs-CZ" sz="3000" dirty="0">
                <a:sym typeface="Wingdings" panose="05000000000000000000" pitchFamily="2" charset="2"/>
              </a:rPr>
              <a:t> internace, čsl. armáda</a:t>
            </a:r>
          </a:p>
          <a:p>
            <a:pPr>
              <a:buFontTx/>
              <a:buChar char="-"/>
            </a:pPr>
            <a:r>
              <a:rPr lang="cs-CZ" sz="3000" dirty="0">
                <a:sym typeface="Wingdings" panose="05000000000000000000" pitchFamily="2" charset="2"/>
              </a:rPr>
              <a:t>likvidace inteligence po příchodu Rudé armády</a:t>
            </a:r>
          </a:p>
          <a:p>
            <a:endParaRPr lang="cs-CZ" sz="3000" dirty="0" smtClean="0"/>
          </a:p>
          <a:p>
            <a:r>
              <a:rPr lang="cs-CZ" sz="3000" dirty="0" smtClean="0"/>
              <a:t>2</a:t>
            </a:r>
            <a:r>
              <a:rPr lang="cs-CZ" sz="3000" dirty="0" smtClean="0"/>
              <a:t>. polovina 20. století</a:t>
            </a:r>
          </a:p>
          <a:p>
            <a:pPr>
              <a:buFontTx/>
              <a:buChar char="-"/>
            </a:pPr>
            <a:r>
              <a:rPr lang="cs-CZ" sz="3000" dirty="0"/>
              <a:t>m</a:t>
            </a:r>
            <a:r>
              <a:rPr lang="cs-CZ" sz="3000" dirty="0" smtClean="0"/>
              <a:t>ožnost přesunu do „původního státu“ – vojáci, studenti</a:t>
            </a:r>
          </a:p>
          <a:p>
            <a:pPr>
              <a:buFontTx/>
              <a:buChar char="-"/>
            </a:pPr>
            <a:r>
              <a:rPr lang="cs-CZ" sz="3000" dirty="0"/>
              <a:t>r</a:t>
            </a:r>
            <a:r>
              <a:rPr lang="cs-CZ" sz="3000" dirty="0" smtClean="0"/>
              <a:t>usínští reemigranti z Rumunska (J Morava)</a:t>
            </a:r>
          </a:p>
          <a:p>
            <a:pPr>
              <a:buFontTx/>
              <a:buChar char="-"/>
            </a:pPr>
            <a:r>
              <a:rPr lang="cs-CZ" sz="3000" dirty="0"/>
              <a:t>s</a:t>
            </a:r>
            <a:r>
              <a:rPr lang="cs-CZ" sz="3000" dirty="0" smtClean="0"/>
              <a:t>míšená manželství, tradiční kultura zanikla</a:t>
            </a:r>
          </a:p>
          <a:p>
            <a:pPr>
              <a:buFontTx/>
              <a:buChar char="-"/>
            </a:pPr>
            <a:r>
              <a:rPr lang="cs-CZ" sz="3000" dirty="0"/>
              <a:t>n</a:t>
            </a:r>
            <a:r>
              <a:rPr lang="cs-CZ" sz="3000" dirty="0" smtClean="0"/>
              <a:t>árodnost ukrajinská nebo </a:t>
            </a:r>
            <a:r>
              <a:rPr lang="cs-CZ" sz="3000" dirty="0" smtClean="0"/>
              <a:t>slovenská</a:t>
            </a:r>
            <a:endParaRPr lang="cs-CZ" sz="3000" dirty="0" smtClean="0"/>
          </a:p>
        </p:txBody>
      </p:sp>
    </p:spTree>
    <p:extLst>
      <p:ext uri="{BB962C8B-B14F-4D97-AF65-F5344CB8AC3E}">
        <p14:creationId xmlns:p14="http://schemas.microsoft.com/office/powerpoint/2010/main" val="40878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Autofit/>
          </a:bodyPr>
          <a:lstStyle/>
          <a:p>
            <a:pPr rtl="0" eaLnBrk="1" latinLnBrk="0" hangingPunct="1"/>
            <a:r>
              <a:rPr lang="cs-CZ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 r. 1989</a:t>
            </a:r>
            <a:endParaRPr lang="cs-CZ" sz="3200" dirty="0" smtClean="0">
              <a:effectLst/>
            </a:endParaRPr>
          </a:p>
          <a:p>
            <a:pPr rtl="0" eaLnBrk="1" latinLnBrk="0" hangingPunct="1">
              <a:buFontTx/>
              <a:buChar char="-"/>
            </a:pPr>
            <a:r>
              <a:rPr lang="cs-CZ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období </a:t>
            </a:r>
            <a:r>
              <a:rPr lang="cs-CZ" sz="3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etnoemancipace</a:t>
            </a:r>
            <a:r>
              <a:rPr lang="cs-CZ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revitalizace jazyka (na Slovensku kodifikován) a tradic, národní hrdost (Nick </a:t>
            </a:r>
            <a:r>
              <a:rPr lang="cs-CZ" sz="3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Holonyak</a:t>
            </a:r>
            <a:r>
              <a:rPr lang="cs-CZ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LED diody, Andy </a:t>
            </a:r>
            <a:r>
              <a:rPr lang="cs-CZ" sz="3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Warhoul</a:t>
            </a:r>
            <a:r>
              <a:rPr lang="cs-CZ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výtvarník) x identifikace s</a:t>
            </a:r>
            <a:r>
              <a:rPr lang="cs-CZ" sz="3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určitou skupinou (</a:t>
            </a:r>
            <a:r>
              <a:rPr lang="cs-CZ" sz="3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Lemkové</a:t>
            </a:r>
            <a:r>
              <a:rPr lang="cs-CZ" sz="3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Huculové, Bojkové)</a:t>
            </a:r>
          </a:p>
          <a:p>
            <a:pPr>
              <a:buFontTx/>
              <a:buChar char="-"/>
            </a:pPr>
            <a:r>
              <a:rPr lang="cs-CZ" dirty="0" smtClean="0"/>
              <a:t>migrace </a:t>
            </a:r>
            <a:r>
              <a:rPr lang="cs-CZ" dirty="0" smtClean="0"/>
              <a:t>ekonomická</a:t>
            </a:r>
          </a:p>
          <a:p>
            <a:pPr marL="0" indent="0">
              <a:buNone/>
            </a:pPr>
            <a:r>
              <a:rPr lang="cs-CZ" dirty="0" smtClean="0">
                <a:sym typeface="Wingdings" panose="05000000000000000000" pitchFamily="2" charset="2"/>
              </a:rPr>
              <a:t> 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2934140"/>
            <a:ext cx="3923928" cy="392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51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Charakteristika menšiny – Rusíni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dirty="0" smtClean="0"/>
              <a:t>u </a:t>
            </a:r>
            <a:r>
              <a:rPr lang="cs-CZ" dirty="0"/>
              <a:t>nás především ze Slovenska, Ukrajiny</a:t>
            </a:r>
          </a:p>
          <a:p>
            <a:pPr>
              <a:buFontTx/>
              <a:buChar char="-"/>
            </a:pPr>
            <a:r>
              <a:rPr lang="cs-CZ" dirty="0"/>
              <a:t>téměř chybí střední generace</a:t>
            </a:r>
          </a:p>
          <a:p>
            <a:pPr>
              <a:buFontTx/>
              <a:buChar char="-"/>
            </a:pPr>
            <a:r>
              <a:rPr lang="cs-CZ" dirty="0"/>
              <a:t>městské prostředí – Praha, S republiky</a:t>
            </a:r>
          </a:p>
          <a:p>
            <a:pPr>
              <a:buFontTx/>
              <a:buChar char="-"/>
            </a:pPr>
            <a:r>
              <a:rPr lang="cs-CZ" dirty="0"/>
              <a:t>starší generace vysoká asimilace, mladší generace </a:t>
            </a:r>
            <a:r>
              <a:rPr lang="cs-CZ" dirty="0" err="1"/>
              <a:t>etnoemancipace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9764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Statistické údaje – Rusíni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/>
              <a:t>1991: 1.900</a:t>
            </a:r>
          </a:p>
          <a:p>
            <a:pPr>
              <a:buFontTx/>
              <a:buChar char="-"/>
            </a:pPr>
            <a:r>
              <a:rPr lang="cs-CZ" dirty="0"/>
              <a:t>2011: 739 (kvalifikované odhady 10 tisíc), </a:t>
            </a:r>
            <a:r>
              <a:rPr lang="cs-CZ" dirty="0" err="1"/>
              <a:t>JmK</a:t>
            </a:r>
            <a:r>
              <a:rPr lang="cs-CZ" dirty="0"/>
              <a:t> 67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4453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Kulturní instituce – Rusíni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dirty="0" smtClean="0"/>
              <a:t>historické </a:t>
            </a:r>
            <a:r>
              <a:rPr lang="cs-CZ" dirty="0"/>
              <a:t>souvislosti</a:t>
            </a:r>
          </a:p>
          <a:p>
            <a:pPr>
              <a:buFontTx/>
              <a:buChar char="-"/>
            </a:pPr>
            <a:r>
              <a:rPr lang="cs-CZ" dirty="0" smtClean="0"/>
              <a:t>Klub přátel Podkarpatské Rusi (1. republika) </a:t>
            </a:r>
            <a:r>
              <a:rPr lang="cs-CZ" dirty="0" smtClean="0">
                <a:sym typeface="Wingdings" panose="05000000000000000000" pitchFamily="2" charset="2"/>
              </a:rPr>
              <a:t></a:t>
            </a:r>
          </a:p>
          <a:p>
            <a:pPr>
              <a:buFontTx/>
              <a:buChar char="-"/>
            </a:pPr>
            <a:r>
              <a:rPr lang="cs-CZ" dirty="0" smtClean="0"/>
              <a:t>Společnost </a:t>
            </a:r>
            <a:r>
              <a:rPr lang="cs-CZ" dirty="0"/>
              <a:t>přátel Podkarpatské Rusi </a:t>
            </a:r>
            <a:r>
              <a:rPr lang="cs-CZ" dirty="0" smtClean="0"/>
              <a:t>(Praha, 1990): časopis Podkarpatská Rus, turistika</a:t>
            </a:r>
          </a:p>
          <a:p>
            <a:pPr>
              <a:buFontTx/>
              <a:buChar char="-"/>
            </a:pPr>
            <a:r>
              <a:rPr lang="cs-CZ" dirty="0" smtClean="0"/>
              <a:t>Přátelé Podkarpatské Rusi (Brno, 1992)</a:t>
            </a:r>
          </a:p>
          <a:p>
            <a:pPr>
              <a:buFontTx/>
              <a:buChar char="-"/>
            </a:pPr>
            <a:r>
              <a:rPr lang="cs-CZ" dirty="0" smtClean="0"/>
              <a:t>Rusíni.cz – rusínská iniciativa v ČR (Praha, 2009): </a:t>
            </a:r>
            <a:r>
              <a:rPr lang="cs-CZ" dirty="0" err="1" smtClean="0"/>
              <a:t>etnoemancipace</a:t>
            </a:r>
            <a:r>
              <a:rPr lang="cs-CZ" dirty="0" smtClean="0"/>
              <a:t> =&gt; národní samostatnost, Dětské centrum (výuka jazyka)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954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 a </a:t>
            </a:r>
            <a:r>
              <a:rPr lang="cs-CZ" dirty="0" smtClean="0"/>
              <a:t>badatelé – Rusíni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</a:t>
            </a:r>
            <a:r>
              <a:rPr lang="cs-CZ" dirty="0" smtClean="0"/>
              <a:t>a 1. republiky Podkarpatská Rus – spojeno      s cestováním, charitativní činností, </a:t>
            </a:r>
            <a:r>
              <a:rPr lang="cs-CZ" dirty="0" smtClean="0"/>
              <a:t>prací; Amálie </a:t>
            </a:r>
            <a:r>
              <a:rPr lang="cs-CZ" dirty="0" err="1" smtClean="0"/>
              <a:t>Kožmínová</a:t>
            </a:r>
            <a:r>
              <a:rPr lang="cs-CZ" dirty="0" smtClean="0"/>
              <a:t> (obydlí, zvyky, oděv)</a:t>
            </a:r>
          </a:p>
          <a:p>
            <a:r>
              <a:rPr lang="cs-CZ" dirty="0"/>
              <a:t>h</a:t>
            </a:r>
            <a:r>
              <a:rPr lang="cs-CZ" dirty="0" smtClean="0"/>
              <a:t>istorici v souvislosti s vojáky ve Svobodově armádě</a:t>
            </a:r>
          </a:p>
          <a:p>
            <a:r>
              <a:rPr lang="cs-CZ" dirty="0" smtClean="0"/>
              <a:t>členové spolků (Agáta Pilátová, Dagmar </a:t>
            </a:r>
            <a:r>
              <a:rPr lang="cs-CZ" dirty="0"/>
              <a:t>Březinová</a:t>
            </a:r>
            <a:r>
              <a:rPr lang="cs-CZ" dirty="0" smtClean="0"/>
              <a:t>)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"/>
              </a:rPr>
              <a:t>www.ukrajinci.cz</a:t>
            </a:r>
            <a:r>
              <a:rPr lang="cs-CZ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cs-CZ" sz="3200" dirty="0" smtClean="0">
              <a:effectLst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640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120680"/>
          </a:xfrm>
        </p:spPr>
        <p:txBody>
          <a:bodyPr>
            <a:normAutofit/>
          </a:bodyPr>
          <a:lstStyle/>
          <a:p>
            <a:r>
              <a:rPr lang="cs-CZ" dirty="0" smtClean="0"/>
              <a:t>Kdo je a kdo není národ?</a:t>
            </a:r>
          </a:p>
          <a:p>
            <a:pPr>
              <a:buFontTx/>
              <a:buChar char="-"/>
            </a:pPr>
            <a:r>
              <a:rPr lang="cs-CZ" dirty="0" smtClean="0"/>
              <a:t>Ukrajinci ano, Rusíni ne x Ukrajinci i Rusíni ano</a:t>
            </a:r>
          </a:p>
          <a:p>
            <a:pPr>
              <a:buFontTx/>
              <a:buChar char="-"/>
            </a:pPr>
            <a:r>
              <a:rPr lang="cs-CZ" dirty="0" smtClean="0"/>
              <a:t>oba názorové proudy jak u laické tak odborné veřejnosti</a:t>
            </a:r>
          </a:p>
          <a:p>
            <a:pPr>
              <a:buFontTx/>
              <a:buChar char="-"/>
            </a:pPr>
            <a:r>
              <a:rPr lang="cs-CZ" dirty="0" smtClean="0"/>
              <a:t>v současné době není vyřešeno</a:t>
            </a:r>
          </a:p>
          <a:p>
            <a:pPr>
              <a:buFontTx/>
              <a:buChar char="-"/>
            </a:pPr>
            <a:r>
              <a:rPr lang="cs-CZ" dirty="0" smtClean="0"/>
              <a:t>v rámci ČR dvě samostatné národnostní menšiny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137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</a:t>
            </a:r>
            <a:r>
              <a:rPr lang="cs-CZ" dirty="0" smtClean="0"/>
              <a:t>kontaktů s oblastí Ukrajiny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16. a 17. století</a:t>
            </a:r>
          </a:p>
          <a:p>
            <a:pPr>
              <a:buFontTx/>
              <a:buChar char="-"/>
            </a:pPr>
            <a:r>
              <a:rPr lang="cs-CZ" dirty="0" smtClean="0"/>
              <a:t>studenti, žoldáci (Kozáci)</a:t>
            </a:r>
          </a:p>
          <a:p>
            <a:pPr>
              <a:buFontTx/>
              <a:buChar char="-"/>
            </a:pPr>
            <a:endParaRPr lang="cs-CZ" dirty="0"/>
          </a:p>
          <a:p>
            <a:r>
              <a:rPr lang="cs-CZ" dirty="0" smtClean="0"/>
              <a:t>18. století</a:t>
            </a:r>
          </a:p>
          <a:p>
            <a:pPr>
              <a:buFontTx/>
              <a:buChar char="-"/>
            </a:pPr>
            <a:r>
              <a:rPr lang="cs-CZ" dirty="0" smtClean="0"/>
              <a:t>připojení V Haliče a S Bukoviny k monarchii =&gt; častější přesun místního obyvatelstva</a:t>
            </a:r>
          </a:p>
          <a:p>
            <a:pPr>
              <a:buFontTx/>
              <a:buChar char="-"/>
            </a:pPr>
            <a:endParaRPr lang="cs-CZ" dirty="0"/>
          </a:p>
          <a:p>
            <a:r>
              <a:rPr lang="cs-CZ" dirty="0" smtClean="0"/>
              <a:t>Konec 19. století</a:t>
            </a:r>
          </a:p>
          <a:p>
            <a:pPr>
              <a:buFontTx/>
              <a:buChar char="-"/>
            </a:pPr>
            <a:r>
              <a:rPr lang="cs-CZ" dirty="0" smtClean="0"/>
              <a:t>vyučující na technické univerzitě v Praze</a:t>
            </a:r>
          </a:p>
          <a:p>
            <a:pPr>
              <a:buFontTx/>
              <a:buChar char="-"/>
            </a:pPr>
            <a:r>
              <a:rPr lang="cs-CZ" dirty="0" smtClean="0"/>
              <a:t>první organizace ukrajinských studentů v Příbrami</a:t>
            </a:r>
          </a:p>
        </p:txBody>
      </p:sp>
    </p:spTree>
    <p:extLst>
      <p:ext uri="{BB962C8B-B14F-4D97-AF65-F5344CB8AC3E}">
        <p14:creationId xmlns:p14="http://schemas.microsoft.com/office/powerpoint/2010/main" val="394945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336704"/>
          </a:xfrm>
        </p:spPr>
        <p:txBody>
          <a:bodyPr>
            <a:normAutofit/>
          </a:bodyPr>
          <a:lstStyle/>
          <a:p>
            <a:r>
              <a:rPr lang="cs-CZ" dirty="0" smtClean="0"/>
              <a:t>Počátek 20. století</a:t>
            </a:r>
          </a:p>
          <a:p>
            <a:pPr>
              <a:buFontTx/>
              <a:buChar char="-"/>
            </a:pPr>
            <a:r>
              <a:rPr lang="cs-CZ" dirty="0" smtClean="0"/>
              <a:t>formování národního uvědomění Ukrajinců, do té doby jednotlivé skupiny; Rusíni n. Malorusové</a:t>
            </a:r>
          </a:p>
          <a:p>
            <a:pPr>
              <a:buFontTx/>
              <a:buChar char="-"/>
            </a:pPr>
            <a:r>
              <a:rPr lang="cs-CZ" dirty="0" smtClean="0"/>
              <a:t>sezónní dělníci</a:t>
            </a:r>
          </a:p>
          <a:p>
            <a:pPr>
              <a:buFontTx/>
              <a:buChar char="-"/>
            </a:pPr>
            <a:endParaRPr lang="cs-CZ" dirty="0"/>
          </a:p>
          <a:p>
            <a:r>
              <a:rPr lang="cs-CZ" dirty="0" smtClean="0"/>
              <a:t>1. světová válka</a:t>
            </a:r>
          </a:p>
          <a:p>
            <a:pPr>
              <a:buFontTx/>
              <a:buChar char="-"/>
            </a:pPr>
            <a:r>
              <a:rPr lang="cs-CZ" dirty="0" smtClean="0"/>
              <a:t>zpočátku zajatci, později civilisté z válečných oblastí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648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Historie kontaktů – Ukrajinci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472608"/>
          </a:xfrm>
        </p:spPr>
        <p:txBody>
          <a:bodyPr>
            <a:noAutofit/>
          </a:bodyPr>
          <a:lstStyle/>
          <a:p>
            <a:r>
              <a:rPr lang="cs-CZ" dirty="0" smtClean="0"/>
              <a:t>1. republika</a:t>
            </a:r>
          </a:p>
          <a:p>
            <a:pPr>
              <a:buFontTx/>
              <a:buChar char="-"/>
            </a:pPr>
            <a:r>
              <a:rPr lang="cs-CZ" dirty="0" smtClean="0"/>
              <a:t>politická emigrace ze SSSR i Polska: podpora vzdělávání a kultury ze strany státu (SŠ, VŠ        v Praze)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2. světová válka</a:t>
            </a:r>
          </a:p>
          <a:p>
            <a:pPr>
              <a:buFontTx/>
              <a:buChar char="-"/>
            </a:pPr>
            <a:r>
              <a:rPr lang="cs-CZ" dirty="0" smtClean="0"/>
              <a:t>emigrace preferující samostatnou Ukrajinu pronásledována</a:t>
            </a:r>
          </a:p>
          <a:p>
            <a:pPr>
              <a:buFontTx/>
              <a:buChar char="-"/>
            </a:pPr>
            <a:r>
              <a:rPr lang="cs-CZ" dirty="0" smtClean="0"/>
              <a:t>část politické emigrace odvlečena zpět</a:t>
            </a:r>
          </a:p>
        </p:txBody>
      </p:sp>
    </p:spTree>
    <p:extLst>
      <p:ext uri="{BB962C8B-B14F-4D97-AF65-F5344CB8AC3E}">
        <p14:creationId xmlns:p14="http://schemas.microsoft.com/office/powerpoint/2010/main" val="154784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80720"/>
          </a:xfrm>
        </p:spPr>
        <p:txBody>
          <a:bodyPr>
            <a:noAutofit/>
          </a:bodyPr>
          <a:lstStyle/>
          <a:p>
            <a:r>
              <a:rPr lang="cs-CZ" sz="3100" dirty="0" smtClean="0"/>
              <a:t>2. polovina 20. století</a:t>
            </a:r>
          </a:p>
          <a:p>
            <a:pPr>
              <a:buFontTx/>
              <a:buChar char="-"/>
            </a:pPr>
            <a:r>
              <a:rPr lang="cs-CZ" sz="3100" dirty="0" smtClean="0"/>
              <a:t>z Ukrajiny do pohraničí reemigranti z Volyně</a:t>
            </a:r>
          </a:p>
          <a:p>
            <a:pPr>
              <a:buFontTx/>
              <a:buChar char="-"/>
            </a:pPr>
            <a:r>
              <a:rPr lang="cs-CZ" sz="3100" dirty="0" smtClean="0"/>
              <a:t>jako ostatní obyvatelé SSSR</a:t>
            </a:r>
          </a:p>
          <a:p>
            <a:pPr>
              <a:buFontTx/>
              <a:buChar char="-"/>
            </a:pPr>
            <a:r>
              <a:rPr lang="cs-CZ" sz="3100" dirty="0" smtClean="0"/>
              <a:t>zrušení práv menšiny </a:t>
            </a:r>
            <a:r>
              <a:rPr lang="cs-CZ" sz="3100" dirty="0" smtClean="0">
                <a:sym typeface="Wingdings" panose="05000000000000000000" pitchFamily="2" charset="2"/>
              </a:rPr>
              <a:t> zánik školství, zákaz řecko-katolického obřadu</a:t>
            </a:r>
          </a:p>
          <a:p>
            <a:pPr>
              <a:buFontTx/>
              <a:buChar char="-"/>
            </a:pPr>
            <a:r>
              <a:rPr lang="cs-CZ" sz="3100" dirty="0">
                <a:sym typeface="Wingdings" panose="05000000000000000000" pitchFamily="2" charset="2"/>
              </a:rPr>
              <a:t>o</a:t>
            </a:r>
            <a:r>
              <a:rPr lang="cs-CZ" sz="3100" dirty="0" smtClean="0">
                <a:sym typeface="Wingdings" panose="05000000000000000000" pitchFamily="2" charset="2"/>
              </a:rPr>
              <a:t>d 1968 samostatná menšina (Ukrajinci-Rusíni)</a:t>
            </a:r>
          </a:p>
          <a:p>
            <a:pPr>
              <a:buFontTx/>
              <a:buChar char="-"/>
            </a:pPr>
            <a:endParaRPr lang="cs-CZ" sz="3100" dirty="0" smtClean="0">
              <a:sym typeface="Wingdings" panose="05000000000000000000" pitchFamily="2" charset="2"/>
            </a:endParaRPr>
          </a:p>
          <a:p>
            <a:r>
              <a:rPr lang="cs-CZ" sz="3100" dirty="0" smtClean="0">
                <a:sym typeface="Wingdings" panose="05000000000000000000" pitchFamily="2" charset="2"/>
              </a:rPr>
              <a:t>Po r. 1989</a:t>
            </a:r>
          </a:p>
          <a:p>
            <a:pPr>
              <a:buFontTx/>
              <a:buChar char="-"/>
            </a:pPr>
            <a:r>
              <a:rPr lang="cs-CZ" sz="3100" dirty="0" smtClean="0">
                <a:sym typeface="Wingdings" panose="05000000000000000000" pitchFamily="2" charset="2"/>
              </a:rPr>
              <a:t>migrace </a:t>
            </a:r>
            <a:r>
              <a:rPr lang="cs-CZ" sz="3100" dirty="0">
                <a:sym typeface="Wingdings" panose="05000000000000000000" pitchFamily="2" charset="2"/>
              </a:rPr>
              <a:t>ekonomická – krátkodobá, </a:t>
            </a:r>
            <a:r>
              <a:rPr lang="cs-CZ" sz="3100" dirty="0" smtClean="0">
                <a:sym typeface="Wingdings" panose="05000000000000000000" pitchFamily="2" charset="2"/>
              </a:rPr>
              <a:t>opakovaná, „</a:t>
            </a:r>
            <a:r>
              <a:rPr lang="cs-CZ" sz="3100" dirty="0" err="1" smtClean="0">
                <a:sym typeface="Wingdings" panose="05000000000000000000" pitchFamily="2" charset="2"/>
              </a:rPr>
              <a:t>pomajdanovská</a:t>
            </a:r>
            <a:r>
              <a:rPr lang="cs-CZ" sz="3100" dirty="0" smtClean="0">
                <a:sym typeface="Wingdings" panose="05000000000000000000" pitchFamily="2" charset="2"/>
              </a:rPr>
              <a:t>“ politická</a:t>
            </a:r>
          </a:p>
          <a:p>
            <a:pPr>
              <a:buFontTx/>
              <a:buChar char="-"/>
            </a:pPr>
            <a:r>
              <a:rPr lang="cs-CZ" sz="3100" dirty="0" smtClean="0"/>
              <a:t>konec 90. let a období </a:t>
            </a:r>
            <a:r>
              <a:rPr lang="cs-CZ" sz="3100" dirty="0" err="1" smtClean="0"/>
              <a:t>hosp</a:t>
            </a:r>
            <a:r>
              <a:rPr lang="cs-CZ" sz="3100" dirty="0" smtClean="0"/>
              <a:t>. krize pokles,            krátkodobý pobyt jedinců =&gt; dlouhodobý rodin</a:t>
            </a:r>
          </a:p>
        </p:txBody>
      </p:sp>
    </p:spTree>
    <p:extLst>
      <p:ext uri="{BB962C8B-B14F-4D97-AF65-F5344CB8AC3E}">
        <p14:creationId xmlns:p14="http://schemas.microsoft.com/office/powerpoint/2010/main" val="175057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Charakteristika menšiny – Ukrajinci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cs-CZ" dirty="0" smtClean="0"/>
              <a:t>střední </a:t>
            </a:r>
            <a:r>
              <a:rPr lang="cs-CZ" dirty="0" smtClean="0"/>
              <a:t>produktivní a nejmladší věková skupina</a:t>
            </a:r>
          </a:p>
          <a:p>
            <a:pPr>
              <a:buFontTx/>
              <a:buChar char="-"/>
            </a:pPr>
            <a:r>
              <a:rPr lang="cs-CZ" dirty="0" smtClean="0"/>
              <a:t>nekvalifikovaná a pomocná pracovní síla – až 2/3 nedělají práci odpovídající vzdělání, odborníci</a:t>
            </a:r>
          </a:p>
          <a:p>
            <a:pPr>
              <a:buFontTx/>
              <a:buChar char="-"/>
            </a:pPr>
            <a:r>
              <a:rPr lang="cs-CZ" dirty="0"/>
              <a:t>e</a:t>
            </a:r>
            <a:r>
              <a:rPr lang="cs-CZ" dirty="0" smtClean="0"/>
              <a:t>tnická, šedá ekonomika, využívání kontaktů               a informací, krátkodobé pobyty (90. léta)</a:t>
            </a:r>
          </a:p>
          <a:p>
            <a:pPr>
              <a:buFontTx/>
              <a:buChar char="-"/>
            </a:pPr>
            <a:r>
              <a:rPr lang="cs-CZ" dirty="0" smtClean="0"/>
              <a:t>vyšší koncentrace ve větších aglomeracích</a:t>
            </a:r>
          </a:p>
          <a:p>
            <a:pPr>
              <a:buFontTx/>
              <a:buChar char="-"/>
            </a:pPr>
            <a:r>
              <a:rPr lang="cs-CZ" dirty="0"/>
              <a:t>vnitřní rozdělení na západní (tradiční kultura)    a východní Ukrajince </a:t>
            </a:r>
            <a:r>
              <a:rPr lang="cs-CZ" dirty="0" smtClean="0"/>
              <a:t> (sovětizace)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91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>
              <a:buFontTx/>
              <a:buChar char="-"/>
            </a:pPr>
            <a:r>
              <a:rPr lang="cs-CZ" dirty="0" smtClean="0"/>
              <a:t>Č. o Ukrajincích: </a:t>
            </a:r>
            <a:r>
              <a:rPr lang="cs-CZ" dirty="0"/>
              <a:t>levná pracovní síla, nevzdělaní, obhroublí, alkoholici, kriminalita x pracovití, </a:t>
            </a:r>
            <a:r>
              <a:rPr lang="cs-CZ" dirty="0" smtClean="0"/>
              <a:t>skromní</a:t>
            </a:r>
          </a:p>
          <a:p>
            <a:pPr>
              <a:buFontTx/>
              <a:buChar char="-"/>
            </a:pPr>
            <a:r>
              <a:rPr lang="cs-CZ" dirty="0" smtClean="0"/>
              <a:t>Ukrajinci o Č.: nespolečenští</a:t>
            </a:r>
            <a:r>
              <a:rPr lang="cs-CZ" dirty="0"/>
              <a:t>, xenofobní, nejsou vlastenci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https://www.youtube.com/watch?v=kHeuf6iojJs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4981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Statistické údaje – Ukrajinci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>
                <a:hlinkClick r:id="rId2"/>
              </a:rPr>
              <a:t> </a:t>
            </a:r>
            <a:r>
              <a:rPr lang="cs-CZ" dirty="0" smtClean="0"/>
              <a:t>1980</a:t>
            </a:r>
            <a:r>
              <a:rPr lang="cs-CZ" dirty="0"/>
              <a:t>: necelých 10.000 </a:t>
            </a:r>
            <a:r>
              <a:rPr lang="cs-CZ" dirty="0" smtClean="0"/>
              <a:t>(</a:t>
            </a:r>
            <a:r>
              <a:rPr lang="cs-CZ" dirty="0"/>
              <a:t>21% celkového počtu</a:t>
            </a:r>
            <a:r>
              <a:rPr lang="cs-CZ" dirty="0" smtClean="0"/>
              <a:t>)</a:t>
            </a:r>
          </a:p>
          <a:p>
            <a:pPr>
              <a:buFontTx/>
              <a:buChar char="-"/>
            </a:pPr>
            <a:r>
              <a:rPr lang="cs-CZ" dirty="0" smtClean="0"/>
              <a:t>1991</a:t>
            </a:r>
            <a:r>
              <a:rPr lang="cs-CZ" dirty="0"/>
              <a:t>: </a:t>
            </a:r>
            <a:r>
              <a:rPr lang="cs-CZ" dirty="0" smtClean="0"/>
              <a:t>8.200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2011: 53.253 </a:t>
            </a:r>
            <a:r>
              <a:rPr lang="cs-CZ" dirty="0" smtClean="0"/>
              <a:t>(</a:t>
            </a:r>
            <a:r>
              <a:rPr lang="cs-CZ" dirty="0"/>
              <a:t>kvalifikované odhady 60 tisíc</a:t>
            </a:r>
            <a:r>
              <a:rPr lang="cs-CZ" dirty="0" smtClean="0"/>
              <a:t>), </a:t>
            </a:r>
            <a:r>
              <a:rPr lang="cs-CZ" dirty="0" err="1" smtClean="0"/>
              <a:t>JmK</a:t>
            </a:r>
            <a:r>
              <a:rPr lang="cs-CZ" dirty="0" smtClean="0"/>
              <a:t> 4.989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2017: 117 tisíc přechodný nebo trvalý </a:t>
            </a:r>
            <a:r>
              <a:rPr lang="cs-CZ" dirty="0" smtClean="0"/>
              <a:t>pobyt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437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</TotalTime>
  <Words>824</Words>
  <Application>Microsoft Office PowerPoint</Application>
  <PresentationFormat>Předvádění na obrazovce (4:3)</PresentationFormat>
  <Paragraphs>108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systému Office</vt:lpstr>
      <vt:lpstr>Ukrajinci a Rusíni</vt:lpstr>
      <vt:lpstr>Prezentace aplikace PowerPoint</vt:lpstr>
      <vt:lpstr>Historie kontaktů s oblastí Ukrajiny</vt:lpstr>
      <vt:lpstr>Prezentace aplikace PowerPoint</vt:lpstr>
      <vt:lpstr>Historie kontaktů – Ukrajinci</vt:lpstr>
      <vt:lpstr>Prezentace aplikace PowerPoint</vt:lpstr>
      <vt:lpstr>Charakteristika menšiny – Ukrajinci</vt:lpstr>
      <vt:lpstr>Prezentace aplikace PowerPoint</vt:lpstr>
      <vt:lpstr>Statistické údaje – Ukrajinci </vt:lpstr>
      <vt:lpstr>Etnické identifikátory – Ukrajinci</vt:lpstr>
      <vt:lpstr>Kulturní instituce - Ukrajinci</vt:lpstr>
      <vt:lpstr>Literatura a badatelé – Ukrajinci</vt:lpstr>
      <vt:lpstr>Historie kontaktů – Rusíni</vt:lpstr>
      <vt:lpstr>Prezentace aplikace PowerPoint</vt:lpstr>
      <vt:lpstr>Prezentace aplikace PowerPoint</vt:lpstr>
      <vt:lpstr>Charakteristika menšiny – Rusíni</vt:lpstr>
      <vt:lpstr>Statistické údaje – Rusíni</vt:lpstr>
      <vt:lpstr>Kulturní instituce – Rusíni</vt:lpstr>
      <vt:lpstr>Literatura a badatelé – Rusíni</vt:lpstr>
    </vt:vector>
  </TitlesOfParts>
  <Company>mzm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Ukrajinci a Rusíni</dc:title>
  <dc:creator>mzm</dc:creator>
  <cp:lastModifiedBy>mzm</cp:lastModifiedBy>
  <cp:revision>31</cp:revision>
  <dcterms:created xsi:type="dcterms:W3CDTF">2018-04-06T06:24:50Z</dcterms:created>
  <dcterms:modified xsi:type="dcterms:W3CDTF">2018-05-14T10:30:24Z</dcterms:modified>
</cp:coreProperties>
</file>