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A89976-00F4-491E-BF1E-861023DA9C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8000" dirty="0"/>
              <a:t>Das PASSIV</a:t>
            </a:r>
            <a:endParaRPr lang="sk-SK" sz="8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AE641F4-A08B-419A-B7CD-38EB83DFAE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4593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B1EDF0-EB54-4EC2-BA8C-661CEA5C7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DE" sz="6600" dirty="0"/>
              <a:t>Das Passiv</a:t>
            </a:r>
            <a:endParaRPr lang="sk-SK" sz="6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73FE97-266C-42C4-B3E2-2CEE18EC0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163154"/>
          </a:xfrm>
        </p:spPr>
        <p:txBody>
          <a:bodyPr anchor="t" anchorCtr="0"/>
          <a:lstStyle/>
          <a:p>
            <a:r>
              <a:rPr lang="de-DE" dirty="0"/>
              <a:t>In einem Aktivsatz ist die Person wichtig, die etwas macht.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In einem Passivsatz ist die handelnde Person ( = Agens ), also das Subjekt, unwichtig. Das Geschehen selbst, die Aktion ist wichtig und steht im Mittelpunkt.</a:t>
            </a:r>
          </a:p>
          <a:p>
            <a:endParaRPr lang="de-DE" dirty="0"/>
          </a:p>
          <a:p>
            <a:endParaRPr lang="sk-SK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720F380B-66E6-49BE-8127-BB94ACDBD2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813953"/>
              </p:ext>
            </p:extLst>
          </p:nvPr>
        </p:nvGraphicFramePr>
        <p:xfrm>
          <a:off x="2352674" y="2734311"/>
          <a:ext cx="7486650" cy="109728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3743325">
                  <a:extLst>
                    <a:ext uri="{9D8B030D-6E8A-4147-A177-3AD203B41FA5}">
                      <a16:colId xmlns:a16="http://schemas.microsoft.com/office/drawing/2014/main" val="777386324"/>
                    </a:ext>
                  </a:extLst>
                </a:gridCol>
                <a:gridCol w="3743325">
                  <a:extLst>
                    <a:ext uri="{9D8B030D-6E8A-4147-A177-3AD203B41FA5}">
                      <a16:colId xmlns:a16="http://schemas.microsoft.com/office/drawing/2014/main" val="222683173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sk-SK">
                          <a:effectLst/>
                        </a:rPr>
                        <a:t>Wer backt den Kuchen?</a:t>
                      </a:r>
                      <a:endParaRPr lang="sk-SK" b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>
                          <a:effectLst/>
                        </a:rPr>
                        <a:t>Der Bäcker backt den Kuchen.</a:t>
                      </a:r>
                      <a:endParaRPr lang="de-DE" b="0">
                        <a:effectLst/>
                        <a:latin typeface="inheri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50596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sk-SK">
                          <a:effectLst/>
                        </a:rPr>
                        <a:t>Wer repariert das Auto?</a:t>
                      </a:r>
                      <a:endParaRPr lang="sk-SK" b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>
                          <a:effectLst/>
                        </a:rPr>
                        <a:t>Der Mechaniker repariert das Auto.</a:t>
                      </a:r>
                      <a:endParaRPr lang="de-DE" b="0">
                        <a:effectLst/>
                        <a:latin typeface="inheri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0649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sk-SK">
                          <a:effectLst/>
                        </a:rPr>
                        <a:t>Wer packt die Koffer?</a:t>
                      </a:r>
                      <a:endParaRPr lang="sk-SK" b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dirty="0">
                          <a:effectLst/>
                        </a:rPr>
                        <a:t>Der Gast packt die Koffer.</a:t>
                      </a:r>
                      <a:endParaRPr lang="de-DE" b="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3737540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D6B447A4-FFA6-4EE2-8B76-9BE3E0F38C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504030"/>
              </p:ext>
            </p:extLst>
          </p:nvPr>
        </p:nvGraphicFramePr>
        <p:xfrm>
          <a:off x="2352674" y="5058564"/>
          <a:ext cx="7486650" cy="109728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3743325">
                  <a:extLst>
                    <a:ext uri="{9D8B030D-6E8A-4147-A177-3AD203B41FA5}">
                      <a16:colId xmlns:a16="http://schemas.microsoft.com/office/drawing/2014/main" val="753251422"/>
                    </a:ext>
                  </a:extLst>
                </a:gridCol>
                <a:gridCol w="3743325">
                  <a:extLst>
                    <a:ext uri="{9D8B030D-6E8A-4147-A177-3AD203B41FA5}">
                      <a16:colId xmlns:a16="http://schemas.microsoft.com/office/drawing/2014/main" val="23568106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sk-SK">
                          <a:effectLst/>
                        </a:rPr>
                        <a:t>Was passiert?</a:t>
                      </a:r>
                      <a:endParaRPr lang="sk-SK" b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>
                          <a:effectLst/>
                        </a:rPr>
                        <a:t>Ein Kuchen wird gebacken.</a:t>
                      </a:r>
                      <a:endParaRPr lang="sk-SK" b="0">
                        <a:effectLst/>
                        <a:latin typeface="inheri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13853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sk-SK">
                          <a:effectLst/>
                        </a:rPr>
                        <a:t>Was passiert?</a:t>
                      </a:r>
                      <a:endParaRPr lang="sk-SK" b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>
                          <a:effectLst/>
                        </a:rPr>
                        <a:t>Ein Auto wird repariert.</a:t>
                      </a:r>
                      <a:endParaRPr lang="sk-SK" b="0">
                        <a:effectLst/>
                        <a:latin typeface="inheri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1620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sk-SK">
                          <a:effectLst/>
                        </a:rPr>
                        <a:t>Was passiert?</a:t>
                      </a:r>
                      <a:endParaRPr lang="sk-SK" b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dirty="0" err="1">
                          <a:effectLst/>
                        </a:rPr>
                        <a:t>Die</a:t>
                      </a:r>
                      <a:r>
                        <a:rPr lang="sk-SK" dirty="0">
                          <a:effectLst/>
                        </a:rPr>
                        <a:t> </a:t>
                      </a:r>
                      <a:r>
                        <a:rPr lang="sk-SK" dirty="0" err="1">
                          <a:effectLst/>
                        </a:rPr>
                        <a:t>Koffer</a:t>
                      </a:r>
                      <a:r>
                        <a:rPr lang="sk-SK" dirty="0">
                          <a:effectLst/>
                        </a:rPr>
                        <a:t> </a:t>
                      </a:r>
                      <a:r>
                        <a:rPr lang="sk-SK" dirty="0" err="1">
                          <a:effectLst/>
                        </a:rPr>
                        <a:t>werden</a:t>
                      </a:r>
                      <a:r>
                        <a:rPr lang="sk-SK" dirty="0">
                          <a:effectLst/>
                        </a:rPr>
                        <a:t> </a:t>
                      </a:r>
                      <a:r>
                        <a:rPr lang="sk-SK" dirty="0" err="1">
                          <a:effectLst/>
                        </a:rPr>
                        <a:t>gepackt</a:t>
                      </a:r>
                      <a:r>
                        <a:rPr lang="sk-SK" dirty="0">
                          <a:effectLst/>
                        </a:rPr>
                        <a:t>.</a:t>
                      </a:r>
                      <a:endParaRPr lang="sk-SK" b="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9129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1328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C0044C-6806-428A-A521-7272E1012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Passiv bildet man wie folgt: Präsens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69F20C-206D-4C31-8206-AD1BE6A8A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 anchorCtr="0"/>
          <a:lstStyle/>
          <a:p>
            <a:r>
              <a:rPr lang="sk-SK" b="1" dirty="0"/>
              <a:t>    </a:t>
            </a:r>
            <a:r>
              <a:rPr lang="sk-SK" b="1" dirty="0" err="1"/>
              <a:t>werden</a:t>
            </a:r>
            <a:r>
              <a:rPr lang="sk-SK" b="1" dirty="0"/>
              <a:t>     +      </a:t>
            </a:r>
            <a:r>
              <a:rPr lang="sk-SK" b="1" dirty="0" err="1"/>
              <a:t>Partizip</a:t>
            </a:r>
            <a:r>
              <a:rPr lang="sk-SK" b="1" dirty="0"/>
              <a:t> II    </a:t>
            </a:r>
          </a:p>
          <a:p>
            <a:endParaRPr lang="sk-SK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AEED621D-0B2B-458C-957A-868F4391F5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122316"/>
              </p:ext>
            </p:extLst>
          </p:nvPr>
        </p:nvGraphicFramePr>
        <p:xfrm>
          <a:off x="1897855" y="3228658"/>
          <a:ext cx="8396288" cy="2630141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2099072">
                  <a:extLst>
                    <a:ext uri="{9D8B030D-6E8A-4147-A177-3AD203B41FA5}">
                      <a16:colId xmlns:a16="http://schemas.microsoft.com/office/drawing/2014/main" val="2210268019"/>
                    </a:ext>
                  </a:extLst>
                </a:gridCol>
                <a:gridCol w="2099072">
                  <a:extLst>
                    <a:ext uri="{9D8B030D-6E8A-4147-A177-3AD203B41FA5}">
                      <a16:colId xmlns:a16="http://schemas.microsoft.com/office/drawing/2014/main" val="1573298582"/>
                    </a:ext>
                  </a:extLst>
                </a:gridCol>
                <a:gridCol w="2099072">
                  <a:extLst>
                    <a:ext uri="{9D8B030D-6E8A-4147-A177-3AD203B41FA5}">
                      <a16:colId xmlns:a16="http://schemas.microsoft.com/office/drawing/2014/main" val="1240145792"/>
                    </a:ext>
                  </a:extLst>
                </a:gridCol>
                <a:gridCol w="2099072">
                  <a:extLst>
                    <a:ext uri="{9D8B030D-6E8A-4147-A177-3AD203B41FA5}">
                      <a16:colId xmlns:a16="http://schemas.microsoft.com/office/drawing/2014/main" val="2214420729"/>
                    </a:ext>
                  </a:extLst>
                </a:gridCol>
              </a:tblGrid>
              <a:tr h="553714">
                <a:tc>
                  <a:txBody>
                    <a:bodyPr/>
                    <a:lstStyle/>
                    <a:p>
                      <a:pPr algn="ctr" fontAlgn="ctr"/>
                      <a:r>
                        <a:rPr lang="sk-SK" dirty="0">
                          <a:effectLst/>
                        </a:rPr>
                        <a:t>Das Auto</a:t>
                      </a:r>
                      <a:endParaRPr lang="sk-SK" b="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b="1" dirty="0" err="1">
                          <a:effectLst/>
                        </a:rPr>
                        <a:t>wird</a:t>
                      </a:r>
                      <a:endParaRPr lang="sk-SK" b="1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>
                          <a:effectLst/>
                        </a:rPr>
                        <a:t>in Wolfsburg</a:t>
                      </a:r>
                      <a:endParaRPr lang="sk-SK" b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b="1" dirty="0" err="1">
                          <a:effectLst/>
                        </a:rPr>
                        <a:t>gebaut</a:t>
                      </a:r>
                      <a:r>
                        <a:rPr lang="sk-SK" b="1" dirty="0">
                          <a:effectLst/>
                        </a:rPr>
                        <a:t>.</a:t>
                      </a:r>
                      <a:endParaRPr lang="sk-SK" b="1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1966553"/>
                  </a:ext>
                </a:extLst>
              </a:tr>
              <a:tr h="968999">
                <a:tc>
                  <a:txBody>
                    <a:bodyPr/>
                    <a:lstStyle/>
                    <a:p>
                      <a:pPr algn="ctr" fontAlgn="ctr"/>
                      <a:r>
                        <a:rPr lang="sk-SK">
                          <a:effectLst/>
                        </a:rPr>
                        <a:t>In Bayern</a:t>
                      </a:r>
                      <a:endParaRPr lang="sk-SK" b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b="1" dirty="0" err="1">
                          <a:effectLst/>
                        </a:rPr>
                        <a:t>wird</a:t>
                      </a:r>
                      <a:endParaRPr lang="sk-SK" b="1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>
                          <a:effectLst/>
                        </a:rPr>
                        <a:t>im September das Oktoberfest</a:t>
                      </a:r>
                      <a:endParaRPr lang="sk-SK" b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b="1" dirty="0" err="1">
                          <a:effectLst/>
                        </a:rPr>
                        <a:t>eröffnet</a:t>
                      </a:r>
                      <a:r>
                        <a:rPr lang="sk-SK" b="1" dirty="0">
                          <a:effectLst/>
                        </a:rPr>
                        <a:t>.</a:t>
                      </a:r>
                      <a:endParaRPr lang="sk-SK" b="1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3373952"/>
                  </a:ext>
                </a:extLst>
              </a:tr>
              <a:tr h="553714">
                <a:tc>
                  <a:txBody>
                    <a:bodyPr/>
                    <a:lstStyle/>
                    <a:p>
                      <a:pPr algn="ctr" fontAlgn="ctr"/>
                      <a:r>
                        <a:rPr lang="sk-SK">
                          <a:effectLst/>
                        </a:rPr>
                        <a:t>In Köln</a:t>
                      </a:r>
                      <a:endParaRPr lang="sk-SK" b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b="1" dirty="0" err="1">
                          <a:effectLst/>
                        </a:rPr>
                        <a:t>wird</a:t>
                      </a:r>
                      <a:endParaRPr lang="sk-SK" b="1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>
                          <a:effectLst/>
                        </a:rPr>
                        <a:t>über Karneval</a:t>
                      </a:r>
                      <a:endParaRPr lang="sk-SK" b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b="1" dirty="0" err="1">
                          <a:effectLst/>
                        </a:rPr>
                        <a:t>geschunkelt</a:t>
                      </a:r>
                      <a:r>
                        <a:rPr lang="sk-SK" b="1" dirty="0">
                          <a:effectLst/>
                        </a:rPr>
                        <a:t>.</a:t>
                      </a:r>
                      <a:endParaRPr lang="sk-SK" b="1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3195616"/>
                  </a:ext>
                </a:extLst>
              </a:tr>
              <a:tr h="553714">
                <a:tc>
                  <a:txBody>
                    <a:bodyPr/>
                    <a:lstStyle/>
                    <a:p>
                      <a:pPr algn="ctr" fontAlgn="ctr"/>
                      <a:r>
                        <a:rPr lang="sk-SK">
                          <a:effectLst/>
                        </a:rPr>
                        <a:t>Im Herbst</a:t>
                      </a:r>
                      <a:endParaRPr lang="sk-SK" b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b="1" dirty="0" err="1">
                          <a:effectLst/>
                        </a:rPr>
                        <a:t>werden</a:t>
                      </a:r>
                      <a:endParaRPr lang="sk-SK" b="1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>
                          <a:effectLst/>
                        </a:rPr>
                        <a:t>die Kartoffeln</a:t>
                      </a:r>
                      <a:endParaRPr lang="sk-SK" b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b="1" dirty="0" err="1">
                          <a:effectLst/>
                        </a:rPr>
                        <a:t>geerntet</a:t>
                      </a:r>
                      <a:r>
                        <a:rPr lang="sk-SK" b="1" dirty="0">
                          <a:effectLst/>
                        </a:rPr>
                        <a:t>.</a:t>
                      </a:r>
                      <a:endParaRPr lang="sk-SK" b="1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3535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117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58A7D4-4C46-47CF-9597-9B4B39B21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Passiv bildet man wie folgt: Präteritum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668DD7-6AC4-4B8A-826F-E8EDEA791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 anchorCtr="0"/>
          <a:lstStyle/>
          <a:p>
            <a:r>
              <a:rPr lang="sk-SK" b="1" dirty="0" err="1"/>
              <a:t>wurden</a:t>
            </a:r>
            <a:r>
              <a:rPr lang="sk-SK" b="1" dirty="0"/>
              <a:t>     +      </a:t>
            </a:r>
            <a:r>
              <a:rPr lang="sk-SK" b="1" dirty="0" err="1"/>
              <a:t>Partizip</a:t>
            </a:r>
            <a:r>
              <a:rPr lang="sk-SK" b="1" dirty="0"/>
              <a:t> II</a:t>
            </a:r>
          </a:p>
          <a:p>
            <a:endParaRPr lang="sk-SK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7C862264-5158-4B4D-AAF6-80E296F4A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285132"/>
              </p:ext>
            </p:extLst>
          </p:nvPr>
        </p:nvGraphicFramePr>
        <p:xfrm>
          <a:off x="1470422" y="3080067"/>
          <a:ext cx="9251156" cy="2778732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2312789">
                  <a:extLst>
                    <a:ext uri="{9D8B030D-6E8A-4147-A177-3AD203B41FA5}">
                      <a16:colId xmlns:a16="http://schemas.microsoft.com/office/drawing/2014/main" val="3621021447"/>
                    </a:ext>
                  </a:extLst>
                </a:gridCol>
                <a:gridCol w="2312789">
                  <a:extLst>
                    <a:ext uri="{9D8B030D-6E8A-4147-A177-3AD203B41FA5}">
                      <a16:colId xmlns:a16="http://schemas.microsoft.com/office/drawing/2014/main" val="2963119745"/>
                    </a:ext>
                  </a:extLst>
                </a:gridCol>
                <a:gridCol w="2312789">
                  <a:extLst>
                    <a:ext uri="{9D8B030D-6E8A-4147-A177-3AD203B41FA5}">
                      <a16:colId xmlns:a16="http://schemas.microsoft.com/office/drawing/2014/main" val="710750901"/>
                    </a:ext>
                  </a:extLst>
                </a:gridCol>
                <a:gridCol w="2312789">
                  <a:extLst>
                    <a:ext uri="{9D8B030D-6E8A-4147-A177-3AD203B41FA5}">
                      <a16:colId xmlns:a16="http://schemas.microsoft.com/office/drawing/2014/main" val="3285492588"/>
                    </a:ext>
                  </a:extLst>
                </a:gridCol>
              </a:tblGrid>
              <a:tr h="694683">
                <a:tc>
                  <a:txBody>
                    <a:bodyPr/>
                    <a:lstStyle/>
                    <a:p>
                      <a:pPr algn="ctr" fontAlgn="ctr"/>
                      <a:r>
                        <a:rPr lang="sk-SK">
                          <a:effectLst/>
                        </a:rPr>
                        <a:t>Das Auto</a:t>
                      </a:r>
                      <a:endParaRPr lang="sk-SK" b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b="1" dirty="0" err="1">
                          <a:effectLst/>
                        </a:rPr>
                        <a:t>wurde</a:t>
                      </a:r>
                      <a:endParaRPr lang="sk-SK" b="1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>
                          <a:effectLst/>
                        </a:rPr>
                        <a:t>in Wolfsburg</a:t>
                      </a:r>
                      <a:endParaRPr lang="sk-SK" b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b="1" dirty="0" err="1">
                          <a:effectLst/>
                        </a:rPr>
                        <a:t>gebaut</a:t>
                      </a:r>
                      <a:r>
                        <a:rPr lang="sk-SK" b="1" dirty="0">
                          <a:effectLst/>
                        </a:rPr>
                        <a:t>.</a:t>
                      </a:r>
                      <a:endParaRPr lang="sk-SK" b="1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1001361"/>
                  </a:ext>
                </a:extLst>
              </a:tr>
              <a:tr h="694683">
                <a:tc>
                  <a:txBody>
                    <a:bodyPr/>
                    <a:lstStyle/>
                    <a:p>
                      <a:pPr algn="ctr" fontAlgn="ctr"/>
                      <a:r>
                        <a:rPr lang="sk-SK">
                          <a:effectLst/>
                        </a:rPr>
                        <a:t>In Bayern</a:t>
                      </a:r>
                      <a:endParaRPr lang="sk-SK" b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b="1" dirty="0" err="1">
                          <a:effectLst/>
                        </a:rPr>
                        <a:t>wurde</a:t>
                      </a:r>
                      <a:endParaRPr lang="sk-SK" b="1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>
                          <a:effectLst/>
                        </a:rPr>
                        <a:t>das Oktoberfest</a:t>
                      </a:r>
                      <a:endParaRPr lang="sk-SK" b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b="1" dirty="0" err="1">
                          <a:effectLst/>
                        </a:rPr>
                        <a:t>eröffnet</a:t>
                      </a:r>
                      <a:r>
                        <a:rPr lang="sk-SK" b="1" dirty="0">
                          <a:effectLst/>
                        </a:rPr>
                        <a:t>.</a:t>
                      </a:r>
                      <a:endParaRPr lang="sk-SK" b="1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3666675"/>
                  </a:ext>
                </a:extLst>
              </a:tr>
              <a:tr h="694683">
                <a:tc>
                  <a:txBody>
                    <a:bodyPr/>
                    <a:lstStyle/>
                    <a:p>
                      <a:pPr algn="ctr" fontAlgn="ctr"/>
                      <a:r>
                        <a:rPr lang="sk-SK">
                          <a:effectLst/>
                        </a:rPr>
                        <a:t>In Köln</a:t>
                      </a:r>
                      <a:endParaRPr lang="sk-SK" b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b="1" dirty="0" err="1">
                          <a:effectLst/>
                        </a:rPr>
                        <a:t>wurde</a:t>
                      </a:r>
                      <a:endParaRPr lang="sk-SK" b="1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>
                          <a:effectLst/>
                        </a:rPr>
                        <a:t>über Karneval</a:t>
                      </a:r>
                      <a:endParaRPr lang="sk-SK" b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b="1" dirty="0" err="1">
                          <a:effectLst/>
                        </a:rPr>
                        <a:t>geschunkelt</a:t>
                      </a:r>
                      <a:r>
                        <a:rPr lang="sk-SK" b="1" dirty="0">
                          <a:effectLst/>
                        </a:rPr>
                        <a:t>.</a:t>
                      </a:r>
                      <a:endParaRPr lang="sk-SK" b="1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619920"/>
                  </a:ext>
                </a:extLst>
              </a:tr>
              <a:tr h="694683">
                <a:tc>
                  <a:txBody>
                    <a:bodyPr/>
                    <a:lstStyle/>
                    <a:p>
                      <a:pPr algn="ctr" fontAlgn="ctr"/>
                      <a:r>
                        <a:rPr lang="sk-SK">
                          <a:effectLst/>
                        </a:rPr>
                        <a:t>Im Herbst</a:t>
                      </a:r>
                      <a:endParaRPr lang="sk-SK" b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b="1" dirty="0" err="1">
                          <a:effectLst/>
                        </a:rPr>
                        <a:t>wurden</a:t>
                      </a:r>
                      <a:endParaRPr lang="sk-SK" b="1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>
                          <a:effectLst/>
                        </a:rPr>
                        <a:t>die Kartoffeln</a:t>
                      </a:r>
                      <a:endParaRPr lang="sk-SK" b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b="1" dirty="0" err="1">
                          <a:effectLst/>
                        </a:rPr>
                        <a:t>geerntet</a:t>
                      </a:r>
                      <a:r>
                        <a:rPr lang="sk-SK" b="1" dirty="0">
                          <a:effectLst/>
                        </a:rPr>
                        <a:t>.</a:t>
                      </a:r>
                      <a:endParaRPr lang="sk-SK" b="1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7563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2022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A56988-463A-4711-B593-58E67B9A1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Passiv bildet man wie folgt: Perfekt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9A47F9-187C-4355-A07F-E169942E2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 anchorCtr="0"/>
          <a:lstStyle/>
          <a:p>
            <a:r>
              <a:rPr lang="sk-SK" b="1" dirty="0"/>
              <a:t>  </a:t>
            </a:r>
            <a:r>
              <a:rPr lang="sk-SK" b="1" dirty="0" err="1"/>
              <a:t>sein</a:t>
            </a:r>
            <a:r>
              <a:rPr lang="sk-SK" b="1" dirty="0"/>
              <a:t>     +      </a:t>
            </a:r>
            <a:r>
              <a:rPr lang="sk-SK" b="1" dirty="0" err="1"/>
              <a:t>Partizip</a:t>
            </a:r>
            <a:r>
              <a:rPr lang="sk-SK" b="1" dirty="0"/>
              <a:t> II     +     </a:t>
            </a:r>
            <a:r>
              <a:rPr lang="sk-SK" b="1" dirty="0" err="1"/>
              <a:t>worden</a:t>
            </a:r>
            <a:r>
              <a:rPr lang="sk-SK" b="1" dirty="0"/>
              <a:t> </a:t>
            </a:r>
          </a:p>
          <a:p>
            <a:endParaRPr lang="sk-SK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5448C202-4ED8-472B-BC30-721AE86E5F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302185"/>
              </p:ext>
            </p:extLst>
          </p:nvPr>
        </p:nvGraphicFramePr>
        <p:xfrm>
          <a:off x="1683543" y="3043844"/>
          <a:ext cx="8824912" cy="2814955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2206228">
                  <a:extLst>
                    <a:ext uri="{9D8B030D-6E8A-4147-A177-3AD203B41FA5}">
                      <a16:colId xmlns:a16="http://schemas.microsoft.com/office/drawing/2014/main" val="2587269082"/>
                    </a:ext>
                  </a:extLst>
                </a:gridCol>
                <a:gridCol w="2206228">
                  <a:extLst>
                    <a:ext uri="{9D8B030D-6E8A-4147-A177-3AD203B41FA5}">
                      <a16:colId xmlns:a16="http://schemas.microsoft.com/office/drawing/2014/main" val="3226135277"/>
                    </a:ext>
                  </a:extLst>
                </a:gridCol>
                <a:gridCol w="2206228">
                  <a:extLst>
                    <a:ext uri="{9D8B030D-6E8A-4147-A177-3AD203B41FA5}">
                      <a16:colId xmlns:a16="http://schemas.microsoft.com/office/drawing/2014/main" val="2395351734"/>
                    </a:ext>
                  </a:extLst>
                </a:gridCol>
                <a:gridCol w="2206228">
                  <a:extLst>
                    <a:ext uri="{9D8B030D-6E8A-4147-A177-3AD203B41FA5}">
                      <a16:colId xmlns:a16="http://schemas.microsoft.com/office/drawing/2014/main" val="675049281"/>
                    </a:ext>
                  </a:extLst>
                </a:gridCol>
              </a:tblGrid>
              <a:tr h="592622">
                <a:tc>
                  <a:txBody>
                    <a:bodyPr/>
                    <a:lstStyle/>
                    <a:p>
                      <a:pPr algn="ctr" fontAlgn="ctr"/>
                      <a:r>
                        <a:rPr lang="de-DE" dirty="0">
                          <a:effectLst/>
                        </a:rPr>
                        <a:t>D</a:t>
                      </a:r>
                      <a:r>
                        <a:rPr lang="sk-SK" dirty="0">
                          <a:effectLst/>
                        </a:rPr>
                        <a:t>as Auto</a:t>
                      </a:r>
                      <a:endParaRPr lang="sk-SK" b="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b="1" dirty="0" err="1">
                          <a:effectLst/>
                        </a:rPr>
                        <a:t>ist</a:t>
                      </a:r>
                      <a:endParaRPr lang="sk-SK" b="1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>
                          <a:effectLst/>
                        </a:rPr>
                        <a:t>in Wolfsburg</a:t>
                      </a:r>
                      <a:endParaRPr lang="sk-SK" b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b="1" dirty="0" err="1">
                          <a:effectLst/>
                        </a:rPr>
                        <a:t>gebaut</a:t>
                      </a:r>
                      <a:r>
                        <a:rPr lang="sk-SK" b="1" dirty="0">
                          <a:effectLst/>
                        </a:rPr>
                        <a:t> </a:t>
                      </a:r>
                      <a:r>
                        <a:rPr lang="sk-SK" b="1" dirty="0" err="1">
                          <a:effectLst/>
                        </a:rPr>
                        <a:t>worden</a:t>
                      </a:r>
                      <a:r>
                        <a:rPr lang="sk-SK" b="1" dirty="0">
                          <a:effectLst/>
                        </a:rPr>
                        <a:t>.</a:t>
                      </a:r>
                      <a:endParaRPr lang="sk-SK" b="1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0606328"/>
                  </a:ext>
                </a:extLst>
              </a:tr>
              <a:tr h="592622">
                <a:tc>
                  <a:txBody>
                    <a:bodyPr/>
                    <a:lstStyle/>
                    <a:p>
                      <a:pPr algn="ctr" fontAlgn="ctr"/>
                      <a:r>
                        <a:rPr lang="sk-SK">
                          <a:effectLst/>
                        </a:rPr>
                        <a:t>In Bayern</a:t>
                      </a:r>
                      <a:endParaRPr lang="sk-SK" b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b="1">
                          <a:effectLst/>
                        </a:rPr>
                        <a:t>ist</a:t>
                      </a:r>
                      <a:endParaRPr lang="sk-SK" b="1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>
                          <a:effectLst/>
                        </a:rPr>
                        <a:t>das Oktoberfest</a:t>
                      </a:r>
                      <a:endParaRPr lang="sk-SK" b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b="1" dirty="0" err="1">
                          <a:effectLst/>
                        </a:rPr>
                        <a:t>eröffnet</a:t>
                      </a:r>
                      <a:r>
                        <a:rPr lang="sk-SK" b="1" dirty="0">
                          <a:effectLst/>
                        </a:rPr>
                        <a:t> </a:t>
                      </a:r>
                      <a:r>
                        <a:rPr lang="sk-SK" b="1" dirty="0" err="1">
                          <a:effectLst/>
                        </a:rPr>
                        <a:t>worden</a:t>
                      </a:r>
                      <a:r>
                        <a:rPr lang="sk-SK" b="1" dirty="0">
                          <a:effectLst/>
                        </a:rPr>
                        <a:t>.</a:t>
                      </a:r>
                      <a:endParaRPr lang="sk-SK" b="1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4045045"/>
                  </a:ext>
                </a:extLst>
              </a:tr>
              <a:tr h="1037089">
                <a:tc>
                  <a:txBody>
                    <a:bodyPr/>
                    <a:lstStyle/>
                    <a:p>
                      <a:pPr algn="ctr" fontAlgn="ctr"/>
                      <a:r>
                        <a:rPr lang="sk-SK">
                          <a:effectLst/>
                        </a:rPr>
                        <a:t>In Köln</a:t>
                      </a:r>
                      <a:endParaRPr lang="sk-SK" b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b="1">
                          <a:effectLst/>
                        </a:rPr>
                        <a:t>ist</a:t>
                      </a:r>
                      <a:endParaRPr lang="sk-SK" b="1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>
                          <a:effectLst/>
                        </a:rPr>
                        <a:t>über Karneval</a:t>
                      </a:r>
                      <a:endParaRPr lang="sk-SK" b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b="1" dirty="0" err="1">
                          <a:effectLst/>
                        </a:rPr>
                        <a:t>geschunkelt</a:t>
                      </a:r>
                      <a:r>
                        <a:rPr lang="sk-SK" b="1" dirty="0">
                          <a:effectLst/>
                        </a:rPr>
                        <a:t> </a:t>
                      </a:r>
                      <a:r>
                        <a:rPr lang="sk-SK" b="1" dirty="0" err="1">
                          <a:effectLst/>
                        </a:rPr>
                        <a:t>worden</a:t>
                      </a:r>
                      <a:r>
                        <a:rPr lang="sk-SK" b="1" dirty="0">
                          <a:effectLst/>
                        </a:rPr>
                        <a:t>.</a:t>
                      </a:r>
                      <a:endParaRPr lang="sk-SK" b="1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8132268"/>
                  </a:ext>
                </a:extLst>
              </a:tr>
              <a:tr h="592622">
                <a:tc>
                  <a:txBody>
                    <a:bodyPr/>
                    <a:lstStyle/>
                    <a:p>
                      <a:pPr algn="ctr" fontAlgn="ctr"/>
                      <a:r>
                        <a:rPr lang="sk-SK">
                          <a:effectLst/>
                        </a:rPr>
                        <a:t>Im Herbst</a:t>
                      </a:r>
                      <a:endParaRPr lang="sk-SK" b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b="1" dirty="0" err="1">
                          <a:effectLst/>
                        </a:rPr>
                        <a:t>sind</a:t>
                      </a:r>
                      <a:endParaRPr lang="sk-SK" b="1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>
                          <a:effectLst/>
                        </a:rPr>
                        <a:t>die Kartoffeln</a:t>
                      </a:r>
                      <a:endParaRPr lang="sk-SK" b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b="1" dirty="0" err="1">
                          <a:effectLst/>
                        </a:rPr>
                        <a:t>geerntet</a:t>
                      </a:r>
                      <a:r>
                        <a:rPr lang="sk-SK" b="1" dirty="0">
                          <a:effectLst/>
                        </a:rPr>
                        <a:t> </a:t>
                      </a:r>
                      <a:r>
                        <a:rPr lang="sk-SK" b="1" dirty="0" err="1">
                          <a:effectLst/>
                        </a:rPr>
                        <a:t>worden</a:t>
                      </a:r>
                      <a:r>
                        <a:rPr lang="sk-SK" b="1" dirty="0">
                          <a:effectLst/>
                        </a:rPr>
                        <a:t>.</a:t>
                      </a:r>
                      <a:endParaRPr lang="sk-SK" b="1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5675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6149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5922FC-2581-4131-88E1-EF9945017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Passiv bildet man wie folgt: </a:t>
            </a:r>
            <a:r>
              <a:rPr lang="de-DE" dirty="0" err="1"/>
              <a:t>futur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4F932C-94AA-442D-B8BB-A02C0711B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 anchorCtr="0"/>
          <a:lstStyle/>
          <a:p>
            <a:r>
              <a:rPr lang="sk-SK" b="1" dirty="0" err="1"/>
              <a:t>werden</a:t>
            </a:r>
            <a:r>
              <a:rPr lang="sk-SK" b="1" dirty="0"/>
              <a:t>     +      </a:t>
            </a:r>
            <a:r>
              <a:rPr lang="sk-SK" b="1" dirty="0" err="1"/>
              <a:t>Partizip</a:t>
            </a:r>
            <a:r>
              <a:rPr lang="sk-SK" b="1" dirty="0"/>
              <a:t> II     +     </a:t>
            </a:r>
            <a:r>
              <a:rPr lang="sk-SK" b="1" dirty="0" err="1"/>
              <a:t>werden</a:t>
            </a:r>
            <a:r>
              <a:rPr lang="sk-SK" b="1" dirty="0"/>
              <a:t>     </a:t>
            </a:r>
          </a:p>
          <a:p>
            <a:endParaRPr lang="sk-SK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769FB8BE-7DC7-4C60-B095-30ACB7B56B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26826"/>
              </p:ext>
            </p:extLst>
          </p:nvPr>
        </p:nvGraphicFramePr>
        <p:xfrm>
          <a:off x="1540667" y="2931612"/>
          <a:ext cx="9110664" cy="2927187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2277666">
                  <a:extLst>
                    <a:ext uri="{9D8B030D-6E8A-4147-A177-3AD203B41FA5}">
                      <a16:colId xmlns:a16="http://schemas.microsoft.com/office/drawing/2014/main" val="1716998654"/>
                    </a:ext>
                  </a:extLst>
                </a:gridCol>
                <a:gridCol w="2277666">
                  <a:extLst>
                    <a:ext uri="{9D8B030D-6E8A-4147-A177-3AD203B41FA5}">
                      <a16:colId xmlns:a16="http://schemas.microsoft.com/office/drawing/2014/main" val="585063011"/>
                    </a:ext>
                  </a:extLst>
                </a:gridCol>
                <a:gridCol w="2277666">
                  <a:extLst>
                    <a:ext uri="{9D8B030D-6E8A-4147-A177-3AD203B41FA5}">
                      <a16:colId xmlns:a16="http://schemas.microsoft.com/office/drawing/2014/main" val="1985453895"/>
                    </a:ext>
                  </a:extLst>
                </a:gridCol>
                <a:gridCol w="2277666">
                  <a:extLst>
                    <a:ext uri="{9D8B030D-6E8A-4147-A177-3AD203B41FA5}">
                      <a16:colId xmlns:a16="http://schemas.microsoft.com/office/drawing/2014/main" val="1987455890"/>
                    </a:ext>
                  </a:extLst>
                </a:gridCol>
              </a:tblGrid>
              <a:tr h="616250">
                <a:tc>
                  <a:txBody>
                    <a:bodyPr/>
                    <a:lstStyle/>
                    <a:p>
                      <a:pPr algn="ctr" fontAlgn="ctr"/>
                      <a:r>
                        <a:rPr lang="sk-SK">
                          <a:effectLst/>
                        </a:rPr>
                        <a:t>Das Auto</a:t>
                      </a:r>
                      <a:endParaRPr lang="sk-SK" b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b="1" dirty="0" err="1">
                          <a:effectLst/>
                        </a:rPr>
                        <a:t>wird</a:t>
                      </a:r>
                      <a:endParaRPr lang="sk-SK" b="1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>
                          <a:effectLst/>
                        </a:rPr>
                        <a:t>in Wolfsburg</a:t>
                      </a:r>
                      <a:endParaRPr lang="sk-SK" b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b="1" dirty="0" err="1">
                          <a:effectLst/>
                        </a:rPr>
                        <a:t>gebaut</a:t>
                      </a:r>
                      <a:r>
                        <a:rPr lang="sk-SK" b="1" dirty="0">
                          <a:effectLst/>
                        </a:rPr>
                        <a:t> </a:t>
                      </a:r>
                      <a:r>
                        <a:rPr lang="sk-SK" b="1" dirty="0" err="1">
                          <a:effectLst/>
                        </a:rPr>
                        <a:t>werden</a:t>
                      </a:r>
                      <a:r>
                        <a:rPr lang="sk-SK" b="1" dirty="0">
                          <a:effectLst/>
                        </a:rPr>
                        <a:t>.</a:t>
                      </a:r>
                      <a:endParaRPr lang="sk-SK" b="1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7623625"/>
                  </a:ext>
                </a:extLst>
              </a:tr>
              <a:tr h="616250">
                <a:tc>
                  <a:txBody>
                    <a:bodyPr/>
                    <a:lstStyle/>
                    <a:p>
                      <a:pPr algn="ctr" fontAlgn="ctr"/>
                      <a:r>
                        <a:rPr lang="sk-SK">
                          <a:effectLst/>
                        </a:rPr>
                        <a:t>In Bayern</a:t>
                      </a:r>
                      <a:endParaRPr lang="sk-SK" b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b="1">
                          <a:effectLst/>
                        </a:rPr>
                        <a:t>wird</a:t>
                      </a:r>
                      <a:endParaRPr lang="sk-SK" b="1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>
                          <a:effectLst/>
                        </a:rPr>
                        <a:t>das Oktoberfest</a:t>
                      </a:r>
                      <a:endParaRPr lang="sk-SK" b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b="1" dirty="0" err="1">
                          <a:effectLst/>
                        </a:rPr>
                        <a:t>eröffnet</a:t>
                      </a:r>
                      <a:r>
                        <a:rPr lang="sk-SK" b="1" dirty="0">
                          <a:effectLst/>
                        </a:rPr>
                        <a:t> </a:t>
                      </a:r>
                      <a:r>
                        <a:rPr lang="sk-SK" b="1" dirty="0" err="1">
                          <a:effectLst/>
                        </a:rPr>
                        <a:t>werden</a:t>
                      </a:r>
                      <a:r>
                        <a:rPr lang="sk-SK" b="1" dirty="0">
                          <a:effectLst/>
                        </a:rPr>
                        <a:t>.</a:t>
                      </a:r>
                      <a:endParaRPr lang="sk-SK" b="1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6172762"/>
                  </a:ext>
                </a:extLst>
              </a:tr>
              <a:tr h="1078437">
                <a:tc>
                  <a:txBody>
                    <a:bodyPr/>
                    <a:lstStyle/>
                    <a:p>
                      <a:pPr algn="ctr" fontAlgn="ctr"/>
                      <a:r>
                        <a:rPr lang="sk-SK">
                          <a:effectLst/>
                        </a:rPr>
                        <a:t>In Köln</a:t>
                      </a:r>
                      <a:endParaRPr lang="sk-SK" b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b="1">
                          <a:effectLst/>
                        </a:rPr>
                        <a:t>wird</a:t>
                      </a:r>
                      <a:endParaRPr lang="sk-SK" b="1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>
                          <a:effectLst/>
                        </a:rPr>
                        <a:t>über Karneval</a:t>
                      </a:r>
                      <a:endParaRPr lang="sk-SK" b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b="1" dirty="0" err="1">
                          <a:effectLst/>
                        </a:rPr>
                        <a:t>geschunkelt</a:t>
                      </a:r>
                      <a:r>
                        <a:rPr lang="sk-SK" b="1" dirty="0">
                          <a:effectLst/>
                        </a:rPr>
                        <a:t> </a:t>
                      </a:r>
                      <a:r>
                        <a:rPr lang="sk-SK" b="1" dirty="0" err="1">
                          <a:effectLst/>
                        </a:rPr>
                        <a:t>werden</a:t>
                      </a:r>
                      <a:r>
                        <a:rPr lang="sk-SK" b="1" dirty="0">
                          <a:effectLst/>
                        </a:rPr>
                        <a:t>.</a:t>
                      </a:r>
                      <a:endParaRPr lang="sk-SK" b="1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9366020"/>
                  </a:ext>
                </a:extLst>
              </a:tr>
              <a:tr h="616250">
                <a:tc>
                  <a:txBody>
                    <a:bodyPr/>
                    <a:lstStyle/>
                    <a:p>
                      <a:pPr algn="ctr" fontAlgn="ctr"/>
                      <a:r>
                        <a:rPr lang="sk-SK">
                          <a:effectLst/>
                        </a:rPr>
                        <a:t>Im Herbst</a:t>
                      </a:r>
                      <a:endParaRPr lang="sk-SK" b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b="1" dirty="0" err="1">
                          <a:effectLst/>
                        </a:rPr>
                        <a:t>werden</a:t>
                      </a:r>
                      <a:endParaRPr lang="sk-SK" b="1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>
                          <a:effectLst/>
                        </a:rPr>
                        <a:t>die Kartoffeln</a:t>
                      </a:r>
                      <a:endParaRPr lang="sk-SK" b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b="1" dirty="0" err="1">
                          <a:effectLst/>
                        </a:rPr>
                        <a:t>geerntet</a:t>
                      </a:r>
                      <a:r>
                        <a:rPr lang="sk-SK" b="1" dirty="0">
                          <a:effectLst/>
                        </a:rPr>
                        <a:t> </a:t>
                      </a:r>
                      <a:r>
                        <a:rPr lang="sk-SK" b="1" dirty="0" err="1">
                          <a:effectLst/>
                        </a:rPr>
                        <a:t>werden</a:t>
                      </a:r>
                      <a:r>
                        <a:rPr lang="sk-SK" b="1" dirty="0">
                          <a:effectLst/>
                        </a:rPr>
                        <a:t>.</a:t>
                      </a:r>
                      <a:endParaRPr lang="sk-SK" b="1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9547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035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5473BE-ADE2-42DB-88BA-08DDBF0AC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Passiv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B96FD7-02D8-42A0-AF7D-5B8808D60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r>
              <a:rPr lang="de-DE" sz="2400" dirty="0"/>
              <a:t>Der Passivsatz kann auch die handelnde Person oder die Sache nennen. Trotzdem bleibt die Aktion am wichtigsten.</a:t>
            </a:r>
          </a:p>
          <a:p>
            <a:pPr marL="0" indent="0">
              <a:buNone/>
            </a:pPr>
            <a:endParaRPr lang="de-DE" sz="2400" dirty="0"/>
          </a:p>
          <a:p>
            <a:r>
              <a:rPr lang="de-DE" sz="2000" dirty="0"/>
              <a:t>Die Frau wurde von einem Auto angefahren. 			von: </a:t>
            </a:r>
            <a:r>
              <a:rPr lang="de-DE" sz="2000" i="1" dirty="0"/>
              <a:t>direkte Person/Ursache</a:t>
            </a:r>
          </a:p>
          <a:p>
            <a:r>
              <a:rPr lang="de-DE" sz="2000" dirty="0"/>
              <a:t>Der Patient wurde durch eine Operation </a:t>
            </a:r>
            <a:r>
              <a:rPr lang="sk-SK" sz="2000" dirty="0" err="1"/>
              <a:t>gerettet</a:t>
            </a:r>
            <a:r>
              <a:rPr lang="sk-SK" sz="2000" dirty="0"/>
              <a:t>.</a:t>
            </a:r>
            <a:r>
              <a:rPr lang="de-DE" sz="2000" dirty="0"/>
              <a:t> 	</a:t>
            </a:r>
            <a:r>
              <a:rPr lang="sk-SK" sz="2000" dirty="0" err="1"/>
              <a:t>durch</a:t>
            </a:r>
            <a:r>
              <a:rPr lang="sk-SK" sz="2000" dirty="0"/>
              <a:t>: </a:t>
            </a:r>
            <a:r>
              <a:rPr lang="sk-SK" sz="2000" i="1" dirty="0" err="1"/>
              <a:t>indirekte</a:t>
            </a:r>
            <a:r>
              <a:rPr lang="sk-SK" sz="2000" i="1" dirty="0"/>
              <a:t> Person/</a:t>
            </a:r>
            <a:r>
              <a:rPr lang="sk-SK" sz="2000" i="1" dirty="0" err="1"/>
              <a:t>Ursache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11519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AABE34-4169-4F97-931F-114C2CE3A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Schnelle Übung: Bilden sie </a:t>
            </a:r>
            <a:r>
              <a:rPr lang="de-DE" dirty="0" err="1"/>
              <a:t>passivsätze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A7896B-942D-4048-9141-1B4D9EF1B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014331"/>
            <a:ext cx="11029615" cy="3937234"/>
          </a:xfrm>
        </p:spPr>
        <p:txBody>
          <a:bodyPr anchor="t" anchorCtr="0"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sz="2000" dirty="0"/>
              <a:t>Unsere Freunde strichen das Haus an.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000" dirty="0"/>
              <a:t>Der Hausmeister öffnet alle Türen.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000" dirty="0"/>
              <a:t>Der Bürgermeister hat den Präsidenten begrüßt. 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000" dirty="0"/>
              <a:t>Jemand half der jungen Frau.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000" dirty="0"/>
              <a:t>Egon macht die Hausaufgaben.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000" dirty="0"/>
              <a:t>Hier wird die Stadt eine neue U-Bahn bauen. 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000" dirty="0"/>
              <a:t>Ab August renovieren Bauarbeiter das Theater. 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000" dirty="0"/>
              <a:t>Maria findet einen Ring aus Gold. </a:t>
            </a:r>
          </a:p>
          <a:p>
            <a:pPr marL="342900" indent="-342900">
              <a:buFont typeface="+mj-lt"/>
              <a:buAutoNum type="arabicPeriod"/>
            </a:pPr>
            <a:endParaRPr lang="de-DE" sz="2000" dirty="0"/>
          </a:p>
          <a:p>
            <a:pPr marL="342900" indent="-342900">
              <a:buFont typeface="+mj-lt"/>
              <a:buAutoNum type="arabicPeriod"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93683039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Dividenda</Template>
  <TotalTime>107</TotalTime>
  <Words>316</Words>
  <Application>Microsoft Office PowerPoint</Application>
  <PresentationFormat>Širokoúhlá obrazovka</PresentationFormat>
  <Paragraphs>106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Gill Sans MT</vt:lpstr>
      <vt:lpstr>inherit</vt:lpstr>
      <vt:lpstr>Wingdings 2</vt:lpstr>
      <vt:lpstr>Dividenda</vt:lpstr>
      <vt:lpstr>Das PASSIV</vt:lpstr>
      <vt:lpstr>Das Passiv</vt:lpstr>
      <vt:lpstr>Das Passiv bildet man wie folgt: Präsens</vt:lpstr>
      <vt:lpstr>Das Passiv bildet man wie folgt: Präteritum</vt:lpstr>
      <vt:lpstr>Das Passiv bildet man wie folgt: Perfekt</vt:lpstr>
      <vt:lpstr>Das Passiv bildet man wie folgt: futur</vt:lpstr>
      <vt:lpstr>Das Passiv</vt:lpstr>
      <vt:lpstr>Schnelle Übung: Bilden sie passivsätze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PASSIV</dc:title>
  <dc:creator>William Richter</dc:creator>
  <cp:lastModifiedBy>William Richter</cp:lastModifiedBy>
  <cp:revision>8</cp:revision>
  <dcterms:created xsi:type="dcterms:W3CDTF">2018-04-09T18:30:04Z</dcterms:created>
  <dcterms:modified xsi:type="dcterms:W3CDTF">2018-04-10T15:11:36Z</dcterms:modified>
</cp:coreProperties>
</file>