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89976-00F4-491E-BF1E-861023DA9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8000" dirty="0"/>
              <a:t>Das PASSIV</a:t>
            </a:r>
            <a:endParaRPr lang="sk-SK" sz="8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E641F4-A08B-419A-B7CD-38EB83DFAE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459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1EDF0-EB54-4EC2-BA8C-661CEA5C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6600" dirty="0"/>
              <a:t>Das Passiv</a:t>
            </a:r>
            <a:endParaRPr lang="sk-SK" sz="6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73FE97-266C-42C4-B3E2-2CEE18EC0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63154"/>
          </a:xfrm>
        </p:spPr>
        <p:txBody>
          <a:bodyPr anchor="t" anchorCtr="0"/>
          <a:lstStyle/>
          <a:p>
            <a:r>
              <a:rPr lang="de-DE" dirty="0"/>
              <a:t>In einem Aktivsatz ist die Person wichtig, die etwas macht.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In einem Passivsatz ist die handelnde Person ( = Agens ), also das Subjekt, unwichtig. Das Geschehen selbst, die Aktion ist wichtig und steht im Mittelpunkt.</a:t>
            </a:r>
          </a:p>
          <a:p>
            <a:endParaRPr lang="de-DE" dirty="0"/>
          </a:p>
          <a:p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20F380B-66E6-49BE-8127-BB94ACDBD2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13953"/>
              </p:ext>
            </p:extLst>
          </p:nvPr>
        </p:nvGraphicFramePr>
        <p:xfrm>
          <a:off x="2352674" y="2734311"/>
          <a:ext cx="7486650" cy="109728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743325">
                  <a:extLst>
                    <a:ext uri="{9D8B030D-6E8A-4147-A177-3AD203B41FA5}">
                      <a16:colId xmlns:a16="http://schemas.microsoft.com/office/drawing/2014/main" val="777386324"/>
                    </a:ext>
                  </a:extLst>
                </a:gridCol>
                <a:gridCol w="3743325">
                  <a:extLst>
                    <a:ext uri="{9D8B030D-6E8A-4147-A177-3AD203B41FA5}">
                      <a16:colId xmlns:a16="http://schemas.microsoft.com/office/drawing/2014/main" val="22268317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k-SK">
                          <a:effectLst/>
                        </a:rPr>
                        <a:t>Wer backt den Kuchen?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>
                          <a:effectLst/>
                        </a:rPr>
                        <a:t>Der Bäcker backt den Kuchen.</a:t>
                      </a:r>
                      <a:endParaRPr lang="de-DE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505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k-SK">
                          <a:effectLst/>
                        </a:rPr>
                        <a:t>Wer repariert das Auto?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>
                          <a:effectLst/>
                        </a:rPr>
                        <a:t>Der Mechaniker repariert das Auto.</a:t>
                      </a:r>
                      <a:endParaRPr lang="de-DE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064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k-SK">
                          <a:effectLst/>
                        </a:rPr>
                        <a:t>Wer packt die Koffer?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dirty="0">
                          <a:effectLst/>
                        </a:rPr>
                        <a:t>Der Gast packt die Koffer.</a:t>
                      </a:r>
                      <a:endParaRPr lang="de-DE" b="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3737540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6B447A4-FFA6-4EE2-8B76-9BE3E0F38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504030"/>
              </p:ext>
            </p:extLst>
          </p:nvPr>
        </p:nvGraphicFramePr>
        <p:xfrm>
          <a:off x="2352674" y="5058564"/>
          <a:ext cx="7486650" cy="109728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743325">
                  <a:extLst>
                    <a:ext uri="{9D8B030D-6E8A-4147-A177-3AD203B41FA5}">
                      <a16:colId xmlns:a16="http://schemas.microsoft.com/office/drawing/2014/main" val="753251422"/>
                    </a:ext>
                  </a:extLst>
                </a:gridCol>
                <a:gridCol w="3743325">
                  <a:extLst>
                    <a:ext uri="{9D8B030D-6E8A-4147-A177-3AD203B41FA5}">
                      <a16:colId xmlns:a16="http://schemas.microsoft.com/office/drawing/2014/main" val="23568106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k-SK">
                          <a:effectLst/>
                        </a:rPr>
                        <a:t>Was passiert?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>
                          <a:effectLst/>
                        </a:rPr>
                        <a:t>Ein Kuchen wird gebacken.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385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k-SK">
                          <a:effectLst/>
                        </a:rPr>
                        <a:t>Was passiert?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>
                          <a:effectLst/>
                        </a:rPr>
                        <a:t>Ein Auto wird repariert.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162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k-SK">
                          <a:effectLst/>
                        </a:rPr>
                        <a:t>Was passiert?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dirty="0" err="1">
                          <a:effectLst/>
                        </a:rPr>
                        <a:t>Die</a:t>
                      </a:r>
                      <a:r>
                        <a:rPr lang="sk-SK" dirty="0">
                          <a:effectLst/>
                        </a:rPr>
                        <a:t> </a:t>
                      </a:r>
                      <a:r>
                        <a:rPr lang="sk-SK" dirty="0" err="1">
                          <a:effectLst/>
                        </a:rPr>
                        <a:t>Koffer</a:t>
                      </a:r>
                      <a:r>
                        <a:rPr lang="sk-SK" dirty="0">
                          <a:effectLst/>
                        </a:rPr>
                        <a:t> </a:t>
                      </a:r>
                      <a:r>
                        <a:rPr lang="sk-SK" dirty="0" err="1">
                          <a:effectLst/>
                        </a:rPr>
                        <a:t>werden</a:t>
                      </a:r>
                      <a:r>
                        <a:rPr lang="sk-SK" dirty="0">
                          <a:effectLst/>
                        </a:rPr>
                        <a:t> </a:t>
                      </a:r>
                      <a:r>
                        <a:rPr lang="sk-SK" dirty="0" err="1">
                          <a:effectLst/>
                        </a:rPr>
                        <a:t>gepackt</a:t>
                      </a:r>
                      <a:r>
                        <a:rPr lang="sk-SK" dirty="0">
                          <a:effectLst/>
                        </a:rPr>
                        <a:t>.</a:t>
                      </a:r>
                      <a:endParaRPr lang="sk-SK" b="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912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32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0044C-6806-428A-A521-7272E101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Passiv bildet man wie folgt: Präsens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9F20C-206D-4C31-8206-AD1BE6A8A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sk-SK" b="1" dirty="0"/>
              <a:t>    </a:t>
            </a:r>
            <a:r>
              <a:rPr lang="sk-SK" b="1" dirty="0" err="1"/>
              <a:t>werden</a:t>
            </a:r>
            <a:r>
              <a:rPr lang="sk-SK" b="1" dirty="0"/>
              <a:t>     +      </a:t>
            </a:r>
            <a:r>
              <a:rPr lang="sk-SK" b="1" dirty="0" err="1"/>
              <a:t>Partizip</a:t>
            </a:r>
            <a:r>
              <a:rPr lang="sk-SK" b="1" dirty="0"/>
              <a:t> II    </a:t>
            </a:r>
          </a:p>
          <a:p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EED621D-0B2B-458C-957A-868F4391F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122316"/>
              </p:ext>
            </p:extLst>
          </p:nvPr>
        </p:nvGraphicFramePr>
        <p:xfrm>
          <a:off x="1897855" y="3228658"/>
          <a:ext cx="8396288" cy="263014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099072">
                  <a:extLst>
                    <a:ext uri="{9D8B030D-6E8A-4147-A177-3AD203B41FA5}">
                      <a16:colId xmlns:a16="http://schemas.microsoft.com/office/drawing/2014/main" val="2210268019"/>
                    </a:ext>
                  </a:extLst>
                </a:gridCol>
                <a:gridCol w="2099072">
                  <a:extLst>
                    <a:ext uri="{9D8B030D-6E8A-4147-A177-3AD203B41FA5}">
                      <a16:colId xmlns:a16="http://schemas.microsoft.com/office/drawing/2014/main" val="1573298582"/>
                    </a:ext>
                  </a:extLst>
                </a:gridCol>
                <a:gridCol w="2099072">
                  <a:extLst>
                    <a:ext uri="{9D8B030D-6E8A-4147-A177-3AD203B41FA5}">
                      <a16:colId xmlns:a16="http://schemas.microsoft.com/office/drawing/2014/main" val="1240145792"/>
                    </a:ext>
                  </a:extLst>
                </a:gridCol>
                <a:gridCol w="2099072">
                  <a:extLst>
                    <a:ext uri="{9D8B030D-6E8A-4147-A177-3AD203B41FA5}">
                      <a16:colId xmlns:a16="http://schemas.microsoft.com/office/drawing/2014/main" val="2214420729"/>
                    </a:ext>
                  </a:extLst>
                </a:gridCol>
              </a:tblGrid>
              <a:tr h="553714">
                <a:tc>
                  <a:txBody>
                    <a:bodyPr/>
                    <a:lstStyle/>
                    <a:p>
                      <a:pPr algn="ctr" fontAlgn="ctr"/>
                      <a:r>
                        <a:rPr lang="sk-SK" dirty="0">
                          <a:effectLst/>
                        </a:rPr>
                        <a:t>Das Auto</a:t>
                      </a:r>
                      <a:endParaRPr lang="sk-SK" b="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wird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Wolfsburg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gebaut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1966553"/>
                  </a:ext>
                </a:extLst>
              </a:tr>
              <a:tr h="968999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Bayern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wird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im September das Oktoberfest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eröffnet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3373952"/>
                  </a:ext>
                </a:extLst>
              </a:tr>
              <a:tr h="553714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Köln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wird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über Karneval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geschunkelt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195616"/>
                  </a:ext>
                </a:extLst>
              </a:tr>
              <a:tr h="553714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Im Herbst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werden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die Kartoffeln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geerntet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3535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117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8A7D4-4C46-47CF-9597-9B4B39B21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Passiv bildet man wie folgt: Präteritum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668DD7-6AC4-4B8A-826F-E8EDEA791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sk-SK" b="1" dirty="0" err="1"/>
              <a:t>wurden</a:t>
            </a:r>
            <a:r>
              <a:rPr lang="sk-SK" b="1" dirty="0"/>
              <a:t>     +      </a:t>
            </a:r>
            <a:r>
              <a:rPr lang="sk-SK" b="1" dirty="0" err="1"/>
              <a:t>Partizip</a:t>
            </a:r>
            <a:r>
              <a:rPr lang="sk-SK" b="1" dirty="0"/>
              <a:t> II</a:t>
            </a:r>
          </a:p>
          <a:p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C862264-5158-4B4D-AAF6-80E296F4A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285132"/>
              </p:ext>
            </p:extLst>
          </p:nvPr>
        </p:nvGraphicFramePr>
        <p:xfrm>
          <a:off x="1470422" y="3080067"/>
          <a:ext cx="9251156" cy="277873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312789">
                  <a:extLst>
                    <a:ext uri="{9D8B030D-6E8A-4147-A177-3AD203B41FA5}">
                      <a16:colId xmlns:a16="http://schemas.microsoft.com/office/drawing/2014/main" val="3621021447"/>
                    </a:ext>
                  </a:extLst>
                </a:gridCol>
                <a:gridCol w="2312789">
                  <a:extLst>
                    <a:ext uri="{9D8B030D-6E8A-4147-A177-3AD203B41FA5}">
                      <a16:colId xmlns:a16="http://schemas.microsoft.com/office/drawing/2014/main" val="2963119745"/>
                    </a:ext>
                  </a:extLst>
                </a:gridCol>
                <a:gridCol w="2312789">
                  <a:extLst>
                    <a:ext uri="{9D8B030D-6E8A-4147-A177-3AD203B41FA5}">
                      <a16:colId xmlns:a16="http://schemas.microsoft.com/office/drawing/2014/main" val="710750901"/>
                    </a:ext>
                  </a:extLst>
                </a:gridCol>
                <a:gridCol w="2312789">
                  <a:extLst>
                    <a:ext uri="{9D8B030D-6E8A-4147-A177-3AD203B41FA5}">
                      <a16:colId xmlns:a16="http://schemas.microsoft.com/office/drawing/2014/main" val="3285492588"/>
                    </a:ext>
                  </a:extLst>
                </a:gridCol>
              </a:tblGrid>
              <a:tr h="694683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Das Auto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wurde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Wolfsburg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gebaut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1001361"/>
                  </a:ext>
                </a:extLst>
              </a:tr>
              <a:tr h="694683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Bayern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wurde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das Oktoberfest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eröffnet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3666675"/>
                  </a:ext>
                </a:extLst>
              </a:tr>
              <a:tr h="694683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Köln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wurde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über Karneval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geschunkelt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619920"/>
                  </a:ext>
                </a:extLst>
              </a:tr>
              <a:tr h="694683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Im Herbst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wurden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die Kartoffeln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geerntet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563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02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56988-463A-4711-B593-58E67B9A1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Passiv bildet man wie folgt: Perfekt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9A47F9-187C-4355-A07F-E169942E2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sk-SK" b="1" dirty="0"/>
              <a:t>  </a:t>
            </a:r>
            <a:r>
              <a:rPr lang="sk-SK" b="1" dirty="0" err="1"/>
              <a:t>sein</a:t>
            </a:r>
            <a:r>
              <a:rPr lang="sk-SK" b="1" dirty="0"/>
              <a:t>     +      </a:t>
            </a:r>
            <a:r>
              <a:rPr lang="sk-SK" b="1" dirty="0" err="1"/>
              <a:t>Partizip</a:t>
            </a:r>
            <a:r>
              <a:rPr lang="sk-SK" b="1" dirty="0"/>
              <a:t> II     +     </a:t>
            </a:r>
            <a:r>
              <a:rPr lang="sk-SK" b="1" dirty="0" err="1"/>
              <a:t>worden</a:t>
            </a:r>
            <a:r>
              <a:rPr lang="sk-SK" b="1" dirty="0"/>
              <a:t> </a:t>
            </a:r>
          </a:p>
          <a:p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448C202-4ED8-472B-BC30-721AE86E5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302185"/>
              </p:ext>
            </p:extLst>
          </p:nvPr>
        </p:nvGraphicFramePr>
        <p:xfrm>
          <a:off x="1683543" y="3043844"/>
          <a:ext cx="8824912" cy="281495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206228">
                  <a:extLst>
                    <a:ext uri="{9D8B030D-6E8A-4147-A177-3AD203B41FA5}">
                      <a16:colId xmlns:a16="http://schemas.microsoft.com/office/drawing/2014/main" val="2587269082"/>
                    </a:ext>
                  </a:extLst>
                </a:gridCol>
                <a:gridCol w="2206228">
                  <a:extLst>
                    <a:ext uri="{9D8B030D-6E8A-4147-A177-3AD203B41FA5}">
                      <a16:colId xmlns:a16="http://schemas.microsoft.com/office/drawing/2014/main" val="3226135277"/>
                    </a:ext>
                  </a:extLst>
                </a:gridCol>
                <a:gridCol w="2206228">
                  <a:extLst>
                    <a:ext uri="{9D8B030D-6E8A-4147-A177-3AD203B41FA5}">
                      <a16:colId xmlns:a16="http://schemas.microsoft.com/office/drawing/2014/main" val="2395351734"/>
                    </a:ext>
                  </a:extLst>
                </a:gridCol>
                <a:gridCol w="2206228">
                  <a:extLst>
                    <a:ext uri="{9D8B030D-6E8A-4147-A177-3AD203B41FA5}">
                      <a16:colId xmlns:a16="http://schemas.microsoft.com/office/drawing/2014/main" val="675049281"/>
                    </a:ext>
                  </a:extLst>
                </a:gridCol>
              </a:tblGrid>
              <a:tr h="592622">
                <a:tc>
                  <a:txBody>
                    <a:bodyPr/>
                    <a:lstStyle/>
                    <a:p>
                      <a:pPr algn="ctr" fontAlgn="ctr"/>
                      <a:r>
                        <a:rPr lang="de-DE" dirty="0">
                          <a:effectLst/>
                        </a:rPr>
                        <a:t>D</a:t>
                      </a:r>
                      <a:r>
                        <a:rPr lang="sk-SK" dirty="0">
                          <a:effectLst/>
                        </a:rPr>
                        <a:t>as Auto</a:t>
                      </a:r>
                      <a:endParaRPr lang="sk-SK" b="0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ist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Wolfsburg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gebaut</a:t>
                      </a:r>
                      <a:r>
                        <a:rPr lang="sk-SK" b="1" dirty="0">
                          <a:effectLst/>
                        </a:rPr>
                        <a:t> </a:t>
                      </a:r>
                      <a:r>
                        <a:rPr lang="sk-SK" b="1" dirty="0" err="1">
                          <a:effectLst/>
                        </a:rPr>
                        <a:t>worden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606328"/>
                  </a:ext>
                </a:extLst>
              </a:tr>
              <a:tr h="592622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Bayern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>
                          <a:effectLst/>
                        </a:rPr>
                        <a:t>ist</a:t>
                      </a:r>
                      <a:endParaRPr lang="sk-SK" b="1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das Oktoberfest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eröffnet</a:t>
                      </a:r>
                      <a:r>
                        <a:rPr lang="sk-SK" b="1" dirty="0">
                          <a:effectLst/>
                        </a:rPr>
                        <a:t> </a:t>
                      </a:r>
                      <a:r>
                        <a:rPr lang="sk-SK" b="1" dirty="0" err="1">
                          <a:effectLst/>
                        </a:rPr>
                        <a:t>worden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4045045"/>
                  </a:ext>
                </a:extLst>
              </a:tr>
              <a:tr h="1037089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Köln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>
                          <a:effectLst/>
                        </a:rPr>
                        <a:t>ist</a:t>
                      </a:r>
                      <a:endParaRPr lang="sk-SK" b="1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über Karneval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geschunkelt</a:t>
                      </a:r>
                      <a:r>
                        <a:rPr lang="sk-SK" b="1" dirty="0">
                          <a:effectLst/>
                        </a:rPr>
                        <a:t> </a:t>
                      </a:r>
                      <a:r>
                        <a:rPr lang="sk-SK" b="1" dirty="0" err="1">
                          <a:effectLst/>
                        </a:rPr>
                        <a:t>worden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8132268"/>
                  </a:ext>
                </a:extLst>
              </a:tr>
              <a:tr h="592622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Im Herbst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sind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die Kartoffeln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geerntet</a:t>
                      </a:r>
                      <a:r>
                        <a:rPr lang="sk-SK" b="1" dirty="0">
                          <a:effectLst/>
                        </a:rPr>
                        <a:t> </a:t>
                      </a:r>
                      <a:r>
                        <a:rPr lang="sk-SK" b="1" dirty="0" err="1">
                          <a:effectLst/>
                        </a:rPr>
                        <a:t>worden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675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14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922FC-2581-4131-88E1-EF994501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Passiv bildet man wie folgt: </a:t>
            </a:r>
            <a:r>
              <a:rPr lang="de-DE" dirty="0" err="1"/>
              <a:t>futur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F932C-94AA-442D-B8BB-A02C0711B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sk-SK" b="1" dirty="0" err="1"/>
              <a:t>werden</a:t>
            </a:r>
            <a:r>
              <a:rPr lang="sk-SK" b="1" dirty="0"/>
              <a:t>     +      </a:t>
            </a:r>
            <a:r>
              <a:rPr lang="sk-SK" b="1" dirty="0" err="1"/>
              <a:t>Partizip</a:t>
            </a:r>
            <a:r>
              <a:rPr lang="sk-SK" b="1" dirty="0"/>
              <a:t> II     +     </a:t>
            </a:r>
            <a:r>
              <a:rPr lang="sk-SK" b="1" dirty="0" err="1"/>
              <a:t>werden</a:t>
            </a:r>
            <a:r>
              <a:rPr lang="sk-SK" b="1" dirty="0"/>
              <a:t>     </a:t>
            </a:r>
          </a:p>
          <a:p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69FB8BE-7DC7-4C60-B095-30ACB7B56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26826"/>
              </p:ext>
            </p:extLst>
          </p:nvPr>
        </p:nvGraphicFramePr>
        <p:xfrm>
          <a:off x="1540667" y="2931612"/>
          <a:ext cx="9110664" cy="292718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277666">
                  <a:extLst>
                    <a:ext uri="{9D8B030D-6E8A-4147-A177-3AD203B41FA5}">
                      <a16:colId xmlns:a16="http://schemas.microsoft.com/office/drawing/2014/main" val="1716998654"/>
                    </a:ext>
                  </a:extLst>
                </a:gridCol>
                <a:gridCol w="2277666">
                  <a:extLst>
                    <a:ext uri="{9D8B030D-6E8A-4147-A177-3AD203B41FA5}">
                      <a16:colId xmlns:a16="http://schemas.microsoft.com/office/drawing/2014/main" val="585063011"/>
                    </a:ext>
                  </a:extLst>
                </a:gridCol>
                <a:gridCol w="2277666">
                  <a:extLst>
                    <a:ext uri="{9D8B030D-6E8A-4147-A177-3AD203B41FA5}">
                      <a16:colId xmlns:a16="http://schemas.microsoft.com/office/drawing/2014/main" val="1985453895"/>
                    </a:ext>
                  </a:extLst>
                </a:gridCol>
                <a:gridCol w="2277666">
                  <a:extLst>
                    <a:ext uri="{9D8B030D-6E8A-4147-A177-3AD203B41FA5}">
                      <a16:colId xmlns:a16="http://schemas.microsoft.com/office/drawing/2014/main" val="1987455890"/>
                    </a:ext>
                  </a:extLst>
                </a:gridCol>
              </a:tblGrid>
              <a:tr h="616250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Das Auto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wird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Wolfsburg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gebaut</a:t>
                      </a:r>
                      <a:r>
                        <a:rPr lang="sk-SK" b="1" dirty="0">
                          <a:effectLst/>
                        </a:rPr>
                        <a:t> </a:t>
                      </a:r>
                      <a:r>
                        <a:rPr lang="sk-SK" b="1" dirty="0" err="1">
                          <a:effectLst/>
                        </a:rPr>
                        <a:t>werden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7623625"/>
                  </a:ext>
                </a:extLst>
              </a:tr>
              <a:tr h="616250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Bayern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>
                          <a:effectLst/>
                        </a:rPr>
                        <a:t>wird</a:t>
                      </a:r>
                      <a:endParaRPr lang="sk-SK" b="1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das Oktoberfest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eröffnet</a:t>
                      </a:r>
                      <a:r>
                        <a:rPr lang="sk-SK" b="1" dirty="0">
                          <a:effectLst/>
                        </a:rPr>
                        <a:t> </a:t>
                      </a:r>
                      <a:r>
                        <a:rPr lang="sk-SK" b="1" dirty="0" err="1">
                          <a:effectLst/>
                        </a:rPr>
                        <a:t>werden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6172762"/>
                  </a:ext>
                </a:extLst>
              </a:tr>
              <a:tr h="1078437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In Köln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>
                          <a:effectLst/>
                        </a:rPr>
                        <a:t>wird</a:t>
                      </a:r>
                      <a:endParaRPr lang="sk-SK" b="1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über Karneval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geschunkelt</a:t>
                      </a:r>
                      <a:r>
                        <a:rPr lang="sk-SK" b="1" dirty="0">
                          <a:effectLst/>
                        </a:rPr>
                        <a:t> </a:t>
                      </a:r>
                      <a:r>
                        <a:rPr lang="sk-SK" b="1" dirty="0" err="1">
                          <a:effectLst/>
                        </a:rPr>
                        <a:t>werden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9366020"/>
                  </a:ext>
                </a:extLst>
              </a:tr>
              <a:tr h="616250"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Im Herbst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werden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>
                          <a:effectLst/>
                        </a:rPr>
                        <a:t>die Kartoffeln</a:t>
                      </a:r>
                      <a:endParaRPr lang="sk-SK" b="0">
                        <a:effectLst/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b="1" dirty="0" err="1">
                          <a:effectLst/>
                        </a:rPr>
                        <a:t>geerntet</a:t>
                      </a:r>
                      <a:r>
                        <a:rPr lang="sk-SK" b="1" dirty="0">
                          <a:effectLst/>
                        </a:rPr>
                        <a:t> </a:t>
                      </a:r>
                      <a:r>
                        <a:rPr lang="sk-SK" b="1" dirty="0" err="1">
                          <a:effectLst/>
                        </a:rPr>
                        <a:t>werden</a:t>
                      </a:r>
                      <a:r>
                        <a:rPr lang="sk-SK" b="1" dirty="0">
                          <a:effectLst/>
                        </a:rPr>
                        <a:t>.</a:t>
                      </a:r>
                      <a:endParaRPr lang="sk-SK" b="1" dirty="0">
                        <a:effectLst/>
                        <a:latin typeface="inheri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9547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035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473BE-ADE2-42DB-88BA-08DDBF0AC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Passiv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B96FD7-02D8-42A0-AF7D-5B8808D60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de-DE" sz="2400" dirty="0"/>
              <a:t>Der Passivsatz kann auch die handelnde Person oder die Sache nennen. Trotzdem bleibt die Aktion am wichtigsten.</a:t>
            </a:r>
          </a:p>
          <a:p>
            <a:pPr marL="0" indent="0">
              <a:buNone/>
            </a:pPr>
            <a:endParaRPr lang="de-DE" sz="2400" dirty="0"/>
          </a:p>
          <a:p>
            <a:r>
              <a:rPr lang="de-DE" sz="2000" dirty="0"/>
              <a:t>Die Frau wurde von einem Auto angefahren. 			von: </a:t>
            </a:r>
            <a:r>
              <a:rPr lang="de-DE" sz="2000" i="1" dirty="0"/>
              <a:t>direkte Person/Ursache</a:t>
            </a:r>
          </a:p>
          <a:p>
            <a:r>
              <a:rPr lang="de-DE" sz="2000" dirty="0"/>
              <a:t>Der Patient wurde durch eine Operation </a:t>
            </a:r>
            <a:r>
              <a:rPr lang="sk-SK" sz="2000" dirty="0" err="1"/>
              <a:t>gerettet</a:t>
            </a:r>
            <a:r>
              <a:rPr lang="sk-SK" sz="2000" dirty="0"/>
              <a:t>.</a:t>
            </a:r>
            <a:r>
              <a:rPr lang="de-DE" sz="2000" dirty="0"/>
              <a:t> 	</a:t>
            </a:r>
            <a:r>
              <a:rPr lang="sk-SK" sz="2000" dirty="0" err="1"/>
              <a:t>durch</a:t>
            </a:r>
            <a:r>
              <a:rPr lang="sk-SK" sz="2000" dirty="0"/>
              <a:t>: </a:t>
            </a:r>
            <a:r>
              <a:rPr lang="sk-SK" sz="2000" i="1" dirty="0" err="1"/>
              <a:t>indirekte</a:t>
            </a:r>
            <a:r>
              <a:rPr lang="sk-SK" sz="2000" i="1" dirty="0"/>
              <a:t> Person/</a:t>
            </a:r>
            <a:r>
              <a:rPr lang="sk-SK" sz="2000" i="1" dirty="0" err="1"/>
              <a:t>Ursache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1151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ABE34-4169-4F97-931F-114C2CE3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Schnelle Übung: Bilden sie </a:t>
            </a:r>
            <a:r>
              <a:rPr lang="de-DE" dirty="0" err="1"/>
              <a:t>passivsätze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A7896B-942D-4048-9141-1B4D9EF1B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014331"/>
            <a:ext cx="11029615" cy="3937234"/>
          </a:xfrm>
        </p:spPr>
        <p:txBody>
          <a:bodyPr anchor="t" anchorCtr="0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000" dirty="0"/>
              <a:t>Unsere Freunde strichen das Haus an.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dirty="0"/>
              <a:t>Der Hausmeister öffnet alle Türen.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dirty="0"/>
              <a:t>Der Bürgermeister hat den Präsidenten begrüßt. 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dirty="0"/>
              <a:t>Jemand half der jungen Frau.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dirty="0"/>
              <a:t>Egon macht die Hausaufgaben.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dirty="0"/>
              <a:t>Hier wird die Stadt eine neue U-Bahn bauen. 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dirty="0"/>
              <a:t>Ab August renovieren Bauarbeiter das Theater. 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dirty="0"/>
              <a:t>Maria findet einen Ring aus Gold. </a:t>
            </a:r>
          </a:p>
          <a:p>
            <a:pPr marL="342900" indent="-342900">
              <a:buFont typeface="+mj-lt"/>
              <a:buAutoNum type="arabicPeriod"/>
            </a:pPr>
            <a:endParaRPr lang="de-DE" sz="2000" dirty="0"/>
          </a:p>
          <a:p>
            <a:pPr marL="342900" indent="-342900">
              <a:buFont typeface="+mj-lt"/>
              <a:buAutoNum type="arabicPeriod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93683039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107</TotalTime>
  <Words>316</Words>
  <Application>Microsoft Office PowerPoint</Application>
  <PresentationFormat>Širokoúhlá obrazovka</PresentationFormat>
  <Paragraphs>106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Gill Sans MT</vt:lpstr>
      <vt:lpstr>inherit</vt:lpstr>
      <vt:lpstr>Wingdings 2</vt:lpstr>
      <vt:lpstr>Dividenda</vt:lpstr>
      <vt:lpstr>Das PASSIV</vt:lpstr>
      <vt:lpstr>Das Passiv</vt:lpstr>
      <vt:lpstr>Das Passiv bildet man wie folgt: Präsens</vt:lpstr>
      <vt:lpstr>Das Passiv bildet man wie folgt: Präteritum</vt:lpstr>
      <vt:lpstr>Das Passiv bildet man wie folgt: Perfekt</vt:lpstr>
      <vt:lpstr>Das Passiv bildet man wie folgt: futur</vt:lpstr>
      <vt:lpstr>Das Passiv</vt:lpstr>
      <vt:lpstr>Schnelle Übung: Bilden sie passivsätze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PASSIV</dc:title>
  <dc:creator>William Richter</dc:creator>
  <cp:lastModifiedBy>William Richter</cp:lastModifiedBy>
  <cp:revision>8</cp:revision>
  <dcterms:created xsi:type="dcterms:W3CDTF">2018-04-09T18:30:04Z</dcterms:created>
  <dcterms:modified xsi:type="dcterms:W3CDTF">2018-04-10T15:11:36Z</dcterms:modified>
</cp:coreProperties>
</file>