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27650" cy="39909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2060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0" y="0"/>
            <a:ext cx="3268663" cy="522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278313" y="0"/>
            <a:ext cx="3268662" cy="522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0" y="10156825"/>
            <a:ext cx="3268663" cy="522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63900" cy="517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15A27EAD-23C8-4DEC-AB4D-133B6B9B802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80B986-5694-41EA-A16D-032B93D91F70}" type="slidenum">
              <a:rPr lang="cs-CZ"/>
              <a:pPr/>
              <a:t>1</a:t>
            </a:fld>
            <a:endParaRPr lang="cs-CZ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7903C96-588C-493E-9BE2-A42213E20B04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4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C4D28B-9A62-468B-A018-3D5F99C81B57}" type="slidenum">
              <a:rPr lang="cs-CZ"/>
              <a:pPr/>
              <a:t>10</a:t>
            </a:fld>
            <a:endParaRPr lang="cs-CZ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C90E647-7FD8-49DD-AED0-DCF87942B808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7650" cy="3994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4088" cy="479742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FB9E80-8A36-4D6B-B6AE-3435B890BB52}" type="slidenum">
              <a:rPr lang="cs-CZ"/>
              <a:pPr/>
              <a:t>11</a:t>
            </a:fld>
            <a:endParaRPr lang="cs-CZ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574674B-1B09-4134-B76D-6D1E8777C2CE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56D995-26D3-409A-B6EF-702D7C5F4BB9}" type="slidenum">
              <a:rPr lang="cs-CZ"/>
              <a:pPr/>
              <a:t>12</a:t>
            </a:fld>
            <a:endParaRPr lang="cs-CZ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E2D7994-B705-44A3-9E84-56AB24947F43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57C59A-91F1-49D1-AF89-97C83953533A}" type="slidenum">
              <a:rPr lang="cs-CZ"/>
              <a:pPr/>
              <a:t>13</a:t>
            </a:fld>
            <a:endParaRPr lang="cs-CZ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2C30AD1-C1D3-4ECF-9B45-D0BB997915DD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2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17C384-76E8-44D2-B459-E65D1A3C2D62}" type="slidenum">
              <a:rPr lang="cs-CZ"/>
              <a:pPr/>
              <a:t>14</a:t>
            </a:fld>
            <a:endParaRPr lang="cs-CZ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CFBF284-3192-408B-A6E8-84C5C221C3FC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008940-DC23-4583-85AE-63617557A14B}" type="slidenum">
              <a:rPr lang="cs-CZ"/>
              <a:pPr/>
              <a:t>15</a:t>
            </a:fld>
            <a:endParaRPr lang="cs-CZ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DE96F96-E559-410F-9267-57A0B56B484A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A07ACE-BD26-4014-A869-4442F6B1A9EF}" type="slidenum">
              <a:rPr lang="cs-CZ"/>
              <a:pPr/>
              <a:t>16</a:t>
            </a:fld>
            <a:endParaRPr lang="cs-CZ"/>
          </a:p>
        </p:txBody>
      </p:sp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9663" y="812800"/>
            <a:ext cx="5322887" cy="399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73A012-6252-45F6-88C4-2BE14F7CB500}" type="slidenum">
              <a:rPr lang="cs-CZ"/>
              <a:pPr/>
              <a:t>17</a:t>
            </a:fld>
            <a:endParaRPr lang="cs-CZ"/>
          </a:p>
        </p:txBody>
      </p:sp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9663" y="812800"/>
            <a:ext cx="5322887" cy="399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D81BDD-A4EE-44D6-91EE-4683FBE57C1B}" type="slidenum">
              <a:rPr lang="cs-CZ"/>
              <a:pPr/>
              <a:t>18</a:t>
            </a:fld>
            <a:endParaRPr lang="cs-CZ"/>
          </a:p>
        </p:txBody>
      </p:sp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9663" y="812800"/>
            <a:ext cx="5322887" cy="399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D61CFB-D536-499C-BEAB-24F08F568433}" type="slidenum">
              <a:rPr lang="cs-CZ"/>
              <a:pPr/>
              <a:t>19</a:t>
            </a:fld>
            <a:endParaRPr lang="cs-CZ"/>
          </a:p>
        </p:txBody>
      </p:sp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9663" y="812800"/>
            <a:ext cx="5322887" cy="399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254C2B-FA79-4B8A-882E-8D717499310A}" type="slidenum">
              <a:rPr lang="cs-CZ"/>
              <a:pPr/>
              <a:t>2</a:t>
            </a:fld>
            <a:endParaRPr lang="cs-CZ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DF8427B-9857-4977-9746-75B9B73F4A82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8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32413" cy="3998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8850" cy="480218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2B1C2F-826C-4AEB-860C-23735DCCC83E}" type="slidenum">
              <a:rPr lang="cs-CZ"/>
              <a:pPr/>
              <a:t>3</a:t>
            </a:fld>
            <a:endParaRPr lang="cs-CZ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98F3711-89CB-4727-86AC-10961DE6AE60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2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4B08D3-4466-4FB2-A7DF-F92FB40B776C}" type="slidenum">
              <a:rPr lang="cs-CZ"/>
              <a:pPr/>
              <a:t>4</a:t>
            </a:fld>
            <a:endParaRPr lang="cs-CZ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47EA24A-3B0B-46CF-A090-725DCAEA4FF3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6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770E3B-9757-476A-A8EE-6F9B4D0C7F3A}" type="slidenum">
              <a:rPr lang="cs-CZ"/>
              <a:pPr/>
              <a:t>5</a:t>
            </a:fld>
            <a:endParaRPr lang="cs-CZ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CE1E4F8-000D-4B00-89BE-FE494A59CD1D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0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9F93F4-BF55-4300-B987-D1AEBD15EC90}" type="slidenum">
              <a:rPr lang="cs-CZ"/>
              <a:pPr/>
              <a:t>6</a:t>
            </a:fld>
            <a:endParaRPr lang="cs-CZ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892F0C8-050C-49E1-83F7-2A0B3F38AD61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4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23CFA8-1D5C-4B1B-83E4-65B8337FD472}" type="slidenum">
              <a:rPr lang="cs-CZ"/>
              <a:pPr/>
              <a:t>7</a:t>
            </a:fld>
            <a:endParaRPr lang="cs-CZ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DAC7288-127D-4E11-BDA6-E751E11CC576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9698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C04E63-E564-460B-B536-8F52A28C866F}" type="slidenum">
              <a:rPr lang="cs-CZ"/>
              <a:pPr/>
              <a:t>8</a:t>
            </a:fld>
            <a:endParaRPr lang="cs-CZ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15CF603-7C60-48B7-B779-A2B3FBB68248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2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9663" y="812800"/>
            <a:ext cx="5322887" cy="3992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AC18EB-8193-4A61-A287-FBD5847008B9}" type="slidenum">
              <a:rPr lang="cs-CZ"/>
              <a:pPr/>
              <a:t>9</a:t>
            </a:fld>
            <a:endParaRPr 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65487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45E5384-99CE-4404-8A24-7C00A54FEC57}" type="slidenum">
              <a:rPr lang="cs-CZ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cs-CZ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6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1108075" y="812800"/>
            <a:ext cx="5329238" cy="399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35675" cy="47990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B325833-745D-485E-B0CA-E4EFB08312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463BD41-9996-4D31-B0E2-057A382030B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294563" y="301625"/>
            <a:ext cx="2262187" cy="64389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38925" cy="64389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688C07-4926-4A4A-A8CE-2CEDA1A04D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D35AB0D-D785-4987-8543-B9E97E25B0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42F20B8-D40A-443D-AF3C-E36B7B88FE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51350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74124C1-EC8D-4B0C-AFC9-1841C009B8B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67E92F7-8262-4FDC-8473-8A2C78034CE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72B776A-53E0-44B3-959A-64FDB13DD6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55B4F7-7E65-49B7-8171-0B40A87D89B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D9C09E4-B665-403A-A76D-14BE71F3DF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39AB39-2A02-4AB0-BBA4-F71B703352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3512" cy="1244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3512" cy="4972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35212" cy="50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82938" cy="50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0450" cy="5032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20438740-067F-4EF6-9FEC-18B60C00791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2620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1764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>
                <a:solidFill>
                  <a:srgbClr val="000000"/>
                </a:solidFill>
              </a:rPr>
              <a:t>FILM A FILOZOFIE</a:t>
            </a:r>
            <a:br>
              <a:rPr lang="cs-CZ" sz="2400" b="1">
                <a:solidFill>
                  <a:srgbClr val="000000"/>
                </a:solidFill>
              </a:rPr>
            </a:br>
            <a:r>
              <a:rPr lang="cs-CZ" sz="2400" b="1">
                <a:solidFill>
                  <a:srgbClr val="000000"/>
                </a:solidFill>
              </a:rPr>
              <a:t>II.</a:t>
            </a:r>
            <a:br>
              <a:rPr lang="cs-CZ" sz="2400" b="1">
                <a:solidFill>
                  <a:srgbClr val="000000"/>
                </a:solidFill>
              </a:rPr>
            </a:br>
            <a:r>
              <a:rPr lang="cs-CZ" sz="2400" b="1">
                <a:solidFill>
                  <a:srgbClr val="000000"/>
                </a:solidFill>
              </a:rPr>
              <a:t>12. 4. 2018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1240" rIns="0" bIns="0" anchor="ctr"/>
          <a:lstStyle/>
          <a:p>
            <a:pPr algn="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600" b="1">
              <a:solidFill>
                <a:srgbClr val="000000"/>
              </a:solidFill>
            </a:endParaRPr>
          </a:p>
          <a:p>
            <a:pPr algn="ct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 b="1">
                <a:solidFill>
                  <a:srgbClr val="000000"/>
                </a:solidFill>
              </a:rPr>
              <a:t>Tereza Hadravová                    Andrea Slováková</a:t>
            </a:r>
          </a:p>
          <a:p>
            <a:pPr algn="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>
              <a:solidFill>
                <a:srgbClr val="000000"/>
              </a:solidFill>
            </a:endParaRPr>
          </a:p>
          <a:p>
            <a:pPr algn="ct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 b="1">
              <a:solidFill>
                <a:srgbClr val="000000"/>
              </a:solidFill>
            </a:endParaRPr>
          </a:p>
          <a:p>
            <a:pPr algn="ct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>
                <a:solidFill>
                  <a:srgbClr val="000000"/>
                </a:solidFill>
              </a:rPr>
              <a:t>Katedra estetiky FF UK	      		      Ústav filmu a audiovizuální kultury FF MUNI</a:t>
            </a:r>
            <a:r>
              <a:rPr lang="cs-CZ" sz="2000" i="1">
                <a:solidFill>
                  <a:srgbClr val="000000"/>
                </a:solidFill>
              </a:rPr>
              <a:t/>
            </a:r>
            <a:br>
              <a:rPr lang="cs-CZ" sz="2000" i="1">
                <a:solidFill>
                  <a:srgbClr val="000000"/>
                </a:solidFill>
              </a:rPr>
            </a:br>
            <a:r>
              <a:rPr lang="cs-CZ" sz="2000">
                <a:solidFill>
                  <a:srgbClr val="000000"/>
                </a:solidFill>
              </a:rPr>
              <a:t>tereza.hadravova@ff.cuni.cz						andreas@dokument-festival.cz	</a:t>
            </a:r>
            <a:r>
              <a:rPr lang="cs-CZ" sz="2400">
                <a:solidFill>
                  <a:srgbClr val="000000"/>
                </a:solidFill>
              </a:rPr>
              <a:t>					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6687" cy="1247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Stalker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6687" cy="4975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indent="1588" algn="ct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000000"/>
                </a:solidFill>
              </a:rPr>
              <a:t>Сталкер(Andrej Tarkovský, 1979, SSSR, 163min)</a:t>
            </a:r>
          </a:p>
          <a:p>
            <a:pPr indent="1588" algn="ct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000000"/>
                </a:solidFill>
              </a:rPr>
              <a:t>Existenciální sci-fi, v níž profesor (vědec), spisovatel a stalker (průvodce) putují prostorem tzv. Zóny, kde jsou možné podivné přesuny předmětů, zamotávání prostoru a jehož průzkum je odrazem vnitřních světů postav. </a:t>
            </a:r>
          </a:p>
          <a:p>
            <a:pPr indent="1588" algn="ctr">
              <a:spcAft>
                <a:spcPts val="141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Skeptický přístup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John Mullarkey, Francois Laruelle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zpochybňují schopnost filmu filozofovat: „Neschopnost filmu zachytit to, co nazýváme realitou, ukazuje na širší filozofické selhání.“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Jacques Ranciére 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„platonský předsudek“: epistemologické privilegování filozofie nad uměním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400">
                <a:solidFill>
                  <a:srgbClr val="000000"/>
                </a:solidFill>
              </a:rPr>
              <a:t>(Platon ukázal filozofii a umění jako konkurující si zdroje poznání a víry. Filozofové filmu oponují: film může být zdrojem poznání a zároveň přispět k filozofii. Debata se však pořád vede o míře filozofické kapacity (potenciálu) filmu.)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Stanley Cavell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4419600" cy="4976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39725" indent="-339725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i="1">
                <a:solidFill>
                  <a:srgbClr val="000000"/>
                </a:solidFill>
              </a:rPr>
              <a:t> The World Viewed. Reflections of the Ontology of Film</a:t>
            </a:r>
            <a:r>
              <a:rPr lang="cs-CZ" sz="2600">
                <a:solidFill>
                  <a:srgbClr val="000000"/>
                </a:solidFill>
              </a:rPr>
              <a:t> (1971)</a:t>
            </a:r>
          </a:p>
          <a:p>
            <a:pPr marL="339725" indent="-339725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i="1">
                <a:solidFill>
                  <a:srgbClr val="000000"/>
                </a:solidFill>
              </a:rPr>
              <a:t> Pursuits of Hapiness: The Hollywood Comedy of Remarriage</a:t>
            </a:r>
            <a:r>
              <a:rPr lang="cs-CZ" sz="2600">
                <a:solidFill>
                  <a:srgbClr val="000000"/>
                </a:solidFill>
              </a:rPr>
              <a:t> (1981)</a:t>
            </a:r>
          </a:p>
          <a:p>
            <a:pPr marL="339725" indent="-339725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i="1">
                <a:solidFill>
                  <a:srgbClr val="000000"/>
                </a:solidFill>
              </a:rPr>
              <a:t> Contesting Tears: Hollywood Melodramas of the Unknown Woman </a:t>
            </a:r>
            <a:r>
              <a:rPr lang="cs-CZ" sz="2600">
                <a:solidFill>
                  <a:srgbClr val="000000"/>
                </a:solidFill>
              </a:rPr>
              <a:t>(1996)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0538" y="1768475"/>
            <a:ext cx="3567112" cy="2373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145088" y="4367213"/>
            <a:ext cx="4419600" cy="2373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555625" indent="-555625">
              <a:spcAft>
                <a:spcPts val="1413"/>
              </a:spcAft>
              <a:buFont typeface="Wingdings" charset="2"/>
              <a:buChar char=""/>
              <a:tabLst>
                <a:tab pos="555625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9090025" algn="l"/>
                <a:tab pos="9539288" algn="l"/>
              </a:tabLst>
            </a:pPr>
            <a:r>
              <a:rPr lang="cs-CZ" sz="2600">
                <a:solidFill>
                  <a:srgbClr val="000000"/>
                </a:solidFill>
              </a:rPr>
              <a:t>*1926, působí na Harvardské uni.</a:t>
            </a:r>
          </a:p>
          <a:p>
            <a:pPr marL="555625" indent="-555625">
              <a:spcAft>
                <a:spcPts val="1413"/>
              </a:spcAft>
              <a:buFont typeface="Wingdings" charset="2"/>
              <a:buChar char=""/>
              <a:tabLst>
                <a:tab pos="555625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9090025" algn="l"/>
                <a:tab pos="9539288" algn="l"/>
              </a:tabLst>
            </a:pPr>
            <a:r>
              <a:rPr lang="cs-CZ" sz="2600">
                <a:solidFill>
                  <a:srgbClr val="000000"/>
                </a:solidFill>
              </a:rPr>
              <a:t>profesor filozofie a estetiky</a:t>
            </a:r>
          </a:p>
          <a:p>
            <a:pPr marL="555625" indent="-555625">
              <a:spcAft>
                <a:spcPts val="1413"/>
              </a:spcAft>
              <a:buFont typeface="Wingdings" charset="2"/>
              <a:buChar char=""/>
              <a:tabLst>
                <a:tab pos="555625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9090025" algn="l"/>
                <a:tab pos="9539288" algn="l"/>
              </a:tabLst>
            </a:pPr>
            <a:r>
              <a:rPr lang="cs-CZ" sz="2600">
                <a:solidFill>
                  <a:srgbClr val="000000"/>
                </a:solidFill>
              </a:rPr>
              <a:t>Tvrdí, že filozofie a film si jsou určeny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Stanley Cavell – pojetí filozofie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4419600" cy="2530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400" i="1">
                <a:solidFill>
                  <a:srgbClr val="000000"/>
                </a:solidFill>
              </a:rPr>
              <a:t>… existuje-li místo, na kterém může lidský duch klást otázky sám sobě, pak je to filozofie. A cokoli, co podporuje, aby k takovému sebezpytování došlo, </a:t>
            </a:r>
            <a:r>
              <a:rPr lang="cs-CZ" sz="2400" i="1" u="sng">
                <a:solidFill>
                  <a:srgbClr val="000000"/>
                </a:solidFill>
              </a:rPr>
              <a:t>je</a:t>
            </a:r>
            <a:r>
              <a:rPr lang="cs-CZ" sz="2400" i="1">
                <a:solidFill>
                  <a:srgbClr val="000000"/>
                </a:solidFill>
              </a:rPr>
              <a:t> filozofie.</a:t>
            </a:r>
          </a:p>
          <a:p>
            <a:pPr marL="342900" indent="-338138" algn="r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cs-CZ" sz="2400" i="1">
              <a:solidFill>
                <a:srgbClr val="0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145088" y="1768475"/>
            <a:ext cx="4419600" cy="2373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600" i="1">
                <a:solidFill>
                  <a:srgbClr val="000000"/>
                </a:solidFill>
              </a:rPr>
              <a:t>Jaký je smysl něčeho, co máme přímo před očima a co přesto nevidíme. … Film dokáže ono „vše, co máme před očima“ zdramatizovat.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145088" y="4367213"/>
            <a:ext cx="4419600" cy="2373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400" i="1">
                <a:solidFill>
                  <a:srgbClr val="000000"/>
                </a:solidFill>
              </a:rPr>
              <a:t>Film je fascinován, či dokonce přímo prahne po nahodilém a vedlejším, po nevyjádřitelném bezpočtu možností katastrofy či štěstí, kterým je lidská existence podřízena.</a:t>
            </a:r>
            <a:r>
              <a:rPr lang="cs-CZ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03238" y="4367213"/>
            <a:ext cx="4419600" cy="2373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000" i="1">
                <a:solidFill>
                  <a:srgbClr val="000000"/>
                </a:solidFill>
              </a:rPr>
              <a:t>Filozofie je pro mě neodmyslitelně záležitostí zastavení a obrácení, opětovného procházení... výzvy k obratu a návratu... filozofie jako určité vnímavosti, jako v první řadě ne-mluvení.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Martin Heidegger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4419600" cy="2373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200">
                <a:solidFill>
                  <a:srgbClr val="000000"/>
                </a:solidFill>
              </a:rPr>
              <a:t>Bytí a čas (Sein und Zeit, 1927)</a:t>
            </a:r>
          </a:p>
          <a:p>
            <a:pPr marL="341313" indent="-339725">
              <a:spcAft>
                <a:spcPts val="1413"/>
              </a:spcAft>
              <a:buFont typeface="Wingdings" charset="2"/>
              <a:buChar char="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200">
                <a:solidFill>
                  <a:srgbClr val="000000"/>
                </a:solidFill>
              </a:rPr>
              <a:t>Jeden z nejvlivnějších (a nejintenzivnějších) filozofických textu XX.století</a:t>
            </a:r>
          </a:p>
          <a:p>
            <a:pPr marL="341313" indent="-339725">
              <a:spcAft>
                <a:spcPts val="1413"/>
              </a:spcAft>
              <a:buFont typeface="Wingdings" charset="2"/>
              <a:buChar char="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200">
                <a:solidFill>
                  <a:srgbClr val="000000"/>
                </a:solidFill>
              </a:rPr>
              <a:t>Ovlivnil např. Sartra, Derridu, Gadamera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5088" y="1817688"/>
            <a:ext cx="4419600" cy="2273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45088" y="4367213"/>
            <a:ext cx="4419600" cy="2373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200">
                <a:solidFill>
                  <a:srgbClr val="000000"/>
                </a:solidFill>
              </a:rPr>
              <a:t>1889-1976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200">
                <a:solidFill>
                  <a:srgbClr val="000000"/>
                </a:solidFill>
              </a:rPr>
              <a:t>Německý filozof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200">
                <a:solidFill>
                  <a:srgbClr val="000000"/>
                </a:solidFill>
              </a:rPr>
              <a:t>1833-34 – rektor univerzity ve Freigburgu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200">
                <a:solidFill>
                  <a:srgbClr val="000000"/>
                </a:solidFill>
              </a:rPr>
              <a:t>Fenomenologie, existencialismus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03238" y="4367213"/>
            <a:ext cx="4419600" cy="28781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555625" indent="-555625">
              <a:spcAft>
                <a:spcPts val="1413"/>
              </a:spcAft>
              <a:buFont typeface="Wingdings" charset="2"/>
              <a:buChar char=""/>
              <a:tabLst>
                <a:tab pos="555625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9090025" algn="l"/>
                <a:tab pos="9539288" algn="l"/>
              </a:tabLst>
            </a:pPr>
            <a:r>
              <a:rPr lang="cs-CZ" sz="2200">
                <a:solidFill>
                  <a:srgbClr val="000000"/>
                </a:solidFill>
              </a:rPr>
              <a:t>Jazyková zvláštnost – na hraně vyjádřitelnosti</a:t>
            </a:r>
          </a:p>
          <a:p>
            <a:pPr marL="555625" indent="-555625">
              <a:spcAft>
                <a:spcPts val="1413"/>
              </a:spcAft>
              <a:buFont typeface="Wingdings" charset="2"/>
              <a:buChar char=""/>
              <a:tabLst>
                <a:tab pos="555625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9090025" algn="l"/>
                <a:tab pos="9539288" algn="l"/>
              </a:tabLst>
            </a:pPr>
            <a:r>
              <a:rPr lang="cs-CZ" sz="2200">
                <a:solidFill>
                  <a:srgbClr val="000000"/>
                </a:solidFill>
              </a:rPr>
              <a:t>Otázka, jak je možné vůbec začít filozofovat, odkud lze začít „ptát se po bytí“</a:t>
            </a:r>
          </a:p>
          <a:p>
            <a:pPr marL="555625" indent="-555625">
              <a:spcAft>
                <a:spcPts val="1413"/>
              </a:spcAft>
              <a:buFont typeface="Wingdings" charset="2"/>
              <a:buChar char=""/>
              <a:tabLst>
                <a:tab pos="555625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9090025" algn="l"/>
                <a:tab pos="9539288" algn="l"/>
              </a:tabLst>
            </a:pPr>
            <a:r>
              <a:rPr lang="cs-CZ" sz="2200">
                <a:solidFill>
                  <a:srgbClr val="000000"/>
                </a:solidFill>
              </a:rPr>
              <a:t>Před-porozumění, pobyt, bytí jsoucna, se kterým se setkáváme v našem okolí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Frigo na mašině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8275" cy="4976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The General (Buster Keaton, 1926, USA, 67 min)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Nejslavnější film Bustera Keatona, akrobata s kamennou tváří zvaného Frigo. Ve filmu ztělesňuje malého strojvůdce Johnnieho, jenž během války Severu proti Jihu zachraňuje ukradenou lokomotivu s Annabelle, svou dívkou, na palubě.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Jak filmy filozofují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1313" indent="-341313" hangingPunct="1">
              <a:spcAft>
                <a:spcPts val="1413"/>
              </a:spcAft>
              <a:buFont typeface="Arial" charset="0"/>
              <a:buChar char="-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200">
                <a:solidFill>
                  <a:srgbClr val="000000"/>
                </a:solidFill>
              </a:rPr>
              <a:t>Objasňují teoretické problémy vnímání, reprezentace či pochopení</a:t>
            </a:r>
          </a:p>
          <a:p>
            <a:pPr marL="341313" indent="-341313" hangingPunct="1">
              <a:spcAft>
                <a:spcPts val="1413"/>
              </a:spcAft>
              <a:buFont typeface="Arial" charset="0"/>
              <a:buChar char="-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200">
                <a:solidFill>
                  <a:srgbClr val="000000"/>
                </a:solidFill>
              </a:rPr>
              <a:t>Ukazují konceptuální anebo morální významy různých druhů filmových narativů</a:t>
            </a:r>
          </a:p>
          <a:p>
            <a:pPr marL="341313" indent="-341313" hangingPunct="1">
              <a:spcAft>
                <a:spcPts val="1413"/>
              </a:spcAft>
              <a:buFont typeface="Arial" charset="0"/>
              <a:buChar char="-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200">
                <a:solidFill>
                  <a:srgbClr val="000000"/>
                </a:solidFill>
              </a:rPr>
              <a:t>„Překládají“ filmovou reprezentaci do forem filozofické argumentace</a:t>
            </a:r>
          </a:p>
          <a:p>
            <a:pPr marL="341313" indent="-341313" hangingPunct="1">
              <a:spcAft>
                <a:spcPts val="1413"/>
              </a:spcAft>
              <a:buFont typeface="Arial" charset="0"/>
              <a:buChar char="-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200">
                <a:solidFill>
                  <a:srgbClr val="000000"/>
                </a:solidFill>
              </a:rPr>
              <a:t>Analyzují estetický „materiál“, jež nesou různé žánry a konvence</a:t>
            </a:r>
          </a:p>
          <a:p>
            <a:pPr marL="341313" indent="-341313" hangingPunct="1">
              <a:spcAft>
                <a:spcPts val="1413"/>
              </a:spcAft>
              <a:buFont typeface="Arial" charset="0"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 marL="342900" indent="-341313" hangingPunct="1">
              <a:spcAft>
                <a:spcPts val="1413"/>
              </a:spcAft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Jak filmy filozofují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Příklady možností, jak „praktikovat“ film-filozofii tak, že je vzájemně přínosná pro filozofii i filmová studia:</a:t>
            </a: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Jak kognitivističtí filmoví teoretikové přistupují k filozofii mysli a vnímání (perception) a k neurovědám, aby analyzovali zkušenost se sledováním filmu;</a:t>
            </a: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Zapojení přemýšlení konkrétního filozofa (v této knize Cavell, Adorno, Merleau-Ponty);</a:t>
            </a: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Více syntetický přístup, v němž dominují témata a otázky více než metoda.</a:t>
            </a:r>
          </a:p>
          <a:p>
            <a:pPr marL="342900" indent="-341313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Faksimile života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41313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Facs of Life (Silvia Maglioni, Graeme Thomson, 2009, Velká Británie Francie Itálie, 115min)</a:t>
            </a:r>
          </a:p>
          <a:p>
            <a:pPr marL="342900" indent="-341313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 konceptuálně a poeticky mapuje trajektorie lidí, kteří prošli laboratoří myšlení vedenou Gillesem Deleuzem v Centre Expérimental Universitaire de Paris 8 – Vincennes v letech 1969-1980</a:t>
            </a:r>
          </a:p>
          <a:p>
            <a:pPr marL="342900" indent="-341313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Jak filmy filozofují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36563" y="1547813"/>
            <a:ext cx="9072562" cy="5688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Avantgradní filmy: mnozí avantgardisté sami navrhují filmovou teorii.</a:t>
            </a: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Nevidět fil. potenciál pouze v narativu; nenarativní aspekty filmu mohou předkládat filozofická tvrzení anebo navrhovat filozofické hypotézy.</a:t>
            </a: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Některé filmy mohou být označeny za teoretické v tom smyslu, že vtělují filozofickou teorii, jejíž postuláty jsou nejlepším vysvětlením pro interpretaci filmu.</a:t>
            </a: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Strukturální film aspiruje na to být „kinematografickou reprodukcí lidské mysli“. </a:t>
            </a: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 marL="342900" indent="-341313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marL="342900" indent="-341313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61450" cy="1252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Film # Filozofie</a:t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>shrnutí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61450" cy="5337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547688" indent="-54768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400">
                <a:solidFill>
                  <a:srgbClr val="000000"/>
                </a:solidFill>
              </a:rPr>
              <a:t>Filozofie filmu (</a:t>
            </a:r>
            <a:r>
              <a:rPr lang="cs-CZ" sz="2400" i="1">
                <a:solidFill>
                  <a:srgbClr val="000000"/>
                </a:solidFill>
              </a:rPr>
              <a:t>aka</a:t>
            </a:r>
            <a:r>
              <a:rPr lang="cs-CZ" sz="2400">
                <a:solidFill>
                  <a:srgbClr val="000000"/>
                </a:solidFill>
              </a:rPr>
              <a:t> estetika filmu) </a:t>
            </a:r>
          </a:p>
          <a:p>
            <a:pPr marL="1163638" lvl="1" indent="-488950"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200">
                <a:solidFill>
                  <a:srgbClr val="000000"/>
                </a:solidFill>
              </a:rPr>
              <a:t>Součást filozofie umění. Ontologie filmu, čas a prostor, vymezení filmového média, autorství, emoce ve fikci, film-filozofie...</a:t>
            </a:r>
          </a:p>
          <a:p>
            <a:pPr marL="547688" indent="-54768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400">
                <a:solidFill>
                  <a:srgbClr val="000000"/>
                </a:solidFill>
              </a:rPr>
              <a:t>Filozofie </a:t>
            </a:r>
            <a:r>
              <a:rPr lang="cs-CZ" sz="2400" i="1">
                <a:solidFill>
                  <a:srgbClr val="000000"/>
                </a:solidFill>
              </a:rPr>
              <a:t>prostřednictvím </a:t>
            </a:r>
            <a:r>
              <a:rPr lang="cs-CZ" sz="2400">
                <a:solidFill>
                  <a:srgbClr val="000000"/>
                </a:solidFill>
              </a:rPr>
              <a:t>a </a:t>
            </a:r>
            <a:r>
              <a:rPr lang="cs-CZ" sz="2400" i="1">
                <a:solidFill>
                  <a:srgbClr val="000000"/>
                </a:solidFill>
              </a:rPr>
              <a:t>ve</a:t>
            </a:r>
            <a:r>
              <a:rPr lang="cs-CZ" sz="2400">
                <a:solidFill>
                  <a:srgbClr val="000000"/>
                </a:solidFill>
              </a:rPr>
              <a:t> filmu </a:t>
            </a:r>
          </a:p>
          <a:p>
            <a:pPr marL="1163638" lvl="1" indent="-488950">
              <a:spcAft>
                <a:spcPts val="1138"/>
              </a:spcAft>
              <a:buFont typeface="Times New Roman" pitchFamily="16" charset="0"/>
              <a:buChar char="–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200">
                <a:solidFill>
                  <a:srgbClr val="000000"/>
                </a:solidFill>
              </a:rPr>
              <a:t>Ilustrace </a:t>
            </a:r>
            <a:r>
              <a:rPr lang="cs-CZ" sz="2200" i="1">
                <a:solidFill>
                  <a:srgbClr val="000000"/>
                </a:solidFill>
              </a:rPr>
              <a:t>vs.</a:t>
            </a:r>
            <a:r>
              <a:rPr lang="cs-CZ" sz="2200">
                <a:solidFill>
                  <a:srgbClr val="000000"/>
                </a:solidFill>
              </a:rPr>
              <a:t> interpretace</a:t>
            </a:r>
          </a:p>
          <a:p>
            <a:pPr marL="1163638" lvl="1" indent="-488950">
              <a:spcAft>
                <a:spcPts val="1138"/>
              </a:spcAft>
              <a:buFont typeface="Times New Roman" pitchFamily="16" charset="0"/>
              <a:buChar char="–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200">
                <a:solidFill>
                  <a:srgbClr val="000000"/>
                </a:solidFill>
              </a:rPr>
              <a:t>Filmy </a:t>
            </a:r>
            <a:r>
              <a:rPr lang="cs-CZ" sz="2200" i="1">
                <a:solidFill>
                  <a:srgbClr val="000000"/>
                </a:solidFill>
              </a:rPr>
              <a:t>o</a:t>
            </a:r>
            <a:r>
              <a:rPr lang="cs-CZ" sz="2200">
                <a:solidFill>
                  <a:srgbClr val="000000"/>
                </a:solidFill>
              </a:rPr>
              <a:t> filozofii (a filozofech/ filozofkách)</a:t>
            </a:r>
          </a:p>
          <a:p>
            <a:pPr marL="547688" indent="-547688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300">
                <a:solidFill>
                  <a:srgbClr val="000000"/>
                </a:solidFill>
              </a:rPr>
              <a:t>Film </a:t>
            </a:r>
            <a:r>
              <a:rPr lang="cs-CZ" sz="2300" i="1">
                <a:solidFill>
                  <a:srgbClr val="000000"/>
                </a:solidFill>
              </a:rPr>
              <a:t>jako</a:t>
            </a:r>
            <a:r>
              <a:rPr lang="cs-CZ" sz="2300">
                <a:solidFill>
                  <a:srgbClr val="000000"/>
                </a:solidFill>
              </a:rPr>
              <a:t> filozofie (</a:t>
            </a:r>
            <a:r>
              <a:rPr lang="cs-CZ" sz="2300" i="1">
                <a:solidFill>
                  <a:srgbClr val="000000"/>
                </a:solidFill>
              </a:rPr>
              <a:t>aka</a:t>
            </a:r>
            <a:r>
              <a:rPr lang="cs-CZ" sz="2300">
                <a:solidFill>
                  <a:srgbClr val="000000"/>
                </a:solidFill>
              </a:rPr>
              <a:t> filmozofie)</a:t>
            </a:r>
          </a:p>
          <a:p>
            <a:pPr marL="1163638" lvl="1" indent="-488950"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200">
                <a:solidFill>
                  <a:srgbClr val="000000"/>
                </a:solidFill>
              </a:rPr>
              <a:t>Filmový tvůrce/ tvůrkyně jako filozof/ka</a:t>
            </a:r>
          </a:p>
          <a:p>
            <a:pPr marL="2286000" lvl="2" indent="-455613">
              <a:spcAft>
                <a:spcPts val="850"/>
              </a:spcAft>
              <a:buFont typeface="Times New Roman" pitchFamily="16" charset="0"/>
              <a:buChar char="•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000">
                <a:solidFill>
                  <a:srgbClr val="000000"/>
                </a:solidFill>
              </a:rPr>
              <a:t>Potenciál filmu jako filozofického média</a:t>
            </a:r>
          </a:p>
          <a:p>
            <a:pPr marL="1163638" lvl="1" indent="-488950"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200">
                <a:solidFill>
                  <a:srgbClr val="000000"/>
                </a:solidFill>
              </a:rPr>
              <a:t>Film jako filozofující médium</a:t>
            </a:r>
            <a:r>
              <a:rPr lang="cs-CZ" sz="2800">
                <a:solidFill>
                  <a:srgbClr val="000000"/>
                </a:solidFill>
              </a:rPr>
              <a:t> </a:t>
            </a:r>
          </a:p>
          <a:p>
            <a:pPr marL="2286000" lvl="2" indent="-455613">
              <a:spcAft>
                <a:spcPts val="850"/>
              </a:spcAft>
              <a:buFont typeface="Times New Roman" pitchFamily="16" charset="0"/>
              <a:buChar char="•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000">
                <a:solidFill>
                  <a:srgbClr val="000000"/>
                </a:solidFill>
              </a:rPr>
              <a:t>svébytnost filmového </a:t>
            </a:r>
            <a:r>
              <a:rPr lang="cs-CZ" sz="2000" i="1">
                <a:solidFill>
                  <a:srgbClr val="000000"/>
                </a:solidFill>
              </a:rPr>
              <a:t>média</a:t>
            </a:r>
          </a:p>
          <a:p>
            <a:pPr marL="2286000" lvl="2" indent="-455613">
              <a:spcAft>
                <a:spcPts val="850"/>
              </a:spcAft>
              <a:buFont typeface="Times New Roman" pitchFamily="16" charset="0"/>
              <a:buChar char="•"/>
              <a:tabLst>
                <a:tab pos="5476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</a:pPr>
            <a:r>
              <a:rPr lang="cs-CZ" sz="2000" i="1">
                <a:solidFill>
                  <a:srgbClr val="000000"/>
                </a:solidFill>
              </a:rPr>
              <a:t>Umění</a:t>
            </a:r>
            <a:r>
              <a:rPr lang="cs-CZ" sz="2000">
                <a:solidFill>
                  <a:srgbClr val="000000"/>
                </a:solidFill>
              </a:rPr>
              <a:t> a filozofie               </a:t>
            </a:r>
            <a:r>
              <a:rPr lang="cs-CZ">
                <a:solidFill>
                  <a:srgbClr val="000000"/>
                </a:solidFill>
              </a:rPr>
              <a:t>[základní rozlišení: James Mooney]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Film # Filozofie</a:t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3200" i="1">
                <a:solidFill>
                  <a:srgbClr val="000000"/>
                </a:solidFill>
              </a:rPr>
              <a:t>Thomas Wartenberg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03238" y="1547813"/>
            <a:ext cx="9058275" cy="5616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550863" indent="-550863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3200">
                <a:solidFill>
                  <a:srgbClr val="000000"/>
                </a:solidFill>
              </a:rPr>
              <a:t>Extrémní anti-kinematografická filozofie</a:t>
            </a:r>
          </a:p>
          <a:p>
            <a:pPr marL="552450" indent="-550863">
              <a:spcAft>
                <a:spcPts val="1413"/>
              </a:spcAft>
              <a:buClrTx/>
              <a:buSzPct val="45000"/>
              <a:buFontTx/>
              <a:buNone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2600">
                <a:solidFill>
                  <a:srgbClr val="000000"/>
                </a:solidFill>
              </a:rPr>
              <a:t>Filmy mají ve vztahu k filozofii nanejvýš pedagogickou, heuristickou funkci</a:t>
            </a:r>
          </a:p>
          <a:p>
            <a:pPr marL="550863" indent="-550863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3200">
                <a:solidFill>
                  <a:srgbClr val="000000"/>
                </a:solidFill>
              </a:rPr>
              <a:t>Extrémní pro-kinematografická filozofie</a:t>
            </a:r>
          </a:p>
          <a:p>
            <a:pPr marL="552450" indent="-550863">
              <a:spcAft>
                <a:spcPts val="1413"/>
              </a:spcAft>
              <a:buClrTx/>
              <a:buSzPct val="45000"/>
              <a:buFontTx/>
              <a:buNone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2600">
                <a:solidFill>
                  <a:srgbClr val="000000"/>
                </a:solidFill>
              </a:rPr>
              <a:t>Filmy „existují ve stavu filozofie“ (jsou sebe-reflektivní)</a:t>
            </a:r>
          </a:p>
          <a:p>
            <a:pPr marL="550863" indent="-550863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3200">
                <a:solidFill>
                  <a:srgbClr val="000000"/>
                </a:solidFill>
              </a:rPr>
              <a:t>Umírněná anti-kinematografická filozofie</a:t>
            </a:r>
          </a:p>
          <a:p>
            <a:pPr marL="552450" indent="-550863">
              <a:spcAft>
                <a:spcPts val="1413"/>
              </a:spcAft>
              <a:buClrTx/>
              <a:buSzPct val="45000"/>
              <a:buFontTx/>
              <a:buNone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2600">
                <a:solidFill>
                  <a:srgbClr val="000000"/>
                </a:solidFill>
              </a:rPr>
              <a:t>Filmy a filozofie mají určité postupy společné, mnohé z hlediska filozofie podstatné však nedokáží </a:t>
            </a:r>
          </a:p>
          <a:p>
            <a:pPr marL="550863" indent="-550863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3200">
                <a:solidFill>
                  <a:srgbClr val="000000"/>
                </a:solidFill>
              </a:rPr>
              <a:t>    Umírněná pro-kinematografická filozofie</a:t>
            </a:r>
          </a:p>
          <a:p>
            <a:pPr marL="552450" indent="-550863">
              <a:spcAft>
                <a:spcPts val="1413"/>
              </a:spcAft>
              <a:buClrTx/>
              <a:buSzPct val="45000"/>
              <a:buFontTx/>
              <a:buNone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cs-CZ" sz="2600">
                <a:solidFill>
                  <a:srgbClr val="000000"/>
                </a:solidFill>
              </a:rPr>
              <a:t>Namísto „omezených schopností filmu filozofovat“ mluví o potenciálu</a:t>
            </a:r>
          </a:p>
          <a:p>
            <a:pPr marL="552450" indent="-550863">
              <a:spcAft>
                <a:spcPts val="1413"/>
              </a:spcAft>
              <a:buClrTx/>
              <a:buSzPct val="45000"/>
              <a:buFontTx/>
              <a:buNone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 marL="552450" indent="-550863">
              <a:spcAft>
                <a:spcPts val="1413"/>
              </a:spcAft>
              <a:buClrTx/>
              <a:buSzPct val="45000"/>
              <a:buFontTx/>
              <a:buNone/>
              <a:tabLst>
                <a:tab pos="5508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Jsou filmy produkty filozoficky produktivní?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Přístup 1. – film je objektem studia, je tedy podřízen pre-existujícím filozofickým perspektivám. 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„Film riskuje, že bude redukován ještě více – na soubor významů a důrazů, které mohly být identifikovány již ve scénáři, a ne jako otázky, které vzchází z využití vizuálních, audio a kinematických zkušeností s pohyblivými obrazy.“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Jsou filmy produkty filozoficky produktivní?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Přístup 2. – tázat se nejenom, co může filozofie přinést porozumění filmu, ale také co může film přinést našemu pochopení filozofie. 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„Jak může pochopení filmu jako jednotlivého textu, estetické tradice a sociální a historické praxe pomoct rozšíření našeho pochopení filozofické aktivity, která jde za hranici psaného a mluveného slova?“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 b="1">
                <a:solidFill>
                  <a:srgbClr val="000000"/>
                </a:solidFill>
              </a:rPr>
              <a:t>Film</a:t>
            </a:r>
            <a:r>
              <a:rPr lang="cs-CZ" sz="4400">
                <a:solidFill>
                  <a:srgbClr val="000000"/>
                </a:solidFill>
              </a:rPr>
              <a:t> a filozofie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8275" cy="4976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 algn="ctr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Základní otázky</a:t>
            </a:r>
          </a:p>
          <a:p>
            <a:pPr marL="1171575" lvl="1" indent="-496888"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Jaké prvky / vrstvy / prostředky filmu a filmové zkušenosti se mohou stát nositeli významu?</a:t>
            </a:r>
          </a:p>
          <a:p>
            <a:pPr marL="1787525" lvl="2" indent="-441325">
              <a:spcAft>
                <a:spcPts val="850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>
                <a:solidFill>
                  <a:srgbClr val="000000"/>
                </a:solidFill>
              </a:rPr>
              <a:t>Promluvy / zvuková stopa, obrazy / střih, kamera...</a:t>
            </a:r>
          </a:p>
          <a:p>
            <a:pPr marL="1787525" lvl="2" indent="-441325">
              <a:spcAft>
                <a:spcPts val="850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>
                <a:solidFill>
                  <a:srgbClr val="000000"/>
                </a:solidFill>
              </a:rPr>
              <a:t>Děj</a:t>
            </a:r>
          </a:p>
          <a:p>
            <a:pPr marL="1787525" lvl="2" indent="-441325">
              <a:spcAft>
                <a:spcPts val="850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>
                <a:solidFill>
                  <a:srgbClr val="000000"/>
                </a:solidFill>
              </a:rPr>
              <a:t>Filmový prostor a čas</a:t>
            </a:r>
          </a:p>
          <a:p>
            <a:pPr marL="1787525" lvl="2" indent="-441325">
              <a:spcAft>
                <a:spcPts val="850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>
                <a:solidFill>
                  <a:srgbClr val="000000"/>
                </a:solidFill>
              </a:rPr>
              <a:t>Způsob, jak se jednotlivé elementy vztahují jeden k druhému</a:t>
            </a:r>
            <a:r>
              <a:rPr lang="cs-CZ" sz="2400">
                <a:solidFill>
                  <a:srgbClr val="000000"/>
                </a:solidFill>
              </a:rPr>
              <a:t> </a:t>
            </a:r>
          </a:p>
          <a:p>
            <a:pPr marL="1171575" lvl="1" indent="-496888"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Jaké typy významů mohou filmy prostředkovat / vyjadřovat / formulovat?</a:t>
            </a:r>
          </a:p>
          <a:p>
            <a:pPr marL="1787525" lvl="2" indent="-441325">
              <a:spcAft>
                <a:spcPts val="850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>
                <a:solidFill>
                  <a:srgbClr val="000000"/>
                </a:solidFill>
              </a:rPr>
              <a:t>Existují významy, které jsou „autenticky filmové“? Jež nelze vyjádřit jinak než prostřednictvím filmu?</a:t>
            </a:r>
            <a:r>
              <a:rPr lang="cs-CZ" sz="24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Film a </a:t>
            </a:r>
            <a:r>
              <a:rPr lang="cs-CZ" sz="4400" b="1">
                <a:solidFill>
                  <a:srgbClr val="000000"/>
                </a:solidFill>
              </a:rPr>
              <a:t>filozofie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58275" cy="5156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 algn="ctr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Různá pojetí filozofie</a:t>
            </a:r>
          </a:p>
          <a:p>
            <a:pPr marL="341313" indent="-339725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[obsah] Systém nauk, pojmů </a:t>
            </a:r>
          </a:p>
          <a:p>
            <a:pPr marL="1787525" lvl="2" indent="-441325">
              <a:spcAft>
                <a:spcPts val="850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„interpretativní ilustrace“ (Wartenberg)</a:t>
            </a:r>
          </a:p>
          <a:p>
            <a:pPr marL="1787525" lvl="2" indent="-441325">
              <a:spcAft>
                <a:spcPts val="850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Přání otcem (filozofické) myšlenky („malickismus“) </a:t>
            </a:r>
          </a:p>
          <a:p>
            <a:pPr marL="341313" indent="-339725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[forma] Soubor nástrojů: myšlenkových experimentů, abstraktní myšlení, analýza </a:t>
            </a:r>
          </a:p>
          <a:p>
            <a:pPr marL="1171575" lvl="1" indent="-496888"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např. „myšlenkový experiment“</a:t>
            </a:r>
          </a:p>
          <a:p>
            <a:pPr marL="341313" indent="-339725">
              <a:spcAft>
                <a:spcPts val="1413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[činnost] Skepse, znejistění, hledání, sebereflexe, způsob života – odkud se bere filozofování, co je to za činnost? , jak se vztahuje k životu?</a:t>
            </a:r>
          </a:p>
          <a:p>
            <a:pPr marL="1171575" lvl="1" indent="-496888">
              <a:spcAft>
                <a:spcPts val="1138"/>
              </a:spcAft>
              <a:buSzPct val="45000"/>
              <a:buFont typeface="Wingdings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>
                <a:solidFill>
                  <a:srgbClr val="000000"/>
                </a:solidFill>
              </a:rPr>
              <a:t>Film jako prostor k meditaci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FFFFFF"/>
                </a:solidFill>
              </a:rPr>
              <a:t>Struktura krystalu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6550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FFFFFF"/>
                </a:solidFill>
              </a:rPr>
              <a:t>Struktura krysztalu (Krzysztof Zanussi, 1969, Polsko, 74 min)</a:t>
            </a:r>
          </a:p>
          <a:p>
            <a:pPr marL="342900" indent="-336550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FFFFFF"/>
                </a:solidFill>
              </a:rPr>
              <a:t>Kontemplativní drama ukazující setkání dvou bývalých studentů fyziky, z nichž jeden se, ne vždy poctivě, vypracoval na úspěšného kariérního vědce a druhý žije s manželkou na venkově prostým způsobem v souladu s přírodou. </a:t>
            </a:r>
          </a:p>
          <a:p>
            <a:pPr marL="342900" indent="-336550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cs-CZ" sz="3200">
              <a:solidFill>
                <a:srgbClr val="FFFFFF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03238" y="301625"/>
            <a:ext cx="9058275" cy="1249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>
                <a:solidFill>
                  <a:srgbClr val="000000"/>
                </a:solidFill>
              </a:rPr>
              <a:t>Struktura krystalu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03238" y="1768475"/>
            <a:ext cx="9058275" cy="4976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Struktura krysztalu (Krzysztof Zanussi, 1969, Polsko, 74 min)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000000"/>
                </a:solidFill>
              </a:rPr>
              <a:t>Kontemplativní drama ukazující setkání dvou bývalých studentů fyziky, z nichž jeden se, ne vždy poctivě, vypracoval na úspěšného kariérního vědce a druhý žije s manželkou na venkově prostým způsobem v souladu s přírodou. 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503238" y="171450"/>
            <a:ext cx="9074150" cy="1381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5400">
                <a:solidFill>
                  <a:srgbClr val="000000"/>
                </a:solidFill>
              </a:rPr>
              <a:t>3 přístupy ke vztahu F a F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36563" y="1795463"/>
            <a:ext cx="9072562" cy="5099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Pro-kinematografická filozofická pozice 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vysvětluje přístup, že film může tvůrčím způsobem ilustrovat filozofické myšlenky, ale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film může být také použitý jako myšlenkový experiment (anebo v případě avantgardy přímo předvádět vlastní estetické experimenty),</a:t>
            </a:r>
          </a:p>
          <a:p>
            <a:pPr marL="342900" indent="-338138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3200">
                <a:solidFill>
                  <a:srgbClr val="000000"/>
                </a:solidFill>
              </a:rPr>
              <a:t>a tzv. „romantická filmová filozofie“ (Robert Sinnerbrink) vnímá film jako samostatný modus filozofické prezentace.</a:t>
            </a:r>
          </a:p>
          <a:p>
            <a:pPr marL="342900" indent="-338138" hangingPunct="1">
              <a:spcAft>
                <a:spcPts val="1413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34509</TotalTime>
  <Words>1181</Words>
  <Application>Microsoft Office PowerPoint</Application>
  <PresentationFormat>Vlastná</PresentationFormat>
  <Paragraphs>152</Paragraphs>
  <Slides>19</Slides>
  <Notes>19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4" baseType="lpstr">
      <vt:lpstr>Times New Roman</vt:lpstr>
      <vt:lpstr>Arial</vt:lpstr>
      <vt:lpstr>Microsoft YaHei</vt:lpstr>
      <vt:lpstr>Wingdings</vt:lpstr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A FILOZOFIE I. 5. 4. 2018</dc:title>
  <dc:creator>Tereza Hadrava</dc:creator>
  <cp:lastModifiedBy>Nová beseda</cp:lastModifiedBy>
  <cp:revision>14</cp:revision>
  <cp:lastPrinted>1601-01-01T00:00:00Z</cp:lastPrinted>
  <dcterms:created xsi:type="dcterms:W3CDTF">2018-03-08T10:32:28Z</dcterms:created>
  <dcterms:modified xsi:type="dcterms:W3CDTF">2018-05-03T13:36:55Z</dcterms:modified>
</cp:coreProperties>
</file>