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2" r:id="rId1"/>
    <p:sldMasterId id="2147483878" r:id="rId2"/>
  </p:sldMasterIdLst>
  <p:handoutMasterIdLst>
    <p:handoutMasterId r:id="rId35"/>
  </p:handoutMasterIdLst>
  <p:sldIdLst>
    <p:sldId id="256" r:id="rId3"/>
    <p:sldId id="282" r:id="rId4"/>
    <p:sldId id="283" r:id="rId5"/>
    <p:sldId id="318" r:id="rId6"/>
    <p:sldId id="284" r:id="rId7"/>
    <p:sldId id="285" r:id="rId8"/>
    <p:sldId id="286" r:id="rId9"/>
    <p:sldId id="319" r:id="rId10"/>
    <p:sldId id="293" r:id="rId11"/>
    <p:sldId id="294" r:id="rId12"/>
    <p:sldId id="295" r:id="rId13"/>
    <p:sldId id="296" r:id="rId14"/>
    <p:sldId id="298" r:id="rId15"/>
    <p:sldId id="297" r:id="rId16"/>
    <p:sldId id="299" r:id="rId17"/>
    <p:sldId id="320" r:id="rId18"/>
    <p:sldId id="307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315" r:id="rId27"/>
    <p:sldId id="321" r:id="rId28"/>
    <p:sldId id="276" r:id="rId29"/>
    <p:sldId id="277" r:id="rId30"/>
    <p:sldId id="279" r:id="rId31"/>
    <p:sldId id="278" r:id="rId32"/>
    <p:sldId id="322" r:id="rId33"/>
    <p:sldId id="323" r:id="rId3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23E0A-3AC6-42CE-9A18-EF49732D152F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95C7E0-2F83-47CA-91FF-FCC1026A9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772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186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588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9070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5/11/2018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8466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5/11/2018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073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5/11/2018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015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5/11/2018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972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5/11/2018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0330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5/11/2018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9364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5/11/2018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3769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5/11/2018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77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3615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5/11/2018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5531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5/11/2018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604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5/11/2018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122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173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226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970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79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979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514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615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27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5/11/2018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94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295092"/>
          </a:xfrm>
        </p:spPr>
        <p:txBody>
          <a:bodyPr>
            <a:normAutofit fontScale="90000"/>
          </a:bodyPr>
          <a:lstStyle/>
          <a:p>
            <a:r>
              <a:rPr lang="cs-CZ" sz="6600" dirty="0" smtClean="0"/>
              <a:t>Filosofie </a:t>
            </a:r>
            <a:r>
              <a:rPr lang="cs-CZ" sz="6600" dirty="0"/>
              <a:t>a </a:t>
            </a:r>
            <a:r>
              <a:rPr lang="cs-CZ" sz="6600" dirty="0" smtClean="0"/>
              <a:t>film</a:t>
            </a:r>
            <a:br>
              <a:rPr lang="cs-CZ" sz="6600" dirty="0" smtClean="0"/>
            </a:br>
            <a:r>
              <a:rPr lang="cs-CZ" sz="6600" b="1" dirty="0" smtClean="0"/>
              <a:t>Meze ilustrace</a:t>
            </a:r>
            <a:br>
              <a:rPr lang="cs-CZ" sz="6600" b="1" dirty="0" smtClean="0"/>
            </a:br>
            <a:r>
              <a:rPr lang="cs-CZ" sz="4000" dirty="0" smtClean="0"/>
              <a:t>02.05.2015</a:t>
            </a:r>
            <a:endParaRPr lang="en-US" sz="53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906982"/>
            <a:ext cx="9144000" cy="1350818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cs-CZ" dirty="0"/>
              <a:t>Jakub </a:t>
            </a:r>
            <a:r>
              <a:rPr lang="cs-CZ" dirty="0" smtClean="0"/>
              <a:t>Čapek</a:t>
            </a:r>
            <a:endParaRPr lang="cs-CZ" dirty="0"/>
          </a:p>
          <a:p>
            <a:pPr algn="ctr"/>
            <a:r>
              <a:rPr lang="cs-CZ" dirty="0" smtClean="0"/>
              <a:t>Ústav </a:t>
            </a:r>
            <a:r>
              <a:rPr lang="cs-CZ" dirty="0" smtClean="0"/>
              <a:t>filosofie a religionistiky FFUK</a:t>
            </a:r>
          </a:p>
          <a:p>
            <a:pPr algn="ctr"/>
            <a:r>
              <a:rPr lang="cs-CZ" dirty="0" smtClean="0"/>
              <a:t>jakub.capek@ff.cuni.cz </a:t>
            </a:r>
            <a:r>
              <a:rPr lang="en-US" dirty="0"/>
              <a:t/>
            </a:r>
            <a:br>
              <a:rPr lang="en-US" dirty="0"/>
            </a:b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1723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Lze se z fiktivních příběhů něčemu naučit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1" indent="0">
              <a:buNone/>
            </a:pPr>
            <a:r>
              <a:rPr lang="cs-CZ" sz="2400" dirty="0" err="1" smtClean="0"/>
              <a:t>Wittgenstein</a:t>
            </a:r>
            <a:r>
              <a:rPr lang="cs-CZ" sz="2400" dirty="0" smtClean="0"/>
              <a:t> (i </a:t>
            </a:r>
            <a:r>
              <a:rPr lang="cs-CZ" sz="2400" dirty="0" err="1" smtClean="0"/>
              <a:t>Quine</a:t>
            </a:r>
            <a:r>
              <a:rPr lang="cs-CZ" sz="2400" dirty="0" smtClean="0"/>
              <a:t>): nikoli. Důležitá je analýza pojmů (např. totožnost).</a:t>
            </a:r>
          </a:p>
          <a:p>
            <a:pPr marL="365760" lvl="1" indent="0">
              <a:buNone/>
            </a:pPr>
            <a:r>
              <a:rPr lang="cs-CZ" sz="2400" dirty="0" err="1" smtClean="0"/>
              <a:t>Wittgenstein</a:t>
            </a:r>
            <a:r>
              <a:rPr lang="cs-CZ" sz="2400" dirty="0" smtClean="0"/>
              <a:t>: „Naše pojmy poskytují takříkajíc lešení pro fakta. Pokud si představujete, že fakta jsou jinak, … není uplatnění jistých pojmů představitelné.“ (D. </a:t>
            </a:r>
            <a:r>
              <a:rPr lang="cs-CZ" sz="2400" dirty="0" err="1" smtClean="0"/>
              <a:t>Parfit</a:t>
            </a:r>
            <a:r>
              <a:rPr lang="cs-CZ" sz="2400" dirty="0" smtClean="0"/>
              <a:t>, 142, pozn. 1); tj. na jinak uspořádaná fakta bychom museli uplatnit jiné pojmy.</a:t>
            </a:r>
          </a:p>
          <a:p>
            <a:pPr marL="365760" lvl="1" indent="0">
              <a:buNone/>
            </a:pPr>
            <a:endParaRPr lang="cs-CZ" sz="2400" dirty="0" smtClean="0"/>
          </a:p>
          <a:p>
            <a:pPr marL="365760" lvl="1" indent="0">
              <a:buNone/>
            </a:pPr>
            <a:r>
              <a:rPr lang="cs-CZ" sz="2400" dirty="0" err="1" smtClean="0"/>
              <a:t>Parfit</a:t>
            </a:r>
            <a:r>
              <a:rPr lang="cs-CZ" sz="2400" dirty="0" smtClean="0"/>
              <a:t>: „Ale </a:t>
            </a:r>
            <a:r>
              <a:rPr lang="cs-CZ" sz="2400" dirty="0"/>
              <a:t>tyto případy probouzejí ve většině z nás silná přesvědčení. A tato přesvědčení se netýkají slov, nýbrž nás samotných.“ (</a:t>
            </a:r>
            <a:r>
              <a:rPr lang="cs-CZ" sz="2400" dirty="0" smtClean="0"/>
              <a:t>116)</a:t>
            </a:r>
          </a:p>
          <a:p>
            <a:pPr marL="365760" lvl="1" indent="0">
              <a:buNone/>
            </a:pPr>
            <a:endParaRPr lang="cs-CZ" sz="2400" dirty="0"/>
          </a:p>
          <a:p>
            <a:pPr marL="365760" lvl="1" indent="0">
              <a:buNone/>
            </a:pPr>
            <a:r>
              <a:rPr lang="cs-CZ" sz="2400" dirty="0" smtClean="0"/>
              <a:t>Za </a:t>
            </a:r>
            <a:r>
              <a:rPr lang="cs-CZ" sz="2400" dirty="0"/>
              <a:t>pomocí těchto </a:t>
            </a:r>
            <a:r>
              <a:rPr lang="cs-CZ" sz="2400" dirty="0" smtClean="0"/>
              <a:t>příběhů: </a:t>
            </a:r>
            <a:r>
              <a:rPr lang="cs-CZ" sz="2400" dirty="0"/>
              <a:t>„Odkrýváme naše přesvědčení týkající se povahy osobní identity napříč časem.“ (116</a:t>
            </a:r>
            <a:r>
              <a:rPr lang="cs-CZ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3841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osobní </a:t>
            </a:r>
            <a:r>
              <a:rPr lang="cs-CZ" dirty="0" smtClean="0"/>
              <a:t>identity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sz="2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s-CZ" sz="2400" dirty="0" smtClean="0"/>
              <a:t>fyzické </a:t>
            </a:r>
            <a:r>
              <a:rPr lang="cs-CZ" sz="2400" dirty="0"/>
              <a:t>(tělesné) kritérium: nepřetržitá existence dostatečné části </a:t>
            </a:r>
            <a:r>
              <a:rPr lang="cs-CZ" sz="2400" dirty="0" smtClean="0"/>
              <a:t>mozku</a:t>
            </a:r>
            <a:endParaRPr lang="cs-CZ" sz="24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s-CZ" sz="2400" dirty="0" smtClean="0"/>
              <a:t>psychologické </a:t>
            </a:r>
            <a:r>
              <a:rPr lang="cs-CZ" sz="2400" dirty="0"/>
              <a:t>kritérium: různé typy duševní </a:t>
            </a:r>
            <a:r>
              <a:rPr lang="cs-CZ" sz="2400" dirty="0" smtClean="0"/>
              <a:t>kontinuity</a:t>
            </a:r>
          </a:p>
          <a:p>
            <a:pPr marL="109728" lvl="0" indent="0">
              <a:buNone/>
            </a:pPr>
            <a:endParaRPr lang="cs-CZ" sz="2400" dirty="0"/>
          </a:p>
          <a:p>
            <a:pPr marL="109728" lvl="0" indent="0">
              <a:buNone/>
            </a:pPr>
            <a:r>
              <a:rPr lang="cs-CZ" sz="2400" dirty="0" smtClean="0"/>
              <a:t>obě </a:t>
            </a:r>
            <a:r>
              <a:rPr lang="cs-CZ" sz="2400" dirty="0"/>
              <a:t>tato kritéria jsou </a:t>
            </a:r>
            <a:r>
              <a:rPr lang="cs-CZ" sz="2400" u="sng" dirty="0"/>
              <a:t>redukcionistická</a:t>
            </a:r>
            <a:r>
              <a:rPr lang="cs-CZ" sz="2400" dirty="0"/>
              <a:t>, neboť</a:t>
            </a:r>
            <a:endParaRPr lang="en-US" sz="2400" dirty="0"/>
          </a:p>
          <a:p>
            <a:pPr lvl="1"/>
            <a:r>
              <a:rPr lang="cs-CZ" sz="2400" dirty="0"/>
              <a:t>podle nich faktum osobní identity napříč časem „spočívá právě v tom, že nastávají nějaká elementárnější fakta“ (119)</a:t>
            </a:r>
            <a:endParaRPr lang="en-US" sz="2400" dirty="0"/>
          </a:p>
          <a:p>
            <a:pPr lvl="1"/>
            <a:r>
              <a:rPr lang="cs-CZ" sz="2400" dirty="0"/>
              <a:t>a tato fakta mohou být popsána, aniž bychom předpokládali identitu osoby (a mohou být popsána „</a:t>
            </a:r>
            <a:r>
              <a:rPr lang="cs-CZ" sz="2400" i="1" dirty="0"/>
              <a:t>neosobním </a:t>
            </a:r>
            <a:r>
              <a:rPr lang="cs-CZ" sz="2400" dirty="0"/>
              <a:t>způsobem</a:t>
            </a:r>
            <a:r>
              <a:rPr lang="cs-CZ" sz="2400" dirty="0" smtClean="0"/>
              <a:t>“)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2985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Ne-redukcionistické pojetí </a:t>
            </a:r>
            <a:r>
              <a:rPr lang="cs-CZ" dirty="0" smtClean="0"/>
              <a:t>identity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lvl="0" indent="0">
              <a:buNone/>
            </a:pPr>
            <a:r>
              <a:rPr lang="cs-CZ" sz="2400" dirty="0" smtClean="0"/>
              <a:t>„</a:t>
            </a:r>
            <a:r>
              <a:rPr lang="cs-CZ" sz="2400" dirty="0"/>
              <a:t>osobní identita napříč časem nespočívá pouze ve fyzické a/nebo psychologické kontinuitě. Předpokládá nějaký další fakt.“ (119</a:t>
            </a:r>
            <a:r>
              <a:rPr lang="cs-CZ" sz="2400" dirty="0" smtClean="0"/>
              <a:t>)</a:t>
            </a:r>
          </a:p>
          <a:p>
            <a:pPr marL="109728" lvl="0" indent="0">
              <a:buNone/>
            </a:pPr>
            <a:endParaRPr lang="en-US" sz="2400" dirty="0"/>
          </a:p>
          <a:p>
            <a:pPr marL="109728" lvl="0" indent="0">
              <a:buNone/>
            </a:pPr>
            <a:r>
              <a:rPr lang="cs-CZ" sz="2400" dirty="0"/>
              <a:t>varianty ne-redukcionismu</a:t>
            </a:r>
            <a:endParaRPr lang="en-US" sz="2400" dirty="0"/>
          </a:p>
          <a:p>
            <a:pPr lvl="1"/>
            <a:r>
              <a:rPr lang="cs-CZ" sz="2400" dirty="0"/>
              <a:t>jsme odděleně, tj. na těle a mozku nezávisle existující entita </a:t>
            </a:r>
            <a:r>
              <a:rPr lang="cs-CZ" sz="2400" dirty="0" smtClean="0"/>
              <a:t>(např. čistě mentální entity, jakou je – v </a:t>
            </a:r>
            <a:r>
              <a:rPr lang="cs-CZ" sz="2400" dirty="0" err="1" smtClean="0"/>
              <a:t>Parfitově</a:t>
            </a:r>
            <a:r>
              <a:rPr lang="cs-CZ" sz="2400" dirty="0" smtClean="0"/>
              <a:t> pojetí - karteziánské </a:t>
            </a:r>
            <a:r>
              <a:rPr lang="cs-CZ" sz="2400" dirty="0"/>
              <a:t>čisté ego)</a:t>
            </a:r>
            <a:endParaRPr lang="en-US" sz="2400" dirty="0"/>
          </a:p>
          <a:p>
            <a:pPr lvl="1"/>
            <a:r>
              <a:rPr lang="cs-CZ" sz="2400" dirty="0"/>
              <a:t>nejsme odděleně existující entitou, </a:t>
            </a:r>
            <a:r>
              <a:rPr lang="cs-CZ" sz="2400" dirty="0" smtClean="0"/>
              <a:t>nicméně „osobní </a:t>
            </a:r>
            <a:r>
              <a:rPr lang="cs-CZ" sz="2400" dirty="0"/>
              <a:t>identita </a:t>
            </a:r>
            <a:r>
              <a:rPr lang="cs-CZ" sz="2400" i="1" dirty="0"/>
              <a:t>je</a:t>
            </a:r>
            <a:r>
              <a:rPr lang="cs-CZ" sz="2400" dirty="0"/>
              <a:t> další fakt, který nespočívá ve fyzické a/nebo psychologické kontinuitě</a:t>
            </a:r>
            <a:r>
              <a:rPr lang="cs-CZ" sz="2400" dirty="0" smtClean="0"/>
              <a:t>“ („</a:t>
            </a:r>
            <a:r>
              <a:rPr lang="cs-CZ" sz="2400" i="1" dirty="0" err="1"/>
              <a:t>Further</a:t>
            </a:r>
            <a:r>
              <a:rPr lang="cs-CZ" sz="2400" i="1" dirty="0"/>
              <a:t> </a:t>
            </a:r>
            <a:r>
              <a:rPr lang="cs-CZ" sz="2400" i="1" dirty="0" err="1"/>
              <a:t>Fact</a:t>
            </a:r>
            <a:r>
              <a:rPr lang="cs-CZ" sz="2400" i="1" dirty="0"/>
              <a:t> </a:t>
            </a:r>
            <a:r>
              <a:rPr lang="cs-CZ" sz="2400" i="1" dirty="0" err="1"/>
              <a:t>View</a:t>
            </a:r>
            <a:r>
              <a:rPr lang="cs-CZ" sz="2400" dirty="0" smtClean="0"/>
              <a:t>“)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74808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Čím lze vysvětlit jednotu vědomí?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u="sng" dirty="0" smtClean="0"/>
              <a:t>Ne-redukcionistický postoj</a:t>
            </a:r>
            <a:r>
              <a:rPr lang="cs-CZ" sz="2400" dirty="0" smtClean="0"/>
              <a:t>: musí </a:t>
            </a:r>
            <a:r>
              <a:rPr lang="cs-CZ" sz="2400" dirty="0"/>
              <a:t>existovat „osoba“, která má různé zkušenosti a sjednocuje </a:t>
            </a:r>
            <a:r>
              <a:rPr lang="cs-CZ" sz="2400" dirty="0" smtClean="0"/>
              <a:t>je</a:t>
            </a:r>
          </a:p>
          <a:p>
            <a:pPr marL="109728" indent="0">
              <a:buNone/>
            </a:pPr>
            <a:endParaRPr lang="cs-CZ" sz="2400" dirty="0" smtClean="0"/>
          </a:p>
          <a:p>
            <a:pPr marL="109728" indent="0">
              <a:buNone/>
            </a:pPr>
            <a:r>
              <a:rPr lang="cs-CZ" sz="2400" u="sng" dirty="0" smtClean="0"/>
              <a:t>Redukcionistický </a:t>
            </a:r>
            <a:r>
              <a:rPr lang="cs-CZ" sz="2400" u="sng" dirty="0"/>
              <a:t>postoj</a:t>
            </a:r>
            <a:endParaRPr lang="en-US" sz="24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s-CZ" sz="2400" dirty="0" smtClean="0"/>
              <a:t>můžeme </a:t>
            </a:r>
            <a:r>
              <a:rPr lang="cs-CZ" sz="2400" dirty="0"/>
              <a:t>popsat duševní život v neosobních pojmech: „Mohli bychom popsat co bylo v kterých okamžicích myšleno a pociťováno a pozorováno a vykonáno, a jak byly tyto různé události mezi sebou propojeny. Osoby by zde byly zmíněny pouze v popisech obsahů mnoha myšlenek, tužeb, vzpomínek atd. Není třeba tvrdit, že osoby jsou těmi, kdo myslí kterékoli z těchto </a:t>
            </a:r>
            <a:r>
              <a:rPr lang="cs-CZ" sz="2400" dirty="0" smtClean="0"/>
              <a:t>myšlenek“ </a:t>
            </a:r>
            <a:r>
              <a:rPr lang="cs-CZ" sz="2400" dirty="0"/>
              <a:t>(126/127</a:t>
            </a:r>
            <a:r>
              <a:rPr lang="cs-CZ" sz="2400" dirty="0" smtClean="0"/>
              <a:t>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76548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Rozdělená </a:t>
            </a:r>
            <a:r>
              <a:rPr lang="cs-CZ" dirty="0" smtClean="0"/>
              <a:t>mysl a Dr. House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cs-CZ" sz="2400" dirty="0" smtClean="0"/>
              <a:t>„</a:t>
            </a:r>
            <a:r>
              <a:rPr lang="cs-CZ" sz="2400" dirty="0"/>
              <a:t>Faktem je, že lidé s oddělenými hemisférami mají dva oddělené proudy vědomí… Každý z těchto dvou proudu vykazuje jednotu vědomí.“ (</a:t>
            </a:r>
            <a:r>
              <a:rPr lang="cs-CZ" sz="2400" dirty="0" smtClean="0"/>
              <a:t>122)</a:t>
            </a:r>
          </a:p>
          <a:p>
            <a:pPr marL="452628" indent="-342900">
              <a:buFontTx/>
              <a:buChar char="-"/>
            </a:pPr>
            <a:r>
              <a:rPr lang="cs-CZ" sz="2400" dirty="0" smtClean="0"/>
              <a:t>operativní </a:t>
            </a:r>
            <a:r>
              <a:rPr lang="cs-CZ" sz="2400" dirty="0"/>
              <a:t>přerušení spojení mezi oběma hemisférami mozku (corpus </a:t>
            </a:r>
            <a:r>
              <a:rPr lang="cs-CZ" sz="2400" dirty="0" err="1"/>
              <a:t>callosum</a:t>
            </a:r>
            <a:r>
              <a:rPr lang="cs-CZ" sz="2400" dirty="0"/>
              <a:t>), jímž lze omezit silné epileptické záchvaty na jednu </a:t>
            </a:r>
            <a:r>
              <a:rPr lang="cs-CZ" sz="2400" dirty="0" smtClean="0"/>
              <a:t>hemisféru; vytvoření </a:t>
            </a:r>
            <a:r>
              <a:rPr lang="cs-CZ" sz="2400" dirty="0"/>
              <a:t>„dvou oddělených sfér vědomí“ </a:t>
            </a:r>
            <a:r>
              <a:rPr lang="cs-CZ" sz="2400" dirty="0" smtClean="0"/>
              <a:t>(</a:t>
            </a:r>
            <a:r>
              <a:rPr lang="cs-CZ" sz="2400" dirty="0" err="1" smtClean="0"/>
              <a:t>Sperry</a:t>
            </a:r>
            <a:r>
              <a:rPr lang="cs-CZ" sz="2400" dirty="0"/>
              <a:t>, </a:t>
            </a:r>
            <a:r>
              <a:rPr lang="cs-CZ" sz="2400" dirty="0" err="1"/>
              <a:t>Eccles</a:t>
            </a:r>
            <a:r>
              <a:rPr lang="cs-CZ" sz="2400" dirty="0"/>
              <a:t> – </a:t>
            </a:r>
            <a:r>
              <a:rPr lang="cs-CZ" sz="2400" i="1" dirty="0"/>
              <a:t>Brain and </a:t>
            </a:r>
            <a:r>
              <a:rPr lang="cs-CZ" sz="2400" i="1" dirty="0" err="1"/>
              <a:t>Conscious</a:t>
            </a:r>
            <a:r>
              <a:rPr lang="cs-CZ" sz="2400" i="1" dirty="0"/>
              <a:t> </a:t>
            </a:r>
            <a:r>
              <a:rPr lang="cs-CZ" sz="2400" i="1" dirty="0" err="1"/>
              <a:t>Experience</a:t>
            </a:r>
            <a:r>
              <a:rPr lang="cs-CZ" sz="2400" dirty="0" smtClean="0"/>
              <a:t>).</a:t>
            </a:r>
          </a:p>
          <a:p>
            <a:pPr marL="452628" indent="-342900">
              <a:buFontTx/>
              <a:buChar char="-"/>
            </a:pPr>
            <a:r>
              <a:rPr lang="cs-CZ" sz="2400" dirty="0" smtClean="0"/>
              <a:t>specializace hemisfér, možnost dvou nespojitých zrakových zkušeností</a:t>
            </a:r>
            <a:endParaRPr lang="en-US" sz="2400" dirty="0"/>
          </a:p>
          <a:p>
            <a:pPr marL="109728" indent="0">
              <a:buNone/>
            </a:pPr>
            <a:r>
              <a:rPr lang="cs-CZ" sz="2400" i="1" dirty="0" smtClean="0"/>
              <a:t>Dr</a:t>
            </a:r>
            <a:r>
              <a:rPr lang="cs-CZ" sz="2400" i="1" dirty="0"/>
              <a:t>. House – </a:t>
            </a:r>
            <a:r>
              <a:rPr lang="cs-CZ" sz="2400" i="1" dirty="0" err="1"/>
              <a:t>Both</a:t>
            </a:r>
            <a:r>
              <a:rPr lang="cs-CZ" sz="2400" i="1" dirty="0"/>
              <a:t> </a:t>
            </a:r>
            <a:r>
              <a:rPr lang="cs-CZ" sz="2400" i="1" dirty="0" err="1"/>
              <a:t>Sides</a:t>
            </a:r>
            <a:r>
              <a:rPr lang="cs-CZ" sz="2400" i="1" dirty="0"/>
              <a:t> </a:t>
            </a:r>
            <a:r>
              <a:rPr lang="cs-CZ" sz="2400" i="1" dirty="0" err="1"/>
              <a:t>Now</a:t>
            </a:r>
            <a:r>
              <a:rPr lang="cs-CZ" sz="2400" i="1" dirty="0"/>
              <a:t> </a:t>
            </a:r>
            <a:r>
              <a:rPr lang="cs-CZ" sz="2400" i="1" dirty="0" smtClean="0"/>
              <a:t>(</a:t>
            </a:r>
            <a:r>
              <a:rPr lang="cs-CZ" sz="2400" i="1" dirty="0" err="1" smtClean="0"/>
              <a:t>Series</a:t>
            </a:r>
            <a:r>
              <a:rPr lang="cs-CZ" sz="2400" i="1" dirty="0" smtClean="0"/>
              <a:t> </a:t>
            </a:r>
            <a:r>
              <a:rPr lang="cs-CZ" sz="2400" i="1" dirty="0"/>
              <a:t>5, </a:t>
            </a:r>
            <a:r>
              <a:rPr lang="cs-CZ" sz="2400" i="1" dirty="0" err="1"/>
              <a:t>Episode</a:t>
            </a:r>
            <a:r>
              <a:rPr lang="cs-CZ" sz="2400" i="1" dirty="0"/>
              <a:t> </a:t>
            </a:r>
            <a:r>
              <a:rPr lang="cs-CZ" sz="2400" i="1" dirty="0" smtClean="0"/>
              <a:t>24)</a:t>
            </a:r>
            <a:endParaRPr lang="cs-CZ" sz="2400" dirty="0" smtClean="0"/>
          </a:p>
          <a:p>
            <a:pPr marL="452628" indent="-342900"/>
            <a:r>
              <a:rPr lang="cs-CZ" sz="2400" dirty="0" smtClean="0"/>
              <a:t>Intro</a:t>
            </a:r>
          </a:p>
          <a:p>
            <a:pPr marL="452628" indent="-342900"/>
            <a:r>
              <a:rPr lang="cs-CZ" sz="2400" dirty="0" smtClean="0"/>
              <a:t>3:08-3:30</a:t>
            </a:r>
          </a:p>
          <a:p>
            <a:pPr marL="452628" indent="-342900"/>
            <a:r>
              <a:rPr lang="cs-CZ" sz="2400" dirty="0" smtClean="0"/>
              <a:t>8:43-9:45</a:t>
            </a:r>
          </a:p>
          <a:p>
            <a:pPr marL="452628" indent="-342900"/>
            <a:r>
              <a:rPr lang="cs-CZ" sz="2400" dirty="0" smtClean="0"/>
              <a:t>11:10-12:53</a:t>
            </a:r>
          </a:p>
          <a:p>
            <a:pPr marL="452628" indent="-342900"/>
            <a:r>
              <a:rPr lang="cs-CZ" sz="2400" dirty="0" smtClean="0"/>
              <a:t>28:48-30:00</a:t>
            </a:r>
          </a:p>
          <a:p>
            <a:pPr marL="109728" indent="0">
              <a:buNone/>
            </a:pPr>
            <a:endParaRPr lang="cs-CZ" i="1" u="sng" dirty="0"/>
          </a:p>
        </p:txBody>
      </p:sp>
    </p:spTree>
    <p:extLst>
      <p:ext uri="{BB962C8B-B14F-4D97-AF65-F5344CB8AC3E}">
        <p14:creationId xmlns:p14="http://schemas.microsoft.com/office/powerpoint/2010/main" val="1585167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cs-CZ" sz="2400" i="1" dirty="0" smtClean="0"/>
              <a:t>Dr</a:t>
            </a:r>
            <a:r>
              <a:rPr lang="cs-CZ" sz="2400" i="1" dirty="0"/>
              <a:t>. House – </a:t>
            </a:r>
            <a:r>
              <a:rPr lang="cs-CZ" sz="2400" i="1" dirty="0" err="1"/>
              <a:t>Both</a:t>
            </a:r>
            <a:r>
              <a:rPr lang="cs-CZ" sz="2400" i="1" dirty="0"/>
              <a:t> </a:t>
            </a:r>
            <a:r>
              <a:rPr lang="cs-CZ" sz="2400" i="1" dirty="0" err="1"/>
              <a:t>Sides</a:t>
            </a:r>
            <a:r>
              <a:rPr lang="cs-CZ" sz="2400" i="1" dirty="0"/>
              <a:t> </a:t>
            </a:r>
            <a:r>
              <a:rPr lang="cs-CZ" sz="2400" i="1" dirty="0" err="1"/>
              <a:t>Now</a:t>
            </a:r>
            <a:r>
              <a:rPr lang="cs-CZ" sz="2400" i="1" dirty="0"/>
              <a:t> </a:t>
            </a:r>
            <a:r>
              <a:rPr lang="cs-CZ" sz="2400" i="1" dirty="0" smtClean="0"/>
              <a:t>(</a:t>
            </a:r>
            <a:r>
              <a:rPr lang="cs-CZ" sz="2400" i="1" dirty="0" err="1" smtClean="0"/>
              <a:t>Series</a:t>
            </a:r>
            <a:r>
              <a:rPr lang="cs-CZ" sz="2400" i="1" dirty="0" smtClean="0"/>
              <a:t> </a:t>
            </a:r>
            <a:r>
              <a:rPr lang="cs-CZ" sz="2400" i="1" dirty="0"/>
              <a:t>5, </a:t>
            </a:r>
            <a:r>
              <a:rPr lang="cs-CZ" sz="2400" i="1" dirty="0" err="1"/>
              <a:t>Episode</a:t>
            </a:r>
            <a:r>
              <a:rPr lang="cs-CZ" sz="2400" i="1" dirty="0"/>
              <a:t> </a:t>
            </a:r>
            <a:r>
              <a:rPr lang="cs-CZ" sz="2400" i="1" dirty="0" smtClean="0"/>
              <a:t>24)</a:t>
            </a:r>
            <a:endParaRPr lang="cs-CZ" sz="2400" dirty="0" smtClean="0"/>
          </a:p>
          <a:p>
            <a:pPr marL="452628" indent="-342900"/>
            <a:r>
              <a:rPr lang="cs-CZ" sz="2400" dirty="0" smtClean="0"/>
              <a:t>ilustrace rozdělené funkce hemisfér</a:t>
            </a:r>
          </a:p>
          <a:p>
            <a:pPr marL="452628" indent="-342900"/>
            <a:r>
              <a:rPr lang="cs-CZ" sz="2400" dirty="0" smtClean="0"/>
              <a:t>zvláštního případu jejich odděleného (na sobě nezávislého) řízení těla</a:t>
            </a:r>
          </a:p>
          <a:p>
            <a:pPr marL="452628" indent="-342900"/>
            <a:r>
              <a:rPr lang="cs-CZ" sz="2400" dirty="0" smtClean="0"/>
              <a:t>ilustrace o více rovinách</a:t>
            </a:r>
          </a:p>
          <a:p>
            <a:pPr marL="909828" lvl="1" indent="-342900"/>
            <a:r>
              <a:rPr lang="cs-CZ" sz="2000" dirty="0" smtClean="0"/>
              <a:t>pacient Scott, Dr. House a dva paralelní případy (dvě hemisféry), Dr. House a bipolární porucha</a:t>
            </a:r>
          </a:p>
          <a:p>
            <a:pPr marL="909828" lvl="1" indent="-342900"/>
            <a:r>
              <a:rPr lang="cs-CZ" sz="2000" dirty="0" smtClean="0"/>
              <a:t>Film na sebe vrství několik rovin příběhu, každá pojednává o „rozdělené mysli“</a:t>
            </a:r>
          </a:p>
          <a:p>
            <a:pPr marL="109728" indent="0">
              <a:buNone/>
            </a:pPr>
            <a:endParaRPr lang="cs-CZ" sz="2400" dirty="0"/>
          </a:p>
          <a:p>
            <a:pPr marL="109728" indent="0">
              <a:buNone/>
            </a:pPr>
            <a:r>
              <a:rPr lang="cs-CZ" sz="2400" dirty="0" smtClean="0"/>
              <a:t>Filosofický argument založený na filmu?</a:t>
            </a:r>
          </a:p>
          <a:p>
            <a:pPr marL="452628" indent="-342900"/>
            <a:r>
              <a:rPr lang="cs-CZ" sz="2400" dirty="0" smtClean="0"/>
              <a:t>proti </a:t>
            </a:r>
            <a:r>
              <a:rPr lang="cs-CZ" sz="2400" dirty="0" err="1" smtClean="0"/>
              <a:t>Parfitovi</a:t>
            </a:r>
            <a:r>
              <a:rPr lang="cs-CZ" sz="2400" dirty="0" smtClean="0"/>
              <a:t>: identita </a:t>
            </a:r>
            <a:r>
              <a:rPr lang="cs-CZ" sz="2400" i="1" dirty="0" smtClean="0"/>
              <a:t>je</a:t>
            </a:r>
            <a:r>
              <a:rPr lang="cs-CZ" sz="2400" dirty="0" smtClean="0"/>
              <a:t> tím, na čem (osobám ve filmu) záleží.</a:t>
            </a:r>
          </a:p>
          <a:p>
            <a:pPr marL="452628" indent="-342900"/>
            <a:r>
              <a:rPr lang="cs-CZ" sz="2400" dirty="0" smtClean="0"/>
              <a:t>jednota osoby je praktická nutnost (K. </a:t>
            </a:r>
            <a:r>
              <a:rPr lang="cs-CZ" sz="2400" dirty="0" err="1" smtClean="0"/>
              <a:t>Korsgaard</a:t>
            </a:r>
            <a:r>
              <a:rPr lang="cs-CZ" sz="2400" dirty="0"/>
              <a:t> </a:t>
            </a:r>
            <a:r>
              <a:rPr lang="cs-CZ" sz="2400" dirty="0" smtClean="0"/>
              <a:t>– kritika </a:t>
            </a:r>
            <a:r>
              <a:rPr lang="cs-CZ" sz="2400" dirty="0" err="1" smtClean="0"/>
              <a:t>Parfita</a:t>
            </a:r>
            <a:r>
              <a:rPr lang="cs-CZ" sz="2400" dirty="0" smtClean="0"/>
              <a:t>)</a:t>
            </a:r>
          </a:p>
          <a:p>
            <a:pPr marL="109728" indent="0">
              <a:buNone/>
            </a:pPr>
            <a:endParaRPr lang="cs-CZ" i="1" u="sng" dirty="0"/>
          </a:p>
        </p:txBody>
      </p:sp>
    </p:spTree>
    <p:extLst>
      <p:ext uri="{BB962C8B-B14F-4D97-AF65-F5344CB8AC3E}">
        <p14:creationId xmlns:p14="http://schemas.microsoft.com/office/powerpoint/2010/main" val="771189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3. Filosofický problém osobní identity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11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„</a:t>
            </a:r>
            <a:r>
              <a:rPr lang="cs-CZ" sz="2400" dirty="0"/>
              <a:t>jedny věci </a:t>
            </a:r>
            <a:r>
              <a:rPr lang="cs-CZ" sz="2400" dirty="0" err="1"/>
              <a:t>slovou</a:t>
            </a:r>
            <a:r>
              <a:rPr lang="cs-CZ" sz="2400" dirty="0"/>
              <a:t> </a:t>
            </a:r>
            <a:r>
              <a:rPr lang="cs-CZ" sz="2400" dirty="0" err="1"/>
              <a:t>jednem</a:t>
            </a:r>
            <a:r>
              <a:rPr lang="cs-CZ" sz="2400" dirty="0"/>
              <a:t> co do počtu, druhé co do druhu, rodu a </a:t>
            </a:r>
            <a:r>
              <a:rPr lang="cs-CZ" sz="2400" dirty="0" smtClean="0"/>
              <a:t>obdoby.“ (</a:t>
            </a:r>
            <a:r>
              <a:rPr lang="cs-CZ" sz="2400" dirty="0" err="1"/>
              <a:t>Aristotelés</a:t>
            </a:r>
            <a:r>
              <a:rPr lang="cs-CZ" sz="2400" dirty="0"/>
              <a:t>, </a:t>
            </a:r>
            <a:r>
              <a:rPr lang="cs-CZ" sz="2400" i="1" dirty="0"/>
              <a:t>Metafyzika, </a:t>
            </a:r>
            <a:r>
              <a:rPr lang="cs-CZ" sz="2400" dirty="0" smtClean="0"/>
              <a:t>V/6, „</a:t>
            </a:r>
            <a:r>
              <a:rPr lang="cs-CZ" sz="2400" dirty="0"/>
              <a:t>Jedno</a:t>
            </a:r>
            <a:r>
              <a:rPr lang="cs-CZ" sz="2400" dirty="0" smtClean="0"/>
              <a:t>“).</a:t>
            </a:r>
          </a:p>
          <a:p>
            <a:r>
              <a:rPr lang="cs-CZ" sz="2400" i="1" dirty="0"/>
              <a:t>Numerická</a:t>
            </a:r>
            <a:r>
              <a:rPr lang="cs-CZ" sz="2400" dirty="0"/>
              <a:t> </a:t>
            </a:r>
            <a:r>
              <a:rPr lang="cs-CZ" sz="2400" dirty="0" smtClean="0"/>
              <a:t>identita: totožnost </a:t>
            </a:r>
            <a:r>
              <a:rPr lang="cs-CZ" sz="2400" dirty="0"/>
              <a:t>věci (osoby, události) se sebou </a:t>
            </a:r>
            <a:r>
              <a:rPr lang="cs-CZ" sz="2400" dirty="0" smtClean="0"/>
              <a:t>samou.</a:t>
            </a:r>
          </a:p>
          <a:p>
            <a:r>
              <a:rPr lang="cs-CZ" sz="2400" i="1" dirty="0" smtClean="0"/>
              <a:t>Kvalitativní</a:t>
            </a:r>
            <a:r>
              <a:rPr lang="cs-CZ" sz="2400" dirty="0" smtClean="0"/>
              <a:t> identita: dvě </a:t>
            </a:r>
            <a:r>
              <a:rPr lang="cs-CZ" sz="2400" dirty="0"/>
              <a:t>či více (numericky) odlišných věcí </a:t>
            </a:r>
            <a:r>
              <a:rPr lang="cs-CZ" sz="2400" dirty="0" smtClean="0"/>
              <a:t>se shodují </a:t>
            </a:r>
            <a:r>
              <a:rPr lang="cs-CZ" sz="2400" dirty="0"/>
              <a:t>v některé (některých) ze svých vlastností.</a:t>
            </a:r>
            <a:endParaRPr lang="en-US" sz="2400" dirty="0"/>
          </a:p>
          <a:p>
            <a:r>
              <a:rPr lang="cs-CZ" sz="2400" dirty="0" smtClean="0"/>
              <a:t>Identita v silnějším smyslu: numerická identita (</a:t>
            </a:r>
            <a:r>
              <a:rPr lang="cs-CZ" sz="2400" dirty="0" err="1" smtClean="0"/>
              <a:t>Aristotelés</a:t>
            </a:r>
            <a:r>
              <a:rPr lang="cs-CZ" sz="2400" dirty="0" smtClean="0"/>
              <a:t>, </a:t>
            </a:r>
            <a:r>
              <a:rPr lang="cs-CZ" sz="2400" i="1" dirty="0" smtClean="0"/>
              <a:t>Metafyzika</a:t>
            </a:r>
            <a:r>
              <a:rPr lang="cs-CZ" sz="2400" dirty="0" smtClean="0"/>
              <a:t> </a:t>
            </a:r>
            <a:r>
              <a:rPr lang="cs-CZ" sz="2400" dirty="0"/>
              <a:t>1016b35: „Co je totiž </a:t>
            </a:r>
            <a:r>
              <a:rPr lang="cs-CZ" sz="2400" dirty="0" err="1"/>
              <a:t>jednem</a:t>
            </a:r>
            <a:r>
              <a:rPr lang="cs-CZ" sz="2400" dirty="0"/>
              <a:t> co do počtu, je jím také co do druhu, ale ne všechno, co je </a:t>
            </a:r>
            <a:r>
              <a:rPr lang="cs-CZ" sz="2400" dirty="0" err="1"/>
              <a:t>jednem</a:t>
            </a:r>
            <a:r>
              <a:rPr lang="cs-CZ" sz="2400" dirty="0"/>
              <a:t> co do druhu, je také co do počtu“ (př. Kříž</a:t>
            </a:r>
            <a:r>
              <a:rPr lang="cs-CZ" sz="2400" dirty="0" smtClean="0"/>
              <a:t>)</a:t>
            </a:r>
          </a:p>
          <a:p>
            <a:pPr lvl="1"/>
            <a:r>
              <a:rPr lang="cs-CZ" sz="2000" dirty="0" smtClean="0"/>
              <a:t>Nerozlišitelnost identických věcí, vs. identita nerozlišitelných věcí (Leibniz)</a:t>
            </a:r>
            <a:endParaRPr lang="en-US" sz="2000" dirty="0"/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Pojmy: numerická a kvalitativní identita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3194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dirty="0" smtClean="0"/>
              <a:t>Identita</a:t>
            </a:r>
          </a:p>
          <a:p>
            <a:r>
              <a:rPr lang="cs-CZ" sz="2400" dirty="0" smtClean="0"/>
              <a:t>synchronní</a:t>
            </a:r>
          </a:p>
          <a:p>
            <a:r>
              <a:rPr lang="cs-CZ" sz="2400" dirty="0" smtClean="0"/>
              <a:t>diachronní</a:t>
            </a:r>
          </a:p>
          <a:p>
            <a:pPr marL="109728" indent="0">
              <a:buNone/>
            </a:pPr>
            <a:endParaRPr lang="cs-CZ" sz="2400" dirty="0" smtClean="0"/>
          </a:p>
          <a:p>
            <a:pPr marL="109728" indent="0">
              <a:buNone/>
            </a:pPr>
            <a:r>
              <a:rPr lang="cs-CZ" sz="2400" dirty="0"/>
              <a:t>„Jinou příležitostí, které se mysl často při srovnávání chápe, je sama jsoucnost věcí; když uvažujeme o </a:t>
            </a:r>
            <a:r>
              <a:rPr lang="cs-CZ" sz="2400" i="1" dirty="0"/>
              <a:t>nějaké věci jako o existující v nějakém určeném čase a místě</a:t>
            </a:r>
            <a:r>
              <a:rPr lang="cs-CZ" sz="2400" dirty="0"/>
              <a:t>, srovnáváme ji </a:t>
            </a:r>
            <a:r>
              <a:rPr lang="cs-CZ" sz="2400" i="1" dirty="0"/>
              <a:t>s ní samou, jak existuje v jiném čase</a:t>
            </a:r>
            <a:r>
              <a:rPr lang="cs-CZ" sz="2400" dirty="0"/>
              <a:t>, a podle toho pak tvoříme ideje </a:t>
            </a:r>
            <a:r>
              <a:rPr lang="cs-CZ" sz="2400" i="1" dirty="0"/>
              <a:t>identity</a:t>
            </a:r>
            <a:r>
              <a:rPr lang="cs-CZ" sz="2400" dirty="0"/>
              <a:t> a </a:t>
            </a:r>
            <a:r>
              <a:rPr lang="cs-CZ" sz="2400" i="1" dirty="0"/>
              <a:t>různosti</a:t>
            </a:r>
            <a:r>
              <a:rPr lang="cs-CZ" sz="2400" dirty="0"/>
              <a:t>.“ </a:t>
            </a:r>
            <a:r>
              <a:rPr lang="cs-CZ" sz="2400" dirty="0" smtClean="0"/>
              <a:t>(J. Locke, Esej o lidském chápání, </a:t>
            </a:r>
            <a:r>
              <a:rPr lang="cs-CZ" sz="2400" dirty="0"/>
              <a:t>II/XXVII, §</a:t>
            </a:r>
            <a:r>
              <a:rPr lang="cs-CZ" sz="2400" dirty="0" smtClean="0"/>
              <a:t>1).</a:t>
            </a:r>
          </a:p>
          <a:p>
            <a:pPr marL="109728" indent="0">
              <a:buNone/>
            </a:pPr>
            <a:endParaRPr lang="cs-CZ" sz="2400" dirty="0" smtClean="0"/>
          </a:p>
          <a:p>
            <a:pPr marL="109728" indent="0">
              <a:buNone/>
            </a:pPr>
            <a:r>
              <a:rPr lang="cs-CZ" sz="2400" dirty="0" smtClean="0"/>
              <a:t>Téma: numerická identita napříč časem</a:t>
            </a:r>
            <a:endParaRPr lang="en-US" sz="2400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Pojmy: identita a čas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84568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nepřipouští stupně (nelze být více/méně tímtéž)</a:t>
            </a:r>
          </a:p>
          <a:p>
            <a:endParaRPr lang="cs-CZ" sz="2400" dirty="0" smtClean="0"/>
          </a:p>
          <a:p>
            <a:r>
              <a:rPr lang="cs-CZ" sz="2400" dirty="0" smtClean="0"/>
              <a:t>hledání kritérií identity</a:t>
            </a:r>
          </a:p>
          <a:p>
            <a:pPr marL="109728" indent="0">
              <a:buNone/>
            </a:pPr>
            <a:endParaRPr lang="cs-CZ" sz="2400" dirty="0" smtClean="0"/>
          </a:p>
          <a:p>
            <a:pPr lvl="1"/>
            <a:r>
              <a:rPr lang="cs-CZ" sz="2400" dirty="0" smtClean="0"/>
              <a:t>kvalitativní identita (podobnost) jako pomocné kritérium</a:t>
            </a:r>
          </a:p>
          <a:p>
            <a:pPr marL="393192" lvl="1" indent="0">
              <a:buNone/>
            </a:pPr>
            <a:endParaRPr lang="cs-CZ" sz="2400" dirty="0" smtClean="0"/>
          </a:p>
          <a:p>
            <a:pPr lvl="1"/>
            <a:r>
              <a:rPr lang="cs-CZ" sz="2400" dirty="0" smtClean="0"/>
              <a:t>nepřerušená existence v čase</a:t>
            </a:r>
          </a:p>
          <a:p>
            <a:pPr lvl="2"/>
            <a:r>
              <a:rPr lang="cs-CZ" sz="2400" dirty="0" smtClean="0"/>
              <a:t>„tělesné kritérium“ (somatické, fyzické) – vztah fyzické kontinuity</a:t>
            </a:r>
          </a:p>
          <a:p>
            <a:pPr lvl="2"/>
            <a:r>
              <a:rPr lang="cs-CZ" sz="2400" dirty="0" smtClean="0"/>
              <a:t>„psychické kritérium“ (kontinuita mentálních stavů)</a:t>
            </a:r>
            <a:endParaRPr lang="en-US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Pojmy: numerická identita napříč časem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93278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Téma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 Nikoli filosofie filmu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 Ani film </a:t>
            </a:r>
            <a:r>
              <a:rPr lang="cs-CZ" i="1" dirty="0" smtClean="0"/>
              <a:t>jako</a:t>
            </a:r>
            <a:r>
              <a:rPr lang="cs-CZ" dirty="0" smtClean="0"/>
              <a:t> filosofie</a:t>
            </a:r>
            <a:endParaRPr lang="cs-CZ" i="1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</a:t>
            </a:r>
            <a:r>
              <a:rPr lang="cs-CZ" dirty="0" smtClean="0"/>
              <a:t>Nýbrž: filosofie prostřednictvím filmu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Thomas E. </a:t>
            </a:r>
            <a:r>
              <a:rPr lang="cs-CZ" b="1" dirty="0" err="1" smtClean="0"/>
              <a:t>Wartenberg</a:t>
            </a:r>
            <a:r>
              <a:rPr lang="cs-CZ" b="1" dirty="0" smtClean="0"/>
              <a:t>, </a:t>
            </a:r>
            <a:r>
              <a:rPr lang="cs-CZ" b="1" i="1" dirty="0" smtClean="0"/>
              <a:t>O možnosti kinematografické filosofie</a:t>
            </a:r>
            <a:r>
              <a:rPr lang="cs-CZ" dirty="0"/>
              <a:t> </a:t>
            </a:r>
            <a:r>
              <a:rPr lang="cs-CZ" dirty="0" smtClean="0"/>
              <a:t>- Tři způsoby kinematografické filosofie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Ilustrování filosofické pozice či teorie</a:t>
            </a:r>
          </a:p>
          <a:p>
            <a:pPr lvl="1"/>
            <a:r>
              <a:rPr lang="cs-CZ" dirty="0" smtClean="0"/>
              <a:t>obrázková vs. </a:t>
            </a:r>
            <a:r>
              <a:rPr lang="cs-CZ" dirty="0" err="1" smtClean="0"/>
              <a:t>interpretativní</a:t>
            </a:r>
            <a:r>
              <a:rPr lang="cs-CZ" dirty="0" smtClean="0"/>
              <a:t> ilustrace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Filosofické myšlenkové experimenty ve filmu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Avantgardní, experimentální filmy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919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dirty="0" smtClean="0"/>
              <a:t>Různé typy jsoucen se mění či zůstávají identické v čase různým způsobem</a:t>
            </a:r>
          </a:p>
          <a:p>
            <a:pPr marL="109728" indent="0">
              <a:buNone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neživé věci: identita jako absence změny</a:t>
            </a:r>
          </a:p>
          <a:p>
            <a:pPr>
              <a:buFontTx/>
              <a:buChar char="-"/>
            </a:pPr>
            <a:r>
              <a:rPr lang="cs-CZ" sz="2400" dirty="0" smtClean="0"/>
              <a:t>artefakty (někdy): identita jako stejnost struktury a funkce</a:t>
            </a:r>
          </a:p>
          <a:p>
            <a:pPr>
              <a:buFontTx/>
              <a:buChar char="-"/>
            </a:pPr>
            <a:r>
              <a:rPr lang="cs-CZ" sz="2400" dirty="0" smtClean="0"/>
              <a:t>organismy: v látkové výměně s okolím si uchovávají formu (uspořádání)</a:t>
            </a:r>
          </a:p>
          <a:p>
            <a:pPr>
              <a:buFontTx/>
              <a:buChar char="-"/>
            </a:pPr>
            <a:r>
              <a:rPr lang="cs-CZ" sz="2400" dirty="0" smtClean="0"/>
              <a:t>vnímající a vědomé bytosti: jednota vědomí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 lvl="1"/>
            <a:endParaRPr lang="cs-CZ" sz="2000" dirty="0" smtClean="0"/>
          </a:p>
          <a:p>
            <a:pPr marL="109728" indent="0">
              <a:buNone/>
            </a:pPr>
            <a:endParaRPr lang="en-US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Pojmy: individualita a změna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4684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u="sng" dirty="0" smtClean="0"/>
              <a:t>definice osoby</a:t>
            </a:r>
          </a:p>
          <a:p>
            <a:pPr marL="109728" indent="0">
              <a:buNone/>
            </a:pPr>
            <a:r>
              <a:rPr lang="cs-CZ" sz="2400" dirty="0" smtClean="0"/>
              <a:t>myslící </a:t>
            </a:r>
            <a:r>
              <a:rPr lang="cs-CZ" sz="2400" dirty="0"/>
              <a:t>inteligentní bytost je „schopná o sobě uvažovat jako o sobě samé, jako o téže myslící věci v různých dobách a na různých místech; a to činí pouze díky tomu vědomí, které je neoddělitelné od myšlení a – jak se mi zdá – které je pro ně podstatné. Je nemožné, aby kdokoli vnímal, aniž by přitom </a:t>
            </a:r>
            <a:r>
              <a:rPr lang="cs-CZ" sz="2400" i="1" dirty="0"/>
              <a:t>vnímal</a:t>
            </a:r>
            <a:r>
              <a:rPr lang="cs-CZ" sz="2400" dirty="0"/>
              <a:t>, že vskutku vnímá. Jakmile vidíme, slyšíme, čicháme, chutnáme, cítíme, hloubáme nebo něco chceme, víme, že tak činíme.“ </a:t>
            </a:r>
            <a:r>
              <a:rPr lang="cs-CZ" sz="2400" dirty="0" smtClean="0"/>
              <a:t>(J. Locke, </a:t>
            </a:r>
            <a:r>
              <a:rPr lang="cs-CZ" sz="2400" i="1" dirty="0" smtClean="0"/>
              <a:t>Esej</a:t>
            </a:r>
            <a:r>
              <a:rPr lang="cs-CZ" sz="2400" i="1" dirty="0"/>
              <a:t>, </a:t>
            </a:r>
            <a:r>
              <a:rPr lang="cs-CZ" sz="2400" dirty="0"/>
              <a:t>II/XXVII, §9</a:t>
            </a:r>
            <a:r>
              <a:rPr lang="cs-CZ" sz="2400" dirty="0" smtClean="0"/>
              <a:t>).</a:t>
            </a:r>
          </a:p>
          <a:p>
            <a:pPr marL="109728" indent="0">
              <a:buNone/>
            </a:pPr>
            <a:r>
              <a:rPr lang="cs-CZ" sz="2400" u="sng" dirty="0" smtClean="0"/>
              <a:t>pojetí identity osoby</a:t>
            </a:r>
            <a:endParaRPr lang="cs-CZ" sz="2400" dirty="0" smtClean="0"/>
          </a:p>
          <a:p>
            <a:pPr marL="109728" indent="0">
              <a:buNone/>
            </a:pPr>
            <a:r>
              <a:rPr lang="cs-CZ" sz="2400" dirty="0"/>
              <a:t>„jen tak daleko, kam až může toto vědomí sahat zpět k nějaké minulé činnosti či myšlence, tak daleko sahá identita oné osoby; je to totéž vlastní já nyní, jakým bylo tehdy“ (§9).</a:t>
            </a:r>
            <a:endParaRPr lang="en-US" sz="2400" dirty="0"/>
          </a:p>
          <a:p>
            <a:pPr>
              <a:buFontTx/>
              <a:buChar char="-"/>
            </a:pPr>
            <a:endParaRPr lang="cs-CZ" sz="2400" dirty="0" smtClean="0"/>
          </a:p>
          <a:p>
            <a:pPr lvl="1"/>
            <a:endParaRPr lang="cs-CZ" sz="2000" dirty="0" smtClean="0"/>
          </a:p>
          <a:p>
            <a:pPr marL="109728" indent="0">
              <a:buNone/>
            </a:pPr>
            <a:endParaRPr lang="en-US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Pojmy: osoba definovaná sebevědomím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88524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dirty="0" smtClean="0"/>
              <a:t>J. Locke</a:t>
            </a:r>
          </a:p>
          <a:p>
            <a:pPr>
              <a:buFontTx/>
              <a:buChar char="-"/>
            </a:pPr>
            <a:r>
              <a:rPr lang="cs-CZ" sz="2400" dirty="0" smtClean="0"/>
              <a:t>osoba může mít „starost o sebe“ (§17, 25)</a:t>
            </a:r>
          </a:p>
          <a:p>
            <a:pPr>
              <a:buFontTx/>
              <a:buChar char="-"/>
            </a:pPr>
            <a:r>
              <a:rPr lang="cs-CZ" sz="2400" dirty="0"/>
              <a:t>osoba je „inteligencí vybavený činitel, schopný pochopit zákon a zakoušet štěstí a neštěstí“ (§26</a:t>
            </a:r>
            <a:r>
              <a:rPr lang="cs-CZ" sz="2400" dirty="0" smtClean="0"/>
              <a:t>).</a:t>
            </a:r>
          </a:p>
          <a:p>
            <a:pPr marL="109728" indent="0">
              <a:buNone/>
            </a:pPr>
            <a:endParaRPr lang="cs-CZ" sz="2400" dirty="0"/>
          </a:p>
          <a:p>
            <a:pPr marL="109728" indent="0">
              <a:buNone/>
            </a:pPr>
            <a:r>
              <a:rPr lang="cs-CZ" sz="2400" dirty="0" smtClean="0"/>
              <a:t>Christine </a:t>
            </a:r>
            <a:r>
              <a:rPr lang="cs-CZ" sz="2400" dirty="0" err="1" smtClean="0"/>
              <a:t>Korsgaard</a:t>
            </a:r>
            <a:endParaRPr lang="cs-CZ" sz="2400" dirty="0" smtClean="0"/>
          </a:p>
          <a:p>
            <a:pPr marL="109728" indent="0">
              <a:buNone/>
            </a:pPr>
            <a:r>
              <a:rPr lang="cs-CZ" sz="2400" dirty="0"/>
              <a:t>“</a:t>
            </a:r>
            <a:r>
              <a:rPr lang="cs-CZ" sz="2400" dirty="0" err="1"/>
              <a:t>Where</a:t>
            </a:r>
            <a:r>
              <a:rPr lang="cs-CZ" sz="2400" dirty="0"/>
              <a:t> I </a:t>
            </a:r>
            <a:r>
              <a:rPr lang="cs-CZ" sz="2400" dirty="0" err="1"/>
              <a:t>change</a:t>
            </a:r>
            <a:r>
              <a:rPr lang="cs-CZ" sz="2400" dirty="0"/>
              <a:t> </a:t>
            </a:r>
            <a:r>
              <a:rPr lang="cs-CZ" sz="2400" dirty="0" err="1"/>
              <a:t>myself</a:t>
            </a:r>
            <a:r>
              <a:rPr lang="cs-CZ" sz="2400" dirty="0"/>
              <a:t>, </a:t>
            </a:r>
            <a:r>
              <a:rPr lang="cs-CZ" sz="2400" dirty="0" err="1"/>
              <a:t>the</a:t>
            </a:r>
            <a:r>
              <a:rPr lang="cs-CZ" sz="2400" dirty="0"/>
              <a:t> sort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continuity</a:t>
            </a:r>
            <a:r>
              <a:rPr lang="cs-CZ" sz="2400" dirty="0"/>
              <a:t> </a:t>
            </a:r>
            <a:r>
              <a:rPr lang="cs-CZ" sz="2400" dirty="0" err="1"/>
              <a:t>needed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identity </a:t>
            </a:r>
            <a:r>
              <a:rPr lang="cs-CZ" sz="2400" dirty="0" err="1"/>
              <a:t>may</a:t>
            </a:r>
            <a:r>
              <a:rPr lang="cs-CZ" sz="2400" dirty="0"/>
              <a:t>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preserved</a:t>
            </a:r>
            <a:r>
              <a:rPr lang="cs-CZ" sz="2400" dirty="0"/>
              <a:t>, </a:t>
            </a:r>
            <a:r>
              <a:rPr lang="cs-CZ" sz="2400" dirty="0" err="1"/>
              <a:t>even</a:t>
            </a:r>
            <a:r>
              <a:rPr lang="cs-CZ" sz="2400" dirty="0"/>
              <a:t> </a:t>
            </a:r>
            <a:r>
              <a:rPr lang="cs-CZ" sz="2400" dirty="0" err="1"/>
              <a:t>if</a:t>
            </a:r>
            <a:r>
              <a:rPr lang="cs-CZ" sz="2400" dirty="0"/>
              <a:t> I </a:t>
            </a:r>
            <a:r>
              <a:rPr lang="cs-CZ" sz="2400" dirty="0" err="1"/>
              <a:t>become</a:t>
            </a:r>
            <a:r>
              <a:rPr lang="cs-CZ" sz="2400" dirty="0"/>
              <a:t> very </a:t>
            </a:r>
            <a:r>
              <a:rPr lang="cs-CZ" sz="2400" dirty="0" err="1"/>
              <a:t>different</a:t>
            </a:r>
            <a:r>
              <a:rPr lang="cs-CZ" sz="2400" dirty="0"/>
              <a:t>. </a:t>
            </a:r>
            <a:r>
              <a:rPr lang="cs-CZ" sz="2400" dirty="0" err="1"/>
              <a:t>Where</a:t>
            </a:r>
            <a:r>
              <a:rPr lang="cs-CZ" sz="2400" dirty="0"/>
              <a:t> I </a:t>
            </a:r>
            <a:r>
              <a:rPr lang="cs-CZ" sz="2400" dirty="0" err="1"/>
              <a:t>am</a:t>
            </a:r>
            <a:r>
              <a:rPr lang="cs-CZ" sz="2400" dirty="0"/>
              <a:t> </a:t>
            </a:r>
            <a:r>
              <a:rPr lang="cs-CZ" sz="2400" dirty="0" err="1"/>
              <a:t>changed</a:t>
            </a:r>
            <a:r>
              <a:rPr lang="cs-CZ" sz="2400" dirty="0"/>
              <a:t> by </a:t>
            </a:r>
            <a:r>
              <a:rPr lang="cs-CZ" sz="2400" dirty="0" err="1"/>
              <a:t>wholly</a:t>
            </a:r>
            <a:r>
              <a:rPr lang="cs-CZ" sz="2400" dirty="0"/>
              <a:t> </a:t>
            </a:r>
            <a:r>
              <a:rPr lang="cs-CZ" sz="2400" dirty="0" err="1"/>
              <a:t>external</a:t>
            </a:r>
            <a:r>
              <a:rPr lang="cs-CZ" sz="2400" dirty="0"/>
              <a:t> </a:t>
            </a:r>
            <a:r>
              <a:rPr lang="cs-CZ" sz="2400" dirty="0" err="1"/>
              <a:t>forces</a:t>
            </a:r>
            <a:r>
              <a:rPr lang="cs-CZ" sz="2400" dirty="0"/>
              <a:t>, </a:t>
            </a:r>
            <a:r>
              <a:rPr lang="cs-CZ" sz="2400" dirty="0" err="1"/>
              <a:t>it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not</a:t>
            </a:r>
            <a:r>
              <a:rPr lang="cs-CZ" sz="2400" dirty="0" smtClean="0"/>
              <a:t>.” (</a:t>
            </a:r>
            <a:r>
              <a:rPr lang="cs-CZ" sz="2400" i="1" dirty="0" err="1"/>
              <a:t>Personal</a:t>
            </a:r>
            <a:r>
              <a:rPr lang="cs-CZ" sz="2400" i="1" dirty="0"/>
              <a:t> Identity and </a:t>
            </a:r>
            <a:r>
              <a:rPr lang="cs-CZ" sz="2400" i="1" dirty="0" err="1"/>
              <a:t>the</a:t>
            </a:r>
            <a:r>
              <a:rPr lang="cs-CZ" sz="2400" i="1" dirty="0"/>
              <a:t> Unity </a:t>
            </a:r>
            <a:r>
              <a:rPr lang="cs-CZ" sz="2400" i="1" dirty="0" err="1"/>
              <a:t>of</a:t>
            </a:r>
            <a:r>
              <a:rPr lang="cs-CZ" sz="2400" i="1" dirty="0"/>
              <a:t> </a:t>
            </a:r>
            <a:r>
              <a:rPr lang="cs-CZ" sz="2400" i="1" dirty="0" err="1"/>
              <a:t>Agency</a:t>
            </a:r>
            <a:r>
              <a:rPr lang="cs-CZ" sz="2400" i="1" dirty="0"/>
              <a:t>: A </a:t>
            </a:r>
            <a:r>
              <a:rPr lang="cs-CZ" sz="2400" i="1" dirty="0" err="1"/>
              <a:t>Kantian</a:t>
            </a:r>
            <a:r>
              <a:rPr lang="cs-CZ" sz="2400" i="1" dirty="0"/>
              <a:t> Response to </a:t>
            </a:r>
            <a:r>
              <a:rPr lang="cs-CZ" sz="2400" i="1" dirty="0" err="1" smtClean="0"/>
              <a:t>Parfit</a:t>
            </a:r>
            <a:r>
              <a:rPr lang="cs-CZ" sz="2400" dirty="0" smtClean="0"/>
              <a:t>)</a:t>
            </a:r>
            <a:endParaRPr lang="en-US" sz="2400" dirty="0"/>
          </a:p>
          <a:p>
            <a:pPr>
              <a:buFontTx/>
              <a:buChar char="-"/>
            </a:pPr>
            <a:endParaRPr lang="cs-CZ" sz="2400" dirty="0" smtClean="0"/>
          </a:p>
          <a:p>
            <a:pPr lvl="1"/>
            <a:endParaRPr lang="cs-CZ" sz="2000" dirty="0" smtClean="0"/>
          </a:p>
          <a:p>
            <a:pPr marL="109728" indent="0">
              <a:buNone/>
            </a:pPr>
            <a:endParaRPr lang="en-US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Pojmy: osoba definovaná praktickým zájmem o sebe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94582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cs-CZ" dirty="0" smtClean="0"/>
              <a:t>“</a:t>
            </a:r>
            <a:r>
              <a:rPr lang="cs-CZ" dirty="0"/>
              <a:t>Teoretikové </a:t>
            </a:r>
            <a:r>
              <a:rPr lang="cs-CZ" dirty="0" err="1"/>
              <a:t>reidentifikace</a:t>
            </a:r>
            <a:r>
              <a:rPr lang="cs-CZ" dirty="0"/>
              <a:t> se ptají, co znamená, když řekneme, že osoba v čase t2 je toutéž osobou jako osoba v čase t1; teoretikové charakterizace se ptají, co znamená, když řekneme, že určitá charakteristika je charakteristikou dané osoby</a:t>
            </a:r>
            <a:r>
              <a:rPr lang="cs-CZ" dirty="0" smtClean="0"/>
              <a:t>.” (</a:t>
            </a:r>
            <a:r>
              <a:rPr lang="cs-CZ" dirty="0" err="1" smtClean="0"/>
              <a:t>Marya</a:t>
            </a:r>
            <a:r>
              <a:rPr lang="cs-CZ" dirty="0" smtClean="0"/>
              <a:t> </a:t>
            </a:r>
            <a:r>
              <a:rPr lang="cs-CZ" dirty="0" err="1" smtClean="0"/>
              <a:t>Schechtmann</a:t>
            </a:r>
            <a:r>
              <a:rPr lang="cs-CZ" dirty="0" smtClean="0"/>
              <a:t>, </a:t>
            </a:r>
            <a:r>
              <a:rPr lang="cs-CZ" i="1" dirty="0" smtClean="0"/>
              <a:t>The </a:t>
            </a:r>
            <a:r>
              <a:rPr lang="cs-CZ" i="1" dirty="0" err="1" smtClean="0"/>
              <a:t>Constitutions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Selves</a:t>
            </a:r>
            <a:r>
              <a:rPr lang="cs-CZ" i="1" dirty="0" smtClean="0"/>
              <a:t>, </a:t>
            </a:r>
            <a:r>
              <a:rPr lang="cs-CZ" dirty="0" smtClean="0"/>
              <a:t>1996, ).</a:t>
            </a:r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/>
              <a:t>“Jaký soubor charakteristik identifikuje nějakou osobu jako </a:t>
            </a:r>
            <a:r>
              <a:rPr lang="cs-CZ" i="1" dirty="0"/>
              <a:t>zásadně </a:t>
            </a:r>
            <a:r>
              <a:rPr lang="cs-CZ" dirty="0"/>
              <a:t>tu osobu, jíž je, takže pokud by došlo ke změně těchto rysů, byla by podstatně jinou osobou, třebaže by mohla být rozlišena od jiných a re-identifikována jako táž</a:t>
            </a:r>
            <a:r>
              <a:rPr lang="cs-CZ" dirty="0" smtClean="0"/>
              <a:t>?“ (A. O. </a:t>
            </a:r>
            <a:r>
              <a:rPr lang="cs-CZ" dirty="0" err="1" smtClean="0"/>
              <a:t>Rorty</a:t>
            </a:r>
            <a:r>
              <a:rPr lang="cs-CZ" dirty="0" smtClean="0"/>
              <a:t>, </a:t>
            </a:r>
            <a:r>
              <a:rPr lang="cs-CZ" i="1" dirty="0" smtClean="0"/>
              <a:t>The </a:t>
            </a:r>
            <a:r>
              <a:rPr lang="cs-CZ" i="1" dirty="0" err="1" smtClean="0"/>
              <a:t>Identities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Persons</a:t>
            </a:r>
            <a:r>
              <a:rPr lang="cs-CZ" i="1" dirty="0" smtClean="0"/>
              <a:t>, </a:t>
            </a:r>
            <a:r>
              <a:rPr lang="cs-CZ" dirty="0" err="1" smtClean="0"/>
              <a:t>Introduction</a:t>
            </a:r>
            <a:r>
              <a:rPr lang="cs-CZ" dirty="0" smtClean="0"/>
              <a:t>).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Otázky: </a:t>
            </a:r>
            <a:r>
              <a:rPr lang="cs-CZ" dirty="0" err="1">
                <a:effectLst/>
              </a:rPr>
              <a:t>reidentifikace</a:t>
            </a:r>
            <a:r>
              <a:rPr lang="cs-CZ" dirty="0">
                <a:effectLst/>
              </a:rPr>
              <a:t> a charakterizace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454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cs-CZ" dirty="0" smtClean="0"/>
              <a:t>Je jedna z otázek „základní“?</a:t>
            </a:r>
          </a:p>
          <a:p>
            <a:r>
              <a:rPr lang="cs-CZ" dirty="0" smtClean="0"/>
              <a:t>může být soubor osobních rysů odpovědí na otázku po identitě? Abychom je mohli někomu připisovat, musíme předpokládat </a:t>
            </a:r>
            <a:r>
              <a:rPr lang="cs-CZ" i="1" dirty="0" smtClean="0"/>
              <a:t>jiný</a:t>
            </a:r>
            <a:r>
              <a:rPr lang="cs-CZ" dirty="0" smtClean="0"/>
              <a:t> druh identitu (numerickou).</a:t>
            </a:r>
          </a:p>
          <a:p>
            <a:r>
              <a:rPr lang="cs-CZ" dirty="0" smtClean="0"/>
              <a:t>a tedy </a:t>
            </a:r>
            <a:r>
              <a:rPr lang="cs-CZ" dirty="0" err="1" smtClean="0"/>
              <a:t>indiv</a:t>
            </a:r>
            <a:r>
              <a:rPr lang="cs-CZ" dirty="0" smtClean="0"/>
              <a:t>. charakterové rysy </a:t>
            </a:r>
            <a:r>
              <a:rPr lang="cs-CZ" i="1" dirty="0" smtClean="0"/>
              <a:t>nejsou</a:t>
            </a:r>
            <a:r>
              <a:rPr lang="cs-CZ" dirty="0" smtClean="0"/>
              <a:t> odpovědí na otázku osobní identity.</a:t>
            </a:r>
          </a:p>
          <a:p>
            <a:r>
              <a:rPr lang="cs-CZ" u="sng" dirty="0" smtClean="0"/>
              <a:t>proti tomu</a:t>
            </a:r>
            <a:endParaRPr lang="cs-CZ" dirty="0" smtClean="0"/>
          </a:p>
          <a:p>
            <a:r>
              <a:rPr lang="cs-CZ" dirty="0" smtClean="0"/>
              <a:t>- soubor rysů může být výrazem aktivního sebe-sjednocování osoby. Pak všem „identitu“ spojujeme s aktivitou (starostí, praktickým zájmem). Není to kategoriální chyba?</a:t>
            </a:r>
          </a:p>
          <a:p>
            <a:endParaRPr lang="cs-CZ" u="sng" dirty="0" smtClean="0"/>
          </a:p>
          <a:p>
            <a:pPr marL="109728" indent="0">
              <a:buNone/>
            </a:pPr>
            <a:endParaRPr lang="cs-CZ" dirty="0" smtClean="0"/>
          </a:p>
          <a:p>
            <a:endParaRPr lang="cs-CZ" dirty="0" smtClean="0"/>
          </a:p>
          <a:p>
            <a:pPr lvl="1"/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Otázky: </a:t>
            </a:r>
            <a:r>
              <a:rPr lang="cs-CZ" dirty="0" err="1">
                <a:effectLst/>
              </a:rPr>
              <a:t>reidentifikace</a:t>
            </a:r>
            <a:r>
              <a:rPr lang="cs-CZ" dirty="0">
                <a:effectLst/>
              </a:rPr>
              <a:t> a charakterizace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948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dirty="0" smtClean="0"/>
              <a:t>1. Sartre: „</a:t>
            </a:r>
            <a:r>
              <a:rPr lang="cs-CZ" dirty="0"/>
              <a:t>je třeba, aby princip identity nepředstavoval konstitutivní princip lidské reality a aby lidská realita nemusela být nutně tím, čím je, nýbrž mohla být tím, čím není.“ </a:t>
            </a:r>
            <a:r>
              <a:rPr lang="cs-CZ" dirty="0" smtClean="0"/>
              <a:t>(</a:t>
            </a:r>
            <a:r>
              <a:rPr lang="cs-CZ" i="1" dirty="0" smtClean="0"/>
              <a:t>Bytí </a:t>
            </a:r>
            <a:r>
              <a:rPr lang="cs-CZ" i="1" dirty="0"/>
              <a:t>a nicota</a:t>
            </a:r>
            <a:r>
              <a:rPr lang="cs-CZ" dirty="0"/>
              <a:t>, str. 100</a:t>
            </a:r>
            <a:r>
              <a:rPr lang="cs-CZ" dirty="0" smtClean="0"/>
              <a:t>).</a:t>
            </a:r>
          </a:p>
          <a:p>
            <a:pPr marL="109728" indent="0">
              <a:buNone/>
            </a:pPr>
            <a:r>
              <a:rPr lang="cs-CZ" dirty="0" smtClean="0"/>
              <a:t>2. „bytí sebou“ (</a:t>
            </a:r>
            <a:r>
              <a:rPr lang="cs-CZ" dirty="0" err="1" smtClean="0"/>
              <a:t>ipseita</a:t>
            </a:r>
            <a:r>
              <a:rPr lang="cs-CZ" dirty="0" smtClean="0"/>
              <a:t>), nikoli identita (</a:t>
            </a:r>
            <a:r>
              <a:rPr lang="cs-CZ" dirty="0" err="1" smtClean="0"/>
              <a:t>Heidegger</a:t>
            </a:r>
            <a:r>
              <a:rPr lang="cs-CZ" dirty="0" smtClean="0"/>
              <a:t>, </a:t>
            </a:r>
            <a:r>
              <a:rPr lang="cs-CZ" dirty="0" err="1" smtClean="0"/>
              <a:t>Ricoeur</a:t>
            </a:r>
            <a:r>
              <a:rPr lang="cs-CZ" dirty="0" smtClean="0"/>
              <a:t>)</a:t>
            </a:r>
          </a:p>
          <a:p>
            <a:pPr marL="109728" indent="0">
              <a:buNone/>
            </a:pPr>
            <a:r>
              <a:rPr lang="cs-CZ" dirty="0" smtClean="0"/>
              <a:t>3. Proč upřednostňovat „jednotu“ osoby? </a:t>
            </a:r>
            <a:r>
              <a:rPr lang="cs-CZ" dirty="0" err="1" smtClean="0"/>
              <a:t>Foucault</a:t>
            </a:r>
            <a:r>
              <a:rPr lang="cs-CZ" dirty="0" smtClean="0"/>
              <a:t>, </a:t>
            </a:r>
            <a:r>
              <a:rPr lang="cs-CZ" dirty="0" err="1" smtClean="0"/>
              <a:t>Strawson</a:t>
            </a:r>
            <a:endParaRPr lang="cs-CZ" dirty="0" smtClean="0"/>
          </a:p>
          <a:p>
            <a:pPr marL="109728" indent="0">
              <a:buNone/>
            </a:pPr>
            <a:r>
              <a:rPr lang="cs-CZ" dirty="0"/>
              <a:t>„Neptejte se, kdo jsem, a nechtějte po mně, abych zůstával stejný: to je morálka občanů; nutí nás mít v pořádku doklady.“ („Ne </a:t>
            </a:r>
            <a:r>
              <a:rPr lang="cs-CZ" dirty="0" err="1"/>
              <a:t>me</a:t>
            </a:r>
            <a:r>
              <a:rPr lang="cs-CZ" dirty="0"/>
              <a:t> </a:t>
            </a:r>
            <a:r>
              <a:rPr lang="cs-CZ" dirty="0" err="1"/>
              <a:t>demandez</a:t>
            </a:r>
            <a:r>
              <a:rPr lang="cs-CZ" dirty="0"/>
              <a:t> pas qui je </a:t>
            </a:r>
            <a:r>
              <a:rPr lang="cs-CZ" dirty="0" err="1"/>
              <a:t>suis</a:t>
            </a:r>
            <a:r>
              <a:rPr lang="cs-CZ" dirty="0"/>
              <a:t> et ne </a:t>
            </a:r>
            <a:r>
              <a:rPr lang="cs-CZ" dirty="0" err="1"/>
              <a:t>me</a:t>
            </a:r>
            <a:r>
              <a:rPr lang="cs-CZ" dirty="0"/>
              <a:t> </a:t>
            </a:r>
            <a:r>
              <a:rPr lang="cs-CZ" dirty="0" err="1"/>
              <a:t>dites</a:t>
            </a:r>
            <a:r>
              <a:rPr lang="cs-CZ" dirty="0"/>
              <a:t> pas de </a:t>
            </a:r>
            <a:r>
              <a:rPr lang="cs-CZ" dirty="0" err="1"/>
              <a:t>rester</a:t>
            </a:r>
            <a:r>
              <a:rPr lang="cs-CZ" dirty="0"/>
              <a:t> </a:t>
            </a:r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même</a:t>
            </a:r>
            <a:r>
              <a:rPr lang="cs-CZ" dirty="0"/>
              <a:t> : </a:t>
            </a:r>
            <a:r>
              <a:rPr lang="cs-CZ" dirty="0" err="1"/>
              <a:t>c'est</a:t>
            </a:r>
            <a:r>
              <a:rPr lang="cs-CZ" dirty="0"/>
              <a:t> </a:t>
            </a:r>
            <a:r>
              <a:rPr lang="cs-CZ" dirty="0" err="1"/>
              <a:t>une</a:t>
            </a:r>
            <a:r>
              <a:rPr lang="cs-CZ" dirty="0"/>
              <a:t> </a:t>
            </a:r>
            <a:r>
              <a:rPr lang="cs-CZ" dirty="0" err="1"/>
              <a:t>morale</a:t>
            </a:r>
            <a:r>
              <a:rPr lang="cs-CZ" dirty="0"/>
              <a:t> </a:t>
            </a:r>
            <a:r>
              <a:rPr lang="cs-CZ" dirty="0" err="1"/>
              <a:t>d'état</a:t>
            </a:r>
            <a:r>
              <a:rPr lang="cs-CZ" dirty="0"/>
              <a:t> civil ; </a:t>
            </a:r>
            <a:r>
              <a:rPr lang="cs-CZ" dirty="0" err="1"/>
              <a:t>elle</a:t>
            </a:r>
            <a:r>
              <a:rPr lang="cs-CZ" dirty="0"/>
              <a:t> </a:t>
            </a:r>
            <a:r>
              <a:rPr lang="cs-CZ" dirty="0" err="1"/>
              <a:t>régit</a:t>
            </a:r>
            <a:r>
              <a:rPr lang="cs-CZ" dirty="0"/>
              <a:t> nos </a:t>
            </a:r>
            <a:r>
              <a:rPr lang="cs-CZ" dirty="0" err="1"/>
              <a:t>papiers</a:t>
            </a:r>
            <a:r>
              <a:rPr lang="cs-CZ" dirty="0"/>
              <a:t>.“)</a:t>
            </a:r>
            <a:endParaRPr lang="en-US" dirty="0"/>
          </a:p>
          <a:p>
            <a:pPr marL="109728" indent="0">
              <a:buNone/>
            </a:pPr>
            <a:endParaRPr lang="cs-CZ" dirty="0" smtClean="0"/>
          </a:p>
          <a:p>
            <a:endParaRPr lang="en-US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 smtClean="0"/>
          </a:p>
          <a:p>
            <a:pPr marL="109728" indent="0">
              <a:buNone/>
            </a:pPr>
            <a:endParaRPr lang="cs-CZ" dirty="0" smtClean="0"/>
          </a:p>
          <a:p>
            <a:endParaRPr lang="cs-CZ" dirty="0" smtClean="0"/>
          </a:p>
          <a:p>
            <a:pPr lvl="1"/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Otázky: </a:t>
            </a:r>
            <a:r>
              <a:rPr lang="cs-CZ" dirty="0" smtClean="0">
                <a:effectLst/>
              </a:rPr>
              <a:t>k čemu identita?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649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4. Osobní identita ve filmu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45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The </a:t>
            </a:r>
            <a:r>
              <a:rPr lang="cs-CZ" dirty="0" err="1" smtClean="0"/>
              <a:t>Prestige</a:t>
            </a:r>
            <a:r>
              <a:rPr lang="cs-CZ" dirty="0" smtClean="0"/>
              <a:t> (Ch. </a:t>
            </a:r>
            <a:r>
              <a:rPr lang="cs-CZ" dirty="0" err="1" smtClean="0"/>
              <a:t>Nolan</a:t>
            </a:r>
            <a:r>
              <a:rPr lang="cs-CZ" dirty="0" smtClean="0"/>
              <a:t>, 2006)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dva iluzionisté Robert </a:t>
            </a:r>
            <a:r>
              <a:rPr lang="cs-CZ" sz="2200" dirty="0" err="1" smtClean="0"/>
              <a:t>Angier</a:t>
            </a:r>
            <a:r>
              <a:rPr lang="cs-CZ" sz="2200" dirty="0" smtClean="0"/>
              <a:t>, Alfred </a:t>
            </a:r>
            <a:r>
              <a:rPr lang="cs-CZ" sz="2200" dirty="0" err="1" smtClean="0"/>
              <a:t>Borden</a:t>
            </a:r>
            <a:r>
              <a:rPr lang="cs-CZ" sz="2200" dirty="0" smtClean="0"/>
              <a:t>, původně spolupracují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rozkol: tragédie, při níž manželka RA zemře během triku (za niž je možná zodpovědný AB)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stupňující se rivalita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klíčový trik: „The </a:t>
            </a:r>
            <a:r>
              <a:rPr lang="cs-CZ" sz="2200" dirty="0" err="1" smtClean="0"/>
              <a:t>Transported</a:t>
            </a:r>
            <a:r>
              <a:rPr lang="cs-CZ" sz="2200" dirty="0" smtClean="0"/>
              <a:t> Man“ (využívají dvojníka – RA – či dvojče – AB)</a:t>
            </a:r>
          </a:p>
          <a:p>
            <a:pPr marL="201168" lvl="1" indent="0">
              <a:buNone/>
            </a:pPr>
            <a:r>
              <a:rPr lang="cs-CZ" sz="2200" b="1" dirty="0" smtClean="0"/>
              <a:t>Kvalitativní identita (numericky odlišných osob)</a:t>
            </a:r>
            <a:endParaRPr lang="cs-CZ" sz="2200" dirty="0" smtClean="0"/>
          </a:p>
          <a:p>
            <a:pPr lvl="1"/>
            <a:r>
              <a:rPr lang="cs-CZ" sz="2200" dirty="0" smtClean="0"/>
              <a:t>ne zcela úplná (</a:t>
            </a:r>
            <a:r>
              <a:rPr lang="cs-CZ" sz="2200" dirty="0" err="1" smtClean="0"/>
              <a:t>Borden</a:t>
            </a:r>
            <a:r>
              <a:rPr lang="cs-CZ" sz="2200" dirty="0" smtClean="0"/>
              <a:t> 1 miluje Sáru, </a:t>
            </a:r>
            <a:r>
              <a:rPr lang="cs-CZ" sz="2200" dirty="0" err="1" smtClean="0"/>
              <a:t>Borden</a:t>
            </a:r>
            <a:r>
              <a:rPr lang="cs-CZ" sz="2200" dirty="0" smtClean="0"/>
              <a:t> 2 Olivii; dvojník RA je lepší herec, ale zároveň alkoholik).</a:t>
            </a:r>
          </a:p>
          <a:p>
            <a:pPr marL="201168" lvl="1" indent="0">
              <a:buNone/>
            </a:pPr>
            <a:r>
              <a:rPr lang="cs-CZ" sz="2200" b="1" dirty="0" smtClean="0"/>
              <a:t>Numerická identita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trik: 53:55 – 55:55; 59:54 – 10:01:10 (porušení kontinuity existence).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replikace: Teslův stroj 1:37:05-1:38:11. Problém: zázrak (</a:t>
            </a:r>
            <a:r>
              <a:rPr lang="cs-CZ" sz="2200" dirty="0" err="1" smtClean="0"/>
              <a:t>magic</a:t>
            </a:r>
            <a:r>
              <a:rPr lang="cs-CZ" sz="2200" dirty="0" smtClean="0"/>
              <a:t>) se stává realitou, a je třeba jej zastřít („dres up“)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7355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The </a:t>
            </a:r>
            <a:r>
              <a:rPr lang="cs-CZ" dirty="0" err="1" smtClean="0"/>
              <a:t>Prestige</a:t>
            </a:r>
            <a:r>
              <a:rPr lang="cs-CZ" dirty="0" smtClean="0"/>
              <a:t> (Ch. </a:t>
            </a:r>
            <a:r>
              <a:rPr lang="cs-CZ" dirty="0" err="1" smtClean="0"/>
              <a:t>Nolan</a:t>
            </a:r>
            <a:r>
              <a:rPr lang="cs-CZ" dirty="0" smtClean="0"/>
              <a:t>, 2006)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01168" lvl="1" indent="0">
              <a:buNone/>
            </a:pPr>
            <a:r>
              <a:rPr lang="cs-CZ" sz="2200" b="1" dirty="0" smtClean="0"/>
              <a:t>Jednota života (životů)</a:t>
            </a:r>
            <a:endParaRPr lang="cs-CZ" sz="2200" dirty="0" smtClean="0"/>
          </a:p>
          <a:p>
            <a:pPr lvl="1"/>
            <a:r>
              <a:rPr lang="cs-CZ" sz="2200" dirty="0" smtClean="0"/>
              <a:t>jeden život sdílený dvěma lidmi</a:t>
            </a:r>
          </a:p>
          <a:p>
            <a:pPr lvl="2"/>
            <a:r>
              <a:rPr lang="cs-CZ" sz="2200" dirty="0" smtClean="0"/>
              <a:t>1:38:11-1:40:00 („</a:t>
            </a:r>
            <a:r>
              <a:rPr lang="cs-CZ" sz="2200" dirty="0" err="1" smtClean="0"/>
              <a:t>the</a:t>
            </a:r>
            <a:r>
              <a:rPr lang="cs-CZ" sz="2200" dirty="0" smtClean="0"/>
              <a:t> part </a:t>
            </a:r>
            <a:r>
              <a:rPr lang="cs-CZ" sz="2200" dirty="0" err="1" smtClean="0"/>
              <a:t>of</a:t>
            </a:r>
            <a:r>
              <a:rPr lang="cs-CZ" sz="2200" dirty="0" smtClean="0"/>
              <a:t> </a:t>
            </a:r>
            <a:r>
              <a:rPr lang="cs-CZ" sz="2200" dirty="0" err="1" smtClean="0"/>
              <a:t>me</a:t>
            </a:r>
            <a:r>
              <a:rPr lang="cs-CZ" sz="2200" dirty="0" smtClean="0"/>
              <a:t>“)</a:t>
            </a:r>
          </a:p>
          <a:p>
            <a:pPr lvl="2"/>
            <a:r>
              <a:rPr lang="cs-CZ" sz="2200" dirty="0" smtClean="0"/>
              <a:t>1:53:40-54:45 („Go live </a:t>
            </a:r>
            <a:r>
              <a:rPr lang="cs-CZ" sz="2200" dirty="0" err="1" smtClean="0"/>
              <a:t>your</a:t>
            </a:r>
            <a:r>
              <a:rPr lang="cs-CZ" sz="2200" dirty="0" smtClean="0"/>
              <a:t> </a:t>
            </a:r>
            <a:r>
              <a:rPr lang="cs-CZ" sz="2200" dirty="0" err="1" smtClean="0"/>
              <a:t>life</a:t>
            </a:r>
            <a:r>
              <a:rPr lang="cs-CZ" sz="2200" dirty="0" smtClean="0"/>
              <a:t> in full. </a:t>
            </a:r>
            <a:r>
              <a:rPr lang="cs-CZ" sz="2200" dirty="0" err="1" smtClean="0"/>
              <a:t>For</a:t>
            </a:r>
            <a:r>
              <a:rPr lang="cs-CZ" sz="2200" dirty="0" smtClean="0"/>
              <a:t> </a:t>
            </a:r>
            <a:r>
              <a:rPr lang="cs-CZ" sz="2200" dirty="0" err="1" smtClean="0"/>
              <a:t>both</a:t>
            </a:r>
            <a:r>
              <a:rPr lang="cs-CZ" sz="2200" dirty="0" smtClean="0"/>
              <a:t> </a:t>
            </a:r>
            <a:r>
              <a:rPr lang="cs-CZ" sz="2200" dirty="0" err="1" smtClean="0"/>
              <a:t>of</a:t>
            </a:r>
            <a:r>
              <a:rPr lang="cs-CZ" sz="2200" dirty="0" smtClean="0"/>
              <a:t> </a:t>
            </a:r>
            <a:r>
              <a:rPr lang="cs-CZ" sz="2200" dirty="0" err="1" smtClean="0"/>
              <a:t>us</a:t>
            </a:r>
            <a:r>
              <a:rPr lang="cs-CZ" sz="2200" dirty="0" smtClean="0"/>
              <a:t>.“)</a:t>
            </a:r>
          </a:p>
          <a:p>
            <a:pPr lvl="2"/>
            <a:r>
              <a:rPr lang="cs-CZ" sz="2200" dirty="0" smtClean="0"/>
              <a:t>1:58:15-2:00:36 („</a:t>
            </a:r>
            <a:r>
              <a:rPr lang="en-US" sz="2200" dirty="0"/>
              <a:t>I loved Sarah. He loved Olivia. We each had half a full life, really, which was enough for us</a:t>
            </a:r>
            <a:r>
              <a:rPr lang="en-US" sz="2200" dirty="0" smtClean="0"/>
              <a:t>.</a:t>
            </a:r>
            <a:r>
              <a:rPr lang="cs-CZ" sz="2200" dirty="0" smtClean="0"/>
              <a:t>“)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1770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Prestige</a:t>
            </a:r>
            <a:r>
              <a:rPr lang="cs-CZ" dirty="0"/>
              <a:t> (Ch. </a:t>
            </a:r>
            <a:r>
              <a:rPr lang="cs-CZ" dirty="0" err="1"/>
              <a:t>Nolan</a:t>
            </a:r>
            <a:r>
              <a:rPr lang="cs-CZ" dirty="0"/>
              <a:t>, 2006)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cs-CZ" sz="2200" b="1" dirty="0"/>
              <a:t>Nemožnost zastřít osobní </a:t>
            </a:r>
            <a:r>
              <a:rPr lang="cs-CZ" sz="2200" b="1" dirty="0" smtClean="0"/>
              <a:t>rozdíly</a:t>
            </a:r>
            <a:endParaRPr lang="cs-CZ" sz="2200" b="1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2200" dirty="0"/>
              <a:t> odlišnost vzpomínek (</a:t>
            </a:r>
            <a:r>
              <a:rPr lang="cs-CZ" sz="2200" dirty="0" err="1"/>
              <a:t>Borden</a:t>
            </a:r>
            <a:r>
              <a:rPr lang="cs-CZ" sz="2200" dirty="0"/>
              <a:t> 1 neví, jaký uzel vázal při tragické nehodě </a:t>
            </a:r>
            <a:r>
              <a:rPr lang="cs-CZ" sz="2200" dirty="0" err="1"/>
              <a:t>Borden</a:t>
            </a:r>
            <a:r>
              <a:rPr lang="cs-CZ" sz="2200" dirty="0"/>
              <a:t> 2). Je možné sdílet vzpomínky, ale není možné mít tytéž vzpomínky.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2200" dirty="0"/>
              <a:t> emocionální vazby (partnerská láska - Sára, Olivie; otcovský vztah k Jessie) něčím, co osoby nemohou napodobit, ani o tom přesvědčit druhé.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2200" dirty="0"/>
              <a:t> v nenávisti a soupeření s RA jsou ochotni každý z AB zajít jinak daleko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62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Plán výkladu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Film jako ilustrace filosofických teorií</a:t>
            </a:r>
          </a:p>
          <a:p>
            <a:pPr lvl="1"/>
            <a:r>
              <a:rPr lang="cs-CZ" dirty="0" err="1" smtClean="0"/>
              <a:t>Woody</a:t>
            </a:r>
            <a:r>
              <a:rPr lang="cs-CZ" dirty="0" smtClean="0"/>
              <a:t> Allen, </a:t>
            </a:r>
            <a:r>
              <a:rPr lang="cs-CZ" i="1" dirty="0" err="1" smtClean="0"/>
              <a:t>Hannah</a:t>
            </a:r>
            <a:r>
              <a:rPr lang="cs-CZ" i="1" dirty="0" smtClean="0"/>
              <a:t> and her </a:t>
            </a:r>
            <a:r>
              <a:rPr lang="cs-CZ" i="1" dirty="0" err="1" smtClean="0"/>
              <a:t>Sisters</a:t>
            </a:r>
            <a:r>
              <a:rPr lang="cs-CZ" i="1" dirty="0" smtClean="0"/>
              <a:t> </a:t>
            </a:r>
            <a:r>
              <a:rPr lang="cs-CZ" dirty="0" smtClean="0"/>
              <a:t>(1986)</a:t>
            </a:r>
            <a:endParaRPr lang="cs-CZ" i="1" dirty="0"/>
          </a:p>
          <a:p>
            <a:pPr lvl="1"/>
            <a:r>
              <a:rPr lang="cs-CZ" dirty="0" smtClean="0"/>
              <a:t>Téma: specifika filmové ilustrace (posuny dané médiem, autorským přístupem…)</a:t>
            </a:r>
          </a:p>
          <a:p>
            <a:pPr marL="0" indent="0">
              <a:buNone/>
            </a:pPr>
            <a:r>
              <a:rPr lang="cs-CZ" dirty="0" smtClean="0"/>
              <a:t>2. Film jako myšlenkový experiment</a:t>
            </a:r>
          </a:p>
          <a:p>
            <a:pPr lvl="1"/>
            <a:r>
              <a:rPr lang="cs-CZ" dirty="0" smtClean="0"/>
              <a:t>Dr</a:t>
            </a:r>
            <a:r>
              <a:rPr lang="cs-CZ" dirty="0"/>
              <a:t>. House – </a:t>
            </a:r>
            <a:r>
              <a:rPr lang="cs-CZ" i="1" dirty="0" err="1"/>
              <a:t>Both</a:t>
            </a:r>
            <a:r>
              <a:rPr lang="cs-CZ" i="1" dirty="0"/>
              <a:t> </a:t>
            </a:r>
            <a:r>
              <a:rPr lang="cs-CZ" i="1" dirty="0" err="1"/>
              <a:t>Sides</a:t>
            </a:r>
            <a:r>
              <a:rPr lang="cs-CZ" i="1" dirty="0"/>
              <a:t> </a:t>
            </a:r>
            <a:r>
              <a:rPr lang="cs-CZ" i="1" dirty="0" err="1"/>
              <a:t>Now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 err="1"/>
              <a:t>Series</a:t>
            </a:r>
            <a:r>
              <a:rPr lang="cs-CZ" dirty="0"/>
              <a:t> 5, </a:t>
            </a:r>
            <a:r>
              <a:rPr lang="cs-CZ" dirty="0" err="1"/>
              <a:t>Episode</a:t>
            </a:r>
            <a:r>
              <a:rPr lang="cs-CZ" dirty="0"/>
              <a:t> 24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Téma: filosofická obhajoba myšlenkových experimentů; rozdělení mysli a identita osoby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3. Filosofický problém osobní identity</a:t>
            </a:r>
          </a:p>
          <a:p>
            <a:pPr lvl="1"/>
            <a:r>
              <a:rPr lang="cs-CZ" dirty="0" smtClean="0"/>
              <a:t>Základní otázky a pojmy</a:t>
            </a:r>
          </a:p>
          <a:p>
            <a:pPr marL="0" indent="0">
              <a:buNone/>
            </a:pPr>
            <a:r>
              <a:rPr lang="cs-CZ" dirty="0" smtClean="0"/>
              <a:t>4. Osobní identita ve filmu</a:t>
            </a:r>
          </a:p>
          <a:p>
            <a:pPr lvl="1"/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Prestige</a:t>
            </a:r>
            <a:r>
              <a:rPr lang="cs-CZ" i="1" dirty="0" smtClean="0"/>
              <a:t> </a:t>
            </a:r>
            <a:r>
              <a:rPr lang="cs-CZ" dirty="0" smtClean="0"/>
              <a:t>(C. </a:t>
            </a:r>
            <a:r>
              <a:rPr lang="cs-CZ" dirty="0" err="1" smtClean="0"/>
              <a:t>Nolan</a:t>
            </a:r>
            <a:r>
              <a:rPr lang="cs-CZ" smtClean="0"/>
              <a:t>, 2006): </a:t>
            </a:r>
            <a:r>
              <a:rPr lang="cs-CZ" dirty="0" smtClean="0"/>
              <a:t>mezi ilustrací a myšlenkovým experimentem</a:t>
            </a:r>
          </a:p>
        </p:txBody>
      </p:sp>
    </p:spTree>
    <p:extLst>
      <p:ext uri="{BB962C8B-B14F-4D97-AF65-F5344CB8AC3E}">
        <p14:creationId xmlns:p14="http://schemas.microsoft.com/office/powerpoint/2010/main" val="351326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Prestige</a:t>
            </a:r>
            <a:r>
              <a:rPr lang="cs-CZ" dirty="0"/>
              <a:t> (Ch. </a:t>
            </a:r>
            <a:r>
              <a:rPr lang="cs-CZ" dirty="0" err="1"/>
              <a:t>Nolan</a:t>
            </a:r>
            <a:r>
              <a:rPr lang="cs-CZ" dirty="0"/>
              <a:t>, 2006)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Identitu osoby tvoří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kontinuita tělesné existence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mentální souvislost (vzpomínky)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emocionální vztahy (vášně), a to způsobem, který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cs-CZ" sz="2200" dirty="0" smtClean="0"/>
              <a:t>osoba sama nemůže volit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cs-CZ" sz="2200" dirty="0" smtClean="0"/>
              <a:t>identita je spoluutvářena vztahovými emocemi (je meziosobní, tj. může zahrnovat péči o někoho či nenávist vůči někomu)</a:t>
            </a:r>
          </a:p>
          <a:p>
            <a:pPr marL="0">
              <a:buNone/>
            </a:pPr>
            <a:r>
              <a:rPr lang="cs-CZ" sz="2400" b="1" dirty="0" smtClean="0"/>
              <a:t>Hra s divákem (The </a:t>
            </a:r>
            <a:r>
              <a:rPr lang="cs-CZ" sz="2400" b="1" dirty="0" err="1" smtClean="0"/>
              <a:t>Prestige</a:t>
            </a:r>
            <a:r>
              <a:rPr lang="cs-CZ" sz="2400" b="1" dirty="0" smtClean="0"/>
              <a:t>)</a:t>
            </a:r>
            <a:endParaRPr lang="cs-CZ" sz="2400" dirty="0" smtClean="0"/>
          </a:p>
          <a:p>
            <a:pPr marL="251460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divácké zklamání/uspokojení podle toho, který z obou AB přežije (zda ten, kdo pečoval o Jessie, či druhý AB)</a:t>
            </a:r>
          </a:p>
          <a:p>
            <a:pPr marL="251460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Z hlediska diváka „záleží“ na tom, který z obou bratří přežije.</a:t>
            </a:r>
          </a:p>
        </p:txBody>
      </p:sp>
    </p:spTree>
    <p:extLst>
      <p:ext uri="{BB962C8B-B14F-4D97-AF65-F5344CB8AC3E}">
        <p14:creationId xmlns:p14="http://schemas.microsoft.com/office/powerpoint/2010/main" val="417269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Prestige</a:t>
            </a:r>
            <a:r>
              <a:rPr lang="cs-CZ" dirty="0" smtClean="0"/>
              <a:t> – Film a filosofie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Ilustrace</a:t>
            </a:r>
          </a:p>
          <a:p>
            <a:r>
              <a:rPr lang="cs-CZ" dirty="0"/>
              <a:t>v</a:t>
            </a:r>
            <a:r>
              <a:rPr lang="cs-CZ" dirty="0" smtClean="0"/>
              <a:t>e vztahu k základním pojmům diskuse (kvalitativní, numerická identita, </a:t>
            </a:r>
            <a:r>
              <a:rPr lang="cs-CZ" dirty="0" err="1" smtClean="0"/>
              <a:t>reidentifikace</a:t>
            </a:r>
            <a:r>
              <a:rPr lang="cs-CZ" dirty="0" smtClean="0"/>
              <a:t>, charakterizace)</a:t>
            </a:r>
          </a:p>
          <a:p>
            <a:r>
              <a:rPr lang="cs-CZ" dirty="0" smtClean="0"/>
              <a:t>ve vztahu k filosofickým pozicím: kontinuita těla, mysli, jednota života</a:t>
            </a:r>
          </a:p>
          <a:p>
            <a:pPr marL="0" indent="0">
              <a:buNone/>
            </a:pPr>
            <a:r>
              <a:rPr lang="cs-CZ" b="1" dirty="0" smtClean="0"/>
              <a:t>Myšlenkový experiment</a:t>
            </a:r>
            <a:endParaRPr lang="cs-CZ" dirty="0" smtClean="0"/>
          </a:p>
          <a:p>
            <a:r>
              <a:rPr lang="cs-CZ" dirty="0" smtClean="0"/>
              <a:t>kvalitativně identický klon je nadbytečný a „zkazí“ kouzlo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puzzling</a:t>
            </a:r>
            <a:r>
              <a:rPr lang="cs-CZ" dirty="0" smtClean="0"/>
              <a:t> case“ vyvolávající otázky typu: kdo koho zabil?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63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Závěr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56145"/>
            <a:ext cx="10515600" cy="49208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Dvě teze D. </a:t>
            </a:r>
            <a:r>
              <a:rPr lang="cs-CZ" sz="2400" dirty="0" err="1" smtClean="0"/>
              <a:t>Knight</a:t>
            </a:r>
            <a:r>
              <a:rPr lang="cs-CZ" sz="2400" dirty="0" smtClean="0"/>
              <a:t> („</a:t>
            </a:r>
            <a:r>
              <a:rPr lang="cs-CZ" sz="2400" dirty="0" err="1" smtClean="0"/>
              <a:t>Personal</a:t>
            </a:r>
            <a:r>
              <a:rPr lang="cs-CZ" sz="2400" dirty="0" smtClean="0"/>
              <a:t> Identity“ in: </a:t>
            </a:r>
            <a:r>
              <a:rPr lang="cs-CZ" sz="2400" i="1" dirty="0" err="1" smtClean="0"/>
              <a:t>Routledge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Companion</a:t>
            </a:r>
            <a:r>
              <a:rPr lang="cs-CZ" sz="2400" i="1" dirty="0" smtClean="0"/>
              <a:t> to </a:t>
            </a:r>
            <a:r>
              <a:rPr lang="cs-CZ" sz="2400" i="1" dirty="0" err="1" smtClean="0"/>
              <a:t>Philosophy</a:t>
            </a:r>
            <a:r>
              <a:rPr lang="cs-CZ" sz="2400" i="1" dirty="0" smtClean="0"/>
              <a:t> and Film</a:t>
            </a:r>
            <a:r>
              <a:rPr lang="cs-CZ" sz="2400" dirty="0" smtClean="0"/>
              <a:t>, 2008, 611-619)</a:t>
            </a:r>
          </a:p>
          <a:p>
            <a:pPr marL="0" indent="0">
              <a:buNone/>
            </a:pPr>
            <a:r>
              <a:rPr lang="cs-CZ" sz="2200" dirty="0" smtClean="0"/>
              <a:t>„</a:t>
            </a:r>
            <a:r>
              <a:rPr lang="cs-CZ" sz="2200" dirty="0" err="1" smtClean="0"/>
              <a:t>what</a:t>
            </a:r>
            <a:r>
              <a:rPr lang="cs-CZ" sz="2200" dirty="0" smtClean="0"/>
              <a:t> </a:t>
            </a:r>
            <a:r>
              <a:rPr lang="cs-CZ" sz="2200" dirty="0" err="1" smtClean="0"/>
              <a:t>compells</a:t>
            </a:r>
            <a:r>
              <a:rPr lang="cs-CZ" sz="2200" dirty="0" smtClean="0"/>
              <a:t> </a:t>
            </a:r>
            <a:r>
              <a:rPr lang="cs-CZ" sz="2200" dirty="0" err="1" smtClean="0"/>
              <a:t>our</a:t>
            </a:r>
            <a:r>
              <a:rPr lang="cs-CZ" sz="2200" dirty="0" smtClean="0"/>
              <a:t> </a:t>
            </a:r>
            <a:r>
              <a:rPr lang="cs-CZ" sz="2200" dirty="0" err="1" smtClean="0"/>
              <a:t>engagement</a:t>
            </a:r>
            <a:r>
              <a:rPr lang="cs-CZ" sz="2200" dirty="0" smtClean="0"/>
              <a:t> </a:t>
            </a:r>
            <a:r>
              <a:rPr lang="cs-CZ" sz="2200" dirty="0" err="1" smtClean="0"/>
              <a:t>with</a:t>
            </a:r>
            <a:r>
              <a:rPr lang="cs-CZ" sz="2200" dirty="0" smtClean="0"/>
              <a:t> </a:t>
            </a:r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cs-CZ" sz="2200" dirty="0" err="1" smtClean="0"/>
              <a:t>films</a:t>
            </a:r>
            <a:r>
              <a:rPr lang="cs-CZ" sz="2200" dirty="0" smtClean="0"/>
              <a:t> </a:t>
            </a:r>
            <a:r>
              <a:rPr lang="cs-CZ" sz="2200" dirty="0" err="1" smtClean="0"/>
              <a:t>mentionned</a:t>
            </a:r>
            <a:r>
              <a:rPr lang="cs-CZ" sz="2200" dirty="0" smtClean="0"/>
              <a:t> </a:t>
            </a:r>
            <a:r>
              <a:rPr lang="cs-CZ" sz="2200" dirty="0" err="1" smtClean="0"/>
              <a:t>is</a:t>
            </a:r>
            <a:r>
              <a:rPr lang="cs-CZ" sz="2200" dirty="0" smtClean="0"/>
              <a:t> a </a:t>
            </a:r>
            <a:r>
              <a:rPr lang="cs-CZ" sz="2200" dirty="0" err="1" smtClean="0"/>
              <a:t>combination</a:t>
            </a:r>
            <a:r>
              <a:rPr lang="cs-CZ" sz="2200" dirty="0" smtClean="0"/>
              <a:t> </a:t>
            </a:r>
            <a:r>
              <a:rPr lang="cs-CZ" sz="2200" dirty="0" err="1" smtClean="0"/>
              <a:t>of</a:t>
            </a:r>
            <a:r>
              <a:rPr lang="cs-CZ" sz="2200" dirty="0" smtClean="0"/>
              <a:t> </a:t>
            </a:r>
            <a:r>
              <a:rPr lang="cs-CZ" sz="2200" dirty="0" err="1" smtClean="0"/>
              <a:t>plotting</a:t>
            </a:r>
            <a:r>
              <a:rPr lang="cs-CZ" sz="2200" dirty="0" smtClean="0"/>
              <a:t>, </a:t>
            </a:r>
            <a:r>
              <a:rPr lang="cs-CZ" sz="2200" dirty="0" err="1" smtClean="0"/>
              <a:t>character</a:t>
            </a:r>
            <a:r>
              <a:rPr lang="cs-CZ" sz="2200" dirty="0" smtClean="0"/>
              <a:t> </a:t>
            </a:r>
            <a:r>
              <a:rPr lang="cs-CZ" sz="2200" dirty="0" err="1" smtClean="0"/>
              <a:t>action</a:t>
            </a:r>
            <a:r>
              <a:rPr lang="cs-CZ" sz="2200" dirty="0" smtClean="0"/>
              <a:t>, and psychology, suspense, </a:t>
            </a:r>
            <a:r>
              <a:rPr lang="cs-CZ" sz="2200" dirty="0" err="1" smtClean="0"/>
              <a:t>mystery</a:t>
            </a:r>
            <a:r>
              <a:rPr lang="cs-CZ" sz="2200" dirty="0" smtClean="0"/>
              <a:t>, and </a:t>
            </a:r>
            <a:r>
              <a:rPr lang="cs-CZ" sz="2200" dirty="0" err="1" smtClean="0"/>
              <a:t>action</a:t>
            </a:r>
            <a:r>
              <a:rPr lang="cs-CZ" sz="2200" dirty="0" smtClean="0"/>
              <a:t> – in </a:t>
            </a:r>
            <a:r>
              <a:rPr lang="cs-CZ" sz="2200" dirty="0" err="1" smtClean="0"/>
              <a:t>short</a:t>
            </a:r>
            <a:r>
              <a:rPr lang="cs-CZ" sz="2200" dirty="0" smtClean="0"/>
              <a:t>, </a:t>
            </a:r>
            <a:r>
              <a:rPr lang="cs-CZ" sz="2200" dirty="0" err="1" smtClean="0"/>
              <a:t>the</a:t>
            </a:r>
            <a:r>
              <a:rPr lang="cs-CZ" sz="2200" dirty="0" smtClean="0"/>
              <a:t> sort </a:t>
            </a:r>
            <a:r>
              <a:rPr lang="cs-CZ" sz="2200" dirty="0" err="1" smtClean="0"/>
              <a:t>of</a:t>
            </a:r>
            <a:r>
              <a:rPr lang="cs-CZ" sz="2200" dirty="0" smtClean="0"/>
              <a:t> </a:t>
            </a:r>
            <a:r>
              <a:rPr lang="cs-CZ" sz="2200" dirty="0" err="1" smtClean="0"/>
              <a:t>thing</a:t>
            </a:r>
            <a:r>
              <a:rPr lang="cs-CZ" sz="2200" dirty="0" smtClean="0"/>
              <a:t> </a:t>
            </a:r>
            <a:r>
              <a:rPr lang="cs-CZ" sz="2200" dirty="0" err="1" smtClean="0"/>
              <a:t>Aristotle</a:t>
            </a:r>
            <a:r>
              <a:rPr lang="cs-CZ" sz="2200" dirty="0" smtClean="0"/>
              <a:t> </a:t>
            </a:r>
            <a:r>
              <a:rPr lang="cs-CZ" sz="2200" dirty="0" err="1" smtClean="0"/>
              <a:t>meant</a:t>
            </a:r>
            <a:r>
              <a:rPr lang="cs-CZ" sz="2200" dirty="0" smtClean="0"/>
              <a:t> </a:t>
            </a:r>
            <a:r>
              <a:rPr lang="cs-CZ" sz="2200" dirty="0" err="1" smtClean="0"/>
              <a:t>when</a:t>
            </a:r>
            <a:r>
              <a:rPr lang="cs-CZ" sz="2200" dirty="0" smtClean="0"/>
              <a:t> he </a:t>
            </a:r>
            <a:r>
              <a:rPr lang="cs-CZ" sz="2200" dirty="0" err="1" smtClean="0"/>
              <a:t>talked</a:t>
            </a:r>
            <a:r>
              <a:rPr lang="cs-CZ" sz="2200" dirty="0" smtClean="0"/>
              <a:t> </a:t>
            </a:r>
            <a:r>
              <a:rPr lang="cs-CZ" sz="2200" dirty="0" err="1" smtClean="0"/>
              <a:t>about</a:t>
            </a:r>
            <a:r>
              <a:rPr lang="cs-CZ" sz="2200" dirty="0" smtClean="0"/>
              <a:t> plot. So, </a:t>
            </a:r>
            <a:r>
              <a:rPr lang="cs-CZ" sz="2200" dirty="0" err="1" smtClean="0"/>
              <a:t>against</a:t>
            </a:r>
            <a:r>
              <a:rPr lang="cs-CZ" sz="2200" dirty="0" smtClean="0"/>
              <a:t> </a:t>
            </a:r>
            <a:r>
              <a:rPr lang="cs-CZ" sz="2200" dirty="0" err="1" smtClean="0"/>
              <a:t>Wartenberg</a:t>
            </a:r>
            <a:r>
              <a:rPr lang="cs-CZ" sz="2200" dirty="0" smtClean="0"/>
              <a:t>… </a:t>
            </a:r>
            <a:r>
              <a:rPr lang="cs-CZ" sz="2200" dirty="0" err="1" smtClean="0"/>
              <a:t>it</a:t>
            </a:r>
            <a:r>
              <a:rPr lang="cs-CZ" sz="2200" dirty="0" smtClean="0"/>
              <a:t> </a:t>
            </a:r>
            <a:r>
              <a:rPr lang="cs-CZ" sz="2200" dirty="0" err="1" smtClean="0"/>
              <a:t>seems</a:t>
            </a:r>
            <a:r>
              <a:rPr lang="cs-CZ" sz="2200" dirty="0" smtClean="0"/>
              <a:t> </a:t>
            </a:r>
            <a:r>
              <a:rPr lang="cs-CZ" sz="2200" dirty="0" err="1" smtClean="0"/>
              <a:t>reasonable</a:t>
            </a:r>
            <a:r>
              <a:rPr lang="cs-CZ" sz="2200" dirty="0" smtClean="0"/>
              <a:t> to </a:t>
            </a:r>
            <a:r>
              <a:rPr lang="cs-CZ" sz="2200" dirty="0" err="1" smtClean="0"/>
              <a:t>admit</a:t>
            </a:r>
            <a:r>
              <a:rPr lang="cs-CZ" sz="2200" dirty="0" smtClean="0"/>
              <a:t> </a:t>
            </a:r>
            <a:r>
              <a:rPr lang="cs-CZ" sz="2200" dirty="0" err="1" smtClean="0"/>
              <a:t>that</a:t>
            </a:r>
            <a:r>
              <a:rPr lang="cs-CZ" sz="2200" dirty="0" smtClean="0"/>
              <a:t> </a:t>
            </a:r>
            <a:r>
              <a:rPr lang="cs-CZ" sz="2200" dirty="0" err="1" smtClean="0"/>
              <a:t>even</a:t>
            </a:r>
            <a:r>
              <a:rPr lang="cs-CZ" sz="2200" dirty="0" smtClean="0"/>
              <a:t> </a:t>
            </a:r>
            <a:r>
              <a:rPr lang="cs-CZ" sz="2200" dirty="0" err="1" smtClean="0"/>
              <a:t>if</a:t>
            </a:r>
            <a:r>
              <a:rPr lang="cs-CZ" sz="2200" dirty="0" smtClean="0"/>
              <a:t> </a:t>
            </a:r>
            <a:r>
              <a:rPr lang="cs-CZ" sz="2200" dirty="0" err="1" smtClean="0"/>
              <a:t>there</a:t>
            </a:r>
            <a:r>
              <a:rPr lang="cs-CZ" sz="2200" dirty="0" smtClean="0"/>
              <a:t> </a:t>
            </a:r>
            <a:r>
              <a:rPr lang="cs-CZ" sz="2200" dirty="0" err="1" smtClean="0"/>
              <a:t>is</a:t>
            </a:r>
            <a:r>
              <a:rPr lang="cs-CZ" sz="2200" dirty="0" smtClean="0"/>
              <a:t> such a </a:t>
            </a:r>
            <a:r>
              <a:rPr lang="cs-CZ" sz="2200" dirty="0" err="1" smtClean="0"/>
              <a:t>thing</a:t>
            </a:r>
            <a:r>
              <a:rPr lang="cs-CZ" sz="2200" dirty="0" smtClean="0"/>
              <a:t> as </a:t>
            </a:r>
            <a:r>
              <a:rPr lang="cs-CZ" sz="2200" dirty="0" err="1" smtClean="0"/>
              <a:t>an</a:t>
            </a:r>
            <a:r>
              <a:rPr lang="cs-CZ" sz="2200" dirty="0" smtClean="0"/>
              <a:t> </a:t>
            </a:r>
            <a:r>
              <a:rPr lang="cs-CZ" sz="2200" dirty="0" err="1" smtClean="0"/>
              <a:t>artistic</a:t>
            </a:r>
            <a:r>
              <a:rPr lang="cs-CZ" sz="2200" dirty="0" smtClean="0"/>
              <a:t> </a:t>
            </a:r>
            <a:r>
              <a:rPr lang="cs-CZ" sz="2200" dirty="0" err="1" smtClean="0"/>
              <a:t>thought</a:t>
            </a:r>
            <a:r>
              <a:rPr lang="cs-CZ" sz="2200" dirty="0" smtClean="0"/>
              <a:t> experiment, </a:t>
            </a:r>
            <a:r>
              <a:rPr lang="cs-CZ" sz="2200" dirty="0" err="1" smtClean="0"/>
              <a:t>it</a:t>
            </a:r>
            <a:r>
              <a:rPr lang="cs-CZ" sz="2200" dirty="0" smtClean="0"/>
              <a:t> </a:t>
            </a:r>
            <a:r>
              <a:rPr lang="cs-CZ" sz="2200" dirty="0" err="1" smtClean="0"/>
              <a:t>is</a:t>
            </a:r>
            <a:r>
              <a:rPr lang="cs-CZ" sz="2200" dirty="0" smtClean="0"/>
              <a:t> </a:t>
            </a:r>
            <a:r>
              <a:rPr lang="cs-CZ" sz="2200" dirty="0" err="1" smtClean="0"/>
              <a:t>different</a:t>
            </a:r>
            <a:r>
              <a:rPr lang="cs-CZ" sz="2200" dirty="0" smtClean="0"/>
              <a:t> in </a:t>
            </a:r>
            <a:r>
              <a:rPr lang="cs-CZ" sz="2200" dirty="0" err="1" smtClean="0"/>
              <a:t>structure</a:t>
            </a:r>
            <a:r>
              <a:rPr lang="cs-CZ" sz="2200" dirty="0" smtClean="0"/>
              <a:t> </a:t>
            </a:r>
            <a:r>
              <a:rPr lang="cs-CZ" sz="2200" dirty="0" err="1" smtClean="0"/>
              <a:t>from</a:t>
            </a:r>
            <a:r>
              <a:rPr lang="cs-CZ" sz="2200" dirty="0" smtClean="0"/>
              <a:t> a </a:t>
            </a:r>
            <a:r>
              <a:rPr lang="cs-CZ" sz="2200" dirty="0" err="1" smtClean="0"/>
              <a:t>philosophical</a:t>
            </a:r>
            <a:r>
              <a:rPr lang="cs-CZ" sz="2200" dirty="0" smtClean="0"/>
              <a:t> </a:t>
            </a:r>
            <a:r>
              <a:rPr lang="cs-CZ" sz="2200" dirty="0" err="1" smtClean="0"/>
              <a:t>thought</a:t>
            </a:r>
            <a:r>
              <a:rPr lang="cs-CZ" sz="2200" dirty="0" smtClean="0"/>
              <a:t> experiment“</a:t>
            </a:r>
          </a:p>
          <a:p>
            <a:r>
              <a:rPr lang="cs-CZ" sz="2200" dirty="0" smtClean="0"/>
              <a:t>ano, existuje rozdíl ve struktuře: filosofie zkoumá vymezenou (a ideálně právě jednu) otázku, film rozvíjí komplexní děj (meze ilustrace).</a:t>
            </a:r>
          </a:p>
          <a:p>
            <a:pPr marL="0" indent="0">
              <a:buNone/>
            </a:pPr>
            <a:r>
              <a:rPr lang="cs-CZ" sz="2200" dirty="0" smtClean="0"/>
              <a:t>„</a:t>
            </a:r>
            <a:r>
              <a:rPr lang="cs-CZ" sz="2200" dirty="0" err="1" smtClean="0"/>
              <a:t>Cinema</a:t>
            </a:r>
            <a:r>
              <a:rPr lang="cs-CZ" sz="2200" dirty="0" smtClean="0"/>
              <a:t> </a:t>
            </a:r>
            <a:r>
              <a:rPr lang="cs-CZ" sz="2200" dirty="0" err="1" smtClean="0"/>
              <a:t>restricts</a:t>
            </a:r>
            <a:r>
              <a:rPr lang="cs-CZ" sz="2200" dirty="0" smtClean="0"/>
              <a:t> </a:t>
            </a:r>
            <a:r>
              <a:rPr lang="cs-CZ" sz="2200" dirty="0" err="1" smtClean="0"/>
              <a:t>access</a:t>
            </a:r>
            <a:r>
              <a:rPr lang="cs-CZ" sz="2200" dirty="0" smtClean="0"/>
              <a:t> to </a:t>
            </a:r>
            <a:r>
              <a:rPr lang="cs-CZ" sz="2200" dirty="0" err="1" smtClean="0"/>
              <a:t>first</a:t>
            </a:r>
            <a:r>
              <a:rPr lang="cs-CZ" sz="2200" dirty="0" smtClean="0"/>
              <a:t>-person </a:t>
            </a:r>
            <a:r>
              <a:rPr lang="cs-CZ" sz="2200" dirty="0" err="1" smtClean="0"/>
              <a:t>experiences</a:t>
            </a:r>
            <a:r>
              <a:rPr lang="cs-CZ" sz="2200" dirty="0" smtClean="0"/>
              <a:t>; so, </a:t>
            </a:r>
            <a:r>
              <a:rPr lang="cs-CZ" sz="2200" dirty="0" err="1" smtClean="0"/>
              <a:t>at</a:t>
            </a:r>
            <a:r>
              <a:rPr lang="cs-CZ" sz="2200" dirty="0" smtClean="0"/>
              <a:t> </a:t>
            </a:r>
            <a:r>
              <a:rPr lang="cs-CZ" sz="2200" dirty="0" err="1" smtClean="0"/>
              <a:t>best</a:t>
            </a:r>
            <a:r>
              <a:rPr lang="cs-CZ" sz="2200" dirty="0" smtClean="0"/>
              <a:t>, </a:t>
            </a:r>
            <a:r>
              <a:rPr lang="cs-CZ" sz="2200" dirty="0" err="1" smtClean="0"/>
              <a:t>filmic</a:t>
            </a:r>
            <a:r>
              <a:rPr lang="cs-CZ" sz="2200" dirty="0" smtClean="0"/>
              <a:t> </a:t>
            </a:r>
            <a:r>
              <a:rPr lang="cs-CZ" sz="2200" dirty="0" err="1" smtClean="0"/>
              <a:t>examinations</a:t>
            </a:r>
            <a:r>
              <a:rPr lang="cs-CZ" sz="2200" dirty="0" smtClean="0"/>
              <a:t> </a:t>
            </a:r>
            <a:r>
              <a:rPr lang="cs-CZ" sz="2200" dirty="0" err="1" smtClean="0"/>
              <a:t>le</a:t>
            </a:r>
            <a:r>
              <a:rPr lang="cs-CZ" sz="2200" dirty="0" smtClean="0"/>
              <a:t> </a:t>
            </a:r>
            <a:r>
              <a:rPr lang="cs-CZ" sz="2200" dirty="0" err="1" smtClean="0"/>
              <a:t>us</a:t>
            </a:r>
            <a:r>
              <a:rPr lang="cs-CZ" sz="2200" dirty="0" smtClean="0"/>
              <a:t> </a:t>
            </a:r>
            <a:r>
              <a:rPr lang="cs-CZ" sz="2200" dirty="0" err="1" smtClean="0"/>
              <a:t>see</a:t>
            </a:r>
            <a:r>
              <a:rPr lang="cs-CZ" sz="2200" dirty="0" smtClean="0"/>
              <a:t> </a:t>
            </a:r>
            <a:r>
              <a:rPr lang="cs-CZ" sz="2200" dirty="0" err="1" smtClean="0"/>
              <a:t>how</a:t>
            </a:r>
            <a:r>
              <a:rPr lang="cs-CZ" sz="2200" dirty="0" smtClean="0"/>
              <a:t> </a:t>
            </a:r>
            <a:r>
              <a:rPr lang="cs-CZ" sz="2200" dirty="0" err="1" smtClean="0"/>
              <a:t>personal</a:t>
            </a:r>
            <a:r>
              <a:rPr lang="cs-CZ" sz="2200" dirty="0" smtClean="0"/>
              <a:t>-identity </a:t>
            </a:r>
            <a:r>
              <a:rPr lang="cs-CZ" sz="2200" dirty="0" err="1" smtClean="0"/>
              <a:t>issues</a:t>
            </a:r>
            <a:r>
              <a:rPr lang="cs-CZ" sz="2200" dirty="0" smtClean="0"/>
              <a:t> </a:t>
            </a:r>
            <a:r>
              <a:rPr lang="cs-CZ" sz="2200" dirty="0" err="1" smtClean="0"/>
              <a:t>might</a:t>
            </a:r>
            <a:r>
              <a:rPr lang="cs-CZ" sz="2200" dirty="0" smtClean="0"/>
              <a:t> </a:t>
            </a:r>
            <a:r>
              <a:rPr lang="cs-CZ" sz="2200" dirty="0" err="1" smtClean="0"/>
              <a:t>look</a:t>
            </a:r>
            <a:r>
              <a:rPr lang="cs-CZ" sz="2200" dirty="0" smtClean="0"/>
              <a:t> </a:t>
            </a:r>
            <a:r>
              <a:rPr lang="cs-CZ" sz="2200" dirty="0" err="1" smtClean="0"/>
              <a:t>from</a:t>
            </a:r>
            <a:r>
              <a:rPr lang="cs-CZ" sz="2200" dirty="0" smtClean="0"/>
              <a:t> a </a:t>
            </a:r>
            <a:r>
              <a:rPr lang="cs-CZ" sz="2200" dirty="0" err="1" smtClean="0"/>
              <a:t>third</a:t>
            </a:r>
            <a:r>
              <a:rPr lang="cs-CZ" sz="2200" dirty="0" smtClean="0"/>
              <a:t>-person point </a:t>
            </a:r>
            <a:r>
              <a:rPr lang="cs-CZ" sz="2200" dirty="0" err="1" smtClean="0"/>
              <a:t>of</a:t>
            </a:r>
            <a:r>
              <a:rPr lang="cs-CZ" sz="2200" dirty="0" smtClean="0"/>
              <a:t> </a:t>
            </a:r>
            <a:r>
              <a:rPr lang="cs-CZ" sz="2200" dirty="0" err="1" smtClean="0"/>
              <a:t>view</a:t>
            </a:r>
            <a:r>
              <a:rPr lang="cs-CZ" sz="2200" dirty="0" smtClean="0"/>
              <a:t>.“</a:t>
            </a:r>
          </a:p>
          <a:p>
            <a:r>
              <a:rPr lang="cs-CZ" sz="2200" dirty="0" smtClean="0"/>
              <a:t>Tvrzení, že filmy se omezují na zkoumání osobní identity z hlediska třetí osoby, lze odmítnout z řady pozic. Např. z pozice D. </a:t>
            </a:r>
            <a:r>
              <a:rPr lang="cs-CZ" sz="2200" dirty="0" err="1" smtClean="0"/>
              <a:t>Parfita</a:t>
            </a:r>
            <a:r>
              <a:rPr lang="cs-CZ" sz="2200" dirty="0" smtClean="0"/>
              <a:t>: právě film (</a:t>
            </a:r>
            <a:r>
              <a:rPr lang="cs-CZ" sz="2200" i="1" dirty="0" err="1" smtClean="0"/>
              <a:t>The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Prestige</a:t>
            </a:r>
            <a:r>
              <a:rPr lang="cs-CZ" sz="2200" dirty="0" smtClean="0"/>
              <a:t>) může výborně zkoumat „</a:t>
            </a:r>
            <a:r>
              <a:rPr lang="cs-CZ" sz="2200" dirty="0"/>
              <a:t> naše přesvědčení týkající se povahy osobní identity napříč </a:t>
            </a:r>
            <a:r>
              <a:rPr lang="cs-CZ" sz="2200" dirty="0" smtClean="0"/>
              <a:t>časem“.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7202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1. Film jako ilustrace filosofických teorií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4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Motivy existenciální filosofie ve filmu W. Allena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Woody</a:t>
            </a:r>
            <a:r>
              <a:rPr lang="cs-CZ" dirty="0" smtClean="0"/>
              <a:t> </a:t>
            </a:r>
            <a:r>
              <a:rPr lang="cs-CZ" dirty="0"/>
              <a:t>Allen, </a:t>
            </a:r>
            <a:r>
              <a:rPr lang="cs-CZ" i="1" dirty="0" err="1"/>
              <a:t>Hanna</a:t>
            </a:r>
            <a:r>
              <a:rPr lang="cs-CZ" i="1" dirty="0"/>
              <a:t> and Her </a:t>
            </a:r>
            <a:r>
              <a:rPr lang="cs-CZ" i="1" dirty="0" err="1"/>
              <a:t>Sisters</a:t>
            </a:r>
            <a:r>
              <a:rPr lang="cs-CZ" i="1" dirty="0"/>
              <a:t> </a:t>
            </a:r>
            <a:r>
              <a:rPr lang="cs-CZ" dirty="0"/>
              <a:t>(1986)</a:t>
            </a:r>
          </a:p>
          <a:p>
            <a:pPr>
              <a:buFontTx/>
              <a:buChar char="-"/>
            </a:pPr>
            <a:r>
              <a:rPr lang="cs-CZ" dirty="0"/>
              <a:t>Strach ze smrti: 27:51 – 29:57</a:t>
            </a:r>
          </a:p>
          <a:p>
            <a:pPr>
              <a:buFontTx/>
              <a:buChar char="-"/>
            </a:pPr>
            <a:r>
              <a:rPr lang="cs-CZ" dirty="0" err="1"/>
              <a:t>Úkost</a:t>
            </a:r>
            <a:r>
              <a:rPr lang="cs-CZ" dirty="0"/>
              <a:t>: 46:49 – 49:04</a:t>
            </a:r>
          </a:p>
          <a:p>
            <a:pPr>
              <a:buFontTx/>
              <a:buChar char="-"/>
            </a:pPr>
            <a:r>
              <a:rPr lang="cs-CZ" dirty="0"/>
              <a:t>„Skok víry“: 1:09:48 – 1:11:48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22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3486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Ilustrace pojmu či pojmového rozlišení</a:t>
            </a:r>
          </a:p>
          <a:p>
            <a:r>
              <a:rPr lang="cs-CZ" dirty="0"/>
              <a:t> </a:t>
            </a:r>
            <a:r>
              <a:rPr lang="cs-CZ" dirty="0" smtClean="0"/>
              <a:t>strach vs. úzkost (</a:t>
            </a:r>
            <a:r>
              <a:rPr lang="cs-CZ" dirty="0" err="1" smtClean="0"/>
              <a:t>Heidegger</a:t>
            </a:r>
            <a:r>
              <a:rPr lang="cs-CZ" dirty="0" smtClean="0"/>
              <a:t>, </a:t>
            </a:r>
            <a:r>
              <a:rPr lang="cs-CZ" i="1" dirty="0" smtClean="0"/>
              <a:t>Bytí a čas</a:t>
            </a:r>
            <a:r>
              <a:rPr lang="cs-CZ" dirty="0" smtClean="0"/>
              <a:t>, Kierkegaard, </a:t>
            </a:r>
            <a:r>
              <a:rPr lang="cs-CZ" i="1" dirty="0" smtClean="0"/>
              <a:t>Pojem úzkost</a:t>
            </a:r>
            <a:r>
              <a:rPr lang="cs-CZ" dirty="0" smtClean="0"/>
              <a:t>)</a:t>
            </a:r>
          </a:p>
          <a:p>
            <a:r>
              <a:rPr lang="cs-CZ" dirty="0" smtClean="0"/>
              <a:t> skok víry (Kierkegaard)</a:t>
            </a:r>
          </a:p>
          <a:p>
            <a:pPr marL="0" indent="0">
              <a:buNone/>
            </a:pPr>
            <a:r>
              <a:rPr lang="cs-CZ" dirty="0" smtClean="0"/>
              <a:t>Předvedení filosofického sporu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Heidegger</a:t>
            </a:r>
            <a:r>
              <a:rPr lang="cs-CZ" dirty="0" smtClean="0"/>
              <a:t> vs. </a:t>
            </a:r>
            <a:r>
              <a:rPr lang="cs-CZ" dirty="0" err="1" smtClean="0"/>
              <a:t>Sarte</a:t>
            </a:r>
            <a:endParaRPr lang="cs-CZ" dirty="0"/>
          </a:p>
          <a:p>
            <a:pPr lvl="1"/>
            <a:r>
              <a:rPr lang="cs-CZ" dirty="0" smtClean="0"/>
              <a:t>vztah k vlastní smrti je určující pro náš život („bytí k smrti“), či obecně pro pojem „smysl“ (</a:t>
            </a:r>
            <a:r>
              <a:rPr lang="cs-CZ" dirty="0" err="1" smtClean="0"/>
              <a:t>Heidegger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kritika „humanizace smrti“, smrt nás netýká (Sartre… </a:t>
            </a:r>
            <a:r>
              <a:rPr lang="cs-CZ" dirty="0" err="1" smtClean="0"/>
              <a:t>Epikúros</a:t>
            </a:r>
            <a:r>
              <a:rPr lang="cs-CZ" dirty="0" smtClean="0"/>
              <a:t>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6261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34861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Posuny při ilustraci</a:t>
            </a:r>
          </a:p>
          <a:p>
            <a:r>
              <a:rPr lang="cs-CZ" dirty="0"/>
              <a:t> </a:t>
            </a:r>
            <a:r>
              <a:rPr lang="cs-CZ" dirty="0" smtClean="0"/>
              <a:t>nadsázka (úzkost)</a:t>
            </a:r>
          </a:p>
          <a:p>
            <a:r>
              <a:rPr lang="cs-CZ" dirty="0" smtClean="0"/>
              <a:t> parodie (skok víry, smrt), ironie (blízká SK a jeho posunům </a:t>
            </a:r>
            <a:r>
              <a:rPr lang="cs-CZ" dirty="0" err="1" smtClean="0"/>
              <a:t>fil</a:t>
            </a:r>
            <a:r>
              <a:rPr lang="cs-CZ" dirty="0" smtClean="0"/>
              <a:t>. žánrů)</a:t>
            </a:r>
          </a:p>
          <a:p>
            <a:r>
              <a:rPr lang="cs-CZ" dirty="0" smtClean="0"/>
              <a:t> stylizace, citace</a:t>
            </a:r>
          </a:p>
          <a:p>
            <a:pPr lvl="1"/>
            <a:r>
              <a:rPr lang="cs-CZ" dirty="0" smtClean="0"/>
              <a:t>mezititulky (narážky na němý film)</a:t>
            </a:r>
          </a:p>
          <a:p>
            <a:pPr lvl="1"/>
            <a:r>
              <a:rPr lang="cs-CZ" dirty="0" smtClean="0"/>
              <a:t>existenciální či psychoanalytické (</a:t>
            </a:r>
            <a:r>
              <a:rPr lang="cs-CZ" i="1" dirty="0" smtClean="0"/>
              <a:t>Manhattan, </a:t>
            </a:r>
            <a:r>
              <a:rPr lang="cs-CZ" dirty="0" smtClean="0"/>
              <a:t>1979</a:t>
            </a:r>
            <a:r>
              <a:rPr lang="cs-CZ" i="1" dirty="0" smtClean="0"/>
              <a:t>)</a:t>
            </a:r>
            <a:r>
              <a:rPr lang="cs-CZ" dirty="0" smtClean="0"/>
              <a:t> zpracování vlastních pocitů (osamění, strachu) již je součást </a:t>
            </a:r>
            <a:r>
              <a:rPr lang="cs-CZ" dirty="0" err="1" smtClean="0"/>
              <a:t>sebechápaní</a:t>
            </a:r>
            <a:r>
              <a:rPr lang="cs-CZ" dirty="0" smtClean="0"/>
              <a:t> postav.</a:t>
            </a:r>
          </a:p>
          <a:p>
            <a:pPr lvl="1"/>
            <a:r>
              <a:rPr lang="cs-CZ" dirty="0" smtClean="0"/>
              <a:t>filosofie existence (či psychoanalýza) není prostředkem popisu, ale jeho předmětem (např. jako intelektuální móda, projev sekularizace aj.).</a:t>
            </a:r>
          </a:p>
          <a:p>
            <a:pPr marL="0" indent="0">
              <a:buNone/>
            </a:pPr>
            <a:r>
              <a:rPr lang="cs-CZ" dirty="0" smtClean="0"/>
              <a:t>Posuny (při ilustraci) neústí do nějaké teze, </a:t>
            </a:r>
            <a:r>
              <a:rPr lang="cs-CZ" i="1" dirty="0" smtClean="0"/>
              <a:t>nevracejí</a:t>
            </a:r>
            <a:r>
              <a:rPr lang="cs-CZ" dirty="0" smtClean="0"/>
              <a:t> se k filosofii, film zůstává filmem.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3378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2. Film jako myšlenkový experiment. </a:t>
            </a:r>
            <a:r>
              <a:rPr lang="cs-CZ" dirty="0" err="1"/>
              <a:t>Parfit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00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dirty="0" smtClean="0"/>
              <a:t>Derek </a:t>
            </a:r>
            <a:r>
              <a:rPr lang="cs-CZ" sz="2400" dirty="0" err="1" smtClean="0"/>
              <a:t>Parfit</a:t>
            </a:r>
            <a:r>
              <a:rPr lang="cs-CZ" sz="2400" dirty="0" smtClean="0"/>
              <a:t>, </a:t>
            </a:r>
            <a:r>
              <a:rPr lang="cs-CZ" sz="2400" i="1" dirty="0" err="1" smtClean="0"/>
              <a:t>Why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Our</a:t>
            </a:r>
            <a:r>
              <a:rPr lang="cs-CZ" sz="2400" i="1" dirty="0" smtClean="0"/>
              <a:t> Identity </a:t>
            </a:r>
            <a:r>
              <a:rPr lang="cs-CZ" sz="2400" i="1" dirty="0" err="1" smtClean="0"/>
              <a:t>Is</a:t>
            </a:r>
            <a:r>
              <a:rPr lang="cs-CZ" sz="2400" i="1" dirty="0" smtClean="0"/>
              <a:t> Not </a:t>
            </a:r>
            <a:r>
              <a:rPr lang="cs-CZ" sz="2400" i="1" dirty="0" err="1" smtClean="0"/>
              <a:t>What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Matters</a:t>
            </a:r>
            <a:r>
              <a:rPr lang="cs-CZ" sz="2400" dirty="0" smtClean="0"/>
              <a:t>, in: </a:t>
            </a:r>
            <a:r>
              <a:rPr lang="cs-CZ" sz="2400" i="1" dirty="0" err="1" smtClean="0"/>
              <a:t>Reasons</a:t>
            </a:r>
            <a:r>
              <a:rPr lang="cs-CZ" sz="2400" i="1" dirty="0" smtClean="0"/>
              <a:t> and </a:t>
            </a:r>
            <a:r>
              <a:rPr lang="cs-CZ" sz="2400" i="1" dirty="0" err="1" smtClean="0"/>
              <a:t>Persons</a:t>
            </a:r>
            <a:r>
              <a:rPr lang="cs-CZ" sz="2400" dirty="0" smtClean="0"/>
              <a:t>, Oxford 1986, kap. 10 – 12 (též in R. Martin, J. </a:t>
            </a:r>
            <a:r>
              <a:rPr lang="cs-CZ" sz="2400" dirty="0" err="1" smtClean="0"/>
              <a:t>Barresi</a:t>
            </a:r>
            <a:r>
              <a:rPr lang="cs-CZ" sz="2400" dirty="0" smtClean="0"/>
              <a:t>, </a:t>
            </a:r>
            <a:r>
              <a:rPr lang="cs-CZ" sz="2400" i="1" dirty="0" err="1" smtClean="0"/>
              <a:t>Personal</a:t>
            </a:r>
            <a:r>
              <a:rPr lang="cs-CZ" sz="2400" i="1" dirty="0" smtClean="0"/>
              <a:t> Identity</a:t>
            </a:r>
            <a:r>
              <a:rPr lang="cs-CZ" sz="2400" dirty="0" smtClean="0"/>
              <a:t>, London 2003, str. 115-143).</a:t>
            </a:r>
          </a:p>
          <a:p>
            <a:pPr marL="109728" indent="0">
              <a:buNone/>
            </a:pPr>
            <a:r>
              <a:rPr lang="cs-CZ" sz="2400" dirty="0" smtClean="0"/>
              <a:t>Myšlenkové experimenty („</a:t>
            </a:r>
            <a:r>
              <a:rPr lang="cs-CZ" sz="2400" dirty="0" err="1" smtClean="0"/>
              <a:t>puzzling</a:t>
            </a:r>
            <a:r>
              <a:rPr lang="cs-CZ" sz="2400" dirty="0" smtClean="0"/>
              <a:t> </a:t>
            </a:r>
            <a:r>
              <a:rPr lang="cs-CZ" sz="2400" dirty="0" err="1" smtClean="0"/>
              <a:t>cases</a:t>
            </a:r>
            <a:r>
              <a:rPr lang="cs-CZ" sz="2400" dirty="0" smtClean="0"/>
              <a:t>“)</a:t>
            </a:r>
          </a:p>
          <a:p>
            <a:pPr marL="452628" indent="-342900">
              <a:buFont typeface="Courier New" panose="02070309020205020404" pitchFamily="49" charset="0"/>
              <a:buChar char="o"/>
            </a:pPr>
            <a:r>
              <a:rPr lang="cs-CZ" sz="2400" dirty="0" smtClean="0"/>
              <a:t>Jednoduchý </a:t>
            </a:r>
            <a:r>
              <a:rPr lang="cs-CZ" sz="2400" dirty="0" err="1" smtClean="0"/>
              <a:t>teletransport</a:t>
            </a:r>
            <a:r>
              <a:rPr lang="cs-CZ" sz="2400" dirty="0" smtClean="0"/>
              <a:t> (</a:t>
            </a:r>
            <a:r>
              <a:rPr lang="cs-CZ" sz="2400" i="1" dirty="0" err="1" smtClean="0"/>
              <a:t>Startrek</a:t>
            </a:r>
            <a:r>
              <a:rPr lang="cs-CZ" sz="2400" dirty="0" smtClean="0"/>
              <a:t>)</a:t>
            </a:r>
          </a:p>
          <a:p>
            <a:pPr marL="452628" indent="-342900">
              <a:buFont typeface="Courier New" panose="02070309020205020404" pitchFamily="49" charset="0"/>
              <a:buChar char="o"/>
            </a:pPr>
            <a:r>
              <a:rPr lang="cs-CZ" sz="2400" dirty="0" err="1" smtClean="0"/>
              <a:t>Teletransport</a:t>
            </a:r>
            <a:r>
              <a:rPr lang="cs-CZ" sz="2400" dirty="0" smtClean="0"/>
              <a:t> s odbočkou („</a:t>
            </a:r>
            <a:r>
              <a:rPr lang="cs-CZ" sz="2400" dirty="0" err="1" smtClean="0"/>
              <a:t>branch</a:t>
            </a:r>
            <a:r>
              <a:rPr lang="cs-CZ" sz="2400" dirty="0" smtClean="0"/>
              <a:t>-line case“)</a:t>
            </a:r>
          </a:p>
          <a:p>
            <a:pPr marL="452628" indent="-342900">
              <a:buFont typeface="Courier New" panose="02070309020205020404" pitchFamily="49" charset="0"/>
              <a:buChar char="o"/>
            </a:pPr>
            <a:r>
              <a:rPr lang="cs-CZ" sz="2400" dirty="0" smtClean="0"/>
              <a:t>Rozdělená mysl a jednota vědomí (hemisféry), </a:t>
            </a:r>
            <a:r>
              <a:rPr lang="cs-CZ" sz="2400" i="1" dirty="0" smtClean="0"/>
              <a:t>Dr. House 5/24</a:t>
            </a:r>
            <a:endParaRPr lang="cs-CZ" sz="2400" dirty="0" smtClean="0"/>
          </a:p>
          <a:p>
            <a:pPr marL="452628" indent="-342900">
              <a:buFont typeface="Courier New" panose="02070309020205020404" pitchFamily="49" charset="0"/>
              <a:buChar char="o"/>
            </a:pPr>
            <a:r>
              <a:rPr lang="cs-CZ" sz="2400" dirty="0" smtClean="0"/>
              <a:t>Dvojčata, trojčata a transplantace oddělných hemisfér do jiných těl</a:t>
            </a:r>
          </a:p>
          <a:p>
            <a:pPr marL="452628" indent="-342900">
              <a:buFont typeface="Courier New" panose="02070309020205020404" pitchFamily="49" charset="0"/>
              <a:buChar char="o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18590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TM02900743[[fn=Organika]]</Template>
  <TotalTime>1952</TotalTime>
  <Words>2132</Words>
  <Application>Microsoft Office PowerPoint</Application>
  <PresentationFormat>Širokoúhlá obrazovka</PresentationFormat>
  <Paragraphs>215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32</vt:i4>
      </vt:variant>
    </vt:vector>
  </HeadingPairs>
  <TitlesOfParts>
    <vt:vector size="39" baseType="lpstr">
      <vt:lpstr>Arial</vt:lpstr>
      <vt:lpstr>Calibri</vt:lpstr>
      <vt:lpstr>Calibri Light</vt:lpstr>
      <vt:lpstr>Courier New</vt:lpstr>
      <vt:lpstr>Wingdings 2</vt:lpstr>
      <vt:lpstr>HDOfficeLightV0</vt:lpstr>
      <vt:lpstr>Motiv Office</vt:lpstr>
      <vt:lpstr>Filosofie a film Meze ilustrace 02.05.2015</vt:lpstr>
      <vt:lpstr>Téma</vt:lpstr>
      <vt:lpstr>Plán výkladu</vt:lpstr>
      <vt:lpstr>1. Film jako ilustrace filosofických teorií</vt:lpstr>
      <vt:lpstr>Prezentace aplikace PowerPoint</vt:lpstr>
      <vt:lpstr>Prezentace aplikace PowerPoint</vt:lpstr>
      <vt:lpstr>Prezentace aplikace PowerPoint</vt:lpstr>
      <vt:lpstr>2. Film jako myšlenkový experiment. Parfit</vt:lpstr>
      <vt:lpstr>Prezentace aplikace PowerPoint</vt:lpstr>
      <vt:lpstr>Lze se z fiktivních příběhů něčemu naučit?</vt:lpstr>
      <vt:lpstr>Kritéria osobní identity</vt:lpstr>
      <vt:lpstr>Ne-redukcionistické pojetí identity</vt:lpstr>
      <vt:lpstr>Čím lze vysvětlit jednotu vědomí?</vt:lpstr>
      <vt:lpstr>Rozdělená mysl a Dr. House</vt:lpstr>
      <vt:lpstr>Prezentace aplikace PowerPoint</vt:lpstr>
      <vt:lpstr>3. Filosofický problém osobní identity</vt:lpstr>
      <vt:lpstr>Pojmy: numerická a kvalitativní identita</vt:lpstr>
      <vt:lpstr>Pojmy: identita a čas</vt:lpstr>
      <vt:lpstr>Pojmy: numerická identita napříč časem</vt:lpstr>
      <vt:lpstr>Pojmy: individualita a změna</vt:lpstr>
      <vt:lpstr>Pojmy: osoba definovaná sebevědomím</vt:lpstr>
      <vt:lpstr>Pojmy: osoba definovaná praktickým zájmem o sebe</vt:lpstr>
      <vt:lpstr>Otázky: reidentifikace a charakterizace</vt:lpstr>
      <vt:lpstr>Otázky: reidentifikace a charakterizace</vt:lpstr>
      <vt:lpstr>Otázky: k čemu identita?</vt:lpstr>
      <vt:lpstr>4. Osobní identita ve filmu</vt:lpstr>
      <vt:lpstr>The Prestige (Ch. Nolan, 2006)</vt:lpstr>
      <vt:lpstr>The Prestige (Ch. Nolan, 2006)</vt:lpstr>
      <vt:lpstr>The Prestige (Ch. Nolan, 2006)</vt:lpstr>
      <vt:lpstr>The Prestige (Ch. Nolan, 2006)</vt:lpstr>
      <vt:lpstr>The Prestige – Film a filosofie</vt:lpstr>
      <vt:lpstr>Závěr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Filosofický problém osobní identity Kurz spol. základu 2016/2017</dc:title>
  <dc:creator>pc</dc:creator>
  <cp:lastModifiedBy>Jakub Čapek</cp:lastModifiedBy>
  <cp:revision>65</cp:revision>
  <cp:lastPrinted>2017-12-11T11:41:18Z</cp:lastPrinted>
  <dcterms:created xsi:type="dcterms:W3CDTF">2016-10-03T08:26:47Z</dcterms:created>
  <dcterms:modified xsi:type="dcterms:W3CDTF">2018-05-11T06:26:00Z</dcterms:modified>
</cp:coreProperties>
</file>