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7"/>
  </p:notesMasterIdLst>
  <p:sldIdLst>
    <p:sldId id="256" r:id="rId2"/>
    <p:sldId id="258" r:id="rId3"/>
    <p:sldId id="259" r:id="rId4"/>
    <p:sldId id="260" r:id="rId5"/>
    <p:sldId id="261" r:id="rId6"/>
    <p:sldId id="257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2" d="100"/>
          <a:sy n="72" d="100"/>
        </p:scale>
        <p:origin x="-102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442839-2B35-DA46-95BE-5712E4F479E0}" type="datetimeFigureOut">
              <a:rPr lang="en-US" smtClean="0"/>
              <a:t>15.04.18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86AE44-8953-5741-AF67-AB7EB4CB2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081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6AE44-8953-5741-AF67-AB7EB4CB2BA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978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4CB0B-AC81-A14C-8D8A-0C0D85BEEE64}" type="datetimeFigureOut">
              <a:rPr lang="en-US" smtClean="0"/>
              <a:t>15.04.18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6BB37-F533-2D4A-8D0A-A6877CF7AF4B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4CB0B-AC81-A14C-8D8A-0C0D85BEEE64}" type="datetimeFigureOut">
              <a:rPr lang="en-US" smtClean="0"/>
              <a:t>15.04.18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6BB37-F533-2D4A-8D0A-A6877CF7AF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4CB0B-AC81-A14C-8D8A-0C0D85BEEE64}" type="datetimeFigureOut">
              <a:rPr lang="en-US" smtClean="0"/>
              <a:t>15.04.18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6BB37-F533-2D4A-8D0A-A6877CF7AF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4CB0B-AC81-A14C-8D8A-0C0D85BEEE64}" type="datetimeFigureOut">
              <a:rPr lang="en-US" smtClean="0"/>
              <a:t>15.04.18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6BB37-F533-2D4A-8D0A-A6877CF7AF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4CB0B-AC81-A14C-8D8A-0C0D85BEEE64}" type="datetimeFigureOut">
              <a:rPr lang="en-US" smtClean="0"/>
              <a:t>15.04.18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6BB37-F533-2D4A-8D0A-A6877CF7AF4B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4CB0B-AC81-A14C-8D8A-0C0D85BEEE64}" type="datetimeFigureOut">
              <a:rPr lang="en-US" smtClean="0"/>
              <a:t>15.04.18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6BB37-F533-2D4A-8D0A-A6877CF7AF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4CB0B-AC81-A14C-8D8A-0C0D85BEEE64}" type="datetimeFigureOut">
              <a:rPr lang="en-US" smtClean="0"/>
              <a:t>15.04.18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6BB37-F533-2D4A-8D0A-A6877CF7AF4B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4CB0B-AC81-A14C-8D8A-0C0D85BEEE64}" type="datetimeFigureOut">
              <a:rPr lang="en-US" smtClean="0"/>
              <a:t>15.04.18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6BB37-F533-2D4A-8D0A-A6877CF7AF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4CB0B-AC81-A14C-8D8A-0C0D85BEEE64}" type="datetimeFigureOut">
              <a:rPr lang="en-US" smtClean="0"/>
              <a:t>15.04.18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6BB37-F533-2D4A-8D0A-A6877CF7AF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4CB0B-AC81-A14C-8D8A-0C0D85BEEE64}" type="datetimeFigureOut">
              <a:rPr lang="en-US" smtClean="0"/>
              <a:t>15.04.18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6BB37-F533-2D4A-8D0A-A6877CF7AF4B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4CB0B-AC81-A14C-8D8A-0C0D85BEEE64}" type="datetimeFigureOut">
              <a:rPr lang="en-US" smtClean="0"/>
              <a:t>15.04.18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6BB37-F533-2D4A-8D0A-A6877CF7AF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8DB4CB0B-AC81-A14C-8D8A-0C0D85BEEE64}" type="datetimeFigureOut">
              <a:rPr lang="en-US" smtClean="0"/>
              <a:t>15.04.18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8886BB37-F533-2D4A-8D0A-A6877CF7AF4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necsus-ejms.org/only-a-groomed-woman-deserves-her-name-fashion-emancipation-and-stardom-in-the-czechoslovak-film-musical-the-lady-of-the-lines/" TargetMode="External"/><Relationship Id="rId3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70353"/>
            <a:ext cx="2139696" cy="1261872"/>
          </a:xfrm>
        </p:spPr>
        <p:txBody>
          <a:bodyPr/>
          <a:lstStyle/>
          <a:p>
            <a:pPr algn="ctr"/>
            <a:r>
              <a:rPr lang="en-US" sz="3200" b="1" dirty="0"/>
              <a:t>FAV 259</a:t>
            </a:r>
            <a:br>
              <a:rPr lang="en-US" sz="3200" b="1" dirty="0"/>
            </a:br>
            <a:endParaRPr lang="en-US" sz="3200" dirty="0"/>
          </a:p>
        </p:txBody>
      </p:sp>
      <p:pic>
        <p:nvPicPr>
          <p:cNvPr id="7" name="Content Placeholder 6" descr="Snímek obrazovky 2018-04-02 v 10.53.48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7" b="9822"/>
          <a:stretch/>
        </p:blipFill>
        <p:spPr>
          <a:xfrm>
            <a:off x="3090331" y="474135"/>
            <a:ext cx="5715000" cy="6282267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237067" y="1744134"/>
            <a:ext cx="2359830" cy="4630034"/>
          </a:xfrm>
        </p:spPr>
        <p:txBody>
          <a:bodyPr/>
          <a:lstStyle/>
          <a:p>
            <a:pPr algn="ctr"/>
            <a:r>
              <a:rPr lang="en-US" sz="2800" b="1" dirty="0" err="1"/>
              <a:t>Šaty</a:t>
            </a:r>
            <a:r>
              <a:rPr lang="en-US" sz="2800" b="1" dirty="0"/>
              <a:t> / </a:t>
            </a:r>
            <a:r>
              <a:rPr lang="en-US" sz="2800" b="1" dirty="0" err="1"/>
              <a:t>Kostým</a:t>
            </a:r>
            <a:r>
              <a:rPr lang="en-US" sz="2800" b="1" dirty="0"/>
              <a:t> /</a:t>
            </a:r>
          </a:p>
          <a:p>
            <a:pPr algn="ctr"/>
            <a:r>
              <a:rPr lang="en-US" sz="2800" b="1" dirty="0" err="1"/>
              <a:t>Móda</a:t>
            </a:r>
            <a:r>
              <a:rPr lang="en-US" sz="2800" b="1" dirty="0"/>
              <a:t> </a:t>
            </a:r>
            <a:r>
              <a:rPr lang="en-US" sz="2800" b="1" dirty="0" err="1"/>
              <a:t>ve</a:t>
            </a:r>
            <a:r>
              <a:rPr lang="en-US" sz="2800" b="1" dirty="0"/>
              <a:t> </a:t>
            </a:r>
            <a:r>
              <a:rPr lang="en-US" sz="2800" b="1" dirty="0" err="1"/>
              <a:t>filmu</a:t>
            </a:r>
            <a:endParaRPr lang="en-US" sz="2800" b="1" dirty="0"/>
          </a:p>
          <a:p>
            <a:pPr algn="ctr"/>
            <a:endParaRPr lang="en-US" sz="2800" dirty="0"/>
          </a:p>
          <a:p>
            <a:pPr algn="ctr"/>
            <a:r>
              <a:rPr lang="en-US" sz="1600" dirty="0"/>
              <a:t>Mgr. Šárka Gmiterková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sagm@seznam.cz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4</a:t>
            </a:r>
            <a:r>
              <a:rPr lang="en-US" sz="1600" dirty="0" smtClean="0"/>
              <a:t>. 4. </a:t>
            </a:r>
            <a:r>
              <a:rPr lang="en-US" sz="1600" dirty="0"/>
              <a:t>2018</a:t>
            </a:r>
          </a:p>
          <a:p>
            <a:endParaRPr lang="en-US" sz="1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468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Fernand</a:t>
            </a:r>
            <a:r>
              <a:rPr lang="en-US" dirty="0" smtClean="0"/>
              <a:t> </a:t>
            </a:r>
            <a:r>
              <a:rPr lang="en-US" dirty="0" err="1" smtClean="0"/>
              <a:t>Vácha</a:t>
            </a:r>
            <a:endParaRPr lang="en-US" dirty="0"/>
          </a:p>
        </p:txBody>
      </p:sp>
      <p:pic>
        <p:nvPicPr>
          <p:cNvPr id="6" name="Content Placeholder 5" descr="Snímek obrazovky 2018-04-04 v 9.56.50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9" r="18029"/>
          <a:stretch>
            <a:fillRect/>
          </a:stretch>
        </p:blipFill>
        <p:spPr/>
      </p:pic>
      <p:pic>
        <p:nvPicPr>
          <p:cNvPr id="5" name="Content Placeholder 4" descr="IMG_1593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1" b="6191"/>
          <a:stretch>
            <a:fillRect/>
          </a:stretch>
        </p:blipFill>
        <p:spPr/>
      </p:pic>
      <p:pic>
        <p:nvPicPr>
          <p:cNvPr id="7" name="Picture 6" descr="Snímek obrazovky 2018-04-02 v 10.09.5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36" y="1617129"/>
            <a:ext cx="4114800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879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" y="299900"/>
            <a:ext cx="2743200" cy="1624960"/>
          </a:xfrm>
        </p:spPr>
        <p:txBody>
          <a:bodyPr/>
          <a:lstStyle/>
          <a:p>
            <a:pPr algn="ctr"/>
            <a:r>
              <a:rPr lang="en-US" sz="2000" b="1" i="1" dirty="0" err="1" smtClean="0"/>
              <a:t>Dáma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na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kolejích</a:t>
            </a:r>
            <a:r>
              <a:rPr lang="en-US" sz="2000" b="1" i="1" dirty="0" smtClean="0"/>
              <a:t> </a:t>
            </a:r>
            <a:br>
              <a:rPr lang="en-US" sz="2000" b="1" i="1" dirty="0" smtClean="0"/>
            </a:br>
            <a:r>
              <a:rPr lang="en-US" sz="1800" dirty="0" smtClean="0"/>
              <a:t>r. </a:t>
            </a:r>
            <a:r>
              <a:rPr lang="en-US" sz="1800" dirty="0" err="1" smtClean="0"/>
              <a:t>Ladislav</a:t>
            </a:r>
            <a:r>
              <a:rPr lang="en-US" sz="1800" dirty="0" smtClean="0"/>
              <a:t> </a:t>
            </a:r>
            <a:r>
              <a:rPr lang="en-US" sz="1800" dirty="0" err="1" smtClean="0"/>
              <a:t>Rychman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ČSSR 1966</a:t>
            </a:r>
            <a:br>
              <a:rPr lang="en-US" sz="1800" dirty="0" smtClean="0"/>
            </a:br>
            <a:r>
              <a:rPr lang="en-US" sz="1800" dirty="0" err="1" smtClean="0"/>
              <a:t>Kostýmy</a:t>
            </a:r>
            <a:r>
              <a:rPr lang="en-US" sz="1800" dirty="0" smtClean="0"/>
              <a:t>: </a:t>
            </a:r>
            <a:r>
              <a:rPr lang="en-US" sz="1800" dirty="0" err="1" smtClean="0"/>
              <a:t>Jiří</a:t>
            </a:r>
            <a:r>
              <a:rPr lang="en-US" sz="1800" dirty="0" smtClean="0"/>
              <a:t> </a:t>
            </a:r>
            <a:r>
              <a:rPr lang="en-US" sz="1800" dirty="0" err="1" smtClean="0"/>
              <a:t>Janeček</a:t>
            </a:r>
            <a:r>
              <a:rPr lang="en-US" sz="1800" dirty="0" smtClean="0"/>
              <a:t> a Jan </a:t>
            </a:r>
            <a:r>
              <a:rPr lang="en-US" sz="1800" dirty="0" err="1" smtClean="0"/>
              <a:t>Skalický</a:t>
            </a:r>
            <a:endParaRPr lang="en-US" sz="1800" b="1" dirty="0"/>
          </a:p>
        </p:txBody>
      </p:sp>
      <p:pic>
        <p:nvPicPr>
          <p:cNvPr id="8" name="Content Placeholder 7" descr="Snímek obrazovky 2018-04-04 v 10.05.5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0" r="12990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186267" y="2052473"/>
            <a:ext cx="2410630" cy="4409900"/>
          </a:xfrm>
        </p:spPr>
        <p:txBody>
          <a:bodyPr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 err="1" smtClean="0"/>
              <a:t>Hudební</a:t>
            </a:r>
            <a:r>
              <a:rPr lang="en-US" sz="1800" dirty="0" smtClean="0"/>
              <a:t> </a:t>
            </a:r>
            <a:r>
              <a:rPr lang="en-US" sz="1800" dirty="0" err="1" smtClean="0"/>
              <a:t>komedie</a:t>
            </a:r>
            <a:r>
              <a:rPr lang="en-US" sz="1800" dirty="0" smtClean="0"/>
              <a:t> o </a:t>
            </a:r>
            <a:r>
              <a:rPr lang="en-US" sz="1800" dirty="0" err="1" smtClean="0"/>
              <a:t>řidičce</a:t>
            </a:r>
            <a:r>
              <a:rPr lang="en-US" sz="1800" dirty="0" smtClean="0"/>
              <a:t> </a:t>
            </a:r>
            <a:r>
              <a:rPr lang="en-US" sz="1800" dirty="0" err="1" smtClean="0"/>
              <a:t>tramvaje</a:t>
            </a:r>
            <a:r>
              <a:rPr lang="en-US" sz="1800" dirty="0" smtClean="0"/>
              <a:t> </a:t>
            </a:r>
            <a:r>
              <a:rPr lang="en-US" sz="1800" dirty="0" err="1" smtClean="0"/>
              <a:t>Marii</a:t>
            </a:r>
            <a:r>
              <a:rPr lang="en-US" sz="1800" dirty="0" smtClean="0"/>
              <a:t> </a:t>
            </a:r>
            <a:r>
              <a:rPr lang="en-US" sz="1800" dirty="0" err="1" smtClean="0"/>
              <a:t>Kučerové</a:t>
            </a:r>
            <a:r>
              <a:rPr lang="en-US" sz="1800" dirty="0" smtClean="0"/>
              <a:t>, </a:t>
            </a:r>
            <a:r>
              <a:rPr lang="en-US" sz="1800" dirty="0" err="1" smtClean="0"/>
              <a:t>která</a:t>
            </a:r>
            <a:r>
              <a:rPr lang="en-US" sz="1800" dirty="0" smtClean="0"/>
              <a:t> </a:t>
            </a:r>
            <a:r>
              <a:rPr lang="en-US" sz="1800" dirty="0" err="1" smtClean="0"/>
              <a:t>po</a:t>
            </a:r>
            <a:r>
              <a:rPr lang="en-US" sz="1800" dirty="0" smtClean="0"/>
              <a:t> </a:t>
            </a:r>
            <a:r>
              <a:rPr lang="en-US" sz="1800" dirty="0" err="1" smtClean="0"/>
              <a:t>odhalení</a:t>
            </a:r>
            <a:r>
              <a:rPr lang="en-US" sz="1800" dirty="0" smtClean="0"/>
              <a:t> </a:t>
            </a:r>
            <a:r>
              <a:rPr lang="en-US" sz="1800" dirty="0" err="1" smtClean="0"/>
              <a:t>manželovy</a:t>
            </a:r>
            <a:r>
              <a:rPr lang="en-US" sz="1800" dirty="0" smtClean="0"/>
              <a:t> </a:t>
            </a:r>
            <a:r>
              <a:rPr lang="en-US" sz="1800" dirty="0" err="1" smtClean="0"/>
              <a:t>nevěry</a:t>
            </a:r>
            <a:r>
              <a:rPr lang="en-US" sz="1800" dirty="0" smtClean="0"/>
              <a:t> </a:t>
            </a:r>
            <a:r>
              <a:rPr lang="en-US" sz="1800" dirty="0" err="1" smtClean="0"/>
              <a:t>radikálně</a:t>
            </a:r>
            <a:r>
              <a:rPr lang="en-US" sz="1800" dirty="0" smtClean="0"/>
              <a:t> </a:t>
            </a:r>
            <a:r>
              <a:rPr lang="en-US" sz="1800" dirty="0" err="1" smtClean="0"/>
              <a:t>mění</a:t>
            </a:r>
            <a:r>
              <a:rPr lang="en-US" sz="1800" dirty="0" smtClean="0"/>
              <a:t> </a:t>
            </a:r>
            <a:r>
              <a:rPr lang="en-US" sz="1800" dirty="0" err="1" smtClean="0"/>
              <a:t>svůj</a:t>
            </a:r>
            <a:r>
              <a:rPr lang="en-US" sz="1800" dirty="0" smtClean="0"/>
              <a:t> </a:t>
            </a:r>
            <a:r>
              <a:rPr lang="en-US" sz="1800" dirty="0" err="1" smtClean="0"/>
              <a:t>život</a:t>
            </a:r>
            <a:endParaRPr lang="en-US" sz="1800" dirty="0" smtClean="0"/>
          </a:p>
          <a:p>
            <a:pPr marL="285750" indent="-285750">
              <a:buFont typeface="Arial"/>
              <a:buChar char="•"/>
            </a:pPr>
            <a:r>
              <a:rPr lang="en-US" sz="1800" dirty="0" err="1" smtClean="0"/>
              <a:t>Spolu</a:t>
            </a:r>
            <a:r>
              <a:rPr lang="en-US" sz="1800" dirty="0" smtClean="0"/>
              <a:t> s </a:t>
            </a:r>
            <a:r>
              <a:rPr lang="en-US" sz="1800" dirty="0" err="1" smtClean="0"/>
              <a:t>obměnou</a:t>
            </a:r>
            <a:r>
              <a:rPr lang="en-US" sz="1800" dirty="0" smtClean="0"/>
              <a:t> </a:t>
            </a:r>
            <a:r>
              <a:rPr lang="en-US" sz="1800" dirty="0" err="1" smtClean="0"/>
              <a:t>šatníku</a:t>
            </a:r>
            <a:r>
              <a:rPr lang="en-US" sz="1800" dirty="0" smtClean="0"/>
              <a:t> Marie </a:t>
            </a:r>
            <a:r>
              <a:rPr lang="en-US" sz="1800" dirty="0" err="1" smtClean="0"/>
              <a:t>získává</a:t>
            </a:r>
            <a:r>
              <a:rPr lang="en-US" sz="1800" dirty="0" smtClean="0"/>
              <a:t> </a:t>
            </a:r>
            <a:r>
              <a:rPr lang="en-US" sz="1800" dirty="0" err="1" smtClean="0"/>
              <a:t>sebevědomí</a:t>
            </a:r>
            <a:r>
              <a:rPr lang="en-US" sz="1800" dirty="0"/>
              <a:t> </a:t>
            </a:r>
            <a:r>
              <a:rPr lang="en-US" sz="1800" dirty="0" smtClean="0"/>
              <a:t>a </a:t>
            </a:r>
            <a:r>
              <a:rPr lang="en-US" sz="1800" dirty="0" err="1" smtClean="0"/>
              <a:t>odvahu</a:t>
            </a:r>
            <a:r>
              <a:rPr lang="en-US" sz="1800" dirty="0" smtClean="0"/>
              <a:t> </a:t>
            </a:r>
            <a:r>
              <a:rPr lang="en-US" sz="1800" dirty="0" err="1" smtClean="0"/>
              <a:t>být</a:t>
            </a:r>
            <a:r>
              <a:rPr lang="en-US" sz="1800" dirty="0" smtClean="0"/>
              <a:t> </a:t>
            </a:r>
            <a:r>
              <a:rPr lang="en-US" sz="1800" dirty="0" err="1" smtClean="0"/>
              <a:t>inspirací</a:t>
            </a:r>
            <a:r>
              <a:rPr lang="en-US" sz="1800" dirty="0" smtClean="0"/>
              <a:t> pro </a:t>
            </a:r>
            <a:r>
              <a:rPr lang="en-US" sz="1800" dirty="0" err="1" smtClean="0"/>
              <a:t>další</a:t>
            </a:r>
            <a:r>
              <a:rPr lang="en-US" sz="1800" dirty="0" smtClean="0"/>
              <a:t> </a:t>
            </a:r>
            <a:r>
              <a:rPr lang="en-US" sz="1800" dirty="0" err="1"/>
              <a:t>ž</a:t>
            </a:r>
            <a:r>
              <a:rPr lang="en-US" sz="1800" dirty="0" err="1" smtClean="0"/>
              <a:t>eny</a:t>
            </a:r>
            <a:r>
              <a:rPr lang="en-US" sz="1800" dirty="0" smtClean="0"/>
              <a:t> </a:t>
            </a:r>
            <a:r>
              <a:rPr lang="en-US" sz="1800" dirty="0" err="1" smtClean="0"/>
              <a:t>nespokojené</a:t>
            </a:r>
            <a:r>
              <a:rPr lang="en-US" sz="1800" dirty="0" smtClean="0"/>
              <a:t> s </a:t>
            </a:r>
            <a:r>
              <a:rPr lang="en-US" sz="1800" dirty="0" err="1" smtClean="0"/>
              <a:t>vlastním</a:t>
            </a:r>
            <a:r>
              <a:rPr lang="en-US" sz="1800" dirty="0" smtClean="0"/>
              <a:t> </a:t>
            </a:r>
            <a:r>
              <a:rPr lang="en-US" sz="1800" dirty="0" err="1" smtClean="0"/>
              <a:t>životem</a:t>
            </a:r>
            <a:r>
              <a:rPr lang="en-US" sz="1800" dirty="0" smtClean="0"/>
              <a:t> &gt;&gt; </a:t>
            </a:r>
            <a:r>
              <a:rPr lang="en-US" sz="1800" dirty="0" err="1" smtClean="0"/>
              <a:t>transformační</a:t>
            </a:r>
            <a:r>
              <a:rPr lang="en-US" sz="1800" dirty="0" smtClean="0"/>
              <a:t> film</a:t>
            </a:r>
          </a:p>
          <a:p>
            <a:endParaRPr lang="en-US" sz="1800" dirty="0" smtClean="0"/>
          </a:p>
          <a:p>
            <a:pPr marL="285750" indent="-285750">
              <a:buFont typeface="Arial"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51875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0353"/>
            <a:ext cx="2139696" cy="1261872"/>
          </a:xfrm>
        </p:spPr>
        <p:txBody>
          <a:bodyPr/>
          <a:lstStyle/>
          <a:p>
            <a:pPr algn="ctr"/>
            <a:r>
              <a:rPr lang="en-US" b="1" dirty="0" err="1" smtClean="0"/>
              <a:t>Kontext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pic>
        <p:nvPicPr>
          <p:cNvPr id="5" name="Content Placeholder 4" descr="Snímek obrazovky 2018-04-04 v 10.29.1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4255" b="-54255"/>
          <a:stretch>
            <a:fillRect/>
          </a:stretch>
        </p:blipFill>
        <p:spPr>
          <a:xfrm>
            <a:off x="2971800" y="-643005"/>
            <a:ext cx="5715000" cy="557784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1733" y="1202268"/>
            <a:ext cx="2275164" cy="5171900"/>
          </a:xfrm>
        </p:spPr>
        <p:txBody>
          <a:bodyPr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err="1" smtClean="0"/>
              <a:t>Odklon</a:t>
            </a:r>
            <a:r>
              <a:rPr lang="en-US" sz="1600" dirty="0" smtClean="0"/>
              <a:t> od </a:t>
            </a:r>
            <a:r>
              <a:rPr lang="en-US" sz="1600" dirty="0" err="1" smtClean="0"/>
              <a:t>starších</a:t>
            </a:r>
            <a:r>
              <a:rPr lang="en-US" sz="1600" dirty="0" smtClean="0"/>
              <a:t> </a:t>
            </a:r>
            <a:r>
              <a:rPr lang="en-US" sz="1600" dirty="0" err="1" smtClean="0"/>
              <a:t>vizí</a:t>
            </a:r>
            <a:r>
              <a:rPr lang="en-US" sz="1600" dirty="0" smtClean="0"/>
              <a:t>, </a:t>
            </a:r>
            <a:r>
              <a:rPr lang="en-US" sz="1600" dirty="0" err="1" smtClean="0"/>
              <a:t>glorifikujících</a:t>
            </a:r>
            <a:r>
              <a:rPr lang="en-US" sz="1600" dirty="0" smtClean="0"/>
              <a:t> </a:t>
            </a:r>
            <a:r>
              <a:rPr lang="en-US" sz="1600" dirty="0" err="1" smtClean="0"/>
              <a:t>pracující</a:t>
            </a:r>
            <a:r>
              <a:rPr lang="en-US" sz="1600" dirty="0"/>
              <a:t> </a:t>
            </a:r>
            <a:r>
              <a:rPr lang="en-US" sz="1600" dirty="0" err="1" smtClean="0"/>
              <a:t>ženy</a:t>
            </a:r>
            <a:r>
              <a:rPr lang="en-US" sz="1600" dirty="0" smtClean="0"/>
              <a:t> v </a:t>
            </a:r>
            <a:r>
              <a:rPr lang="en-US" sz="1600" dirty="0" err="1" smtClean="0"/>
              <a:t>nenápadných</a:t>
            </a:r>
            <a:r>
              <a:rPr lang="en-US" sz="1600" dirty="0" smtClean="0"/>
              <a:t> a </a:t>
            </a:r>
            <a:r>
              <a:rPr lang="en-US" sz="1600" dirty="0" err="1" smtClean="0"/>
              <a:t>neforemných</a:t>
            </a:r>
            <a:r>
              <a:rPr lang="en-US" sz="1600" dirty="0" smtClean="0"/>
              <a:t> </a:t>
            </a:r>
            <a:r>
              <a:rPr lang="en-US" sz="1600" dirty="0" err="1" smtClean="0"/>
              <a:t>oděvech</a:t>
            </a:r>
            <a:r>
              <a:rPr lang="en-US" sz="1600" dirty="0" smtClean="0"/>
              <a:t> a </a:t>
            </a:r>
            <a:r>
              <a:rPr lang="en-US" sz="1600" dirty="0" err="1" smtClean="0"/>
              <a:t>uniformách</a:t>
            </a:r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Film </a:t>
            </a:r>
            <a:r>
              <a:rPr lang="en-US" sz="1600" dirty="0" err="1" smtClean="0"/>
              <a:t>ukazuje</a:t>
            </a:r>
            <a:r>
              <a:rPr lang="en-US" sz="1600" dirty="0" smtClean="0"/>
              <a:t> </a:t>
            </a:r>
            <a:r>
              <a:rPr lang="en-US" sz="1600" dirty="0" err="1" smtClean="0"/>
              <a:t>transformaci</a:t>
            </a:r>
            <a:r>
              <a:rPr lang="en-US" sz="1600" dirty="0" smtClean="0"/>
              <a:t> </a:t>
            </a:r>
            <a:r>
              <a:rPr lang="en-US" sz="1600" dirty="0" err="1" smtClean="0"/>
              <a:t>pomocí</a:t>
            </a:r>
            <a:r>
              <a:rPr lang="en-US" sz="1600" dirty="0" smtClean="0"/>
              <a:t> </a:t>
            </a:r>
            <a:r>
              <a:rPr lang="en-US" sz="1600" dirty="0" err="1" smtClean="0"/>
              <a:t>šatů</a:t>
            </a:r>
            <a:r>
              <a:rPr lang="en-US" sz="1600" dirty="0" smtClean="0"/>
              <a:t> a </a:t>
            </a:r>
            <a:r>
              <a:rPr lang="en-US" sz="1600" dirty="0" err="1" smtClean="0"/>
              <a:t>pěstěného</a:t>
            </a:r>
            <a:r>
              <a:rPr lang="en-US" sz="1600" dirty="0" smtClean="0"/>
              <a:t> </a:t>
            </a:r>
            <a:r>
              <a:rPr lang="en-US" sz="1600" dirty="0" err="1" smtClean="0"/>
              <a:t>zevnějšku</a:t>
            </a:r>
            <a:r>
              <a:rPr lang="en-US" sz="1600" dirty="0" smtClean="0"/>
              <a:t> </a:t>
            </a:r>
            <a:r>
              <a:rPr lang="en-US" sz="1600" dirty="0" err="1" smtClean="0"/>
              <a:t>jako</a:t>
            </a:r>
            <a:r>
              <a:rPr lang="en-US" sz="1600" dirty="0" smtClean="0"/>
              <a:t> </a:t>
            </a:r>
            <a:r>
              <a:rPr lang="en-US" sz="1600" dirty="0" err="1" smtClean="0"/>
              <a:t>dostupnou</a:t>
            </a:r>
            <a:r>
              <a:rPr lang="en-US" sz="1600" dirty="0" smtClean="0"/>
              <a:t> </a:t>
            </a:r>
            <a:r>
              <a:rPr lang="en-US" sz="1600" dirty="0" err="1" smtClean="0"/>
              <a:t>každé</a:t>
            </a:r>
            <a:r>
              <a:rPr lang="en-US" sz="1600" dirty="0" smtClean="0"/>
              <a:t> </a:t>
            </a:r>
            <a:r>
              <a:rPr lang="en-US" sz="1600" dirty="0" err="1" smtClean="0"/>
              <a:t>socialistické</a:t>
            </a:r>
            <a:r>
              <a:rPr lang="en-US" sz="1600" dirty="0" smtClean="0"/>
              <a:t> </a:t>
            </a:r>
            <a:r>
              <a:rPr lang="en-US" sz="1600" dirty="0" err="1" smtClean="0"/>
              <a:t>ženě</a:t>
            </a:r>
            <a:r>
              <a:rPr lang="en-US" sz="1600" dirty="0" smtClean="0"/>
              <a:t>, </a:t>
            </a:r>
            <a:r>
              <a:rPr lang="en-US" sz="1600" dirty="0" err="1" smtClean="0"/>
              <a:t>zároveň</a:t>
            </a:r>
            <a:r>
              <a:rPr lang="en-US" sz="1600" dirty="0" smtClean="0"/>
              <a:t> </a:t>
            </a:r>
            <a:r>
              <a:rPr lang="en-US" sz="1600" dirty="0" err="1" smtClean="0"/>
              <a:t>toto</a:t>
            </a:r>
            <a:r>
              <a:rPr lang="en-US" sz="1600" dirty="0" smtClean="0"/>
              <a:t> </a:t>
            </a:r>
            <a:r>
              <a:rPr lang="en-US" sz="1600" dirty="0" err="1" smtClean="0"/>
              <a:t>vyznění</a:t>
            </a:r>
            <a:r>
              <a:rPr lang="en-US" sz="1600" dirty="0" smtClean="0"/>
              <a:t> </a:t>
            </a:r>
            <a:r>
              <a:rPr lang="en-US" sz="1600" dirty="0" err="1" smtClean="0"/>
              <a:t>ve</a:t>
            </a:r>
            <a:r>
              <a:rPr lang="en-US" sz="1600" dirty="0" smtClean="0"/>
              <a:t> </a:t>
            </a:r>
            <a:r>
              <a:rPr lang="en-US" sz="1600" dirty="0" err="1" smtClean="0"/>
              <a:t>finále</a:t>
            </a:r>
            <a:r>
              <a:rPr lang="en-US" sz="1600" dirty="0" smtClean="0"/>
              <a:t> </a:t>
            </a:r>
            <a:r>
              <a:rPr lang="en-US" sz="1600" dirty="0" err="1" smtClean="0"/>
              <a:t>podrývá</a:t>
            </a:r>
            <a:r>
              <a:rPr lang="en-US" sz="1600" dirty="0"/>
              <a:t> </a:t>
            </a:r>
            <a:r>
              <a:rPr lang="en-US" sz="1600" dirty="0" smtClean="0"/>
              <a:t>&gt;&gt; </a:t>
            </a:r>
            <a:r>
              <a:rPr lang="en-US" sz="1600" dirty="0" err="1" smtClean="0"/>
              <a:t>vyjádření</a:t>
            </a:r>
            <a:r>
              <a:rPr lang="en-US" sz="1600" dirty="0" smtClean="0"/>
              <a:t> </a:t>
            </a:r>
            <a:r>
              <a:rPr lang="en-US" sz="1600" dirty="0" err="1" smtClean="0"/>
              <a:t>tenzí</a:t>
            </a:r>
            <a:r>
              <a:rPr lang="en-US" sz="1600" dirty="0" smtClean="0"/>
              <a:t> </a:t>
            </a:r>
            <a:r>
              <a:rPr lang="en-US" sz="1600" dirty="0" err="1" smtClean="0"/>
              <a:t>obklopujících</a:t>
            </a:r>
            <a:r>
              <a:rPr lang="en-US" sz="1600" dirty="0" smtClean="0"/>
              <a:t> </a:t>
            </a:r>
            <a:r>
              <a:rPr lang="en-US" sz="1600" dirty="0" err="1" smtClean="0"/>
              <a:t>módu</a:t>
            </a:r>
            <a:r>
              <a:rPr lang="en-US" sz="1600" dirty="0" smtClean="0"/>
              <a:t> a </a:t>
            </a:r>
            <a:r>
              <a:rPr lang="en-US" sz="1600" dirty="0" err="1" smtClean="0"/>
              <a:t>konzumní</a:t>
            </a:r>
            <a:r>
              <a:rPr lang="en-US" sz="1600" dirty="0" smtClean="0"/>
              <a:t> </a:t>
            </a:r>
            <a:r>
              <a:rPr lang="en-US" sz="1600" dirty="0" err="1" smtClean="0"/>
              <a:t>životní</a:t>
            </a:r>
            <a:r>
              <a:rPr lang="en-US" sz="1600" dirty="0" smtClean="0"/>
              <a:t> </a:t>
            </a:r>
            <a:r>
              <a:rPr lang="en-US" sz="1600" dirty="0" err="1" smtClean="0"/>
              <a:t>styl</a:t>
            </a:r>
            <a:r>
              <a:rPr lang="en-US" sz="1600" dirty="0" smtClean="0"/>
              <a:t> v ČSSR v 60. </a:t>
            </a:r>
            <a:r>
              <a:rPr lang="en-US" sz="1600" dirty="0" err="1" smtClean="0"/>
              <a:t>letech</a:t>
            </a:r>
            <a:endParaRPr lang="en-US" sz="1600" dirty="0" smtClean="0"/>
          </a:p>
          <a:p>
            <a:pPr marL="285750" indent="-285750">
              <a:buFont typeface="Arial"/>
              <a:buChar char="•"/>
            </a:pPr>
            <a:endParaRPr lang="en-US" sz="1600" dirty="0"/>
          </a:p>
        </p:txBody>
      </p:sp>
      <p:pic>
        <p:nvPicPr>
          <p:cNvPr id="6" name="Picture 5" descr="Snímek obrazovky 2018-04-04 v 10.32.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510026"/>
            <a:ext cx="5588000" cy="286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966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b="1" dirty="0" smtClean="0"/>
              <a:t>Text</a:t>
            </a:r>
            <a:br>
              <a:rPr lang="en-US" sz="2800" b="1" dirty="0" smtClean="0"/>
            </a:br>
            <a:r>
              <a:rPr lang="en-US" sz="2800" b="1" dirty="0"/>
              <a:t/>
            </a:r>
            <a:br>
              <a:rPr lang="en-US" sz="2800" b="1" dirty="0"/>
            </a:br>
            <a:endParaRPr lang="en-US" sz="2800" b="1" dirty="0"/>
          </a:p>
        </p:txBody>
      </p:sp>
      <p:pic>
        <p:nvPicPr>
          <p:cNvPr id="5" name="Content Placeholder 4" descr="Snímek obrazovky 2018-04-04 v 10.47.4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246" b="-34246"/>
          <a:stretch>
            <a:fillRect/>
          </a:stretch>
        </p:blipFill>
        <p:spPr>
          <a:xfrm>
            <a:off x="3115733" y="2400746"/>
            <a:ext cx="5715000" cy="557784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1286934"/>
            <a:ext cx="2743199" cy="5087234"/>
          </a:xfrm>
        </p:spPr>
        <p:txBody>
          <a:bodyPr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 smtClean="0"/>
              <a:t>Na </a:t>
            </a:r>
            <a:r>
              <a:rPr lang="en-US" sz="1800" dirty="0" err="1" smtClean="0"/>
              <a:t>kostýmy</a:t>
            </a:r>
            <a:r>
              <a:rPr lang="en-US" sz="1800" dirty="0" smtClean="0"/>
              <a:t> </a:t>
            </a:r>
            <a:r>
              <a:rPr lang="en-US" sz="1800" dirty="0" err="1" smtClean="0"/>
              <a:t>připadá</a:t>
            </a:r>
            <a:r>
              <a:rPr lang="en-US" sz="1800" dirty="0" smtClean="0"/>
              <a:t> </a:t>
            </a:r>
            <a:r>
              <a:rPr lang="en-US" sz="1800" dirty="0" err="1" smtClean="0"/>
              <a:t>zhruba</a:t>
            </a:r>
            <a:r>
              <a:rPr lang="en-US" sz="1800" dirty="0" smtClean="0"/>
              <a:t> </a:t>
            </a:r>
            <a:r>
              <a:rPr lang="en-US" sz="1800" dirty="0" err="1" smtClean="0"/>
              <a:t>šestina</a:t>
            </a:r>
            <a:r>
              <a:rPr lang="en-US" sz="1800" dirty="0" smtClean="0"/>
              <a:t> </a:t>
            </a:r>
            <a:r>
              <a:rPr lang="en-US" sz="1800" dirty="0" err="1" smtClean="0"/>
              <a:t>rozpočtu</a:t>
            </a:r>
            <a:r>
              <a:rPr lang="en-US" sz="1800" dirty="0" smtClean="0"/>
              <a:t> (</a:t>
            </a:r>
            <a:r>
              <a:rPr lang="en-US" sz="1800" dirty="0" err="1" smtClean="0"/>
              <a:t>cca</a:t>
            </a:r>
            <a:r>
              <a:rPr lang="en-US" sz="1800" dirty="0" smtClean="0"/>
              <a:t> 550 000 </a:t>
            </a:r>
            <a:r>
              <a:rPr lang="en-US" sz="1800" dirty="0" err="1" smtClean="0"/>
              <a:t>Kčs</a:t>
            </a:r>
            <a:r>
              <a:rPr lang="en-US" sz="1800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err="1" smtClean="0"/>
              <a:t>Výrazným</a:t>
            </a:r>
            <a:r>
              <a:rPr lang="en-US" sz="1800" dirty="0" smtClean="0"/>
              <a:t> </a:t>
            </a:r>
            <a:r>
              <a:rPr lang="en-US" sz="1800" dirty="0" err="1" smtClean="0"/>
              <a:t>motivem</a:t>
            </a:r>
            <a:r>
              <a:rPr lang="en-US" sz="1800" dirty="0" smtClean="0"/>
              <a:t> je </a:t>
            </a:r>
            <a:r>
              <a:rPr lang="en-US" sz="1800" dirty="0" err="1" smtClean="0"/>
              <a:t>množství</a:t>
            </a:r>
            <a:r>
              <a:rPr lang="en-US" sz="1800" dirty="0" smtClean="0"/>
              <a:t> </a:t>
            </a:r>
            <a:r>
              <a:rPr lang="en-US" sz="1800" dirty="0" err="1" smtClean="0"/>
              <a:t>šatů</a:t>
            </a:r>
            <a:r>
              <a:rPr lang="en-US" sz="1800" dirty="0" smtClean="0"/>
              <a:t>, </a:t>
            </a:r>
            <a:r>
              <a:rPr lang="en-US" sz="1800" dirty="0" err="1" smtClean="0"/>
              <a:t>kterými</a:t>
            </a:r>
            <a:r>
              <a:rPr lang="en-US" sz="1800" dirty="0" smtClean="0"/>
              <a:t> </a:t>
            </a:r>
            <a:r>
              <a:rPr lang="en-US" sz="1800" dirty="0" err="1" smtClean="0"/>
              <a:t>hrdinka</a:t>
            </a:r>
            <a:r>
              <a:rPr lang="en-US" sz="1800" dirty="0" smtClean="0"/>
              <a:t> </a:t>
            </a:r>
            <a:r>
              <a:rPr lang="en-US" sz="1800" dirty="0" err="1" smtClean="0"/>
              <a:t>náhle</a:t>
            </a:r>
            <a:r>
              <a:rPr lang="en-US" sz="1800" dirty="0" smtClean="0"/>
              <a:t> </a:t>
            </a:r>
            <a:r>
              <a:rPr lang="en-US" sz="1800" dirty="0" err="1" smtClean="0"/>
              <a:t>disponuje</a:t>
            </a:r>
            <a:endParaRPr lang="en-US" sz="1800" dirty="0" smtClean="0"/>
          </a:p>
          <a:p>
            <a:pPr marL="285750" indent="-285750">
              <a:buFont typeface="Arial"/>
              <a:buChar char="•"/>
            </a:pPr>
            <a:r>
              <a:rPr lang="en-US" sz="1800" dirty="0" err="1" smtClean="0"/>
              <a:t>Šaty</a:t>
            </a:r>
            <a:r>
              <a:rPr lang="en-US" sz="1800" dirty="0" smtClean="0"/>
              <a:t> </a:t>
            </a:r>
            <a:r>
              <a:rPr lang="en-US" sz="1800" dirty="0" err="1" smtClean="0"/>
              <a:t>mají</a:t>
            </a:r>
            <a:r>
              <a:rPr lang="en-US" sz="1800" dirty="0" smtClean="0"/>
              <a:t> </a:t>
            </a:r>
            <a:r>
              <a:rPr lang="en-US" sz="1800" dirty="0" err="1" smtClean="0"/>
              <a:t>schopnost</a:t>
            </a:r>
            <a:r>
              <a:rPr lang="en-US" sz="1800" dirty="0" smtClean="0"/>
              <a:t> </a:t>
            </a:r>
            <a:r>
              <a:rPr lang="en-US" sz="1800" dirty="0" err="1" smtClean="0"/>
              <a:t>vytvořit</a:t>
            </a:r>
            <a:r>
              <a:rPr lang="en-US" sz="1800" dirty="0" smtClean="0"/>
              <a:t> </a:t>
            </a:r>
            <a:r>
              <a:rPr lang="en-US" sz="1800" dirty="0" err="1" smtClean="0"/>
              <a:t>hrdince</a:t>
            </a:r>
            <a:r>
              <a:rPr lang="en-US" sz="1800" dirty="0" smtClean="0"/>
              <a:t> </a:t>
            </a:r>
            <a:r>
              <a:rPr lang="en-US" sz="1800" dirty="0" err="1" smtClean="0"/>
              <a:t>novou</a:t>
            </a:r>
            <a:r>
              <a:rPr lang="en-US" sz="1800" dirty="0"/>
              <a:t> </a:t>
            </a:r>
            <a:r>
              <a:rPr lang="en-US" sz="1800" dirty="0" err="1" smtClean="0"/>
              <a:t>identitu</a:t>
            </a:r>
            <a:r>
              <a:rPr lang="en-US" sz="1800" dirty="0" smtClean="0"/>
              <a:t> (</a:t>
            </a:r>
            <a:r>
              <a:rPr lang="en-US" sz="1800" dirty="0" err="1" smtClean="0"/>
              <a:t>vzhled</a:t>
            </a:r>
            <a:r>
              <a:rPr lang="en-US" sz="1800" dirty="0" smtClean="0"/>
              <a:t> + </a:t>
            </a:r>
            <a:r>
              <a:rPr lang="en-US" sz="1800" dirty="0" err="1" smtClean="0"/>
              <a:t>odpovídající</a:t>
            </a:r>
            <a:r>
              <a:rPr lang="en-US" sz="1800" dirty="0" smtClean="0"/>
              <a:t> </a:t>
            </a:r>
            <a:r>
              <a:rPr lang="en-US" sz="1800" dirty="0" err="1" smtClean="0"/>
              <a:t>vystupování</a:t>
            </a:r>
            <a:r>
              <a:rPr lang="en-US" sz="1800" dirty="0" smtClean="0"/>
              <a:t> &gt;&gt; </a:t>
            </a:r>
            <a:r>
              <a:rPr lang="en-US" sz="1800" dirty="0" err="1" smtClean="0"/>
              <a:t>scéna</a:t>
            </a:r>
            <a:r>
              <a:rPr lang="en-US" sz="1800" dirty="0" smtClean="0"/>
              <a:t> </a:t>
            </a:r>
            <a:r>
              <a:rPr lang="en-US" sz="1800" dirty="0" err="1" smtClean="0"/>
              <a:t>módní</a:t>
            </a:r>
            <a:r>
              <a:rPr lang="en-US" sz="1800" dirty="0" smtClean="0"/>
              <a:t> </a:t>
            </a:r>
            <a:r>
              <a:rPr lang="en-US" sz="1800" dirty="0" err="1" smtClean="0"/>
              <a:t>přehlídky</a:t>
            </a:r>
            <a:r>
              <a:rPr lang="en-US" sz="1800" dirty="0" smtClean="0"/>
              <a:t>) 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Film </a:t>
            </a:r>
            <a:r>
              <a:rPr lang="en-US" sz="1800" dirty="0" err="1" smtClean="0"/>
              <a:t>určený</a:t>
            </a:r>
            <a:r>
              <a:rPr lang="en-US" sz="1800" dirty="0" smtClean="0"/>
              <a:t> </a:t>
            </a:r>
            <a:r>
              <a:rPr lang="en-US" sz="1800" dirty="0" err="1" smtClean="0"/>
              <a:t>primárně</a:t>
            </a:r>
            <a:r>
              <a:rPr lang="en-US" sz="1800" dirty="0" smtClean="0"/>
              <a:t> </a:t>
            </a:r>
            <a:r>
              <a:rPr lang="en-US" sz="1800" dirty="0" err="1" smtClean="0"/>
              <a:t>ženskému</a:t>
            </a:r>
            <a:r>
              <a:rPr lang="en-US" sz="1800" dirty="0" smtClean="0"/>
              <a:t> </a:t>
            </a:r>
            <a:r>
              <a:rPr lang="en-US" sz="1800" dirty="0" err="1" smtClean="0"/>
              <a:t>publiku</a:t>
            </a:r>
            <a:r>
              <a:rPr lang="en-US" sz="1800" dirty="0" smtClean="0"/>
              <a:t> (</a:t>
            </a:r>
            <a:r>
              <a:rPr lang="en-US" sz="1800" dirty="0" err="1" smtClean="0"/>
              <a:t>viz</a:t>
            </a:r>
            <a:r>
              <a:rPr lang="en-US" sz="1800" dirty="0" smtClean="0"/>
              <a:t> </a:t>
            </a:r>
            <a:r>
              <a:rPr lang="en-US" sz="1800" dirty="0" err="1" smtClean="0"/>
              <a:t>recenzce</a:t>
            </a:r>
            <a:r>
              <a:rPr lang="en-US" sz="1800" dirty="0" smtClean="0"/>
              <a:t> </a:t>
            </a:r>
            <a:r>
              <a:rPr lang="en-US" sz="1800" dirty="0" err="1" smtClean="0"/>
              <a:t>FaD</a:t>
            </a:r>
            <a:r>
              <a:rPr lang="en-US" sz="1800" dirty="0" smtClean="0"/>
              <a:t> x </a:t>
            </a:r>
            <a:r>
              <a:rPr lang="en-US" sz="1800" dirty="0" err="1" smtClean="0"/>
              <a:t>reportáže</a:t>
            </a:r>
            <a:r>
              <a:rPr lang="en-US" sz="1800" dirty="0" smtClean="0"/>
              <a:t> </a:t>
            </a:r>
            <a:r>
              <a:rPr lang="en-US" sz="1800" dirty="0" err="1" smtClean="0"/>
              <a:t>časopisu</a:t>
            </a:r>
            <a:r>
              <a:rPr lang="en-US" sz="1800" dirty="0" smtClean="0"/>
              <a:t> </a:t>
            </a:r>
            <a:r>
              <a:rPr lang="en-US" sz="1800" dirty="0" err="1" smtClean="0"/>
              <a:t>Květy</a:t>
            </a:r>
            <a:r>
              <a:rPr lang="en-US" sz="1800" dirty="0" smtClean="0"/>
              <a:t>)</a:t>
            </a:r>
          </a:p>
          <a:p>
            <a:pPr marL="285750" indent="-285750">
              <a:buFont typeface="Arial"/>
              <a:buChar char="•"/>
            </a:pPr>
            <a:endParaRPr lang="en-US" sz="1800" dirty="0" smtClean="0"/>
          </a:p>
          <a:p>
            <a:pPr marL="285750" indent="-285750">
              <a:buFont typeface="Arial"/>
              <a:buChar char="•"/>
            </a:pPr>
            <a:endParaRPr lang="en-US" sz="1800" dirty="0" smtClean="0"/>
          </a:p>
        </p:txBody>
      </p:sp>
      <p:pic>
        <p:nvPicPr>
          <p:cNvPr id="6" name="Picture 5" descr="Snímek obrazovky 2018-04-04 v 10.45.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439585"/>
            <a:ext cx="6045200" cy="333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538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894"/>
            <a:ext cx="2139696" cy="1261872"/>
          </a:xfrm>
        </p:spPr>
        <p:txBody>
          <a:bodyPr/>
          <a:lstStyle/>
          <a:p>
            <a:pPr algn="ctr"/>
            <a:r>
              <a:rPr lang="en-US" sz="2800" b="1" dirty="0" err="1" smtClean="0"/>
              <a:t>Hvězda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endParaRPr lang="en-US" sz="2800" b="1" dirty="0"/>
          </a:p>
        </p:txBody>
      </p:sp>
      <p:pic>
        <p:nvPicPr>
          <p:cNvPr id="5" name="Content Placeholder 4" descr="Snímek obrazovky 2018-04-04 v 11.01.1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514" b="-68514"/>
          <a:stretch>
            <a:fillRect/>
          </a:stretch>
        </p:blipFill>
        <p:spPr>
          <a:xfrm>
            <a:off x="2971800" y="-799653"/>
            <a:ext cx="5715000" cy="557784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1016007"/>
            <a:ext cx="2844800" cy="5070300"/>
          </a:xfrm>
        </p:spPr>
        <p:txBody>
          <a:bodyPr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 smtClean="0"/>
              <a:t>Film od </a:t>
            </a:r>
            <a:r>
              <a:rPr lang="en-US" sz="1800" dirty="0" err="1" smtClean="0"/>
              <a:t>začátku</a:t>
            </a:r>
            <a:r>
              <a:rPr lang="en-US" sz="1800" dirty="0" smtClean="0"/>
              <a:t> </a:t>
            </a:r>
            <a:r>
              <a:rPr lang="en-US" sz="1800" dirty="0" err="1" smtClean="0"/>
              <a:t>koncipovaný</a:t>
            </a:r>
            <a:r>
              <a:rPr lang="en-US" sz="1800" dirty="0" smtClean="0"/>
              <a:t> pro </a:t>
            </a:r>
            <a:r>
              <a:rPr lang="en-US" sz="1800" dirty="0" err="1" smtClean="0"/>
              <a:t>hlavnní</a:t>
            </a:r>
            <a:r>
              <a:rPr lang="en-US" sz="1800" dirty="0" smtClean="0"/>
              <a:t> star </a:t>
            </a:r>
            <a:r>
              <a:rPr lang="mr-IN" sz="1800" dirty="0" smtClean="0"/>
              <a:t>–</a:t>
            </a:r>
            <a:r>
              <a:rPr lang="en-US" sz="1800" dirty="0" smtClean="0"/>
              <a:t> </a:t>
            </a:r>
            <a:r>
              <a:rPr lang="en-US" sz="1800" dirty="0" err="1" smtClean="0"/>
              <a:t>Jiřinu</a:t>
            </a:r>
            <a:r>
              <a:rPr lang="en-US" sz="1800" dirty="0" smtClean="0"/>
              <a:t> </a:t>
            </a:r>
            <a:r>
              <a:rPr lang="en-US" sz="1800" dirty="0" err="1" smtClean="0"/>
              <a:t>Bohdalovou</a:t>
            </a:r>
            <a:endParaRPr lang="en-US" sz="1800" dirty="0" smtClean="0"/>
          </a:p>
          <a:p>
            <a:pPr marL="285750" indent="-285750">
              <a:buFont typeface="Arial"/>
              <a:buChar char="•"/>
            </a:pPr>
            <a:r>
              <a:rPr lang="en-US" sz="1800" dirty="0" err="1" smtClean="0"/>
              <a:t>Její</a:t>
            </a:r>
            <a:r>
              <a:rPr lang="en-US" sz="1800" dirty="0" smtClean="0"/>
              <a:t> </a:t>
            </a:r>
            <a:r>
              <a:rPr lang="en-US" sz="1800" dirty="0" err="1" smtClean="0"/>
              <a:t>hvězdná</a:t>
            </a:r>
            <a:r>
              <a:rPr lang="en-US" sz="1800" dirty="0" smtClean="0"/>
              <a:t> </a:t>
            </a:r>
            <a:r>
              <a:rPr lang="en-US" sz="1800" dirty="0" err="1" smtClean="0"/>
              <a:t>osobnost</a:t>
            </a:r>
            <a:r>
              <a:rPr lang="en-US" sz="1800" dirty="0" smtClean="0"/>
              <a:t>, </a:t>
            </a:r>
            <a:r>
              <a:rPr lang="en-US" sz="1800" dirty="0" err="1" smtClean="0"/>
              <a:t>balancující</a:t>
            </a:r>
            <a:r>
              <a:rPr lang="en-US" sz="1800" dirty="0" smtClean="0"/>
              <a:t> </a:t>
            </a:r>
            <a:r>
              <a:rPr lang="en-US" sz="1800" dirty="0" err="1" smtClean="0"/>
              <a:t>mezi</a:t>
            </a:r>
            <a:r>
              <a:rPr lang="en-US" sz="1800" dirty="0" smtClean="0"/>
              <a:t> </a:t>
            </a:r>
            <a:r>
              <a:rPr lang="en-US" sz="1800" dirty="0" err="1" smtClean="0"/>
              <a:t>důrazem</a:t>
            </a:r>
            <a:r>
              <a:rPr lang="en-US" sz="1800" dirty="0" smtClean="0"/>
              <a:t> </a:t>
            </a:r>
            <a:r>
              <a:rPr lang="en-US" sz="1800" dirty="0" err="1" smtClean="0"/>
              <a:t>na</a:t>
            </a:r>
            <a:r>
              <a:rPr lang="en-US" sz="1800" dirty="0" smtClean="0"/>
              <a:t> </a:t>
            </a:r>
            <a:r>
              <a:rPr lang="en-US" sz="1800" dirty="0" err="1" smtClean="0"/>
              <a:t>obyčejnost</a:t>
            </a:r>
            <a:r>
              <a:rPr lang="en-US" sz="1800" dirty="0" smtClean="0"/>
              <a:t> a </a:t>
            </a:r>
            <a:r>
              <a:rPr lang="en-US" sz="1800" dirty="0" err="1" smtClean="0"/>
              <a:t>výjimečnou</a:t>
            </a:r>
            <a:r>
              <a:rPr lang="en-US" sz="1800" dirty="0" smtClean="0"/>
              <a:t> </a:t>
            </a:r>
            <a:r>
              <a:rPr lang="en-US" sz="1800" dirty="0" err="1" smtClean="0"/>
              <a:t>pozici</a:t>
            </a:r>
            <a:r>
              <a:rPr lang="en-US" sz="1800" dirty="0" smtClean="0"/>
              <a:t> </a:t>
            </a:r>
            <a:r>
              <a:rPr lang="en-US" sz="1800" dirty="0" err="1" smtClean="0"/>
              <a:t>ceněné</a:t>
            </a:r>
            <a:r>
              <a:rPr lang="en-US" sz="1800" dirty="0" smtClean="0"/>
              <a:t> </a:t>
            </a:r>
            <a:r>
              <a:rPr lang="en-US" sz="1800" dirty="0" err="1" smtClean="0"/>
              <a:t>ženské</a:t>
            </a:r>
            <a:r>
              <a:rPr lang="en-US" sz="1800" dirty="0" smtClean="0"/>
              <a:t> </a:t>
            </a:r>
            <a:r>
              <a:rPr lang="en-US" sz="1800" dirty="0" err="1" smtClean="0"/>
              <a:t>komičky</a:t>
            </a:r>
            <a:r>
              <a:rPr lang="en-US" sz="1800" dirty="0" smtClean="0"/>
              <a:t>, </a:t>
            </a:r>
            <a:r>
              <a:rPr lang="en-US" sz="1800" dirty="0" err="1" smtClean="0"/>
              <a:t>adekvátně</a:t>
            </a:r>
            <a:r>
              <a:rPr lang="en-US" sz="1800" dirty="0" smtClean="0"/>
              <a:t> </a:t>
            </a:r>
            <a:r>
              <a:rPr lang="en-US" sz="1800" dirty="0" err="1" smtClean="0"/>
              <a:t>vyjadřuje</a:t>
            </a:r>
            <a:r>
              <a:rPr lang="en-US" sz="1800" dirty="0" smtClean="0"/>
              <a:t> </a:t>
            </a:r>
            <a:r>
              <a:rPr lang="en-US" sz="1800" dirty="0" err="1" smtClean="0"/>
              <a:t>obě</a:t>
            </a:r>
            <a:r>
              <a:rPr lang="en-US" sz="1800" dirty="0" smtClean="0"/>
              <a:t> </a:t>
            </a:r>
            <a:r>
              <a:rPr lang="en-US" sz="1800" dirty="0" err="1" smtClean="0"/>
              <a:t>stránky</a:t>
            </a:r>
            <a:r>
              <a:rPr lang="en-US" sz="1800" dirty="0" smtClean="0"/>
              <a:t> Marie </a:t>
            </a:r>
            <a:r>
              <a:rPr lang="en-US" sz="1800" dirty="0" err="1" smtClean="0"/>
              <a:t>Kučerové</a:t>
            </a:r>
            <a:endParaRPr lang="en-US" sz="1800" dirty="0" smtClean="0"/>
          </a:p>
          <a:p>
            <a:pPr marL="285750" indent="-285750">
              <a:buFont typeface="Arial"/>
              <a:buChar char="•"/>
            </a:pPr>
            <a:r>
              <a:rPr lang="en-US" sz="1800" dirty="0" err="1" smtClean="0"/>
              <a:t>Bohdalová</a:t>
            </a:r>
            <a:r>
              <a:rPr lang="en-US" sz="1800" dirty="0" smtClean="0"/>
              <a:t> a </a:t>
            </a:r>
            <a:r>
              <a:rPr lang="en-US" sz="1800" dirty="0" err="1" smtClean="0"/>
              <a:t>její</a:t>
            </a:r>
            <a:r>
              <a:rPr lang="en-US" sz="1800" dirty="0" smtClean="0"/>
              <a:t> </a:t>
            </a:r>
            <a:r>
              <a:rPr lang="en-US" sz="1800" dirty="0" err="1" smtClean="0"/>
              <a:t>vztah</a:t>
            </a:r>
            <a:r>
              <a:rPr lang="en-US" sz="1800" dirty="0" smtClean="0"/>
              <a:t> k </a:t>
            </a:r>
            <a:r>
              <a:rPr lang="en-US" sz="1800" dirty="0" err="1" smtClean="0"/>
              <a:t>módě</a:t>
            </a:r>
            <a:r>
              <a:rPr lang="en-US" sz="1800" dirty="0" smtClean="0"/>
              <a:t> </a:t>
            </a:r>
            <a:r>
              <a:rPr lang="en-US" sz="1800" dirty="0" err="1" smtClean="0"/>
              <a:t>také</a:t>
            </a:r>
            <a:r>
              <a:rPr lang="en-US" sz="1800" dirty="0" smtClean="0"/>
              <a:t> </a:t>
            </a:r>
            <a:r>
              <a:rPr lang="en-US" sz="1800" dirty="0" err="1" smtClean="0"/>
              <a:t>dvojznačný</a:t>
            </a:r>
            <a:r>
              <a:rPr lang="en-US" sz="1800" dirty="0"/>
              <a:t> </a:t>
            </a:r>
            <a:r>
              <a:rPr lang="en-US" sz="1800" dirty="0" smtClean="0"/>
              <a:t>&gt;&gt; </a:t>
            </a:r>
            <a:r>
              <a:rPr lang="en-US" sz="1800" dirty="0" err="1" smtClean="0"/>
              <a:t>není</a:t>
            </a:r>
            <a:r>
              <a:rPr lang="en-US" sz="1800" dirty="0" smtClean="0"/>
              <a:t> </a:t>
            </a:r>
            <a:r>
              <a:rPr lang="en-US" sz="1800" dirty="0" err="1" smtClean="0"/>
              <a:t>módní</a:t>
            </a:r>
            <a:r>
              <a:rPr lang="en-US" sz="1800" dirty="0" smtClean="0"/>
              <a:t> </a:t>
            </a:r>
            <a:r>
              <a:rPr lang="en-US" sz="1800" dirty="0" err="1" smtClean="0"/>
              <a:t>ikonou</a:t>
            </a:r>
            <a:r>
              <a:rPr lang="en-US" sz="1800" dirty="0" smtClean="0"/>
              <a:t> </a:t>
            </a:r>
            <a:r>
              <a:rPr lang="en-US" sz="1800" dirty="0" err="1" smtClean="0"/>
              <a:t>ani</a:t>
            </a:r>
            <a:r>
              <a:rPr lang="en-US" sz="1800" dirty="0" smtClean="0"/>
              <a:t> “</a:t>
            </a:r>
            <a:r>
              <a:rPr lang="en-US" sz="1800" dirty="0" err="1" smtClean="0"/>
              <a:t>dámou</a:t>
            </a:r>
            <a:r>
              <a:rPr lang="en-US" sz="1800" dirty="0" smtClean="0"/>
              <a:t>”, ale </a:t>
            </a:r>
            <a:r>
              <a:rPr lang="en-US" sz="1800" dirty="0" err="1" smtClean="0"/>
              <a:t>jako</a:t>
            </a:r>
            <a:r>
              <a:rPr lang="en-US" sz="1800" dirty="0" smtClean="0"/>
              <a:t> </a:t>
            </a:r>
            <a:r>
              <a:rPr lang="en-US" sz="1800" dirty="0" err="1" smtClean="0"/>
              <a:t>herečka</a:t>
            </a:r>
            <a:r>
              <a:rPr lang="en-US" sz="1800" dirty="0" smtClean="0"/>
              <a:t> se </a:t>
            </a:r>
            <a:r>
              <a:rPr lang="en-US" sz="1800" dirty="0" err="1" smtClean="0"/>
              <a:t>spoléhá</a:t>
            </a:r>
            <a:r>
              <a:rPr lang="en-US" sz="1800" dirty="0" smtClean="0"/>
              <a:t> </a:t>
            </a:r>
            <a:r>
              <a:rPr lang="en-US" sz="1800" dirty="0" err="1" smtClean="0"/>
              <a:t>na</a:t>
            </a:r>
            <a:r>
              <a:rPr lang="en-US" sz="1800" dirty="0" smtClean="0"/>
              <a:t> </a:t>
            </a:r>
            <a:r>
              <a:rPr lang="en-US" sz="1800" dirty="0" err="1" smtClean="0"/>
              <a:t>transformační</a:t>
            </a:r>
            <a:r>
              <a:rPr lang="en-US" sz="1800" dirty="0" smtClean="0"/>
              <a:t> </a:t>
            </a:r>
            <a:r>
              <a:rPr lang="en-US" sz="1800" dirty="0" err="1" smtClean="0"/>
              <a:t>možnosti</a:t>
            </a:r>
            <a:r>
              <a:rPr lang="en-US" sz="1800" dirty="0" smtClean="0"/>
              <a:t> </a:t>
            </a:r>
            <a:r>
              <a:rPr lang="en-US" sz="1800" dirty="0" err="1" smtClean="0"/>
              <a:t>kostýmování</a:t>
            </a:r>
            <a:endParaRPr lang="en-US" sz="1800" dirty="0" smtClean="0"/>
          </a:p>
          <a:p>
            <a:pPr marL="285750" indent="-285750">
              <a:buFont typeface="Arial"/>
              <a:buChar char="•"/>
            </a:pPr>
            <a:endParaRPr lang="en-US" sz="1800" dirty="0"/>
          </a:p>
        </p:txBody>
      </p:sp>
      <p:pic>
        <p:nvPicPr>
          <p:cNvPr id="6" name="Picture 5" descr="Snímek obrazovky 2018-04-04 v 11.04.2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250197"/>
            <a:ext cx="3066579" cy="3336870"/>
          </a:xfrm>
          <a:prstGeom prst="rect">
            <a:avLst/>
          </a:prstGeom>
        </p:spPr>
      </p:pic>
      <p:pic>
        <p:nvPicPr>
          <p:cNvPr id="7" name="Picture 6" descr="Snímek obrazovky 2018-04-04 v 11.03.08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59"/>
          <a:stretch/>
        </p:blipFill>
        <p:spPr>
          <a:xfrm>
            <a:off x="6049671" y="3250197"/>
            <a:ext cx="3009646" cy="333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615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9333" y="533400"/>
            <a:ext cx="8856134" cy="1371594"/>
          </a:xfrm>
        </p:spPr>
        <p:txBody>
          <a:bodyPr>
            <a:noAutofit/>
          </a:bodyPr>
          <a:lstStyle/>
          <a:p>
            <a:r>
              <a:rPr lang="en-US" sz="2400" dirty="0" smtClean="0">
                <a:hlinkClick r:id="rId2"/>
              </a:rPr>
              <a:t>https://necsus-ejms.org/only-a-groomed-woman-deserves-her-name-fashion-emancipation-and-stardom-in-the-czechoslovak-film-musical-the-lady-of-the-lines/</a:t>
            </a:r>
            <a:endParaRPr lang="en-US" sz="2400" dirty="0"/>
          </a:p>
        </p:txBody>
      </p:sp>
      <p:pic>
        <p:nvPicPr>
          <p:cNvPr id="7" name="Content Placeholder 6" descr="Snímek obrazovky 2018-04-04 v 11.12.35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188" r="-21188"/>
          <a:stretch>
            <a:fillRect/>
          </a:stretch>
        </p:blipFill>
        <p:spPr>
          <a:xfrm>
            <a:off x="457200" y="1904994"/>
            <a:ext cx="8229600" cy="4876800"/>
          </a:xfrm>
        </p:spPr>
      </p:pic>
    </p:spTree>
    <p:extLst>
      <p:ext uri="{BB962C8B-B14F-4D97-AF65-F5344CB8AC3E}">
        <p14:creationId xmlns:p14="http://schemas.microsoft.com/office/powerpoint/2010/main" val="3237366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32093"/>
            <a:ext cx="2142680" cy="1264920"/>
          </a:xfrm>
        </p:spPr>
        <p:txBody>
          <a:bodyPr/>
          <a:lstStyle/>
          <a:p>
            <a:pPr algn="ctr"/>
            <a:r>
              <a:rPr lang="en-US" b="1" dirty="0" err="1" smtClean="0"/>
              <a:t>Kostým</a:t>
            </a:r>
            <a:r>
              <a:rPr lang="en-US" b="1" dirty="0" smtClean="0"/>
              <a:t> a </a:t>
            </a:r>
            <a:r>
              <a:rPr lang="en-US" b="1" dirty="0" smtClean="0"/>
              <a:t>Hollywood</a:t>
            </a:r>
            <a:endParaRPr lang="en-US" b="1" dirty="0"/>
          </a:p>
        </p:txBody>
      </p:sp>
      <p:pic>
        <p:nvPicPr>
          <p:cNvPr id="8" name="Picture Placeholder 7" descr="Snímek obrazovky 2018-04-02 v 13.45.28.pn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51" r="-9151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118533" y="1540933"/>
            <a:ext cx="2607734" cy="4835483"/>
          </a:xfrm>
        </p:spPr>
        <p:txBody>
          <a:bodyPr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 err="1" smtClean="0"/>
              <a:t>První</a:t>
            </a:r>
            <a:r>
              <a:rPr lang="en-US" sz="1800" dirty="0" smtClean="0"/>
              <a:t> </a:t>
            </a:r>
            <a:r>
              <a:rPr lang="en-US" sz="1800" dirty="0" err="1" smtClean="0"/>
              <a:t>cena</a:t>
            </a:r>
            <a:r>
              <a:rPr lang="en-US" sz="1800" dirty="0" smtClean="0"/>
              <a:t> </a:t>
            </a:r>
            <a:r>
              <a:rPr lang="en-US" sz="1800" dirty="0" err="1" smtClean="0"/>
              <a:t>Akademie</a:t>
            </a:r>
            <a:r>
              <a:rPr lang="en-US" sz="1800" dirty="0" smtClean="0"/>
              <a:t> </a:t>
            </a:r>
            <a:r>
              <a:rPr lang="en-US" sz="1800" dirty="0" err="1" smtClean="0"/>
              <a:t>za</a:t>
            </a:r>
            <a:r>
              <a:rPr lang="en-US" sz="1800" dirty="0" smtClean="0"/>
              <a:t> </a:t>
            </a:r>
            <a:r>
              <a:rPr lang="en-US" sz="1800" dirty="0" err="1" smtClean="0"/>
              <a:t>kostým</a:t>
            </a:r>
            <a:r>
              <a:rPr lang="en-US" sz="1800" dirty="0" smtClean="0"/>
              <a:t> </a:t>
            </a:r>
            <a:r>
              <a:rPr lang="en-US" sz="1800" dirty="0" err="1" smtClean="0"/>
              <a:t>udělena</a:t>
            </a:r>
            <a:r>
              <a:rPr lang="en-US" sz="1800" dirty="0" smtClean="0"/>
              <a:t> </a:t>
            </a:r>
            <a:r>
              <a:rPr lang="en-US" sz="1800" dirty="0" err="1" smtClean="0"/>
              <a:t>roku</a:t>
            </a:r>
            <a:r>
              <a:rPr lang="en-US" sz="1800" dirty="0" smtClean="0"/>
              <a:t> 1949 a do </a:t>
            </a:r>
            <a:r>
              <a:rPr lang="en-US" sz="1800" dirty="0" err="1" smtClean="0"/>
              <a:t>roku</a:t>
            </a:r>
            <a:r>
              <a:rPr lang="en-US" sz="1800" dirty="0" smtClean="0"/>
              <a:t> 1966 se </a:t>
            </a:r>
            <a:r>
              <a:rPr lang="en-US" sz="1800" dirty="0" err="1" smtClean="0"/>
              <a:t>udílela</a:t>
            </a:r>
            <a:r>
              <a:rPr lang="en-US" sz="1800" dirty="0" smtClean="0"/>
              <a:t> </a:t>
            </a:r>
            <a:r>
              <a:rPr lang="en-US" sz="1800" dirty="0" err="1" smtClean="0"/>
              <a:t>ve</a:t>
            </a:r>
            <a:r>
              <a:rPr lang="en-US" sz="1800" dirty="0" smtClean="0"/>
              <a:t> </a:t>
            </a:r>
            <a:r>
              <a:rPr lang="en-US" sz="1800" dirty="0" err="1" smtClean="0"/>
              <a:t>dvou</a:t>
            </a:r>
            <a:r>
              <a:rPr lang="en-US" sz="1800" dirty="0" smtClean="0"/>
              <a:t> </a:t>
            </a:r>
            <a:r>
              <a:rPr lang="en-US" sz="1800" dirty="0" err="1" smtClean="0"/>
              <a:t>kategoriích</a:t>
            </a:r>
            <a:r>
              <a:rPr lang="en-US" sz="1800" dirty="0" smtClean="0"/>
              <a:t> </a:t>
            </a:r>
            <a:r>
              <a:rPr lang="mr-IN" sz="1800" dirty="0" smtClean="0"/>
              <a:t>–</a:t>
            </a:r>
            <a:r>
              <a:rPr lang="en-US" sz="1800" dirty="0" smtClean="0"/>
              <a:t> </a:t>
            </a:r>
            <a:r>
              <a:rPr lang="en-US" sz="1800" dirty="0" err="1" smtClean="0"/>
              <a:t>za</a:t>
            </a:r>
            <a:r>
              <a:rPr lang="en-US" sz="1800" dirty="0" smtClean="0"/>
              <a:t> </a:t>
            </a:r>
            <a:r>
              <a:rPr lang="en-US" sz="1800" dirty="0" err="1" smtClean="0"/>
              <a:t>kostýmy</a:t>
            </a:r>
            <a:r>
              <a:rPr lang="en-US" sz="1800" dirty="0" smtClean="0"/>
              <a:t> v </a:t>
            </a:r>
            <a:r>
              <a:rPr lang="en-US" sz="1800" dirty="0" err="1" smtClean="0"/>
              <a:t>barevném</a:t>
            </a:r>
            <a:r>
              <a:rPr lang="en-US" sz="1800" dirty="0" smtClean="0"/>
              <a:t> a </a:t>
            </a:r>
            <a:r>
              <a:rPr lang="en-US" sz="1800" dirty="0" err="1" smtClean="0"/>
              <a:t>čb</a:t>
            </a:r>
            <a:r>
              <a:rPr lang="en-US" sz="1800" dirty="0" smtClean="0"/>
              <a:t> </a:t>
            </a:r>
            <a:r>
              <a:rPr lang="en-US" sz="1800" dirty="0" err="1" smtClean="0"/>
              <a:t>filmu</a:t>
            </a:r>
            <a:endParaRPr lang="en-US" sz="1800" dirty="0" smtClean="0"/>
          </a:p>
          <a:p>
            <a:pPr marL="285750" indent="-285750">
              <a:buFont typeface="Arial"/>
              <a:buChar char="•"/>
            </a:pPr>
            <a:r>
              <a:rPr lang="en-US" sz="1800" dirty="0" err="1" smtClean="0"/>
              <a:t>Maskéři</a:t>
            </a:r>
            <a:r>
              <a:rPr lang="en-US" sz="1800" dirty="0" smtClean="0"/>
              <a:t> a </a:t>
            </a:r>
            <a:r>
              <a:rPr lang="en-US" sz="1800" dirty="0" err="1" smtClean="0"/>
              <a:t>kadeřníci</a:t>
            </a:r>
            <a:r>
              <a:rPr lang="en-US" sz="1800" dirty="0" smtClean="0"/>
              <a:t> </a:t>
            </a:r>
            <a:r>
              <a:rPr lang="en-US" sz="1800" dirty="0" err="1" smtClean="0"/>
              <a:t>dlouho</a:t>
            </a:r>
            <a:r>
              <a:rPr lang="en-US" sz="1800" dirty="0" smtClean="0"/>
              <a:t> </a:t>
            </a:r>
            <a:r>
              <a:rPr lang="en-US" sz="1800" dirty="0" err="1" smtClean="0"/>
              <a:t>fungují</a:t>
            </a:r>
            <a:r>
              <a:rPr lang="en-US" sz="1800" dirty="0" smtClean="0"/>
              <a:t> </a:t>
            </a:r>
            <a:r>
              <a:rPr lang="en-US" sz="1800" dirty="0" err="1" smtClean="0"/>
              <a:t>jako</a:t>
            </a:r>
            <a:r>
              <a:rPr lang="en-US" sz="1800" dirty="0" smtClean="0"/>
              <a:t> </a:t>
            </a:r>
            <a:r>
              <a:rPr lang="en-US" sz="1800" dirty="0" err="1" smtClean="0"/>
              <a:t>součást</a:t>
            </a:r>
            <a:r>
              <a:rPr lang="en-US" sz="1800" dirty="0" smtClean="0"/>
              <a:t> </a:t>
            </a:r>
            <a:r>
              <a:rPr lang="en-US" sz="1800" dirty="0" err="1" smtClean="0"/>
              <a:t>kostýmního</a:t>
            </a:r>
            <a:r>
              <a:rPr lang="en-US" sz="1800" dirty="0" smtClean="0"/>
              <a:t> </a:t>
            </a:r>
            <a:r>
              <a:rPr lang="en-US" sz="1800" dirty="0" err="1" smtClean="0"/>
              <a:t>departmentu</a:t>
            </a:r>
            <a:r>
              <a:rPr lang="en-US" sz="1800" dirty="0" smtClean="0"/>
              <a:t> &gt;&gt; v </a:t>
            </a:r>
            <a:r>
              <a:rPr lang="en-US" sz="1800" dirty="0" err="1" smtClean="0"/>
              <a:t>klasickém</a:t>
            </a:r>
            <a:r>
              <a:rPr lang="en-US" sz="1800" dirty="0" smtClean="0"/>
              <a:t> </a:t>
            </a:r>
            <a:r>
              <a:rPr lang="en-US" sz="1800" dirty="0" err="1" smtClean="0"/>
              <a:t>období</a:t>
            </a:r>
            <a:r>
              <a:rPr lang="en-US" sz="1800" dirty="0" smtClean="0"/>
              <a:t> </a:t>
            </a:r>
            <a:r>
              <a:rPr lang="en-US" sz="1800" dirty="0" err="1" smtClean="0"/>
              <a:t>zaměstnávají</a:t>
            </a:r>
            <a:r>
              <a:rPr lang="en-US" sz="1800" dirty="0" smtClean="0"/>
              <a:t> </a:t>
            </a:r>
            <a:r>
              <a:rPr lang="en-US" sz="1800" dirty="0" err="1" smtClean="0"/>
              <a:t>suverénně</a:t>
            </a:r>
            <a:r>
              <a:rPr lang="en-US" sz="1800" dirty="0" smtClean="0"/>
              <a:t> </a:t>
            </a:r>
            <a:r>
              <a:rPr lang="en-US" sz="1800" dirty="0" err="1" smtClean="0"/>
              <a:t>nejvyšší</a:t>
            </a:r>
            <a:r>
              <a:rPr lang="en-US" sz="1800" dirty="0" smtClean="0"/>
              <a:t> </a:t>
            </a:r>
            <a:r>
              <a:rPr lang="en-US" sz="1800" dirty="0" err="1" smtClean="0"/>
              <a:t>počet</a:t>
            </a:r>
            <a:r>
              <a:rPr lang="en-US" sz="1800" dirty="0" smtClean="0"/>
              <a:t> </a:t>
            </a:r>
            <a:r>
              <a:rPr lang="en-US" sz="1800" dirty="0" err="1" smtClean="0"/>
              <a:t>pracovníků</a:t>
            </a:r>
            <a:endParaRPr lang="en-US" sz="1800" dirty="0" smtClean="0"/>
          </a:p>
          <a:p>
            <a:pPr marL="285750" indent="-285750">
              <a:buFont typeface="Arial"/>
              <a:buChar char="•"/>
            </a:pPr>
            <a:r>
              <a:rPr lang="en-US" sz="1800" dirty="0" err="1" smtClean="0"/>
              <a:t>Časté</a:t>
            </a:r>
            <a:r>
              <a:rPr lang="en-US" sz="1800" dirty="0" smtClean="0"/>
              <a:t> </a:t>
            </a:r>
            <a:r>
              <a:rPr lang="en-US" sz="1800" dirty="0" err="1" smtClean="0"/>
              <a:t>překrývání</a:t>
            </a:r>
            <a:r>
              <a:rPr lang="en-US" sz="1800" dirty="0" smtClean="0"/>
              <a:t> </a:t>
            </a:r>
            <a:r>
              <a:rPr lang="en-US" sz="1800" dirty="0" err="1" smtClean="0"/>
              <a:t>pravomocí</a:t>
            </a:r>
            <a:r>
              <a:rPr lang="en-US" sz="1800" dirty="0" smtClean="0"/>
              <a:t> </a:t>
            </a:r>
          </a:p>
          <a:p>
            <a:pPr marL="285750" indent="-285750">
              <a:buFont typeface="Arial"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81326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7741" y="533400"/>
            <a:ext cx="8229600" cy="990600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Kostýmní</a:t>
            </a:r>
            <a:r>
              <a:rPr lang="en-US" sz="2800" dirty="0" smtClean="0"/>
              <a:t> </a:t>
            </a:r>
            <a:r>
              <a:rPr lang="en-US" sz="2800" dirty="0" err="1" smtClean="0"/>
              <a:t>praxe</a:t>
            </a:r>
            <a:r>
              <a:rPr lang="en-US" sz="2800" dirty="0" smtClean="0"/>
              <a:t> v </a:t>
            </a:r>
            <a:r>
              <a:rPr lang="en-US" sz="2800" dirty="0" err="1" smtClean="0"/>
              <a:t>období</a:t>
            </a:r>
            <a:r>
              <a:rPr lang="en-US" sz="2800" dirty="0" smtClean="0"/>
              <a:t> </a:t>
            </a:r>
            <a:r>
              <a:rPr lang="en-US" sz="2800" dirty="0" err="1" smtClean="0"/>
              <a:t>němého</a:t>
            </a:r>
            <a:r>
              <a:rPr lang="en-US" sz="2800" dirty="0" smtClean="0"/>
              <a:t> </a:t>
            </a:r>
            <a:r>
              <a:rPr lang="en-US" sz="2800" dirty="0" err="1" smtClean="0"/>
              <a:t>filmu</a:t>
            </a:r>
            <a:endParaRPr lang="en-U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5808133" cy="4876800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Kostýmy</a:t>
            </a:r>
            <a:r>
              <a:rPr lang="en-US" dirty="0" smtClean="0"/>
              <a:t> a make-up se </a:t>
            </a:r>
            <a:r>
              <a:rPr lang="en-US" dirty="0" err="1" smtClean="0"/>
              <a:t>zpočátku</a:t>
            </a:r>
            <a:r>
              <a:rPr lang="en-US" dirty="0" smtClean="0"/>
              <a:t> </a:t>
            </a:r>
            <a:r>
              <a:rPr lang="en-US" dirty="0" err="1" smtClean="0"/>
              <a:t>řeší</a:t>
            </a:r>
            <a:r>
              <a:rPr lang="en-US" dirty="0" smtClean="0"/>
              <a:t> </a:t>
            </a:r>
            <a:r>
              <a:rPr lang="en-US" dirty="0" err="1" smtClean="0"/>
              <a:t>čistě</a:t>
            </a:r>
            <a:r>
              <a:rPr lang="en-US" dirty="0" smtClean="0"/>
              <a:t> z </a:t>
            </a:r>
            <a:r>
              <a:rPr lang="en-US" dirty="0" err="1" smtClean="0"/>
              <a:t>hlediska</a:t>
            </a:r>
            <a:r>
              <a:rPr lang="en-US" dirty="0" smtClean="0"/>
              <a:t> </a:t>
            </a:r>
            <a:r>
              <a:rPr lang="en-US" dirty="0" err="1" smtClean="0"/>
              <a:t>zachování</a:t>
            </a:r>
            <a:r>
              <a:rPr lang="en-US" dirty="0" smtClean="0"/>
              <a:t> </a:t>
            </a:r>
            <a:r>
              <a:rPr lang="en-US" dirty="0" err="1" smtClean="0"/>
              <a:t>kontinuity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Herci</a:t>
            </a:r>
            <a:r>
              <a:rPr lang="en-US" dirty="0" smtClean="0"/>
              <a:t> </a:t>
            </a:r>
            <a:r>
              <a:rPr lang="en-US" dirty="0" err="1" smtClean="0"/>
              <a:t>často</a:t>
            </a:r>
            <a:r>
              <a:rPr lang="en-US" dirty="0" smtClean="0"/>
              <a:t> </a:t>
            </a:r>
            <a:r>
              <a:rPr lang="en-US" dirty="0" err="1" smtClean="0"/>
              <a:t>používají</a:t>
            </a:r>
            <a:r>
              <a:rPr lang="en-US" dirty="0" smtClean="0"/>
              <a:t> </a:t>
            </a:r>
            <a:r>
              <a:rPr lang="en-US" dirty="0" err="1" smtClean="0"/>
              <a:t>svoje</a:t>
            </a:r>
            <a:r>
              <a:rPr lang="en-US" dirty="0" smtClean="0"/>
              <a:t> </a:t>
            </a:r>
            <a:r>
              <a:rPr lang="en-US" dirty="0" err="1" smtClean="0"/>
              <a:t>vlastní</a:t>
            </a:r>
            <a:r>
              <a:rPr lang="en-US" dirty="0" smtClean="0"/>
              <a:t> </a:t>
            </a:r>
            <a:r>
              <a:rPr lang="en-US" dirty="0" err="1" smtClean="0"/>
              <a:t>oděvy</a:t>
            </a:r>
            <a:endParaRPr lang="en-US" dirty="0" smtClean="0"/>
          </a:p>
          <a:p>
            <a:r>
              <a:rPr lang="en-US" dirty="0" err="1" smtClean="0"/>
              <a:t>Kostymér</a:t>
            </a:r>
            <a:r>
              <a:rPr lang="en-US" dirty="0" smtClean="0"/>
              <a:t> </a:t>
            </a:r>
            <a:r>
              <a:rPr lang="en-US" dirty="0" err="1" smtClean="0"/>
              <a:t>důležitý</a:t>
            </a:r>
            <a:r>
              <a:rPr lang="en-US" dirty="0" smtClean="0"/>
              <a:t> </a:t>
            </a:r>
            <a:r>
              <a:rPr lang="en-US" dirty="0" err="1" smtClean="0"/>
              <a:t>spolupracovník</a:t>
            </a:r>
            <a:r>
              <a:rPr lang="en-US" dirty="0" smtClean="0"/>
              <a:t> </a:t>
            </a:r>
            <a:r>
              <a:rPr lang="en-US" dirty="0" err="1" smtClean="0"/>
              <a:t>kameramana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hlídá</a:t>
            </a:r>
            <a:r>
              <a:rPr lang="en-US" dirty="0" smtClean="0"/>
              <a:t> </a:t>
            </a:r>
            <a:r>
              <a:rPr lang="en-US" dirty="0" err="1" smtClean="0"/>
              <a:t>barvy</a:t>
            </a:r>
            <a:r>
              <a:rPr lang="en-US" dirty="0" smtClean="0"/>
              <a:t> a </a:t>
            </a:r>
            <a:r>
              <a:rPr lang="en-US" dirty="0" err="1" smtClean="0"/>
              <a:t>světelné</a:t>
            </a:r>
            <a:r>
              <a:rPr lang="en-US" dirty="0" smtClean="0"/>
              <a:t> </a:t>
            </a:r>
            <a:r>
              <a:rPr lang="en-US" dirty="0" err="1" smtClean="0"/>
              <a:t>efekty</a:t>
            </a:r>
            <a:r>
              <a:rPr lang="en-US" dirty="0" smtClean="0"/>
              <a:t> </a:t>
            </a:r>
            <a:r>
              <a:rPr lang="en-US" dirty="0" err="1" smtClean="0"/>
              <a:t>různých</a:t>
            </a:r>
            <a:r>
              <a:rPr lang="en-US" dirty="0" smtClean="0"/>
              <a:t> </a:t>
            </a:r>
            <a:r>
              <a:rPr lang="en-US" dirty="0" err="1" smtClean="0"/>
              <a:t>látek</a:t>
            </a:r>
            <a:endParaRPr lang="en-US" dirty="0" smtClean="0"/>
          </a:p>
          <a:p>
            <a:r>
              <a:rPr lang="en-US" dirty="0" err="1" smtClean="0"/>
              <a:t>Kostýmní</a:t>
            </a:r>
            <a:r>
              <a:rPr lang="en-US" dirty="0" smtClean="0"/>
              <a:t> </a:t>
            </a:r>
            <a:r>
              <a:rPr lang="en-US" dirty="0" err="1" smtClean="0"/>
              <a:t>výtvarníci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součást</a:t>
            </a:r>
            <a:r>
              <a:rPr lang="en-US" dirty="0" smtClean="0"/>
              <a:t> </a:t>
            </a:r>
            <a:r>
              <a:rPr lang="en-US" dirty="0" err="1" smtClean="0"/>
              <a:t>studií</a:t>
            </a:r>
            <a:r>
              <a:rPr lang="en-US" dirty="0" smtClean="0"/>
              <a:t> </a:t>
            </a:r>
            <a:r>
              <a:rPr lang="en-US" dirty="0" err="1" smtClean="0"/>
              <a:t>zhruba</a:t>
            </a:r>
            <a:r>
              <a:rPr lang="en-US" dirty="0" smtClean="0"/>
              <a:t> od </a:t>
            </a:r>
            <a:r>
              <a:rPr lang="en-US" dirty="0" err="1" smtClean="0"/>
              <a:t>poloviny</a:t>
            </a:r>
            <a:r>
              <a:rPr lang="en-US" dirty="0" smtClean="0"/>
              <a:t> 10. let</a:t>
            </a:r>
          </a:p>
          <a:p>
            <a:r>
              <a:rPr lang="en-US" dirty="0" err="1" smtClean="0"/>
              <a:t>Spolu</a:t>
            </a:r>
            <a:r>
              <a:rPr lang="en-US" dirty="0" smtClean="0"/>
              <a:t> s </a:t>
            </a:r>
            <a:r>
              <a:rPr lang="en-US" dirty="0" err="1" smtClean="0"/>
              <a:t>oblibou</a:t>
            </a:r>
            <a:r>
              <a:rPr lang="en-US" dirty="0" smtClean="0"/>
              <a:t> </a:t>
            </a:r>
            <a:r>
              <a:rPr lang="en-US" dirty="0" err="1" smtClean="0"/>
              <a:t>historických</a:t>
            </a:r>
            <a:r>
              <a:rPr lang="en-US" dirty="0" smtClean="0"/>
              <a:t> </a:t>
            </a:r>
            <a:r>
              <a:rPr lang="en-US" dirty="0" err="1" smtClean="0"/>
              <a:t>námětů</a:t>
            </a:r>
            <a:r>
              <a:rPr lang="en-US" dirty="0" smtClean="0"/>
              <a:t> </a:t>
            </a:r>
            <a:r>
              <a:rPr lang="en-US" dirty="0" err="1" smtClean="0"/>
              <a:t>studia</a:t>
            </a:r>
            <a:r>
              <a:rPr lang="en-US" dirty="0" smtClean="0"/>
              <a:t> </a:t>
            </a:r>
            <a:r>
              <a:rPr lang="en-US" dirty="0" err="1" smtClean="0"/>
              <a:t>začínají</a:t>
            </a:r>
            <a:r>
              <a:rPr lang="en-US" dirty="0" smtClean="0"/>
              <a:t> </a:t>
            </a:r>
            <a:r>
              <a:rPr lang="en-US" dirty="0" err="1" smtClean="0"/>
              <a:t>budovat</a:t>
            </a:r>
            <a:r>
              <a:rPr lang="en-US" dirty="0" smtClean="0"/>
              <a:t> </a:t>
            </a:r>
            <a:r>
              <a:rPr lang="en-US" dirty="0" err="1" smtClean="0"/>
              <a:t>vlastní</a:t>
            </a:r>
            <a:r>
              <a:rPr lang="en-US" dirty="0" smtClean="0"/>
              <a:t> </a:t>
            </a:r>
            <a:r>
              <a:rPr lang="en-US" dirty="0" err="1" smtClean="0"/>
              <a:t>fundusy</a:t>
            </a:r>
            <a:r>
              <a:rPr lang="en-US" dirty="0" smtClean="0"/>
              <a:t> a </a:t>
            </a:r>
            <a:r>
              <a:rPr lang="en-US" dirty="0" err="1" smtClean="0"/>
              <a:t>ustavují</a:t>
            </a:r>
            <a:r>
              <a:rPr lang="en-US" dirty="0" smtClean="0"/>
              <a:t> se </a:t>
            </a:r>
            <a:r>
              <a:rPr lang="en-US" dirty="0" err="1" smtClean="0"/>
              <a:t>kostýmní</a:t>
            </a:r>
            <a:r>
              <a:rPr lang="en-US" dirty="0" smtClean="0"/>
              <a:t> </a:t>
            </a:r>
            <a:r>
              <a:rPr lang="en-US" dirty="0" err="1" smtClean="0"/>
              <a:t>půjčovny</a:t>
            </a:r>
            <a:r>
              <a:rPr lang="en-US" dirty="0" smtClean="0"/>
              <a:t> (</a:t>
            </a:r>
            <a:r>
              <a:rPr lang="en-US" dirty="0" err="1" smtClean="0"/>
              <a:t>historické</a:t>
            </a:r>
            <a:r>
              <a:rPr lang="en-US" dirty="0" smtClean="0"/>
              <a:t> a </a:t>
            </a:r>
            <a:r>
              <a:rPr lang="en-US" dirty="0" err="1" smtClean="0"/>
              <a:t>etnické</a:t>
            </a:r>
            <a:r>
              <a:rPr lang="en-US" dirty="0" smtClean="0"/>
              <a:t> </a:t>
            </a:r>
            <a:r>
              <a:rPr lang="en-US" dirty="0" err="1" smtClean="0"/>
              <a:t>oděvy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Picture 6" descr="Snímek obrazovky 2018-04-04 v 8.37.2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0"/>
          <a:stretch/>
        </p:blipFill>
        <p:spPr>
          <a:xfrm>
            <a:off x="6587064" y="440273"/>
            <a:ext cx="2099734" cy="2990428"/>
          </a:xfrm>
          <a:prstGeom prst="rect">
            <a:avLst/>
          </a:prstGeom>
        </p:spPr>
      </p:pic>
      <p:pic>
        <p:nvPicPr>
          <p:cNvPr id="9" name="Picture 8" descr="Snímek obrazovky 2018-04-04 v 8.46.4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930" y="3498433"/>
            <a:ext cx="2099734" cy="33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558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idx="1"/>
          </p:nvPr>
        </p:nvSpPr>
        <p:spPr>
          <a:xfrm>
            <a:off x="457200" y="762006"/>
            <a:ext cx="3931920" cy="1232429"/>
          </a:xfrm>
        </p:spPr>
        <p:txBody>
          <a:bodyPr>
            <a:normAutofit/>
          </a:bodyPr>
          <a:lstStyle/>
          <a:p>
            <a:r>
              <a:rPr lang="en-US" b="1" dirty="0" smtClean="0"/>
              <a:t>Clare West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kostýmy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filmu</a:t>
            </a:r>
            <a:r>
              <a:rPr lang="en-US" dirty="0" smtClean="0"/>
              <a:t> </a:t>
            </a:r>
            <a:r>
              <a:rPr lang="en-US" i="1" dirty="0" err="1" smtClean="0"/>
              <a:t>Zrození</a:t>
            </a:r>
            <a:r>
              <a:rPr lang="en-US" i="1" dirty="0" smtClean="0"/>
              <a:t> </a:t>
            </a:r>
            <a:r>
              <a:rPr lang="en-US" i="1" dirty="0" err="1" smtClean="0"/>
              <a:t>národa</a:t>
            </a:r>
            <a:r>
              <a:rPr lang="en-US" i="1" dirty="0" smtClean="0"/>
              <a:t> </a:t>
            </a:r>
            <a:r>
              <a:rPr lang="en-US" dirty="0" smtClean="0"/>
              <a:t>a </a:t>
            </a:r>
            <a:r>
              <a:rPr lang="en-US" i="1" dirty="0" smtClean="0"/>
              <a:t>Intolerance</a:t>
            </a:r>
            <a:endParaRPr lang="en-US" i="1" dirty="0"/>
          </a:p>
        </p:txBody>
      </p:sp>
      <p:pic>
        <p:nvPicPr>
          <p:cNvPr id="20" name="Content Placeholder 19" descr="Snímek obrazovky 2018-04-04 v 8.45.34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6" r="11716"/>
          <a:stretch>
            <a:fillRect/>
          </a:stretch>
        </p:blipFill>
        <p:spPr>
          <a:xfrm>
            <a:off x="457200" y="2133606"/>
            <a:ext cx="3931920" cy="3951288"/>
          </a:xfrm>
        </p:spPr>
      </p:pic>
      <p:sp>
        <p:nvSpPr>
          <p:cNvPr id="18" name="Text Placeholder 17"/>
          <p:cNvSpPr>
            <a:spLocks noGrp="1"/>
          </p:cNvSpPr>
          <p:nvPr>
            <p:ph type="body" sz="quarter" idx="3"/>
          </p:nvPr>
        </p:nvSpPr>
        <p:spPr>
          <a:xfrm>
            <a:off x="4754880" y="846675"/>
            <a:ext cx="3931920" cy="1063095"/>
          </a:xfrm>
        </p:spPr>
        <p:txBody>
          <a:bodyPr>
            <a:normAutofit/>
          </a:bodyPr>
          <a:lstStyle/>
          <a:p>
            <a:r>
              <a:rPr lang="en-US" b="1" dirty="0" err="1" smtClean="0"/>
              <a:t>Natacha</a:t>
            </a:r>
            <a:r>
              <a:rPr lang="en-US" b="1" dirty="0" smtClean="0"/>
              <a:t> </a:t>
            </a:r>
            <a:r>
              <a:rPr lang="en-US" b="1" dirty="0" err="1" smtClean="0"/>
              <a:t>Rambova</a:t>
            </a:r>
            <a:r>
              <a:rPr lang="en-US" b="1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spolupráce</a:t>
            </a:r>
            <a:r>
              <a:rPr lang="en-US" dirty="0" smtClean="0"/>
              <a:t> s </a:t>
            </a:r>
            <a:r>
              <a:rPr lang="en-US" dirty="0" err="1" smtClean="0"/>
              <a:t>Allou</a:t>
            </a:r>
            <a:r>
              <a:rPr lang="en-US" dirty="0" smtClean="0"/>
              <a:t> </a:t>
            </a:r>
            <a:r>
              <a:rPr lang="en-US" dirty="0" err="1" smtClean="0"/>
              <a:t>Nazimovou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filmech</a:t>
            </a:r>
            <a:r>
              <a:rPr lang="en-US" dirty="0" smtClean="0"/>
              <a:t> </a:t>
            </a:r>
            <a:r>
              <a:rPr lang="en-US" i="1" dirty="0" smtClean="0"/>
              <a:t>Camille</a:t>
            </a:r>
            <a:r>
              <a:rPr lang="en-US" dirty="0" smtClean="0"/>
              <a:t> a </a:t>
            </a:r>
            <a:r>
              <a:rPr lang="en-US" i="1" dirty="0" smtClean="0"/>
              <a:t>Salomé</a:t>
            </a:r>
            <a:endParaRPr lang="en-US" i="1" dirty="0"/>
          </a:p>
        </p:txBody>
      </p:sp>
      <p:pic>
        <p:nvPicPr>
          <p:cNvPr id="21" name="Content Placeholder 20" descr="Snímek obrazovky 2018-04-03 v 9.00.25.pn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5" b="4795"/>
          <a:stretch>
            <a:fillRect/>
          </a:stretch>
        </p:blipFill>
        <p:spPr>
          <a:xfrm>
            <a:off x="4754880" y="2167472"/>
            <a:ext cx="3931920" cy="3951288"/>
          </a:xfrm>
        </p:spPr>
      </p:pic>
    </p:spTree>
    <p:extLst>
      <p:ext uri="{BB962C8B-B14F-4D97-AF65-F5344CB8AC3E}">
        <p14:creationId xmlns:p14="http://schemas.microsoft.com/office/powerpoint/2010/main" val="148318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smtClean="0"/>
              <a:t>Salomé</a:t>
            </a:r>
            <a:r>
              <a:rPr lang="en-US" dirty="0" smtClean="0"/>
              <a:t> (USA 1922, r. Charles Bryant)</a:t>
            </a:r>
            <a:endParaRPr lang="en-US" dirty="0"/>
          </a:p>
        </p:txBody>
      </p:sp>
      <p:pic>
        <p:nvPicPr>
          <p:cNvPr id="9" name="Nazimova. 1923. Salome&amp;#039;s dance. (youtubemp4.to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0800" y="1600200"/>
            <a:ext cx="6502400" cy="4876800"/>
          </a:xfrm>
        </p:spPr>
      </p:pic>
    </p:spTree>
    <p:extLst>
      <p:ext uri="{BB962C8B-B14F-4D97-AF65-F5344CB8AC3E}">
        <p14:creationId xmlns:p14="http://schemas.microsoft.com/office/powerpoint/2010/main" val="1933286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50798" y="84665"/>
            <a:ext cx="2709332" cy="1101564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 err="1" smtClean="0"/>
              <a:t>Kostým</a:t>
            </a:r>
            <a:r>
              <a:rPr lang="en-US" sz="2000" b="1" dirty="0" smtClean="0"/>
              <a:t> a </a:t>
            </a:r>
            <a:r>
              <a:rPr lang="en-US" sz="2000" b="1" dirty="0" err="1" smtClean="0"/>
              <a:t>herecká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praxe</a:t>
            </a:r>
            <a:r>
              <a:rPr lang="en-US" sz="2000" b="1" dirty="0" smtClean="0"/>
              <a:t> v ČSR</a:t>
            </a:r>
            <a:endParaRPr lang="en-US" sz="2000" b="1" dirty="0"/>
          </a:p>
        </p:txBody>
      </p:sp>
      <p:pic>
        <p:nvPicPr>
          <p:cNvPr id="6" name="Content Placeholder 5" descr="Inzerát_oděvní firma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1" b="3020"/>
          <a:stretch/>
        </p:blipFill>
        <p:spPr>
          <a:xfrm>
            <a:off x="3575050" y="456638"/>
            <a:ext cx="5111750" cy="5853113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-50799" y="1391656"/>
            <a:ext cx="2878667" cy="5339525"/>
          </a:xfrm>
        </p:spPr>
        <p:txBody>
          <a:bodyPr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 err="1" smtClean="0"/>
              <a:t>Filmové</a:t>
            </a:r>
            <a:r>
              <a:rPr lang="en-US" sz="1800" dirty="0" smtClean="0"/>
              <a:t> </a:t>
            </a:r>
            <a:r>
              <a:rPr lang="en-US" sz="1800" dirty="0" err="1"/>
              <a:t>o</a:t>
            </a:r>
            <a:r>
              <a:rPr lang="en-US" sz="1800" dirty="0" err="1" smtClean="0"/>
              <a:t>dívání</a:t>
            </a:r>
            <a:r>
              <a:rPr lang="en-US" sz="1800" dirty="0" smtClean="0"/>
              <a:t> </a:t>
            </a:r>
            <a:r>
              <a:rPr lang="en-US" sz="1800" dirty="0" err="1" smtClean="0"/>
              <a:t>vychází</a:t>
            </a:r>
            <a:r>
              <a:rPr lang="en-US" sz="1800" dirty="0" smtClean="0"/>
              <a:t> z </a:t>
            </a:r>
            <a:r>
              <a:rPr lang="en-US" sz="1800" dirty="0" err="1" smtClean="0"/>
              <a:t>divadelní</a:t>
            </a:r>
            <a:r>
              <a:rPr lang="en-US" sz="1800" dirty="0" smtClean="0"/>
              <a:t> </a:t>
            </a:r>
            <a:r>
              <a:rPr lang="en-US" sz="1800" dirty="0" err="1" smtClean="0"/>
              <a:t>praxe</a:t>
            </a:r>
            <a:r>
              <a:rPr lang="en-US" sz="1800" dirty="0" smtClean="0"/>
              <a:t> </a:t>
            </a:r>
            <a:r>
              <a:rPr lang="en-US" sz="1800" dirty="0" err="1" smtClean="0"/>
              <a:t>až</a:t>
            </a:r>
            <a:r>
              <a:rPr lang="en-US" sz="1800" dirty="0" smtClean="0"/>
              <a:t> do </a:t>
            </a:r>
            <a:r>
              <a:rPr lang="en-US" sz="1800" dirty="0" err="1" smtClean="0"/>
              <a:t>konce</a:t>
            </a:r>
            <a:r>
              <a:rPr lang="en-US" sz="1800" dirty="0" smtClean="0"/>
              <a:t> 30. let 20. </a:t>
            </a:r>
            <a:r>
              <a:rPr lang="en-US" sz="1800" dirty="0" err="1" smtClean="0"/>
              <a:t>století</a:t>
            </a:r>
            <a:endParaRPr lang="en-US" sz="1800" dirty="0" smtClean="0"/>
          </a:p>
          <a:p>
            <a:endParaRPr lang="en-US" sz="1800" dirty="0" smtClean="0"/>
          </a:p>
          <a:p>
            <a:pPr marL="285750" indent="-285750">
              <a:buFont typeface="Arial"/>
              <a:buChar char="•"/>
            </a:pPr>
            <a:r>
              <a:rPr lang="en-US" sz="1800" dirty="0" err="1" smtClean="0"/>
              <a:t>Herci</a:t>
            </a:r>
            <a:r>
              <a:rPr lang="en-US" sz="1800" dirty="0" smtClean="0"/>
              <a:t> </a:t>
            </a:r>
            <a:r>
              <a:rPr lang="en-US" sz="1800" dirty="0" err="1" smtClean="0"/>
              <a:t>si</a:t>
            </a:r>
            <a:r>
              <a:rPr lang="en-US" sz="1800" dirty="0" smtClean="0"/>
              <a:t> </a:t>
            </a:r>
            <a:r>
              <a:rPr lang="en-US" sz="1800" dirty="0" err="1" smtClean="0"/>
              <a:t>oděvy</a:t>
            </a:r>
            <a:r>
              <a:rPr lang="en-US" sz="1800" dirty="0" smtClean="0"/>
              <a:t> pro </a:t>
            </a:r>
            <a:r>
              <a:rPr lang="en-US" sz="1800" dirty="0" err="1" smtClean="0"/>
              <a:t>soudobý</a:t>
            </a:r>
            <a:r>
              <a:rPr lang="en-US" sz="1800" dirty="0" smtClean="0"/>
              <a:t> </a:t>
            </a:r>
            <a:r>
              <a:rPr lang="en-US" sz="1800" dirty="0" err="1" smtClean="0"/>
              <a:t>repertoár</a:t>
            </a:r>
            <a:r>
              <a:rPr lang="en-US" sz="1800" dirty="0" smtClean="0"/>
              <a:t> </a:t>
            </a:r>
            <a:r>
              <a:rPr lang="en-US" sz="1800" dirty="0" err="1" smtClean="0"/>
              <a:t>zajišťovali</a:t>
            </a:r>
            <a:r>
              <a:rPr lang="en-US" sz="1800" dirty="0" smtClean="0"/>
              <a:t> </a:t>
            </a:r>
            <a:r>
              <a:rPr lang="en-US" sz="1800" dirty="0" err="1" smtClean="0"/>
              <a:t>sami</a:t>
            </a:r>
            <a:r>
              <a:rPr lang="en-US" sz="1800" dirty="0" smtClean="0"/>
              <a:t> (“</a:t>
            </a:r>
            <a:r>
              <a:rPr lang="en-US" sz="1800" dirty="0" err="1" smtClean="0"/>
              <a:t>Toiletní</a:t>
            </a:r>
            <a:r>
              <a:rPr lang="en-US" sz="1800" dirty="0" smtClean="0"/>
              <a:t> </a:t>
            </a:r>
            <a:r>
              <a:rPr lang="en-US" sz="1800" dirty="0" err="1" smtClean="0"/>
              <a:t>příspěvky</a:t>
            </a:r>
            <a:r>
              <a:rPr lang="en-US" sz="1800" dirty="0" smtClean="0"/>
              <a:t>”)</a:t>
            </a:r>
          </a:p>
          <a:p>
            <a:endParaRPr lang="en-US" sz="1800" dirty="0" smtClean="0"/>
          </a:p>
          <a:p>
            <a:pPr marL="285750" indent="-285750">
              <a:buFont typeface="Arial"/>
              <a:buChar char="•"/>
            </a:pPr>
            <a:r>
              <a:rPr lang="en-US" sz="1800" dirty="0" err="1" smtClean="0"/>
              <a:t>Spolupráce</a:t>
            </a:r>
            <a:r>
              <a:rPr lang="en-US" sz="1800" dirty="0" smtClean="0"/>
              <a:t> </a:t>
            </a:r>
            <a:r>
              <a:rPr lang="en-US" sz="1800" dirty="0" err="1" smtClean="0"/>
              <a:t>mezi</a:t>
            </a:r>
            <a:r>
              <a:rPr lang="en-US" sz="1800" dirty="0" smtClean="0"/>
              <a:t> </a:t>
            </a:r>
            <a:r>
              <a:rPr lang="en-US" sz="1800" dirty="0" err="1" smtClean="0"/>
              <a:t>módními</a:t>
            </a:r>
            <a:r>
              <a:rPr lang="en-US" sz="1800" dirty="0" smtClean="0"/>
              <a:t> </a:t>
            </a:r>
            <a:r>
              <a:rPr lang="en-US" sz="1800" dirty="0" err="1" smtClean="0"/>
              <a:t>domy</a:t>
            </a:r>
            <a:r>
              <a:rPr lang="en-US" sz="1800" dirty="0" smtClean="0"/>
              <a:t> a </a:t>
            </a:r>
            <a:r>
              <a:rPr lang="en-US" sz="1800" dirty="0" err="1" smtClean="0"/>
              <a:t>předními</a:t>
            </a:r>
            <a:r>
              <a:rPr lang="en-US" sz="1800" dirty="0" smtClean="0"/>
              <a:t> </a:t>
            </a:r>
            <a:r>
              <a:rPr lang="en-US" sz="1800" dirty="0" err="1" smtClean="0"/>
              <a:t>salony</a:t>
            </a:r>
            <a:r>
              <a:rPr lang="en-US" sz="1800" dirty="0" smtClean="0"/>
              <a:t> </a:t>
            </a:r>
            <a:r>
              <a:rPr lang="en-US" sz="1800" dirty="0" err="1" smtClean="0"/>
              <a:t>iniciována</a:t>
            </a:r>
            <a:r>
              <a:rPr lang="en-US" sz="1800" dirty="0" smtClean="0"/>
              <a:t> </a:t>
            </a:r>
            <a:r>
              <a:rPr lang="en-US" sz="1800" dirty="0" err="1" smtClean="0"/>
              <a:t>na</a:t>
            </a:r>
            <a:r>
              <a:rPr lang="en-US" sz="1800" dirty="0" smtClean="0"/>
              <a:t> </a:t>
            </a:r>
            <a:r>
              <a:rPr lang="en-US" sz="1800" dirty="0" err="1" smtClean="0"/>
              <a:t>personální</a:t>
            </a:r>
            <a:r>
              <a:rPr lang="en-US" sz="1800" dirty="0" smtClean="0"/>
              <a:t> </a:t>
            </a:r>
            <a:r>
              <a:rPr lang="en-US" sz="1800" dirty="0" err="1" smtClean="0"/>
              <a:t>bázi</a:t>
            </a:r>
            <a:endParaRPr lang="en-US" sz="1800" dirty="0" smtClean="0"/>
          </a:p>
          <a:p>
            <a:pPr marL="285750" indent="-285750">
              <a:buFont typeface="Arial"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33204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pic>
        <p:nvPicPr>
          <p:cNvPr id="8" name="Content Placeholder 7" descr="Snímek obrazovky 2018-04-04 v 9.45.56.p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4" r="25886"/>
          <a:stretch/>
        </p:blipFill>
        <p:spPr>
          <a:xfrm>
            <a:off x="321729" y="1266960"/>
            <a:ext cx="4377267" cy="4718304"/>
          </a:xfrm>
        </p:spPr>
      </p:pic>
      <p:pic>
        <p:nvPicPr>
          <p:cNvPr id="9" name="Content Placeholder 8" descr="Nový_NM_1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85" r="-15785"/>
          <a:stretch>
            <a:fillRect/>
          </a:stretch>
        </p:blipFill>
        <p:spPr>
          <a:xfrm>
            <a:off x="4766731" y="1317759"/>
            <a:ext cx="4038600" cy="4718304"/>
          </a:xfrm>
        </p:spPr>
      </p:pic>
    </p:spTree>
    <p:extLst>
      <p:ext uri="{BB962C8B-B14F-4D97-AF65-F5344CB8AC3E}">
        <p14:creationId xmlns:p14="http://schemas.microsoft.com/office/powerpoint/2010/main" val="2850121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Švadlenka</a:t>
            </a:r>
            <a:r>
              <a:rPr lang="en-US" dirty="0" smtClean="0"/>
              <a:t> (ČSR 1936, r. Martin </a:t>
            </a:r>
            <a:r>
              <a:rPr lang="en-US" dirty="0" err="1" smtClean="0"/>
              <a:t>Frič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6" name="Švadlenka - Inspirac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0800" y="1600200"/>
            <a:ext cx="6502400" cy="4876800"/>
          </a:xfrm>
        </p:spPr>
      </p:pic>
    </p:spTree>
    <p:extLst>
      <p:ext uri="{BB962C8B-B14F-4D97-AF65-F5344CB8AC3E}">
        <p14:creationId xmlns:p14="http://schemas.microsoft.com/office/powerpoint/2010/main" val="2103685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Snímek obrazovky 2018-04-03 v 10.50.04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16" r="-13916"/>
          <a:stretch>
            <a:fillRect/>
          </a:stretch>
        </p:blipFill>
        <p:spPr>
          <a:xfrm>
            <a:off x="457200" y="1266960"/>
            <a:ext cx="4038600" cy="4718304"/>
          </a:xfrm>
        </p:spPr>
      </p:pic>
      <p:pic>
        <p:nvPicPr>
          <p:cNvPr id="6" name="Content Placeholder 5" descr="Snímek obrazovky 2018-04-03 v 10.50.46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362" r="-29362"/>
          <a:stretch>
            <a:fillRect/>
          </a:stretch>
        </p:blipFill>
        <p:spPr>
          <a:xfrm>
            <a:off x="4648200" y="1266960"/>
            <a:ext cx="4038600" cy="4718304"/>
          </a:xfrm>
        </p:spPr>
      </p:pic>
    </p:spTree>
    <p:extLst>
      <p:ext uri="{BB962C8B-B14F-4D97-AF65-F5344CB8AC3E}">
        <p14:creationId xmlns:p14="http://schemas.microsoft.com/office/powerpoint/2010/main" val="1912728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2913</TotalTime>
  <Words>490</Words>
  <Application>Microsoft Macintosh PowerPoint</Application>
  <PresentationFormat>On-screen Show (4:3)</PresentationFormat>
  <Paragraphs>48</Paragraphs>
  <Slides>15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Clarity</vt:lpstr>
      <vt:lpstr>FAV 259 </vt:lpstr>
      <vt:lpstr>Kostým a Hollywood</vt:lpstr>
      <vt:lpstr>Kostýmní praxe v období němého filmu</vt:lpstr>
      <vt:lpstr>PowerPoint Presentation</vt:lpstr>
      <vt:lpstr>Salomé (USA 1922, r. Charles Bryant)</vt:lpstr>
      <vt:lpstr>Kostým a herecká praxe v ČSR</vt:lpstr>
      <vt:lpstr>PowerPoint Presentation</vt:lpstr>
      <vt:lpstr>Švadlenka (ČSR 1936, r. Martin Frič)</vt:lpstr>
      <vt:lpstr>PowerPoint Presentation</vt:lpstr>
      <vt:lpstr>Fernand Vácha</vt:lpstr>
      <vt:lpstr>Dáma na kolejích  r. Ladislav Rychman ČSSR 1966 Kostýmy: Jiří Janeček a Jan Skalický</vt:lpstr>
      <vt:lpstr>Kontext  </vt:lpstr>
      <vt:lpstr>Text  </vt:lpstr>
      <vt:lpstr>Hvězda </vt:lpstr>
      <vt:lpstr>https://necsus-ejms.org/only-a-groomed-woman-deserves-her-name-fashion-emancipation-and-stardom-in-the-czechoslovak-film-musical-the-lady-of-the-lines/</vt:lpstr>
    </vt:vector>
  </TitlesOfParts>
  <Company>sagm@seznam.cz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FAV 259 </dc:title>
  <dc:creator>Šárka Gmiterková</dc:creator>
  <cp:lastModifiedBy>Šárka Gmiterková</cp:lastModifiedBy>
  <cp:revision>17</cp:revision>
  <dcterms:created xsi:type="dcterms:W3CDTF">2018-04-02T08:50:15Z</dcterms:created>
  <dcterms:modified xsi:type="dcterms:W3CDTF">2018-04-15T08:49:24Z</dcterms:modified>
</cp:coreProperties>
</file>