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 </a:t>
            </a:r>
            <a:r>
              <a:rPr lang="cs-CZ" dirty="0" err="1" smtClean="0"/>
              <a:t>Louisiane</a:t>
            </a:r>
            <a:r>
              <a:rPr lang="cs-CZ" dirty="0" smtClean="0"/>
              <a:t> – au </a:t>
            </a:r>
            <a:r>
              <a:rPr lang="cs-CZ" dirty="0" err="1" smtClean="0"/>
              <a:t>carrefour</a:t>
            </a:r>
            <a:r>
              <a:rPr lang="cs-CZ" dirty="0" smtClean="0"/>
              <a:t> de la </a:t>
            </a:r>
            <a:r>
              <a:rPr lang="cs-CZ" dirty="0" err="1" smtClean="0"/>
              <a:t>Francophonie</a:t>
            </a:r>
            <a:r>
              <a:rPr lang="cs-CZ" dirty="0" smtClean="0"/>
              <a:t> en </a:t>
            </a:r>
            <a:r>
              <a:rPr lang="cs-CZ" dirty="0" err="1" smtClean="0"/>
              <a:t>Amérique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79" y="484187"/>
            <a:ext cx="3640453" cy="2386013"/>
          </a:xfrm>
          <a:prstGeom prst="rect">
            <a:avLst/>
          </a:prstGeom>
        </p:spPr>
      </p:pic>
      <p:pic>
        <p:nvPicPr>
          <p:cNvPr id="3074" name="Picture 2" descr="mage result for bayou louis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0" y="484187"/>
            <a:ext cx="4373231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1808" y="422294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Renouveau</a:t>
            </a:r>
            <a:r>
              <a:rPr lang="cs-CZ" dirty="0"/>
              <a:t> </a:t>
            </a:r>
            <a:r>
              <a:rPr lang="cs-CZ" dirty="0" err="1"/>
              <a:t>culturel</a:t>
            </a:r>
            <a:r>
              <a:rPr lang="cs-CZ" dirty="0"/>
              <a:t> et </a:t>
            </a:r>
            <a:r>
              <a:rPr lang="cs-CZ" dirty="0" err="1"/>
              <a:t>linguistique</a:t>
            </a:r>
            <a:r>
              <a:rPr lang="cs-CZ" dirty="0"/>
              <a:t>, </a:t>
            </a:r>
            <a:r>
              <a:rPr lang="cs-CZ" dirty="0" err="1"/>
              <a:t>évolution</a:t>
            </a:r>
            <a:r>
              <a:rPr lang="cs-CZ" dirty="0"/>
              <a:t> des </a:t>
            </a:r>
            <a:r>
              <a:rPr lang="cs-CZ" dirty="0" err="1"/>
              <a:t>représentations</a:t>
            </a:r>
            <a:r>
              <a:rPr lang="cs-CZ" dirty="0"/>
              <a:t> </a:t>
            </a:r>
            <a:r>
              <a:rPr lang="cs-CZ" dirty="0" err="1"/>
              <a:t>linguistiques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7325" y="1657350"/>
            <a:ext cx="9112814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Fondation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CODOFIL(1968): </a:t>
            </a:r>
            <a:r>
              <a:rPr lang="cs-CZ" dirty="0" err="1" smtClean="0"/>
              <a:t>Council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in Louisiana</a:t>
            </a:r>
            <a:endParaRPr lang="cs-CZ" dirty="0"/>
          </a:p>
          <a:p>
            <a:r>
              <a:rPr lang="cs-CZ" dirty="0" err="1" smtClean="0"/>
              <a:t>Tentatives</a:t>
            </a:r>
            <a:r>
              <a:rPr lang="cs-CZ" dirty="0" smtClean="0"/>
              <a:t> </a:t>
            </a:r>
            <a:r>
              <a:rPr lang="cs-CZ" dirty="0" err="1" smtClean="0"/>
              <a:t>d’enseigner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franc</a:t>
            </a:r>
            <a:r>
              <a:rPr lang="cs-CZ" dirty="0" err="1"/>
              <a:t>̧</a:t>
            </a:r>
            <a:r>
              <a:rPr lang="cs-CZ" dirty="0" err="1" smtClean="0"/>
              <a:t>ais</a:t>
            </a:r>
            <a:r>
              <a:rPr lang="cs-CZ" dirty="0" smtClean="0"/>
              <a:t> </a:t>
            </a:r>
            <a:r>
              <a:rPr lang="cs-CZ" dirty="0" err="1" smtClean="0"/>
              <a:t>louisianais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Cours</a:t>
            </a:r>
            <a:r>
              <a:rPr lang="cs-CZ" dirty="0"/>
              <a:t> de </a:t>
            </a:r>
            <a:r>
              <a:rPr lang="cs-CZ" dirty="0" err="1"/>
              <a:t>français</a:t>
            </a:r>
            <a:r>
              <a:rPr lang="cs-CZ" dirty="0"/>
              <a:t> </a:t>
            </a:r>
            <a:r>
              <a:rPr lang="cs-CZ" dirty="0" err="1"/>
              <a:t>cadien</a:t>
            </a:r>
            <a:r>
              <a:rPr lang="cs-CZ" dirty="0"/>
              <a:t> à LSU (1978)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Création</a:t>
            </a:r>
            <a:r>
              <a:rPr lang="cs-CZ" dirty="0"/>
              <a:t> de </a:t>
            </a:r>
            <a:r>
              <a:rPr lang="cs-CZ" dirty="0" err="1"/>
              <a:t>plusieurs</a:t>
            </a:r>
            <a:r>
              <a:rPr lang="cs-CZ" dirty="0"/>
              <a:t> </a:t>
            </a:r>
            <a:r>
              <a:rPr lang="cs-CZ" dirty="0" err="1"/>
              <a:t>manuels</a:t>
            </a:r>
            <a:r>
              <a:rPr lang="cs-CZ" dirty="0"/>
              <a:t> </a:t>
            </a:r>
          </a:p>
          <a:p>
            <a:r>
              <a:rPr lang="cs-CZ" dirty="0" err="1" smtClean="0"/>
              <a:t>Productions</a:t>
            </a:r>
            <a:r>
              <a:rPr lang="cs-CZ" dirty="0" smtClean="0"/>
              <a:t> </a:t>
            </a:r>
            <a:r>
              <a:rPr lang="cs-CZ" dirty="0" err="1" smtClean="0"/>
              <a:t>littéraires</a:t>
            </a:r>
            <a:r>
              <a:rPr lang="cs-CZ" dirty="0"/>
              <a:t> </a:t>
            </a:r>
            <a:r>
              <a:rPr lang="cs-CZ" dirty="0" smtClean="0"/>
              <a:t>en </a:t>
            </a:r>
            <a:r>
              <a:rPr lang="cs-CZ" dirty="0" err="1" smtClean="0"/>
              <a:t>franc</a:t>
            </a:r>
            <a:r>
              <a:rPr lang="cs-CZ" dirty="0" err="1"/>
              <a:t>̧</a:t>
            </a:r>
            <a:r>
              <a:rPr lang="cs-CZ" dirty="0" err="1" smtClean="0"/>
              <a:t>ais</a:t>
            </a:r>
            <a:r>
              <a:rPr lang="cs-CZ" dirty="0" smtClean="0"/>
              <a:t> </a:t>
            </a:r>
            <a:r>
              <a:rPr lang="cs-CZ" dirty="0" err="1" smtClean="0"/>
              <a:t>louisianais</a:t>
            </a:r>
            <a:r>
              <a:rPr lang="cs-CZ" dirty="0" smtClean="0"/>
              <a:t> (et à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moindre</a:t>
            </a:r>
            <a:r>
              <a:rPr lang="cs-CZ" dirty="0"/>
              <a:t> </a:t>
            </a:r>
            <a:r>
              <a:rPr lang="cs-CZ" dirty="0" err="1" smtClean="0"/>
              <a:t>degré</a:t>
            </a:r>
            <a:r>
              <a:rPr lang="cs-CZ" dirty="0" smtClean="0"/>
              <a:t>, </a:t>
            </a:r>
            <a:r>
              <a:rPr lang="cs-CZ" dirty="0"/>
              <a:t>en </a:t>
            </a:r>
            <a:r>
              <a:rPr lang="cs-CZ" dirty="0" err="1"/>
              <a:t>créole</a:t>
            </a:r>
            <a:r>
              <a:rPr lang="cs-CZ" dirty="0"/>
              <a:t>) </a:t>
            </a:r>
          </a:p>
          <a:p>
            <a:r>
              <a:rPr lang="cs-CZ" dirty="0"/>
              <a:t>– </a:t>
            </a:r>
            <a:r>
              <a:rPr lang="cs-CZ" i="1" dirty="0" err="1"/>
              <a:t>Cris</a:t>
            </a:r>
            <a:r>
              <a:rPr lang="cs-CZ" i="1" dirty="0"/>
              <a:t> </a:t>
            </a:r>
            <a:r>
              <a:rPr lang="cs-CZ" i="1" dirty="0" err="1"/>
              <a:t>sur</a:t>
            </a:r>
            <a:r>
              <a:rPr lang="cs-CZ" i="1" dirty="0"/>
              <a:t>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bayou</a:t>
            </a:r>
            <a:r>
              <a:rPr lang="cs-CZ" i="1" dirty="0"/>
              <a:t> </a:t>
            </a:r>
            <a:r>
              <a:rPr lang="cs-CZ" dirty="0" smtClean="0"/>
              <a:t>(Jean </a:t>
            </a:r>
            <a:r>
              <a:rPr lang="cs-CZ" dirty="0" err="1" smtClean="0"/>
              <a:t>Arceneaux</a:t>
            </a:r>
            <a:r>
              <a:rPr lang="cs-CZ" dirty="0" smtClean="0"/>
              <a:t> et </a:t>
            </a:r>
            <a:r>
              <a:rPr lang="cs-CZ" dirty="0" err="1" smtClean="0"/>
              <a:t>collectif</a:t>
            </a:r>
            <a:r>
              <a:rPr lang="cs-CZ" dirty="0" smtClean="0"/>
              <a:t>, 1981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– </a:t>
            </a:r>
            <a:r>
              <a:rPr lang="cs-CZ" i="1" dirty="0"/>
              <a:t>La </a:t>
            </a:r>
            <a:r>
              <a:rPr lang="cs-CZ" i="1" dirty="0" err="1"/>
              <a:t>charrue</a:t>
            </a:r>
            <a:r>
              <a:rPr lang="cs-CZ" i="1" dirty="0"/>
              <a:t> </a:t>
            </a:r>
            <a:r>
              <a:rPr lang="cs-CZ" dirty="0" smtClean="0"/>
              <a:t>(Carole J. </a:t>
            </a:r>
            <a:r>
              <a:rPr lang="cs-CZ" dirty="0" err="1" smtClean="0"/>
              <a:t>Doucet</a:t>
            </a:r>
            <a:r>
              <a:rPr lang="cs-CZ" dirty="0" smtClean="0"/>
              <a:t>, 1982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– </a:t>
            </a:r>
            <a:r>
              <a:rPr lang="cs-CZ" i="1" dirty="0" err="1"/>
              <a:t>C’est</a:t>
            </a:r>
            <a:r>
              <a:rPr lang="cs-CZ" i="1" dirty="0"/>
              <a:t> </a:t>
            </a:r>
            <a:r>
              <a:rPr lang="cs-CZ" i="1" dirty="0" err="1"/>
              <a:t>p’us</a:t>
            </a:r>
            <a:r>
              <a:rPr lang="cs-CZ" i="1" dirty="0"/>
              <a:t> </a:t>
            </a:r>
            <a:r>
              <a:rPr lang="cs-CZ" i="1" dirty="0" err="1"/>
              <a:t>pareil</a:t>
            </a:r>
            <a:r>
              <a:rPr lang="cs-CZ" i="1" dirty="0"/>
              <a:t> </a:t>
            </a:r>
            <a:r>
              <a:rPr lang="cs-CZ" dirty="0"/>
              <a:t>(1982)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 smtClean="0"/>
              <a:t>Thé</a:t>
            </a:r>
            <a:r>
              <a:rPr lang="fr-CH" dirty="0" err="1" smtClean="0"/>
              <a:t>â</a:t>
            </a:r>
            <a:r>
              <a:rPr lang="cs-CZ" dirty="0" err="1" smtClean="0"/>
              <a:t>tre</a:t>
            </a:r>
            <a:r>
              <a:rPr lang="cs-CZ" dirty="0" smtClean="0"/>
              <a:t> </a:t>
            </a:r>
            <a:r>
              <a:rPr lang="cs-CZ" dirty="0" err="1"/>
              <a:t>cadien</a:t>
            </a:r>
            <a:r>
              <a:rPr lang="cs-CZ" dirty="0"/>
              <a:t> (à </a:t>
            </a:r>
            <a:r>
              <a:rPr lang="cs-CZ" dirty="0" err="1"/>
              <a:t>partir</a:t>
            </a:r>
            <a:r>
              <a:rPr lang="cs-CZ" dirty="0"/>
              <a:t> des </a:t>
            </a:r>
            <a:r>
              <a:rPr lang="cs-CZ" dirty="0" err="1"/>
              <a:t>années</a:t>
            </a:r>
            <a:r>
              <a:rPr lang="cs-CZ" dirty="0"/>
              <a:t> 1970) </a:t>
            </a:r>
            <a:endParaRPr lang="cs-CZ" dirty="0" smtClean="0"/>
          </a:p>
          <a:p>
            <a:pPr lvl="1"/>
            <a:r>
              <a:rPr lang="cs-CZ" dirty="0"/>
              <a:t>http://</a:t>
            </a:r>
            <a:r>
              <a:rPr lang="cs-CZ" dirty="0" err="1"/>
              <a:t>ladigitalmedia.org</a:t>
            </a:r>
            <a:r>
              <a:rPr lang="cs-CZ" dirty="0"/>
              <a:t>/video_v2/</a:t>
            </a:r>
            <a:r>
              <a:rPr lang="cs-CZ" dirty="0" err="1"/>
              <a:t>asset</a:t>
            </a:r>
            <a:r>
              <a:rPr lang="cs-CZ" dirty="0"/>
              <a:t>-detail/LFRAN-0705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58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Cuisine</a:t>
            </a:r>
            <a:r>
              <a:rPr lang="cs-CZ" dirty="0" smtClean="0"/>
              <a:t> </a:t>
            </a:r>
            <a:r>
              <a:rPr lang="cs-CZ" dirty="0" err="1" smtClean="0"/>
              <a:t>cadienne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Les </a:t>
            </a:r>
            <a:r>
              <a:rPr lang="cs-CZ" dirty="0" err="1" smtClean="0"/>
              <a:t>Cadiens</a:t>
            </a:r>
            <a:r>
              <a:rPr lang="cs-CZ" dirty="0" smtClean="0"/>
              <a:t> </a:t>
            </a:r>
            <a:r>
              <a:rPr lang="cs-CZ" dirty="0" err="1" smtClean="0"/>
              <a:t>sont</a:t>
            </a:r>
            <a:r>
              <a:rPr lang="cs-CZ" dirty="0" smtClean="0"/>
              <a:t> </a:t>
            </a:r>
            <a:r>
              <a:rPr lang="cs-CZ" dirty="0" err="1" smtClean="0"/>
              <a:t>très</a:t>
            </a:r>
            <a:r>
              <a:rPr lang="cs-CZ" dirty="0" smtClean="0"/>
              <a:t> </a:t>
            </a:r>
            <a:r>
              <a:rPr lang="cs-CZ" dirty="0" err="1" smtClean="0"/>
              <a:t>attachés</a:t>
            </a:r>
            <a:r>
              <a:rPr lang="cs-CZ" dirty="0" smtClean="0"/>
              <a:t> </a:t>
            </a:r>
            <a:r>
              <a:rPr lang="cs-CZ" dirty="0" err="1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notamment</a:t>
            </a:r>
            <a:r>
              <a:rPr lang="cs-CZ" dirty="0" smtClean="0"/>
              <a:t> </a:t>
            </a:r>
            <a:r>
              <a:rPr lang="cs-CZ" dirty="0" err="1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cuisine</a:t>
            </a:r>
            <a:r>
              <a:rPr lang="cs-CZ" dirty="0" smtClean="0"/>
              <a:t> et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musique</a:t>
            </a:r>
            <a:r>
              <a:rPr lang="cs-CZ" dirty="0" smtClean="0"/>
              <a:t>.</a:t>
            </a:r>
          </a:p>
          <a:p>
            <a:r>
              <a:rPr lang="cs-CZ" dirty="0" smtClean="0"/>
              <a:t>Les </a:t>
            </a:r>
            <a:r>
              <a:rPr lang="cs-CZ" dirty="0" err="1" smtClean="0"/>
              <a:t>fruits</a:t>
            </a:r>
            <a:r>
              <a:rPr lang="cs-CZ" dirty="0" smtClean="0"/>
              <a:t> de </a:t>
            </a:r>
            <a:r>
              <a:rPr lang="cs-CZ" dirty="0" err="1" smtClean="0"/>
              <a:t>mer</a:t>
            </a:r>
            <a:r>
              <a:rPr lang="cs-CZ" dirty="0" smtClean="0"/>
              <a:t> </a:t>
            </a:r>
            <a:r>
              <a:rPr lang="cs-CZ" dirty="0" err="1" smtClean="0"/>
              <a:t>entrent</a:t>
            </a:r>
            <a:r>
              <a:rPr lang="cs-CZ" dirty="0" smtClean="0"/>
              <a:t> en grande partie </a:t>
            </a:r>
            <a:r>
              <a:rPr lang="cs-CZ" dirty="0" err="1" smtClean="0"/>
              <a:t>dans</a:t>
            </a:r>
            <a:r>
              <a:rPr lang="cs-CZ" dirty="0" smtClean="0"/>
              <a:t> la </a:t>
            </a:r>
            <a:r>
              <a:rPr lang="cs-CZ" dirty="0" err="1" smtClean="0"/>
              <a:t>préparation</a:t>
            </a:r>
            <a:r>
              <a:rPr lang="cs-CZ" dirty="0" smtClean="0"/>
              <a:t> de </a:t>
            </a:r>
            <a:r>
              <a:rPr lang="cs-CZ" dirty="0" err="1" smtClean="0"/>
              <a:t>leurs</a:t>
            </a:r>
            <a:r>
              <a:rPr lang="cs-CZ" dirty="0" smtClean="0"/>
              <a:t> </a:t>
            </a:r>
            <a:r>
              <a:rPr lang="cs-CZ" dirty="0" err="1" smtClean="0"/>
              <a:t>plats</a:t>
            </a:r>
            <a:r>
              <a:rPr lang="cs-CZ" dirty="0" smtClean="0"/>
              <a:t> – </a:t>
            </a:r>
            <a:r>
              <a:rPr lang="cs-CZ" dirty="0" err="1" smtClean="0"/>
              <a:t>héritage</a:t>
            </a:r>
            <a:r>
              <a:rPr lang="cs-CZ" dirty="0" smtClean="0"/>
              <a:t> de </a:t>
            </a:r>
            <a:r>
              <a:rPr lang="cs-CZ" dirty="0" err="1" smtClean="0"/>
              <a:t>l‘Atlantique</a:t>
            </a:r>
            <a:r>
              <a:rPr lang="cs-CZ" dirty="0" smtClean="0"/>
              <a:t> </a:t>
            </a:r>
            <a:r>
              <a:rPr lang="cs-CZ" dirty="0" err="1" smtClean="0"/>
              <a:t>ainsi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des </a:t>
            </a:r>
            <a:r>
              <a:rPr lang="cs-CZ" dirty="0" err="1" smtClean="0"/>
              <a:t>bayous</a:t>
            </a:r>
            <a:endParaRPr lang="cs-CZ" dirty="0" smtClean="0"/>
          </a:p>
          <a:p>
            <a:r>
              <a:rPr lang="cs-CZ" dirty="0" err="1" smtClean="0"/>
              <a:t>Exemples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Gumbo</a:t>
            </a:r>
            <a:endParaRPr lang="cs-CZ" dirty="0" smtClean="0"/>
          </a:p>
          <a:p>
            <a:pPr lvl="1"/>
            <a:r>
              <a:rPr lang="cs-CZ" dirty="0" err="1" smtClean="0"/>
              <a:t>Jambalaya</a:t>
            </a:r>
            <a:endParaRPr lang="cs-CZ" dirty="0" smtClean="0"/>
          </a:p>
          <a:p>
            <a:pPr lvl="1"/>
            <a:r>
              <a:rPr lang="cs-CZ" dirty="0" err="1" smtClean="0"/>
              <a:t>Boudin</a:t>
            </a:r>
            <a:endParaRPr lang="cs-CZ" dirty="0" smtClean="0"/>
          </a:p>
          <a:p>
            <a:pPr lvl="1"/>
            <a:r>
              <a:rPr lang="cs-CZ" dirty="0" err="1" smtClean="0"/>
              <a:t>Ecrevisses</a:t>
            </a:r>
            <a:r>
              <a:rPr lang="cs-CZ" dirty="0" smtClean="0"/>
              <a:t> ou </a:t>
            </a:r>
            <a:r>
              <a:rPr lang="cs-CZ" dirty="0" err="1" smtClean="0"/>
              <a:t>crevettes</a:t>
            </a:r>
            <a:r>
              <a:rPr lang="cs-CZ" dirty="0" smtClean="0"/>
              <a:t> </a:t>
            </a:r>
            <a:r>
              <a:rPr lang="cs-CZ" dirty="0" err="1" smtClean="0"/>
              <a:t>bouillies</a:t>
            </a:r>
            <a:r>
              <a:rPr lang="cs-CZ" dirty="0" smtClean="0"/>
              <a:t>, </a:t>
            </a:r>
            <a:r>
              <a:rPr lang="cs-CZ" dirty="0" err="1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l‘étouffée</a:t>
            </a:r>
            <a:endParaRPr lang="cs-CZ" dirty="0" smtClean="0"/>
          </a:p>
          <a:p>
            <a:pPr lvl="1"/>
            <a:r>
              <a:rPr lang="cs-CZ" dirty="0" err="1" smtClean="0"/>
              <a:t>Poisson</a:t>
            </a:r>
            <a:r>
              <a:rPr lang="cs-CZ" dirty="0" smtClean="0"/>
              <a:t> </a:t>
            </a:r>
            <a:r>
              <a:rPr lang="cs-CZ" dirty="0" err="1" smtClean="0"/>
              <a:t>noirci</a:t>
            </a:r>
            <a:endParaRPr lang="cs-CZ" dirty="0"/>
          </a:p>
        </p:txBody>
      </p:sp>
      <p:sp>
        <p:nvSpPr>
          <p:cNvPr id="4" name="AutoShape 2" descr="mage result for gumbo"/>
          <p:cNvSpPr>
            <a:spLocks noChangeAspect="1" noChangeArrowheads="1"/>
          </p:cNvSpPr>
          <p:nvPr/>
        </p:nvSpPr>
        <p:spPr bwMode="auto">
          <a:xfrm>
            <a:off x="0" y="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mage result for gumbo"/>
          <p:cNvSpPr>
            <a:spLocks noChangeAspect="1" noChangeArrowheads="1"/>
          </p:cNvSpPr>
          <p:nvPr/>
        </p:nvSpPr>
        <p:spPr bwMode="auto">
          <a:xfrm>
            <a:off x="1905000" y="456535"/>
            <a:ext cx="727025" cy="5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3599" cy="20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mage result for jambalay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mage result for jambal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290"/>
            <a:ext cx="2777280" cy="18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0" y="3509451"/>
            <a:ext cx="2774190" cy="15859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88" y="5089936"/>
            <a:ext cx="2773598" cy="1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Musique</a:t>
            </a:r>
            <a:r>
              <a:rPr lang="cs-CZ" dirty="0" smtClean="0"/>
              <a:t> </a:t>
            </a:r>
            <a:r>
              <a:rPr lang="cs-CZ" dirty="0" err="1" smtClean="0"/>
              <a:t>cadienne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Musique</a:t>
            </a:r>
            <a:r>
              <a:rPr lang="cs-CZ" dirty="0" smtClean="0"/>
              <a:t> se </a:t>
            </a:r>
            <a:r>
              <a:rPr lang="cs-CZ" dirty="0" err="1" smtClean="0"/>
              <a:t>développe</a:t>
            </a:r>
            <a:r>
              <a:rPr lang="cs-CZ" dirty="0" smtClean="0"/>
              <a:t> </a:t>
            </a:r>
            <a:r>
              <a:rPr lang="cs-CZ" dirty="0" err="1" smtClean="0"/>
              <a:t>comme</a:t>
            </a:r>
            <a:r>
              <a:rPr lang="cs-CZ" dirty="0" smtClean="0"/>
              <a:t> 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réflexion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passé </a:t>
            </a:r>
            <a:r>
              <a:rPr lang="cs-CZ" dirty="0" err="1" smtClean="0"/>
              <a:t>mouvement</a:t>
            </a:r>
            <a:r>
              <a:rPr lang="cs-CZ" dirty="0" smtClean="0"/>
              <a:t> des </a:t>
            </a:r>
            <a:r>
              <a:rPr lang="cs-CZ" dirty="0" err="1" smtClean="0"/>
              <a:t>Cadiens</a:t>
            </a:r>
            <a:endParaRPr lang="cs-CZ" dirty="0" smtClean="0"/>
          </a:p>
          <a:p>
            <a:r>
              <a:rPr lang="cs-CZ" dirty="0" err="1" smtClean="0"/>
              <a:t>Commence</a:t>
            </a:r>
            <a:r>
              <a:rPr lang="cs-CZ" dirty="0" smtClean="0"/>
              <a:t> au </a:t>
            </a:r>
            <a:r>
              <a:rPr lang="cs-CZ" dirty="0" err="1" smtClean="0"/>
              <a:t>Canada</a:t>
            </a:r>
            <a:r>
              <a:rPr lang="cs-CZ" dirty="0" smtClean="0"/>
              <a:t>, </a:t>
            </a:r>
            <a:r>
              <a:rPr lang="cs-CZ" dirty="0" err="1" smtClean="0"/>
              <a:t>chantée</a:t>
            </a:r>
            <a:r>
              <a:rPr lang="cs-CZ" dirty="0" smtClean="0"/>
              <a:t> </a:t>
            </a:r>
            <a:r>
              <a:rPr lang="cs-CZ" dirty="0" err="1" smtClean="0"/>
              <a:t>d‘abord</a:t>
            </a:r>
            <a:r>
              <a:rPr lang="cs-CZ" dirty="0" smtClean="0"/>
              <a:t> a capella, </a:t>
            </a:r>
            <a:r>
              <a:rPr lang="cs-CZ" dirty="0" err="1" smtClean="0"/>
              <a:t>avec</a:t>
            </a:r>
            <a:r>
              <a:rPr lang="cs-CZ" dirty="0" smtClean="0"/>
              <a:t> des </a:t>
            </a:r>
            <a:r>
              <a:rPr lang="cs-CZ" dirty="0" err="1" smtClean="0"/>
              <a:t>mains</a:t>
            </a:r>
            <a:r>
              <a:rPr lang="cs-CZ" dirty="0" smtClean="0"/>
              <a:t> qui </a:t>
            </a:r>
            <a:r>
              <a:rPr lang="cs-CZ" dirty="0" err="1" smtClean="0"/>
              <a:t>claquent</a:t>
            </a:r>
            <a:r>
              <a:rPr lang="cs-CZ" dirty="0" smtClean="0"/>
              <a:t> et des </a:t>
            </a:r>
            <a:r>
              <a:rPr lang="cs-CZ" dirty="0" err="1" smtClean="0"/>
              <a:t>pieds</a:t>
            </a:r>
            <a:r>
              <a:rPr lang="cs-CZ" dirty="0" smtClean="0"/>
              <a:t> qui </a:t>
            </a:r>
            <a:r>
              <a:rPr lang="cs-CZ" dirty="0" err="1" smtClean="0"/>
              <a:t>tapent</a:t>
            </a:r>
            <a:endParaRPr lang="cs-CZ" dirty="0" smtClean="0"/>
          </a:p>
          <a:p>
            <a:r>
              <a:rPr lang="cs-CZ" dirty="0" err="1" smtClean="0"/>
              <a:t>Ensuite</a:t>
            </a:r>
            <a:r>
              <a:rPr lang="cs-CZ" dirty="0" smtClean="0"/>
              <a:t>, </a:t>
            </a:r>
            <a:r>
              <a:rPr lang="cs-CZ" dirty="0" err="1" smtClean="0"/>
              <a:t>c‘est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violon</a:t>
            </a:r>
            <a:r>
              <a:rPr lang="cs-CZ" dirty="0" smtClean="0"/>
              <a:t> qui monte en </a:t>
            </a:r>
            <a:r>
              <a:rPr lang="cs-CZ" dirty="0" err="1" smtClean="0"/>
              <a:t>popularité</a:t>
            </a:r>
            <a:endParaRPr lang="cs-CZ" dirty="0" smtClean="0"/>
          </a:p>
          <a:p>
            <a:r>
              <a:rPr lang="cs-CZ" dirty="0" smtClean="0"/>
              <a:t>Influence </a:t>
            </a:r>
            <a:r>
              <a:rPr lang="cs-CZ" dirty="0" err="1" smtClean="0"/>
              <a:t>progressive</a:t>
            </a:r>
            <a:r>
              <a:rPr lang="cs-CZ" dirty="0" smtClean="0"/>
              <a:t> des </a:t>
            </a:r>
            <a:r>
              <a:rPr lang="cs-CZ" dirty="0" err="1" smtClean="0"/>
              <a:t>rythmes</a:t>
            </a:r>
            <a:r>
              <a:rPr lang="cs-CZ" dirty="0" smtClean="0"/>
              <a:t> </a:t>
            </a:r>
            <a:r>
              <a:rPr lang="cs-CZ" dirty="0" err="1" smtClean="0"/>
              <a:t>africains</a:t>
            </a:r>
            <a:r>
              <a:rPr lang="cs-CZ" dirty="0" smtClean="0"/>
              <a:t> et </a:t>
            </a:r>
            <a:r>
              <a:rPr lang="cs-CZ" dirty="0" err="1" smtClean="0"/>
              <a:t>amérindiens</a:t>
            </a:r>
            <a:endParaRPr lang="cs-CZ" dirty="0" smtClean="0"/>
          </a:p>
          <a:p>
            <a:r>
              <a:rPr lang="cs-CZ" dirty="0" smtClean="0"/>
              <a:t>A la </a:t>
            </a:r>
            <a:r>
              <a:rPr lang="cs-CZ" dirty="0" err="1" smtClean="0"/>
              <a:t>fin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18e </a:t>
            </a:r>
            <a:r>
              <a:rPr lang="cs-CZ" dirty="0" err="1" smtClean="0"/>
              <a:t>siècle</a:t>
            </a:r>
            <a:r>
              <a:rPr lang="cs-CZ" dirty="0" smtClean="0"/>
              <a:t>, </a:t>
            </a:r>
            <a:r>
              <a:rPr lang="cs-CZ" dirty="0" err="1" smtClean="0"/>
              <a:t>c‘est</a:t>
            </a:r>
            <a:r>
              <a:rPr lang="cs-CZ" dirty="0" smtClean="0"/>
              <a:t> </a:t>
            </a:r>
            <a:r>
              <a:rPr lang="cs-CZ" dirty="0" err="1" smtClean="0"/>
              <a:t>l‘accordéon</a:t>
            </a:r>
            <a:r>
              <a:rPr lang="cs-CZ" dirty="0" smtClean="0"/>
              <a:t> qui </a:t>
            </a:r>
            <a:r>
              <a:rPr lang="cs-CZ" dirty="0" err="1" smtClean="0"/>
              <a:t>entre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la </a:t>
            </a:r>
            <a:r>
              <a:rPr lang="cs-CZ" dirty="0" err="1" smtClean="0"/>
              <a:t>scène</a:t>
            </a:r>
            <a:r>
              <a:rPr lang="cs-CZ" dirty="0" smtClean="0"/>
              <a:t> musicale</a:t>
            </a:r>
          </a:p>
          <a:p>
            <a:r>
              <a:rPr lang="cs-CZ" dirty="0" smtClean="0"/>
              <a:t>Influence de blues, soul et </a:t>
            </a:r>
            <a:r>
              <a:rPr lang="cs-CZ" dirty="0" err="1" smtClean="0"/>
              <a:t>zydeco</a:t>
            </a:r>
            <a:r>
              <a:rPr lang="cs-CZ" dirty="0" smtClean="0"/>
              <a:t>, </a:t>
            </a:r>
            <a:r>
              <a:rPr lang="cs-CZ" dirty="0" err="1" smtClean="0"/>
              <a:t>récemment</a:t>
            </a:r>
            <a:r>
              <a:rPr lang="cs-CZ" dirty="0" smtClean="0"/>
              <a:t> </a:t>
            </a:r>
            <a:r>
              <a:rPr lang="cs-CZ" dirty="0" err="1" smtClean="0"/>
              <a:t>aussi</a:t>
            </a:r>
            <a:r>
              <a:rPr lang="cs-CZ" dirty="0" smtClean="0"/>
              <a:t> rock et R&amp;B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thumb/8/86/Cajun_instruments.jpg/1920px-Cajun_instru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" y="2471738"/>
            <a:ext cx="2743826" cy="18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8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Aperçu</a:t>
            </a:r>
            <a:r>
              <a:rPr lang="cs-CZ" dirty="0"/>
              <a:t> </a:t>
            </a:r>
            <a:r>
              <a:rPr lang="cs-CZ" dirty="0" err="1"/>
              <a:t>historique</a:t>
            </a:r>
            <a:r>
              <a:rPr lang="cs-CZ" dirty="0"/>
              <a:t>: </a:t>
            </a:r>
            <a:r>
              <a:rPr lang="cs-CZ" dirty="0" err="1"/>
              <a:t>dates-clés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400" y="1285875"/>
            <a:ext cx="8512739" cy="5572125"/>
          </a:xfrm>
        </p:spPr>
        <p:txBody>
          <a:bodyPr>
            <a:normAutofit fontScale="85000" lnSpcReduction="20000"/>
          </a:bodyPr>
          <a:lstStyle/>
          <a:p>
            <a:r>
              <a:rPr lang="cs-CZ"/>
              <a:t>• </a:t>
            </a:r>
            <a:r>
              <a:rPr lang="cs-CZ" smtClean="0"/>
              <a:t>1682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mtClean="0"/>
              <a:t>- </a:t>
            </a:r>
            <a:r>
              <a:rPr lang="cs-CZ" dirty="0" smtClean="0"/>
              <a:t>“</a:t>
            </a:r>
            <a:r>
              <a:rPr lang="cs-CZ" dirty="0" err="1" smtClean="0"/>
              <a:t>Découverte</a:t>
            </a:r>
            <a:r>
              <a:rPr lang="cs-CZ" dirty="0" smtClean="0"/>
              <a:t>“ par Robert </a:t>
            </a:r>
            <a:r>
              <a:rPr lang="cs-CZ" dirty="0" err="1" smtClean="0"/>
              <a:t>Cavelier</a:t>
            </a:r>
            <a:r>
              <a:rPr lang="cs-CZ" dirty="0" smtClean="0"/>
              <a:t> de La </a:t>
            </a:r>
            <a:r>
              <a:rPr lang="cs-CZ" dirty="0" err="1" smtClean="0"/>
              <a:t>Salle</a:t>
            </a:r>
            <a:r>
              <a:rPr lang="cs-CZ" dirty="0" smtClean="0"/>
              <a:t>, qui </a:t>
            </a:r>
            <a:r>
              <a:rPr lang="cs-CZ" dirty="0" err="1" smtClean="0"/>
              <a:t>donne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nom</a:t>
            </a:r>
            <a:r>
              <a:rPr lang="cs-CZ" dirty="0" smtClean="0"/>
              <a:t> </a:t>
            </a:r>
            <a:r>
              <a:rPr lang="cs-CZ" dirty="0" err="1" smtClean="0"/>
              <a:t>à</a:t>
            </a:r>
            <a:r>
              <a:rPr lang="cs-CZ" dirty="0" smtClean="0"/>
              <a:t> la </a:t>
            </a:r>
            <a:r>
              <a:rPr lang="cs-CZ" dirty="0" err="1" smtClean="0"/>
              <a:t>colonie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1699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Fondation</a:t>
            </a:r>
            <a:r>
              <a:rPr lang="cs-CZ" dirty="0"/>
              <a:t> de la </a:t>
            </a:r>
            <a:r>
              <a:rPr lang="cs-CZ" dirty="0" err="1"/>
              <a:t>colonie</a:t>
            </a:r>
            <a:r>
              <a:rPr lang="cs-CZ" dirty="0"/>
              <a:t> par </a:t>
            </a:r>
            <a:r>
              <a:rPr lang="cs-CZ" dirty="0" err="1"/>
              <a:t>Iberville</a:t>
            </a:r>
            <a:r>
              <a:rPr lang="cs-CZ" dirty="0"/>
              <a:t> et </a:t>
            </a:r>
            <a:r>
              <a:rPr lang="cs-CZ" dirty="0" err="1"/>
              <a:t>Bienville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Comparer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• 1604:l'Î</a:t>
            </a:r>
            <a:r>
              <a:rPr lang="cs-CZ" dirty="0" smtClean="0"/>
              <a:t>leSainte-Croix (</a:t>
            </a:r>
            <a:r>
              <a:rPr lang="cs-CZ" dirty="0" err="1"/>
              <a:t>Acadie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1604:Cayenne(</a:t>
            </a:r>
            <a:r>
              <a:rPr lang="cs-CZ" dirty="0" err="1"/>
              <a:t>Guyane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1605:PortRoyal(</a:t>
            </a:r>
            <a:r>
              <a:rPr lang="cs-CZ" dirty="0" err="1"/>
              <a:t>Acadie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1630:IledelaTortue,St-Domingue(&gt;</a:t>
            </a:r>
            <a:r>
              <a:rPr lang="cs-CZ" dirty="0" err="1"/>
              <a:t>Haïti</a:t>
            </a:r>
            <a:r>
              <a:rPr lang="cs-CZ" dirty="0"/>
              <a:t>) • 1635:Guadeloupe,Martinique </a:t>
            </a:r>
            <a:endParaRPr lang="cs-CZ" dirty="0"/>
          </a:p>
          <a:p>
            <a:r>
              <a:rPr lang="cs-CZ" dirty="0"/>
              <a:t>• 1718</a:t>
            </a:r>
            <a:br>
              <a:rPr lang="cs-CZ" dirty="0"/>
            </a:br>
            <a:r>
              <a:rPr lang="cs-CZ" dirty="0"/>
              <a:t>– Etablissement de la </a:t>
            </a:r>
            <a:r>
              <a:rPr lang="cs-CZ" dirty="0" err="1"/>
              <a:t>Nouvelle-Orléans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• 1762</a:t>
            </a:r>
            <a:br>
              <a:rPr lang="cs-CZ" dirty="0"/>
            </a:br>
            <a:r>
              <a:rPr lang="cs-CZ" dirty="0"/>
              <a:t>– La France </a:t>
            </a:r>
            <a:r>
              <a:rPr lang="cs-CZ" dirty="0" err="1"/>
              <a:t>cède</a:t>
            </a:r>
            <a:r>
              <a:rPr lang="cs-CZ" dirty="0"/>
              <a:t> la </a:t>
            </a:r>
            <a:r>
              <a:rPr lang="cs-CZ" dirty="0" err="1"/>
              <a:t>Louisiane</a:t>
            </a:r>
            <a:r>
              <a:rPr lang="cs-CZ" dirty="0"/>
              <a:t> à </a:t>
            </a:r>
            <a:r>
              <a:rPr lang="cs-CZ" dirty="0" err="1"/>
              <a:t>l’Espagne</a:t>
            </a:r>
            <a:r>
              <a:rPr lang="cs-CZ" dirty="0"/>
              <a:t> (</a:t>
            </a:r>
            <a:r>
              <a:rPr lang="cs-CZ" dirty="0" err="1"/>
              <a:t>véritable</a:t>
            </a:r>
            <a:r>
              <a:rPr lang="cs-CZ" dirty="0"/>
              <a:t> </a:t>
            </a:r>
            <a:r>
              <a:rPr lang="cs-CZ" dirty="0" err="1"/>
              <a:t>prise</a:t>
            </a:r>
            <a:r>
              <a:rPr lang="cs-CZ" dirty="0"/>
              <a:t> de </a:t>
            </a:r>
            <a:r>
              <a:rPr lang="cs-CZ" dirty="0" err="1" smtClean="0"/>
              <a:t>contr</a:t>
            </a:r>
            <a:r>
              <a:rPr lang="fr-CH" dirty="0" smtClean="0"/>
              <a:t>ô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/>
              <a:t>en 1769)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1803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 err="1"/>
              <a:t>Cession</a:t>
            </a:r>
            <a:r>
              <a:rPr lang="cs-CZ" dirty="0"/>
              <a:t> de la </a:t>
            </a:r>
            <a:r>
              <a:rPr lang="cs-CZ" dirty="0" err="1"/>
              <a:t>Louisiane</a:t>
            </a:r>
            <a:r>
              <a:rPr lang="cs-CZ" dirty="0"/>
              <a:t>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Etats-Unis</a:t>
            </a:r>
            <a:r>
              <a:rPr lang="cs-CZ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23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00" y="808056"/>
            <a:ext cx="8741339" cy="5241888"/>
          </a:xfrm>
        </p:spPr>
        <p:txBody>
          <a:bodyPr/>
          <a:lstStyle/>
          <a:p>
            <a:r>
              <a:rPr lang="cs-CZ" dirty="0"/>
              <a:t>Au milieu </a:t>
            </a:r>
            <a:r>
              <a:rPr lang="cs-CZ" dirty="0" err="1"/>
              <a:t>du</a:t>
            </a:r>
            <a:r>
              <a:rPr lang="cs-CZ" dirty="0"/>
              <a:t> 18e </a:t>
            </a:r>
            <a:r>
              <a:rPr lang="cs-CZ" dirty="0" err="1"/>
              <a:t>siècle</a:t>
            </a:r>
            <a:r>
              <a:rPr lang="cs-CZ" dirty="0"/>
              <a:t>, la </a:t>
            </a:r>
            <a:r>
              <a:rPr lang="cs-CZ" dirty="0" err="1"/>
              <a:t>Louisiane</a:t>
            </a:r>
            <a:r>
              <a:rPr lang="cs-CZ" dirty="0"/>
              <a:t> </a:t>
            </a:r>
            <a:r>
              <a:rPr lang="cs-CZ" dirty="0" err="1"/>
              <a:t>appartenait</a:t>
            </a:r>
            <a:r>
              <a:rPr lang="cs-CZ" dirty="0"/>
              <a:t> à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vaste</a:t>
            </a:r>
            <a:r>
              <a:rPr lang="cs-CZ" dirty="0"/>
              <a:t> </a:t>
            </a:r>
            <a:r>
              <a:rPr lang="cs-CZ" dirty="0" err="1"/>
              <a:t>territoire</a:t>
            </a:r>
            <a:r>
              <a:rPr lang="cs-CZ" dirty="0"/>
              <a:t> </a:t>
            </a:r>
            <a:r>
              <a:rPr lang="cs-CZ" dirty="0" err="1"/>
              <a:t>ininterrompu</a:t>
            </a:r>
            <a:r>
              <a:rPr lang="cs-CZ" dirty="0"/>
              <a:t> </a:t>
            </a:r>
            <a:r>
              <a:rPr lang="cs-CZ" dirty="0" err="1" smtClean="0"/>
              <a:t>contr</a:t>
            </a:r>
            <a:r>
              <a:rPr lang="fr-CH" dirty="0" smtClean="0"/>
              <a:t>ô</a:t>
            </a:r>
            <a:r>
              <a:rPr lang="cs-CZ" dirty="0" err="1" smtClean="0"/>
              <a:t>lé</a:t>
            </a:r>
            <a:r>
              <a:rPr lang="cs-CZ" dirty="0" smtClean="0"/>
              <a:t> par </a:t>
            </a:r>
            <a:r>
              <a:rPr lang="cs-CZ" dirty="0"/>
              <a:t>la France </a:t>
            </a:r>
          </a:p>
          <a:p>
            <a:r>
              <a:rPr lang="cs-CZ" dirty="0"/>
              <a:t>Des </a:t>
            </a:r>
            <a:r>
              <a:rPr lang="cs-CZ" dirty="0" err="1"/>
              <a:t>évènements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19e </a:t>
            </a:r>
            <a:r>
              <a:rPr lang="cs-CZ" dirty="0" err="1"/>
              <a:t>siècle</a:t>
            </a:r>
            <a:r>
              <a:rPr lang="cs-CZ" dirty="0"/>
              <a:t> </a:t>
            </a:r>
            <a:r>
              <a:rPr lang="cs-CZ" dirty="0" err="1"/>
              <a:t>mèneront</a:t>
            </a:r>
            <a:r>
              <a:rPr lang="cs-CZ" dirty="0"/>
              <a:t> à </a:t>
            </a:r>
            <a:r>
              <a:rPr lang="cs-CZ" dirty="0" err="1"/>
              <a:t>l’isolation</a:t>
            </a:r>
            <a:r>
              <a:rPr lang="cs-CZ" dirty="0"/>
              <a:t> des </a:t>
            </a:r>
            <a:r>
              <a:rPr lang="cs-CZ" dirty="0" err="1"/>
              <a:t>francophones</a:t>
            </a:r>
            <a:r>
              <a:rPr lang="cs-CZ" dirty="0"/>
              <a:t> </a:t>
            </a:r>
            <a:r>
              <a:rPr lang="cs-CZ" dirty="0" err="1"/>
              <a:t>louisianais</a:t>
            </a:r>
            <a:r>
              <a:rPr lang="cs-CZ" dirty="0"/>
              <a:t>, </a:t>
            </a:r>
            <a:r>
              <a:rPr lang="cs-CZ" dirty="0" err="1"/>
              <a:t>désormais</a:t>
            </a:r>
            <a:r>
              <a:rPr lang="cs-CZ" dirty="0"/>
              <a:t> </a:t>
            </a:r>
            <a:r>
              <a:rPr lang="cs-CZ" dirty="0" err="1"/>
              <a:t>coupés</a:t>
            </a:r>
            <a:r>
              <a:rPr lang="cs-CZ" dirty="0"/>
              <a:t> des </a:t>
            </a:r>
            <a:r>
              <a:rPr lang="cs-CZ" dirty="0" err="1"/>
              <a:t>autres</a:t>
            </a:r>
            <a:r>
              <a:rPr lang="cs-CZ" dirty="0"/>
              <a:t> </a:t>
            </a:r>
            <a:r>
              <a:rPr lang="cs-CZ" dirty="0" err="1"/>
              <a:t>régions</a:t>
            </a:r>
            <a:r>
              <a:rPr lang="cs-CZ" dirty="0"/>
              <a:t> </a:t>
            </a:r>
            <a:r>
              <a:rPr lang="cs-CZ" dirty="0" err="1"/>
              <a:t>francophones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12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27" y="428935"/>
            <a:ext cx="9198047" cy="56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Peuplement</a:t>
            </a:r>
            <a:r>
              <a:rPr lang="cs-CZ" dirty="0"/>
              <a:t> pendant la </a:t>
            </a:r>
            <a:r>
              <a:rPr lang="cs-CZ" dirty="0" err="1"/>
              <a:t>période</a:t>
            </a:r>
            <a:r>
              <a:rPr lang="cs-CZ" dirty="0"/>
              <a:t> </a:t>
            </a:r>
            <a:r>
              <a:rPr lang="cs-CZ" dirty="0" err="1"/>
              <a:t>française</a:t>
            </a:r>
            <a:r>
              <a:rPr lang="cs-CZ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Indigènes</a:t>
            </a:r>
            <a:r>
              <a:rPr lang="cs-CZ" dirty="0" smtClean="0"/>
              <a:t>( </a:t>
            </a:r>
            <a:r>
              <a:rPr lang="cs-CZ" dirty="0" err="1" smtClean="0"/>
              <a:t>Natchez,Choctaws,Chétimachas,Tunicas</a:t>
            </a:r>
            <a:r>
              <a:rPr lang="cs-CZ" dirty="0"/>
              <a:t>, </a:t>
            </a:r>
            <a:r>
              <a:rPr lang="cs-CZ" dirty="0" err="1"/>
              <a:t>Chickasaws</a:t>
            </a:r>
            <a:r>
              <a:rPr lang="cs-CZ" dirty="0"/>
              <a:t>...) 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Européens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/>
              <a:t>– </a:t>
            </a:r>
            <a:r>
              <a:rPr lang="cs-CZ" sz="1800" dirty="0" err="1"/>
              <a:t>francophones</a:t>
            </a:r>
            <a:r>
              <a:rPr lang="cs-CZ" sz="1800" dirty="0"/>
              <a:t> de </a:t>
            </a:r>
            <a:r>
              <a:rPr lang="cs-CZ" sz="1800" dirty="0" err="1"/>
              <a:t>Canada</a:t>
            </a:r>
            <a:r>
              <a:rPr lang="cs-CZ" sz="1800" dirty="0"/>
              <a:t>, de </a:t>
            </a:r>
            <a:r>
              <a:rPr lang="cs-CZ" sz="1800" dirty="0" err="1"/>
              <a:t>l’Ile</a:t>
            </a:r>
            <a:r>
              <a:rPr lang="cs-CZ" sz="1800" dirty="0"/>
              <a:t> de France et </a:t>
            </a:r>
            <a:r>
              <a:rPr lang="cs-CZ" sz="1800" dirty="0" err="1" smtClean="0"/>
              <a:t>d’autres</a:t>
            </a:r>
            <a:r>
              <a:rPr lang="cs-CZ" sz="1800" dirty="0"/>
              <a:t> </a:t>
            </a:r>
            <a:r>
              <a:rPr lang="cs-CZ" sz="1800" dirty="0" err="1" smtClean="0"/>
              <a:t>régions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germanophones</a:t>
            </a:r>
            <a:r>
              <a:rPr lang="cs-CZ" dirty="0"/>
              <a:t> </a:t>
            </a:r>
            <a:r>
              <a:rPr lang="cs-CZ" dirty="0" err="1"/>
              <a:t>d’Allemagne</a:t>
            </a:r>
            <a:r>
              <a:rPr lang="cs-CZ" dirty="0"/>
              <a:t> et de </a:t>
            </a:r>
            <a:r>
              <a:rPr lang="cs-CZ" dirty="0" err="1"/>
              <a:t>Suisse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Africains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arrivée</a:t>
            </a:r>
            <a:r>
              <a:rPr lang="cs-CZ" dirty="0"/>
              <a:t> des </a:t>
            </a:r>
            <a:r>
              <a:rPr lang="cs-CZ" dirty="0" err="1"/>
              <a:t>premiers</a:t>
            </a:r>
            <a:r>
              <a:rPr lang="cs-CZ" dirty="0"/>
              <a:t> </a:t>
            </a:r>
            <a:r>
              <a:rPr lang="cs-CZ" dirty="0" err="1"/>
              <a:t>négriers</a:t>
            </a:r>
            <a:r>
              <a:rPr lang="cs-CZ" dirty="0"/>
              <a:t> à </a:t>
            </a:r>
            <a:r>
              <a:rPr lang="cs-CZ" dirty="0" err="1"/>
              <a:t>partir</a:t>
            </a:r>
            <a:r>
              <a:rPr lang="cs-CZ" dirty="0"/>
              <a:t> de 1719 – 5 500 </a:t>
            </a:r>
            <a:r>
              <a:rPr lang="cs-CZ" dirty="0" err="1"/>
              <a:t>Africains</a:t>
            </a:r>
            <a:r>
              <a:rPr lang="cs-CZ" dirty="0"/>
              <a:t> </a:t>
            </a:r>
            <a:r>
              <a:rPr lang="cs-CZ" dirty="0" err="1"/>
              <a:t>arrivent</a:t>
            </a:r>
            <a:r>
              <a:rPr lang="cs-CZ" dirty="0"/>
              <a:t> </a:t>
            </a:r>
            <a:r>
              <a:rPr lang="cs-CZ" dirty="0" err="1"/>
              <a:t>entre</a:t>
            </a:r>
            <a:r>
              <a:rPr lang="cs-CZ" dirty="0"/>
              <a:t> 1719 et 1743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97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Peuplement</a:t>
            </a:r>
            <a:r>
              <a:rPr lang="cs-CZ" dirty="0"/>
              <a:t> pendant la </a:t>
            </a:r>
            <a:r>
              <a:rPr lang="cs-CZ" dirty="0" err="1"/>
              <a:t>période</a:t>
            </a:r>
            <a:r>
              <a:rPr lang="cs-CZ" dirty="0"/>
              <a:t> </a:t>
            </a:r>
            <a:r>
              <a:rPr lang="cs-CZ" dirty="0" err="1"/>
              <a:t>espagnole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8838" y="1485900"/>
            <a:ext cx="8441301" cy="45640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• </a:t>
            </a:r>
            <a:r>
              <a:rPr lang="cs-CZ" dirty="0" err="1"/>
              <a:t>Acadiens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expulsés</a:t>
            </a:r>
            <a:r>
              <a:rPr lang="cs-CZ" dirty="0"/>
              <a:t> de </a:t>
            </a:r>
            <a:r>
              <a:rPr lang="cs-CZ" dirty="0" err="1"/>
              <a:t>l’Acadie</a:t>
            </a:r>
            <a:r>
              <a:rPr lang="cs-CZ" dirty="0"/>
              <a:t> par les </a:t>
            </a:r>
            <a:r>
              <a:rPr lang="cs-CZ" dirty="0" err="1"/>
              <a:t>Anglais</a:t>
            </a:r>
            <a:r>
              <a:rPr lang="cs-CZ" dirty="0"/>
              <a:t> en </a:t>
            </a:r>
            <a:r>
              <a:rPr lang="cs-CZ" dirty="0" smtClean="0"/>
              <a:t>1755 (Grand </a:t>
            </a:r>
            <a:r>
              <a:rPr lang="cs-CZ" dirty="0" err="1" smtClean="0"/>
              <a:t>Dérangement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smtClean="0"/>
              <a:t>de 2600 à 3000 </a:t>
            </a:r>
            <a:r>
              <a:rPr lang="cs-CZ" dirty="0" err="1" smtClean="0"/>
              <a:t>réfugiés</a:t>
            </a:r>
            <a:r>
              <a:rPr lang="cs-CZ" dirty="0" smtClean="0"/>
              <a:t> </a:t>
            </a:r>
            <a:r>
              <a:rPr lang="cs-CZ" dirty="0" err="1" smtClean="0"/>
              <a:t>arrivent</a:t>
            </a:r>
            <a:r>
              <a:rPr lang="cs-CZ" dirty="0" smtClean="0"/>
              <a:t> entre1765 et 1785 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Africains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nombre</a:t>
            </a:r>
            <a:r>
              <a:rPr lang="cs-CZ" dirty="0" smtClean="0"/>
              <a:t> </a:t>
            </a:r>
            <a:r>
              <a:rPr lang="cs-CZ" dirty="0" err="1" smtClean="0"/>
              <a:t>d’esclaves</a:t>
            </a:r>
            <a:r>
              <a:rPr lang="cs-CZ" dirty="0" smtClean="0"/>
              <a:t> monte de 4598 en 1763 </a:t>
            </a:r>
            <a:r>
              <a:rPr lang="cs-CZ" dirty="0" err="1" smtClean="0"/>
              <a:t>jusqu’a</a:t>
            </a:r>
            <a:r>
              <a:rPr lang="cs-CZ" dirty="0" smtClean="0"/>
              <a:t>̀ 24 </a:t>
            </a:r>
            <a:r>
              <a:rPr lang="cs-CZ" dirty="0"/>
              <a:t>264 en 1800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 err="1"/>
              <a:t>Américains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de plus en plus </a:t>
            </a:r>
            <a:r>
              <a:rPr lang="cs-CZ" dirty="0" err="1"/>
              <a:t>nombreux</a:t>
            </a:r>
            <a:r>
              <a:rPr lang="cs-CZ" dirty="0"/>
              <a:t>; </a:t>
            </a:r>
            <a:r>
              <a:rPr lang="cs-CZ" dirty="0" err="1"/>
              <a:t>certains</a:t>
            </a:r>
            <a:r>
              <a:rPr lang="cs-CZ" dirty="0"/>
              <a:t> </a:t>
            </a:r>
            <a:r>
              <a:rPr lang="cs-CZ" dirty="0" err="1"/>
              <a:t>amènent</a:t>
            </a:r>
            <a:r>
              <a:rPr lang="cs-CZ" dirty="0"/>
              <a:t> des </a:t>
            </a:r>
            <a:r>
              <a:rPr lang="cs-CZ" dirty="0" err="1"/>
              <a:t>esclaves</a:t>
            </a:r>
            <a:r>
              <a:rPr lang="cs-CZ" dirty="0"/>
              <a:t> </a:t>
            </a:r>
            <a:r>
              <a:rPr lang="cs-CZ" dirty="0" err="1"/>
              <a:t>anglophones</a:t>
            </a:r>
            <a:r>
              <a:rPr lang="cs-CZ" dirty="0"/>
              <a:t> </a:t>
            </a:r>
            <a:r>
              <a:rPr lang="cs-CZ" dirty="0" err="1"/>
              <a:t>avec</a:t>
            </a:r>
            <a:r>
              <a:rPr lang="cs-CZ" dirty="0"/>
              <a:t> </a:t>
            </a:r>
            <a:r>
              <a:rPr lang="cs-CZ" dirty="0" err="1"/>
              <a:t>eux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Gens</a:t>
            </a:r>
            <a:r>
              <a:rPr lang="cs-CZ" dirty="0"/>
              <a:t> de </a:t>
            </a:r>
            <a:r>
              <a:rPr lang="cs-CZ" dirty="0" err="1"/>
              <a:t>couleur</a:t>
            </a:r>
            <a:r>
              <a:rPr lang="cs-CZ" dirty="0"/>
              <a:t> </a:t>
            </a:r>
            <a:r>
              <a:rPr lang="cs-CZ" dirty="0" err="1"/>
              <a:t>libres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par des </a:t>
            </a:r>
            <a:r>
              <a:rPr lang="cs-CZ" dirty="0" err="1"/>
              <a:t>moyens</a:t>
            </a:r>
            <a:r>
              <a:rPr lang="cs-CZ" dirty="0"/>
              <a:t> </a:t>
            </a:r>
            <a:r>
              <a:rPr lang="cs-CZ" dirty="0" err="1"/>
              <a:t>divers</a:t>
            </a:r>
            <a:r>
              <a:rPr lang="cs-CZ" dirty="0"/>
              <a:t>, de plus en plus </a:t>
            </a:r>
            <a:r>
              <a:rPr lang="cs-CZ" dirty="0" err="1"/>
              <a:t>d’esclaves</a:t>
            </a:r>
            <a:r>
              <a:rPr lang="cs-CZ" dirty="0"/>
              <a:t> </a:t>
            </a:r>
            <a:r>
              <a:rPr lang="cs-CZ" dirty="0" err="1"/>
              <a:t>acquièrent</a:t>
            </a:r>
            <a:r>
              <a:rPr lang="cs-CZ" dirty="0"/>
              <a:t> </a:t>
            </a:r>
            <a:r>
              <a:rPr lang="cs-CZ" dirty="0" err="1"/>
              <a:t>leur</a:t>
            </a:r>
            <a:r>
              <a:rPr lang="cs-CZ" dirty="0"/>
              <a:t> </a:t>
            </a:r>
            <a:r>
              <a:rPr lang="cs-CZ" dirty="0" err="1" smtClean="0"/>
              <a:t>liberté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5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 </a:t>
            </a:r>
            <a:r>
              <a:rPr lang="cs-CZ" dirty="0" err="1"/>
              <a:t>période</a:t>
            </a:r>
            <a:r>
              <a:rPr lang="cs-CZ" dirty="0"/>
              <a:t> </a:t>
            </a:r>
            <a:r>
              <a:rPr lang="cs-CZ" dirty="0" err="1"/>
              <a:t>américaine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• </a:t>
            </a:r>
            <a:r>
              <a:rPr lang="cs-CZ" dirty="0" err="1"/>
              <a:t>Apogée</a:t>
            </a:r>
            <a:r>
              <a:rPr lang="cs-CZ" dirty="0"/>
              <a:t> de la </a:t>
            </a:r>
            <a:r>
              <a:rPr lang="cs-CZ" dirty="0" err="1"/>
              <a:t>langue</a:t>
            </a:r>
            <a:r>
              <a:rPr lang="cs-CZ" dirty="0"/>
              <a:t> et de la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françaises</a:t>
            </a:r>
            <a:r>
              <a:rPr lang="cs-CZ" dirty="0"/>
              <a:t> en </a:t>
            </a:r>
            <a:r>
              <a:rPr lang="cs-CZ" dirty="0" err="1"/>
              <a:t>Louisiane</a:t>
            </a:r>
            <a:r>
              <a:rPr lang="cs-CZ" dirty="0"/>
              <a:t> au 19e </a:t>
            </a:r>
            <a:r>
              <a:rPr lang="cs-CZ" dirty="0" err="1"/>
              <a:t>siècle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arrivée</a:t>
            </a:r>
            <a:r>
              <a:rPr lang="cs-CZ" dirty="0"/>
              <a:t> de 10 000 ‘</a:t>
            </a:r>
            <a:r>
              <a:rPr lang="cs-CZ" dirty="0" err="1"/>
              <a:t>réfugiés</a:t>
            </a:r>
            <a:r>
              <a:rPr lang="cs-CZ" dirty="0"/>
              <a:t>’ de St-</a:t>
            </a:r>
            <a:r>
              <a:rPr lang="cs-CZ" dirty="0" err="1"/>
              <a:t>Domingue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immigration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de </a:t>
            </a:r>
            <a:r>
              <a:rPr lang="cs-CZ" dirty="0" err="1"/>
              <a:t>Français</a:t>
            </a:r>
            <a:r>
              <a:rPr lang="cs-CZ" dirty="0"/>
              <a:t> de France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littérature</a:t>
            </a:r>
            <a:r>
              <a:rPr lang="cs-CZ" dirty="0"/>
              <a:t>, </a:t>
            </a:r>
            <a:r>
              <a:rPr lang="cs-CZ" dirty="0" err="1"/>
              <a:t>journalisme</a:t>
            </a:r>
            <a:r>
              <a:rPr lang="cs-CZ" dirty="0"/>
              <a:t>, </a:t>
            </a:r>
            <a:r>
              <a:rPr lang="cs-CZ" dirty="0" err="1"/>
              <a:t>musique</a:t>
            </a:r>
            <a:r>
              <a:rPr lang="cs-CZ" dirty="0"/>
              <a:t> </a:t>
            </a:r>
            <a:r>
              <a:rPr lang="cs-CZ" dirty="0" err="1"/>
              <a:t>d’expression</a:t>
            </a:r>
            <a:r>
              <a:rPr lang="cs-CZ" dirty="0"/>
              <a:t> </a:t>
            </a:r>
            <a:r>
              <a:rPr lang="cs-CZ" dirty="0" err="1"/>
              <a:t>française</a:t>
            </a:r>
            <a:r>
              <a:rPr lang="cs-CZ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41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Déclin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français</a:t>
            </a:r>
            <a:r>
              <a:rPr lang="cs-CZ" dirty="0"/>
              <a:t> en </a:t>
            </a:r>
            <a:r>
              <a:rPr lang="cs-CZ" dirty="0" err="1"/>
              <a:t>Louisiane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7288" y="1557338"/>
            <a:ext cx="9412851" cy="449260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• </a:t>
            </a:r>
            <a:r>
              <a:rPr lang="cs-CZ" dirty="0"/>
              <a:t>1860: </a:t>
            </a:r>
            <a:r>
              <a:rPr lang="cs-CZ" dirty="0" err="1"/>
              <a:t>Guerre</a:t>
            </a:r>
            <a:r>
              <a:rPr lang="cs-CZ" dirty="0"/>
              <a:t> de </a:t>
            </a:r>
            <a:r>
              <a:rPr lang="cs-CZ" dirty="0" err="1"/>
              <a:t>sécession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destruction</a:t>
            </a:r>
            <a:r>
              <a:rPr lang="cs-CZ" dirty="0"/>
              <a:t> de </a:t>
            </a:r>
            <a:r>
              <a:rPr lang="cs-CZ" dirty="0" err="1"/>
              <a:t>l’économie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Sud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fin</a:t>
            </a:r>
            <a:r>
              <a:rPr lang="cs-CZ" dirty="0"/>
              <a:t> de </a:t>
            </a:r>
            <a:r>
              <a:rPr lang="cs-CZ" dirty="0" err="1"/>
              <a:t>l’immigration</a:t>
            </a:r>
            <a:r>
              <a:rPr lang="cs-CZ" dirty="0"/>
              <a:t> </a:t>
            </a:r>
            <a:r>
              <a:rPr lang="cs-CZ" dirty="0" err="1"/>
              <a:t>française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– </a:t>
            </a:r>
            <a:r>
              <a:rPr lang="cs-CZ" dirty="0" err="1"/>
              <a:t>pouvoir</a:t>
            </a:r>
            <a:r>
              <a:rPr lang="cs-CZ" dirty="0"/>
              <a:t> </a:t>
            </a:r>
            <a:r>
              <a:rPr lang="cs-CZ" dirty="0" err="1"/>
              <a:t>politique</a:t>
            </a:r>
            <a:r>
              <a:rPr lang="cs-CZ" dirty="0"/>
              <a:t> et </a:t>
            </a:r>
            <a:r>
              <a:rPr lang="cs-CZ" dirty="0" err="1"/>
              <a:t>économique</a:t>
            </a:r>
            <a:r>
              <a:rPr lang="cs-CZ" dirty="0"/>
              <a:t> de plus en plus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mains</a:t>
            </a:r>
            <a:r>
              <a:rPr lang="cs-CZ" dirty="0"/>
              <a:t> des </a:t>
            </a:r>
            <a:r>
              <a:rPr lang="cs-CZ" dirty="0" err="1" smtClean="0"/>
              <a:t>Américains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• 1916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école</a:t>
            </a:r>
            <a:r>
              <a:rPr lang="cs-CZ" dirty="0"/>
              <a:t> </a:t>
            </a:r>
            <a:r>
              <a:rPr lang="cs-CZ" dirty="0" err="1"/>
              <a:t>obligatoire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/>
              <a:t>• 1921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l’anglais</a:t>
            </a:r>
            <a:r>
              <a:rPr lang="cs-CZ" dirty="0"/>
              <a:t> </a:t>
            </a:r>
            <a:r>
              <a:rPr lang="cs-CZ" dirty="0" err="1" smtClean="0"/>
              <a:t>déclaré</a:t>
            </a:r>
            <a:r>
              <a:rPr lang="cs-CZ" dirty="0" smtClean="0"/>
              <a:t> </a:t>
            </a:r>
            <a:r>
              <a:rPr lang="cs-CZ" dirty="0"/>
              <a:t>la </a:t>
            </a:r>
            <a:r>
              <a:rPr lang="cs-CZ" dirty="0" err="1"/>
              <a:t>seule</a:t>
            </a:r>
            <a:r>
              <a:rPr lang="cs-CZ" dirty="0"/>
              <a:t> </a:t>
            </a:r>
            <a:r>
              <a:rPr lang="cs-CZ" dirty="0" err="1"/>
              <a:t>langue</a:t>
            </a:r>
            <a:r>
              <a:rPr lang="cs-CZ" dirty="0"/>
              <a:t> de </a:t>
            </a:r>
            <a:r>
              <a:rPr lang="cs-CZ" dirty="0" err="1"/>
              <a:t>l’enseignement</a:t>
            </a:r>
            <a:r>
              <a:rPr lang="cs-CZ" dirty="0"/>
              <a:t> en </a:t>
            </a:r>
            <a:endParaRPr lang="cs-CZ" dirty="0"/>
          </a:p>
          <a:p>
            <a:r>
              <a:rPr lang="cs-CZ" dirty="0" err="1"/>
              <a:t>Louisiane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•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français</a:t>
            </a:r>
            <a:r>
              <a:rPr lang="cs-CZ" dirty="0"/>
              <a:t> se </a:t>
            </a:r>
            <a:r>
              <a:rPr lang="cs-CZ" dirty="0" err="1"/>
              <a:t>transmet</a:t>
            </a:r>
            <a:r>
              <a:rPr lang="cs-CZ" dirty="0"/>
              <a:t> de </a:t>
            </a:r>
            <a:r>
              <a:rPr lang="cs-CZ" dirty="0" err="1"/>
              <a:t>moins</a:t>
            </a:r>
            <a:r>
              <a:rPr lang="cs-CZ" dirty="0"/>
              <a:t> en </a:t>
            </a:r>
            <a:r>
              <a:rPr lang="cs-CZ" dirty="0" err="1"/>
              <a:t>moins</a:t>
            </a:r>
            <a:r>
              <a:rPr lang="cs-CZ" dirty="0"/>
              <a:t> au foyer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0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actuelle</a:t>
            </a:r>
            <a:r>
              <a:rPr lang="cs-CZ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285875"/>
            <a:ext cx="9427139" cy="4764069"/>
          </a:xfrm>
        </p:spPr>
        <p:txBody>
          <a:bodyPr/>
          <a:lstStyle/>
          <a:p>
            <a:r>
              <a:rPr lang="cs-CZ" b="1" dirty="0"/>
              <a:t>150,000 </a:t>
            </a:r>
            <a:r>
              <a:rPr lang="cs-CZ" b="1" dirty="0" err="1"/>
              <a:t>francophones</a:t>
            </a:r>
            <a:r>
              <a:rPr lang="cs-CZ" b="1" dirty="0"/>
              <a:t> (2010), </a:t>
            </a:r>
            <a:r>
              <a:rPr lang="cs-CZ" b="1" dirty="0" err="1"/>
              <a:t>dont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dirty="0" smtClean="0"/>
              <a:t>– </a:t>
            </a:r>
            <a:r>
              <a:rPr lang="cs-CZ" dirty="0"/>
              <a:t>115,183 </a:t>
            </a:r>
            <a:r>
              <a:rPr lang="cs-CZ" dirty="0" err="1"/>
              <a:t>locuteurs</a:t>
            </a:r>
            <a:r>
              <a:rPr lang="cs-CZ" dirty="0"/>
              <a:t> de « </a:t>
            </a:r>
            <a:r>
              <a:rPr lang="cs-CZ" i="1" dirty="0" err="1"/>
              <a:t>French</a:t>
            </a:r>
            <a:r>
              <a:rPr lang="cs-CZ" i="1" dirty="0"/>
              <a:t> </a:t>
            </a:r>
            <a:r>
              <a:rPr lang="cs-CZ" dirty="0"/>
              <a:t>»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– </a:t>
            </a:r>
            <a:r>
              <a:rPr lang="cs-CZ" dirty="0"/>
              <a:t>24,979 </a:t>
            </a:r>
            <a:r>
              <a:rPr lang="cs-CZ" dirty="0" err="1"/>
              <a:t>locuteurs</a:t>
            </a:r>
            <a:r>
              <a:rPr lang="cs-CZ" dirty="0"/>
              <a:t> de « </a:t>
            </a:r>
            <a:r>
              <a:rPr lang="cs-CZ" i="1" dirty="0"/>
              <a:t>Cajun </a:t>
            </a:r>
            <a:r>
              <a:rPr lang="cs-CZ" dirty="0" smtClean="0"/>
              <a:t>»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6,021 </a:t>
            </a:r>
            <a:r>
              <a:rPr lang="cs-CZ" dirty="0" err="1"/>
              <a:t>locuteurs</a:t>
            </a:r>
            <a:r>
              <a:rPr lang="cs-CZ" dirty="0"/>
              <a:t> de « </a:t>
            </a:r>
            <a:r>
              <a:rPr lang="cs-CZ" i="1" dirty="0" err="1"/>
              <a:t>French</a:t>
            </a:r>
            <a:r>
              <a:rPr lang="cs-CZ" i="1" dirty="0"/>
              <a:t> </a:t>
            </a:r>
            <a:r>
              <a:rPr lang="cs-CZ" i="1" dirty="0" err="1"/>
              <a:t>Creole</a:t>
            </a:r>
            <a:r>
              <a:rPr lang="cs-CZ" i="1" dirty="0"/>
              <a:t> </a:t>
            </a:r>
            <a:r>
              <a:rPr lang="cs-CZ" dirty="0"/>
              <a:t>»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103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1563</TotalTime>
  <Words>353</Words>
  <Application>Microsoft Macintosh PowerPoint</Application>
  <PresentationFormat>Širokoúhlá obrazovka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MS Shell Dlg 2</vt:lpstr>
      <vt:lpstr>Wingdings</vt:lpstr>
      <vt:lpstr>Wingdings 3</vt:lpstr>
      <vt:lpstr>Arial</vt:lpstr>
      <vt:lpstr>Madison</vt:lpstr>
      <vt:lpstr>La Louisiane – au carrefour de la Francophonie en Amérique</vt:lpstr>
      <vt:lpstr>Aperçu historique: dates-clés  </vt:lpstr>
      <vt:lpstr>Prezentace aplikace PowerPoint</vt:lpstr>
      <vt:lpstr>Prezentace aplikace PowerPoint</vt:lpstr>
      <vt:lpstr>Peuplement pendant la période française  </vt:lpstr>
      <vt:lpstr>Peuplement pendant la période espagnole  </vt:lpstr>
      <vt:lpstr>La période américaine  </vt:lpstr>
      <vt:lpstr>Déclin du français en Louisiane  </vt:lpstr>
      <vt:lpstr>Situation actuelle  </vt:lpstr>
      <vt:lpstr>Renouveau culturel et linguistique, évolution des représentations linguistiques  </vt:lpstr>
      <vt:lpstr>Cuisine cadienne</vt:lpstr>
      <vt:lpstr>Musique cadienne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Louisiane – au carrefour de la Francophonie en Amérique</dc:title>
  <dc:creator>Petr Vurm</dc:creator>
  <cp:lastModifiedBy>Petr Vurm</cp:lastModifiedBy>
  <cp:revision>12</cp:revision>
  <dcterms:created xsi:type="dcterms:W3CDTF">2018-05-14T09:06:19Z</dcterms:created>
  <dcterms:modified xsi:type="dcterms:W3CDTF">2018-05-15T11:09:32Z</dcterms:modified>
</cp:coreProperties>
</file>