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sldIdLst>
    <p:sldId id="256" r:id="rId2"/>
    <p:sldId id="262" r:id="rId3"/>
    <p:sldId id="263" r:id="rId4"/>
    <p:sldId id="264" r:id="rId5"/>
    <p:sldId id="265" r:id="rId6"/>
    <p:sldId id="272" r:id="rId7"/>
    <p:sldId id="280" r:id="rId8"/>
    <p:sldId id="281" r:id="rId9"/>
    <p:sldId id="282" r:id="rId10"/>
    <p:sldId id="283" r:id="rId11"/>
    <p:sldId id="284" r:id="rId12"/>
    <p:sldId id="285" r:id="rId13"/>
    <p:sldId id="286" r:id="rId14"/>
    <p:sldId id="287" r:id="rId15"/>
    <p:sldId id="288" r:id="rId16"/>
    <p:sldId id="289" r:id="rId17"/>
    <p:sldId id="290" r:id="rId18"/>
    <p:sldId id="267" r:id="rId19"/>
    <p:sldId id="268" r:id="rId20"/>
    <p:sldId id="270" r:id="rId21"/>
    <p:sldId id="269" r:id="rId22"/>
    <p:sldId id="271" r:id="rId23"/>
    <p:sldId id="273" r:id="rId24"/>
    <p:sldId id="274" r:id="rId25"/>
    <p:sldId id="275" r:id="rId26"/>
    <p:sldId id="276" r:id="rId27"/>
    <p:sldId id="277" r:id="rId28"/>
    <p:sldId id="278" r:id="rId29"/>
    <p:sldId id="279" r:id="rId30"/>
    <p:sldId id="266" r:id="rId31"/>
    <p:sldId id="299" r:id="rId32"/>
    <p:sldId id="301" r:id="rId33"/>
    <p:sldId id="302" r:id="rId34"/>
    <p:sldId id="303" r:id="rId35"/>
    <p:sldId id="300" r:id="rId36"/>
    <p:sldId id="304" r:id="rId37"/>
    <p:sldId id="305" r:id="rId38"/>
    <p:sldId id="291" r:id="rId39"/>
    <p:sldId id="292" r:id="rId40"/>
    <p:sldId id="293" r:id="rId41"/>
    <p:sldId id="294" r:id="rId42"/>
    <p:sldId id="295" r:id="rId43"/>
    <p:sldId id="296" r:id="rId44"/>
    <p:sldId id="297" r:id="rId45"/>
    <p:sldId id="298" r:id="rId46"/>
    <p:sldId id="307" r:id="rId47"/>
    <p:sldId id="306" r:id="rId48"/>
    <p:sldId id="308" r:id="rId49"/>
    <p:sldId id="309" r:id="rId50"/>
    <p:sldId id="310" r:id="rId51"/>
    <p:sldId id="314" r:id="rId52"/>
    <p:sldId id="311" r:id="rId53"/>
    <p:sldId id="312" r:id="rId54"/>
    <p:sldId id="313" r:id="rId55"/>
    <p:sldId id="315" r:id="rId56"/>
    <p:sldId id="316" r:id="rId57"/>
    <p:sldId id="317" r:id="rId58"/>
    <p:sldId id="318" r:id="rId59"/>
    <p:sldId id="320" r:id="rId60"/>
    <p:sldId id="337" r:id="rId61"/>
    <p:sldId id="321" r:id="rId62"/>
    <p:sldId id="322" r:id="rId63"/>
    <p:sldId id="333" r:id="rId64"/>
    <p:sldId id="323" r:id="rId65"/>
    <p:sldId id="334" r:id="rId66"/>
    <p:sldId id="335" r:id="rId67"/>
    <p:sldId id="325" r:id="rId68"/>
    <p:sldId id="328" r:id="rId69"/>
    <p:sldId id="329" r:id="rId70"/>
    <p:sldId id="330" r:id="rId71"/>
    <p:sldId id="331" r:id="rId72"/>
    <p:sldId id="332" r:id="rId73"/>
    <p:sldId id="336" r:id="rId74"/>
    <p:sldId id="326" r:id="rId75"/>
    <p:sldId id="319" r:id="rId76"/>
    <p:sldId id="257" r:id="rId77"/>
    <p:sldId id="258" r:id="rId78"/>
    <p:sldId id="259" r:id="rId79"/>
    <p:sldId id="260" r:id="rId80"/>
    <p:sldId id="338" r:id="rId81"/>
    <p:sldId id="339" r:id="rId82"/>
    <p:sldId id="341" r:id="rId83"/>
    <p:sldId id="342" r:id="rId84"/>
    <p:sldId id="344" r:id="rId85"/>
    <p:sldId id="340" r:id="rId86"/>
    <p:sldId id="345" r:id="rId87"/>
    <p:sldId id="346" r:id="rId88"/>
    <p:sldId id="347" r:id="rId89"/>
    <p:sldId id="348" r:id="rId90"/>
    <p:sldId id="349" r:id="rId91"/>
    <p:sldId id="350" r:id="rId92"/>
    <p:sldId id="351" r:id="rId93"/>
    <p:sldId id="352" r:id="rId94"/>
    <p:sldId id="353" r:id="rId95"/>
    <p:sldId id="354" r:id="rId96"/>
    <p:sldId id="355" r:id="rId97"/>
    <p:sldId id="356" r:id="rId98"/>
    <p:sldId id="357" r:id="rId99"/>
    <p:sldId id="358" r:id="rId100"/>
    <p:sldId id="371" r:id="rId101"/>
    <p:sldId id="359" r:id="rId102"/>
    <p:sldId id="372" r:id="rId103"/>
    <p:sldId id="360" r:id="rId104"/>
    <p:sldId id="361" r:id="rId105"/>
    <p:sldId id="362" r:id="rId106"/>
    <p:sldId id="363" r:id="rId107"/>
    <p:sldId id="364" r:id="rId108"/>
    <p:sldId id="365" r:id="rId109"/>
    <p:sldId id="366" r:id="rId110"/>
    <p:sldId id="367" r:id="rId111"/>
    <p:sldId id="368" r:id="rId112"/>
    <p:sldId id="369" r:id="rId113"/>
    <p:sldId id="370" r:id="rId114"/>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p:scale>
          <a:sx n="81" d="100"/>
          <a:sy n="81" d="100"/>
        </p:scale>
        <p:origin x="-78" y="1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theme" Target="theme/theme1.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tableStyles" Target="tableStyles.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presProps" Target="presProps.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0C4C13CD-CE00-449E-BAAE-CED3092071CC}"/>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 xmlns:a16="http://schemas.microsoft.com/office/drawing/2014/main" id="{6061C20A-0C50-42EA-A8FD-B5A7B2ECEB6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 xmlns:a16="http://schemas.microsoft.com/office/drawing/2014/main" id="{AE94D84B-7594-4EB2-AB84-1AEA34E245A2}"/>
              </a:ext>
            </a:extLst>
          </p:cNvPr>
          <p:cNvSpPr>
            <a:spLocks noGrp="1"/>
          </p:cNvSpPr>
          <p:nvPr>
            <p:ph type="dt" sz="half" idx="10"/>
          </p:nvPr>
        </p:nvSpPr>
        <p:spPr/>
        <p:txBody>
          <a:bodyPr/>
          <a:lstStyle/>
          <a:p>
            <a:fld id="{50BA020A-F132-4B49-A51B-D8730CD6C3A7}" type="datetimeFigureOut">
              <a:rPr lang="fr-FR" smtClean="0"/>
              <a:t>03/05/2018</a:t>
            </a:fld>
            <a:endParaRPr lang="fr-FR"/>
          </a:p>
        </p:txBody>
      </p:sp>
      <p:sp>
        <p:nvSpPr>
          <p:cNvPr id="5" name="Espace réservé du pied de page 4">
            <a:extLst>
              <a:ext uri="{FF2B5EF4-FFF2-40B4-BE49-F238E27FC236}">
                <a16:creationId xmlns="" xmlns:a16="http://schemas.microsoft.com/office/drawing/2014/main" id="{DC579C0A-8B9E-4A62-BCBA-DA78DF22ECC3}"/>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 xmlns:a16="http://schemas.microsoft.com/office/drawing/2014/main" id="{73C9CABD-6B23-4BF8-9D84-B7C28D00F603}"/>
              </a:ext>
            </a:extLst>
          </p:cNvPr>
          <p:cNvSpPr>
            <a:spLocks noGrp="1"/>
          </p:cNvSpPr>
          <p:nvPr>
            <p:ph type="sldNum" sz="quarter" idx="12"/>
          </p:nvPr>
        </p:nvSpPr>
        <p:spPr/>
        <p:txBody>
          <a:bodyPr/>
          <a:lstStyle/>
          <a:p>
            <a:fld id="{BAE4B9B5-ABD6-4874-907D-BB1FF1EB7BBF}" type="slidenum">
              <a:rPr lang="fr-FR" smtClean="0"/>
              <a:t>‹#›</a:t>
            </a:fld>
            <a:endParaRPr lang="fr-FR"/>
          </a:p>
        </p:txBody>
      </p:sp>
    </p:spTree>
    <p:extLst>
      <p:ext uri="{BB962C8B-B14F-4D97-AF65-F5344CB8AC3E}">
        <p14:creationId xmlns:p14="http://schemas.microsoft.com/office/powerpoint/2010/main" val="41842857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ABC0AF0D-2841-44FA-983C-F7FFF8D22B27}"/>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 xmlns:a16="http://schemas.microsoft.com/office/drawing/2014/main" id="{891C62A1-F9F8-4DF7-AB26-D42AF5129B51}"/>
              </a:ext>
            </a:extLst>
          </p:cNvPr>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 xmlns:a16="http://schemas.microsoft.com/office/drawing/2014/main" id="{13596B6F-95B2-4191-BB01-DC0350715E80}"/>
              </a:ext>
            </a:extLst>
          </p:cNvPr>
          <p:cNvSpPr>
            <a:spLocks noGrp="1"/>
          </p:cNvSpPr>
          <p:nvPr>
            <p:ph type="dt" sz="half" idx="10"/>
          </p:nvPr>
        </p:nvSpPr>
        <p:spPr/>
        <p:txBody>
          <a:bodyPr/>
          <a:lstStyle/>
          <a:p>
            <a:fld id="{50BA020A-F132-4B49-A51B-D8730CD6C3A7}" type="datetimeFigureOut">
              <a:rPr lang="fr-FR" smtClean="0"/>
              <a:t>03/05/2018</a:t>
            </a:fld>
            <a:endParaRPr lang="fr-FR"/>
          </a:p>
        </p:txBody>
      </p:sp>
      <p:sp>
        <p:nvSpPr>
          <p:cNvPr id="5" name="Espace réservé du pied de page 4">
            <a:extLst>
              <a:ext uri="{FF2B5EF4-FFF2-40B4-BE49-F238E27FC236}">
                <a16:creationId xmlns="" xmlns:a16="http://schemas.microsoft.com/office/drawing/2014/main" id="{578B1D6C-BB31-4034-A8D1-2AB86388FD24}"/>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 xmlns:a16="http://schemas.microsoft.com/office/drawing/2014/main" id="{32204E8A-2AD3-48EE-A872-FCE6032DF0F8}"/>
              </a:ext>
            </a:extLst>
          </p:cNvPr>
          <p:cNvSpPr>
            <a:spLocks noGrp="1"/>
          </p:cNvSpPr>
          <p:nvPr>
            <p:ph type="sldNum" sz="quarter" idx="12"/>
          </p:nvPr>
        </p:nvSpPr>
        <p:spPr/>
        <p:txBody>
          <a:bodyPr/>
          <a:lstStyle/>
          <a:p>
            <a:fld id="{BAE4B9B5-ABD6-4874-907D-BB1FF1EB7BBF}" type="slidenum">
              <a:rPr lang="fr-FR" smtClean="0"/>
              <a:t>‹#›</a:t>
            </a:fld>
            <a:endParaRPr lang="fr-FR"/>
          </a:p>
        </p:txBody>
      </p:sp>
    </p:spTree>
    <p:extLst>
      <p:ext uri="{BB962C8B-B14F-4D97-AF65-F5344CB8AC3E}">
        <p14:creationId xmlns:p14="http://schemas.microsoft.com/office/powerpoint/2010/main" val="19470103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 xmlns:a16="http://schemas.microsoft.com/office/drawing/2014/main" id="{8899CDC3-7F43-439A-B95D-BE5FF6AE7139}"/>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 xmlns:a16="http://schemas.microsoft.com/office/drawing/2014/main" id="{7B95F85F-90C3-4668-93D3-2CE9667C3E6E}"/>
              </a:ext>
            </a:extLst>
          </p:cNvPr>
          <p:cNvSpPr>
            <a:spLocks noGrp="1"/>
          </p:cNvSpPr>
          <p:nvPr>
            <p:ph type="body" orient="vert" idx="1"/>
          </p:nvPr>
        </p:nvSpPr>
        <p:spPr>
          <a:xfrm>
            <a:off x="838200" y="365125"/>
            <a:ext cx="7734300" cy="5811838"/>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 xmlns:a16="http://schemas.microsoft.com/office/drawing/2014/main" id="{432A09C0-8D33-412C-B5A8-44381354356A}"/>
              </a:ext>
            </a:extLst>
          </p:cNvPr>
          <p:cNvSpPr>
            <a:spLocks noGrp="1"/>
          </p:cNvSpPr>
          <p:nvPr>
            <p:ph type="dt" sz="half" idx="10"/>
          </p:nvPr>
        </p:nvSpPr>
        <p:spPr/>
        <p:txBody>
          <a:bodyPr/>
          <a:lstStyle/>
          <a:p>
            <a:fld id="{50BA020A-F132-4B49-A51B-D8730CD6C3A7}" type="datetimeFigureOut">
              <a:rPr lang="fr-FR" smtClean="0"/>
              <a:t>03/05/2018</a:t>
            </a:fld>
            <a:endParaRPr lang="fr-FR"/>
          </a:p>
        </p:txBody>
      </p:sp>
      <p:sp>
        <p:nvSpPr>
          <p:cNvPr id="5" name="Espace réservé du pied de page 4">
            <a:extLst>
              <a:ext uri="{FF2B5EF4-FFF2-40B4-BE49-F238E27FC236}">
                <a16:creationId xmlns="" xmlns:a16="http://schemas.microsoft.com/office/drawing/2014/main" id="{C667DA2E-BE4E-4009-8833-2E4F0031B67F}"/>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 xmlns:a16="http://schemas.microsoft.com/office/drawing/2014/main" id="{C7800DF1-EE0B-4A30-B7D1-704A24EBC2F7}"/>
              </a:ext>
            </a:extLst>
          </p:cNvPr>
          <p:cNvSpPr>
            <a:spLocks noGrp="1"/>
          </p:cNvSpPr>
          <p:nvPr>
            <p:ph type="sldNum" sz="quarter" idx="12"/>
          </p:nvPr>
        </p:nvSpPr>
        <p:spPr/>
        <p:txBody>
          <a:bodyPr/>
          <a:lstStyle/>
          <a:p>
            <a:fld id="{BAE4B9B5-ABD6-4874-907D-BB1FF1EB7BBF}" type="slidenum">
              <a:rPr lang="fr-FR" smtClean="0"/>
              <a:t>‹#›</a:t>
            </a:fld>
            <a:endParaRPr lang="fr-FR"/>
          </a:p>
        </p:txBody>
      </p:sp>
    </p:spTree>
    <p:extLst>
      <p:ext uri="{BB962C8B-B14F-4D97-AF65-F5344CB8AC3E}">
        <p14:creationId xmlns:p14="http://schemas.microsoft.com/office/powerpoint/2010/main" val="2985106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075C8959-CC6F-481A-A379-02FB74014447}"/>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 xmlns:a16="http://schemas.microsoft.com/office/drawing/2014/main" id="{AAA7103A-90FD-40BB-A8A8-7A34743CBAD1}"/>
              </a:ext>
            </a:extLst>
          </p:cNvPr>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 xmlns:a16="http://schemas.microsoft.com/office/drawing/2014/main" id="{334BD627-06BD-4719-A584-60FCD1F435E1}"/>
              </a:ext>
            </a:extLst>
          </p:cNvPr>
          <p:cNvSpPr>
            <a:spLocks noGrp="1"/>
          </p:cNvSpPr>
          <p:nvPr>
            <p:ph type="dt" sz="half" idx="10"/>
          </p:nvPr>
        </p:nvSpPr>
        <p:spPr/>
        <p:txBody>
          <a:bodyPr/>
          <a:lstStyle/>
          <a:p>
            <a:fld id="{50BA020A-F132-4B49-A51B-D8730CD6C3A7}" type="datetimeFigureOut">
              <a:rPr lang="fr-FR" smtClean="0"/>
              <a:t>03/05/2018</a:t>
            </a:fld>
            <a:endParaRPr lang="fr-FR"/>
          </a:p>
        </p:txBody>
      </p:sp>
      <p:sp>
        <p:nvSpPr>
          <p:cNvPr id="5" name="Espace réservé du pied de page 4">
            <a:extLst>
              <a:ext uri="{FF2B5EF4-FFF2-40B4-BE49-F238E27FC236}">
                <a16:creationId xmlns="" xmlns:a16="http://schemas.microsoft.com/office/drawing/2014/main" id="{14770880-8FD3-4C50-B367-D60E57B16E22}"/>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 xmlns:a16="http://schemas.microsoft.com/office/drawing/2014/main" id="{52C381D5-FFA3-40DF-9FF6-B8D1A8185A34}"/>
              </a:ext>
            </a:extLst>
          </p:cNvPr>
          <p:cNvSpPr>
            <a:spLocks noGrp="1"/>
          </p:cNvSpPr>
          <p:nvPr>
            <p:ph type="sldNum" sz="quarter" idx="12"/>
          </p:nvPr>
        </p:nvSpPr>
        <p:spPr/>
        <p:txBody>
          <a:bodyPr/>
          <a:lstStyle/>
          <a:p>
            <a:fld id="{BAE4B9B5-ABD6-4874-907D-BB1FF1EB7BBF}" type="slidenum">
              <a:rPr lang="fr-FR" smtClean="0"/>
              <a:t>‹#›</a:t>
            </a:fld>
            <a:endParaRPr lang="fr-FR"/>
          </a:p>
        </p:txBody>
      </p:sp>
    </p:spTree>
    <p:extLst>
      <p:ext uri="{BB962C8B-B14F-4D97-AF65-F5344CB8AC3E}">
        <p14:creationId xmlns:p14="http://schemas.microsoft.com/office/powerpoint/2010/main" val="20168429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51C73C61-41B2-4A78-9BC3-75AF92D9ABFF}"/>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 xmlns:a16="http://schemas.microsoft.com/office/drawing/2014/main" id="{FA293E12-9443-43E2-80AF-FB168BE8208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Modifier les styles du texte du masque</a:t>
            </a:r>
          </a:p>
        </p:txBody>
      </p:sp>
      <p:sp>
        <p:nvSpPr>
          <p:cNvPr id="4" name="Espace réservé de la date 3">
            <a:extLst>
              <a:ext uri="{FF2B5EF4-FFF2-40B4-BE49-F238E27FC236}">
                <a16:creationId xmlns="" xmlns:a16="http://schemas.microsoft.com/office/drawing/2014/main" id="{801EA780-28DA-4D95-AFD9-4B64E31139E7}"/>
              </a:ext>
            </a:extLst>
          </p:cNvPr>
          <p:cNvSpPr>
            <a:spLocks noGrp="1"/>
          </p:cNvSpPr>
          <p:nvPr>
            <p:ph type="dt" sz="half" idx="10"/>
          </p:nvPr>
        </p:nvSpPr>
        <p:spPr/>
        <p:txBody>
          <a:bodyPr/>
          <a:lstStyle/>
          <a:p>
            <a:fld id="{50BA020A-F132-4B49-A51B-D8730CD6C3A7}" type="datetimeFigureOut">
              <a:rPr lang="fr-FR" smtClean="0"/>
              <a:t>03/05/2018</a:t>
            </a:fld>
            <a:endParaRPr lang="fr-FR"/>
          </a:p>
        </p:txBody>
      </p:sp>
      <p:sp>
        <p:nvSpPr>
          <p:cNvPr id="5" name="Espace réservé du pied de page 4">
            <a:extLst>
              <a:ext uri="{FF2B5EF4-FFF2-40B4-BE49-F238E27FC236}">
                <a16:creationId xmlns="" xmlns:a16="http://schemas.microsoft.com/office/drawing/2014/main" id="{EBDD747B-F2D0-44EB-AA2D-F408AA6E2CA5}"/>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 xmlns:a16="http://schemas.microsoft.com/office/drawing/2014/main" id="{B6580C3C-4113-48F9-8812-8F45B268DAE2}"/>
              </a:ext>
            </a:extLst>
          </p:cNvPr>
          <p:cNvSpPr>
            <a:spLocks noGrp="1"/>
          </p:cNvSpPr>
          <p:nvPr>
            <p:ph type="sldNum" sz="quarter" idx="12"/>
          </p:nvPr>
        </p:nvSpPr>
        <p:spPr/>
        <p:txBody>
          <a:bodyPr/>
          <a:lstStyle/>
          <a:p>
            <a:fld id="{BAE4B9B5-ABD6-4874-907D-BB1FF1EB7BBF}" type="slidenum">
              <a:rPr lang="fr-FR" smtClean="0"/>
              <a:t>‹#›</a:t>
            </a:fld>
            <a:endParaRPr lang="fr-FR"/>
          </a:p>
        </p:txBody>
      </p:sp>
    </p:spTree>
    <p:extLst>
      <p:ext uri="{BB962C8B-B14F-4D97-AF65-F5344CB8AC3E}">
        <p14:creationId xmlns:p14="http://schemas.microsoft.com/office/powerpoint/2010/main" val="13728630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CB15559D-9248-477A-ACD8-F93D32E4C26B}"/>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 xmlns:a16="http://schemas.microsoft.com/office/drawing/2014/main" id="{DEF3507E-7C99-4E54-8C97-A5EBDCDA5F86}"/>
              </a:ext>
            </a:extLst>
          </p:cNvPr>
          <p:cNvSpPr>
            <a:spLocks noGrp="1"/>
          </p:cNvSpPr>
          <p:nvPr>
            <p:ph sz="half" idx="1"/>
          </p:nvPr>
        </p:nvSpPr>
        <p:spPr>
          <a:xfrm>
            <a:off x="838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 xmlns:a16="http://schemas.microsoft.com/office/drawing/2014/main" id="{333F237F-BABE-4B87-9CBF-A92A8C6142D6}"/>
              </a:ext>
            </a:extLst>
          </p:cNvPr>
          <p:cNvSpPr>
            <a:spLocks noGrp="1"/>
          </p:cNvSpPr>
          <p:nvPr>
            <p:ph sz="half" idx="2"/>
          </p:nvPr>
        </p:nvSpPr>
        <p:spPr>
          <a:xfrm>
            <a:off x="6172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 xmlns:a16="http://schemas.microsoft.com/office/drawing/2014/main" id="{6FA83FD2-6611-4C6B-AF7B-5FF63DAFBB54}"/>
              </a:ext>
            </a:extLst>
          </p:cNvPr>
          <p:cNvSpPr>
            <a:spLocks noGrp="1"/>
          </p:cNvSpPr>
          <p:nvPr>
            <p:ph type="dt" sz="half" idx="10"/>
          </p:nvPr>
        </p:nvSpPr>
        <p:spPr/>
        <p:txBody>
          <a:bodyPr/>
          <a:lstStyle/>
          <a:p>
            <a:fld id="{50BA020A-F132-4B49-A51B-D8730CD6C3A7}" type="datetimeFigureOut">
              <a:rPr lang="fr-FR" smtClean="0"/>
              <a:t>03/05/2018</a:t>
            </a:fld>
            <a:endParaRPr lang="fr-FR"/>
          </a:p>
        </p:txBody>
      </p:sp>
      <p:sp>
        <p:nvSpPr>
          <p:cNvPr id="6" name="Espace réservé du pied de page 5">
            <a:extLst>
              <a:ext uri="{FF2B5EF4-FFF2-40B4-BE49-F238E27FC236}">
                <a16:creationId xmlns="" xmlns:a16="http://schemas.microsoft.com/office/drawing/2014/main" id="{949CA599-854E-4632-8986-1AB04C0A1070}"/>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 xmlns:a16="http://schemas.microsoft.com/office/drawing/2014/main" id="{C1F80ECE-3792-410E-B0E8-812CD2A4E208}"/>
              </a:ext>
            </a:extLst>
          </p:cNvPr>
          <p:cNvSpPr>
            <a:spLocks noGrp="1"/>
          </p:cNvSpPr>
          <p:nvPr>
            <p:ph type="sldNum" sz="quarter" idx="12"/>
          </p:nvPr>
        </p:nvSpPr>
        <p:spPr/>
        <p:txBody>
          <a:bodyPr/>
          <a:lstStyle/>
          <a:p>
            <a:fld id="{BAE4B9B5-ABD6-4874-907D-BB1FF1EB7BBF}" type="slidenum">
              <a:rPr lang="fr-FR" smtClean="0"/>
              <a:t>‹#›</a:t>
            </a:fld>
            <a:endParaRPr lang="fr-FR"/>
          </a:p>
        </p:txBody>
      </p:sp>
    </p:spTree>
    <p:extLst>
      <p:ext uri="{BB962C8B-B14F-4D97-AF65-F5344CB8AC3E}">
        <p14:creationId xmlns:p14="http://schemas.microsoft.com/office/powerpoint/2010/main" val="6557628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47EF8B87-552C-44F0-9C65-9F7332F62BAE}"/>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 xmlns:a16="http://schemas.microsoft.com/office/drawing/2014/main" id="{1D030687-6CEE-4068-9F49-47635B6C1DD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Espace réservé du contenu 3">
            <a:extLst>
              <a:ext uri="{FF2B5EF4-FFF2-40B4-BE49-F238E27FC236}">
                <a16:creationId xmlns="" xmlns:a16="http://schemas.microsoft.com/office/drawing/2014/main" id="{2B3E496C-6CE5-4BA4-B70B-A5054A249C58}"/>
              </a:ext>
            </a:extLst>
          </p:cNvPr>
          <p:cNvSpPr>
            <a:spLocks noGrp="1"/>
          </p:cNvSpPr>
          <p:nvPr>
            <p:ph sz="half" idx="2"/>
          </p:nvPr>
        </p:nvSpPr>
        <p:spPr>
          <a:xfrm>
            <a:off x="839788" y="2505075"/>
            <a:ext cx="5157787"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 xmlns:a16="http://schemas.microsoft.com/office/drawing/2014/main" id="{C2AF07D1-3EDA-4774-AA05-A8A975B957B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Espace réservé du contenu 5">
            <a:extLst>
              <a:ext uri="{FF2B5EF4-FFF2-40B4-BE49-F238E27FC236}">
                <a16:creationId xmlns="" xmlns:a16="http://schemas.microsoft.com/office/drawing/2014/main" id="{5834700F-C36A-4145-A1FA-AD099F13A501}"/>
              </a:ext>
            </a:extLst>
          </p:cNvPr>
          <p:cNvSpPr>
            <a:spLocks noGrp="1"/>
          </p:cNvSpPr>
          <p:nvPr>
            <p:ph sz="quarter" idx="4"/>
          </p:nvPr>
        </p:nvSpPr>
        <p:spPr>
          <a:xfrm>
            <a:off x="6172200" y="2505075"/>
            <a:ext cx="5183188"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 xmlns:a16="http://schemas.microsoft.com/office/drawing/2014/main" id="{F47264D5-C1C1-4C4A-BF21-DDC9E3B193E5}"/>
              </a:ext>
            </a:extLst>
          </p:cNvPr>
          <p:cNvSpPr>
            <a:spLocks noGrp="1"/>
          </p:cNvSpPr>
          <p:nvPr>
            <p:ph type="dt" sz="half" idx="10"/>
          </p:nvPr>
        </p:nvSpPr>
        <p:spPr/>
        <p:txBody>
          <a:bodyPr/>
          <a:lstStyle/>
          <a:p>
            <a:fld id="{50BA020A-F132-4B49-A51B-D8730CD6C3A7}" type="datetimeFigureOut">
              <a:rPr lang="fr-FR" smtClean="0"/>
              <a:t>03/05/2018</a:t>
            </a:fld>
            <a:endParaRPr lang="fr-FR"/>
          </a:p>
        </p:txBody>
      </p:sp>
      <p:sp>
        <p:nvSpPr>
          <p:cNvPr id="8" name="Espace réservé du pied de page 7">
            <a:extLst>
              <a:ext uri="{FF2B5EF4-FFF2-40B4-BE49-F238E27FC236}">
                <a16:creationId xmlns="" xmlns:a16="http://schemas.microsoft.com/office/drawing/2014/main" id="{ADF2184D-6BAF-43B0-82DA-64508AD96FAA}"/>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 xmlns:a16="http://schemas.microsoft.com/office/drawing/2014/main" id="{8352D937-177F-4AEF-96B0-94F39FC49C79}"/>
              </a:ext>
            </a:extLst>
          </p:cNvPr>
          <p:cNvSpPr>
            <a:spLocks noGrp="1"/>
          </p:cNvSpPr>
          <p:nvPr>
            <p:ph type="sldNum" sz="quarter" idx="12"/>
          </p:nvPr>
        </p:nvSpPr>
        <p:spPr/>
        <p:txBody>
          <a:bodyPr/>
          <a:lstStyle/>
          <a:p>
            <a:fld id="{BAE4B9B5-ABD6-4874-907D-BB1FF1EB7BBF}" type="slidenum">
              <a:rPr lang="fr-FR" smtClean="0"/>
              <a:t>‹#›</a:t>
            </a:fld>
            <a:endParaRPr lang="fr-FR"/>
          </a:p>
        </p:txBody>
      </p:sp>
    </p:spTree>
    <p:extLst>
      <p:ext uri="{BB962C8B-B14F-4D97-AF65-F5344CB8AC3E}">
        <p14:creationId xmlns:p14="http://schemas.microsoft.com/office/powerpoint/2010/main" val="38655531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16A36391-9217-4A37-996B-638FABC2057F}"/>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 xmlns:a16="http://schemas.microsoft.com/office/drawing/2014/main" id="{BA2F3B30-4BD7-41ED-A48E-CE41335265A2}"/>
              </a:ext>
            </a:extLst>
          </p:cNvPr>
          <p:cNvSpPr>
            <a:spLocks noGrp="1"/>
          </p:cNvSpPr>
          <p:nvPr>
            <p:ph type="dt" sz="half" idx="10"/>
          </p:nvPr>
        </p:nvSpPr>
        <p:spPr/>
        <p:txBody>
          <a:bodyPr/>
          <a:lstStyle/>
          <a:p>
            <a:fld id="{50BA020A-F132-4B49-A51B-D8730CD6C3A7}" type="datetimeFigureOut">
              <a:rPr lang="fr-FR" smtClean="0"/>
              <a:t>03/05/2018</a:t>
            </a:fld>
            <a:endParaRPr lang="fr-FR"/>
          </a:p>
        </p:txBody>
      </p:sp>
      <p:sp>
        <p:nvSpPr>
          <p:cNvPr id="4" name="Espace réservé du pied de page 3">
            <a:extLst>
              <a:ext uri="{FF2B5EF4-FFF2-40B4-BE49-F238E27FC236}">
                <a16:creationId xmlns="" xmlns:a16="http://schemas.microsoft.com/office/drawing/2014/main" id="{2A55134C-48D0-43DE-9B1E-39C43B69F45F}"/>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 xmlns:a16="http://schemas.microsoft.com/office/drawing/2014/main" id="{76B8A51E-8AE0-4F08-86C7-71CD46C5E505}"/>
              </a:ext>
            </a:extLst>
          </p:cNvPr>
          <p:cNvSpPr>
            <a:spLocks noGrp="1"/>
          </p:cNvSpPr>
          <p:nvPr>
            <p:ph type="sldNum" sz="quarter" idx="12"/>
          </p:nvPr>
        </p:nvSpPr>
        <p:spPr/>
        <p:txBody>
          <a:bodyPr/>
          <a:lstStyle/>
          <a:p>
            <a:fld id="{BAE4B9B5-ABD6-4874-907D-BB1FF1EB7BBF}" type="slidenum">
              <a:rPr lang="fr-FR" smtClean="0"/>
              <a:t>‹#›</a:t>
            </a:fld>
            <a:endParaRPr lang="fr-FR"/>
          </a:p>
        </p:txBody>
      </p:sp>
    </p:spTree>
    <p:extLst>
      <p:ext uri="{BB962C8B-B14F-4D97-AF65-F5344CB8AC3E}">
        <p14:creationId xmlns:p14="http://schemas.microsoft.com/office/powerpoint/2010/main" val="17351598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 xmlns:a16="http://schemas.microsoft.com/office/drawing/2014/main" id="{3481E6CB-DB47-458D-AC60-698E75714C26}"/>
              </a:ext>
            </a:extLst>
          </p:cNvPr>
          <p:cNvSpPr>
            <a:spLocks noGrp="1"/>
          </p:cNvSpPr>
          <p:nvPr>
            <p:ph type="dt" sz="half" idx="10"/>
          </p:nvPr>
        </p:nvSpPr>
        <p:spPr/>
        <p:txBody>
          <a:bodyPr/>
          <a:lstStyle/>
          <a:p>
            <a:fld id="{50BA020A-F132-4B49-A51B-D8730CD6C3A7}" type="datetimeFigureOut">
              <a:rPr lang="fr-FR" smtClean="0"/>
              <a:t>03/05/2018</a:t>
            </a:fld>
            <a:endParaRPr lang="fr-FR"/>
          </a:p>
        </p:txBody>
      </p:sp>
      <p:sp>
        <p:nvSpPr>
          <p:cNvPr id="3" name="Espace réservé du pied de page 2">
            <a:extLst>
              <a:ext uri="{FF2B5EF4-FFF2-40B4-BE49-F238E27FC236}">
                <a16:creationId xmlns="" xmlns:a16="http://schemas.microsoft.com/office/drawing/2014/main" id="{A54674B8-90E2-45EB-B031-322E21690CF6}"/>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 xmlns:a16="http://schemas.microsoft.com/office/drawing/2014/main" id="{9A9B2786-7457-4F63-A30C-89E3D619A37F}"/>
              </a:ext>
            </a:extLst>
          </p:cNvPr>
          <p:cNvSpPr>
            <a:spLocks noGrp="1"/>
          </p:cNvSpPr>
          <p:nvPr>
            <p:ph type="sldNum" sz="quarter" idx="12"/>
          </p:nvPr>
        </p:nvSpPr>
        <p:spPr/>
        <p:txBody>
          <a:bodyPr/>
          <a:lstStyle/>
          <a:p>
            <a:fld id="{BAE4B9B5-ABD6-4874-907D-BB1FF1EB7BBF}" type="slidenum">
              <a:rPr lang="fr-FR" smtClean="0"/>
              <a:t>‹#›</a:t>
            </a:fld>
            <a:endParaRPr lang="fr-FR"/>
          </a:p>
        </p:txBody>
      </p:sp>
    </p:spTree>
    <p:extLst>
      <p:ext uri="{BB962C8B-B14F-4D97-AF65-F5344CB8AC3E}">
        <p14:creationId xmlns:p14="http://schemas.microsoft.com/office/powerpoint/2010/main" val="39042359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B75221A1-BA34-4433-BBDA-86C53834C0A4}"/>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 xmlns:a16="http://schemas.microsoft.com/office/drawing/2014/main" id="{AFF31056-E91E-4113-AA78-6E488C92B22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 xmlns:a16="http://schemas.microsoft.com/office/drawing/2014/main" id="{FF372A2D-A391-4D4B-80E1-51451F0D9A1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a:extLst>
              <a:ext uri="{FF2B5EF4-FFF2-40B4-BE49-F238E27FC236}">
                <a16:creationId xmlns="" xmlns:a16="http://schemas.microsoft.com/office/drawing/2014/main" id="{D2CD90EE-DD66-4069-A20D-A8D64B2DE193}"/>
              </a:ext>
            </a:extLst>
          </p:cNvPr>
          <p:cNvSpPr>
            <a:spLocks noGrp="1"/>
          </p:cNvSpPr>
          <p:nvPr>
            <p:ph type="dt" sz="half" idx="10"/>
          </p:nvPr>
        </p:nvSpPr>
        <p:spPr/>
        <p:txBody>
          <a:bodyPr/>
          <a:lstStyle/>
          <a:p>
            <a:fld id="{50BA020A-F132-4B49-A51B-D8730CD6C3A7}" type="datetimeFigureOut">
              <a:rPr lang="fr-FR" smtClean="0"/>
              <a:t>03/05/2018</a:t>
            </a:fld>
            <a:endParaRPr lang="fr-FR"/>
          </a:p>
        </p:txBody>
      </p:sp>
      <p:sp>
        <p:nvSpPr>
          <p:cNvPr id="6" name="Espace réservé du pied de page 5">
            <a:extLst>
              <a:ext uri="{FF2B5EF4-FFF2-40B4-BE49-F238E27FC236}">
                <a16:creationId xmlns="" xmlns:a16="http://schemas.microsoft.com/office/drawing/2014/main" id="{5F4886F5-0AF1-4103-B653-C8A5D951EDFF}"/>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 xmlns:a16="http://schemas.microsoft.com/office/drawing/2014/main" id="{C675E734-1419-4E40-AF2B-12C8473A3F8E}"/>
              </a:ext>
            </a:extLst>
          </p:cNvPr>
          <p:cNvSpPr>
            <a:spLocks noGrp="1"/>
          </p:cNvSpPr>
          <p:nvPr>
            <p:ph type="sldNum" sz="quarter" idx="12"/>
          </p:nvPr>
        </p:nvSpPr>
        <p:spPr/>
        <p:txBody>
          <a:bodyPr/>
          <a:lstStyle/>
          <a:p>
            <a:fld id="{BAE4B9B5-ABD6-4874-907D-BB1FF1EB7BBF}" type="slidenum">
              <a:rPr lang="fr-FR" smtClean="0"/>
              <a:t>‹#›</a:t>
            </a:fld>
            <a:endParaRPr lang="fr-FR"/>
          </a:p>
        </p:txBody>
      </p:sp>
    </p:spTree>
    <p:extLst>
      <p:ext uri="{BB962C8B-B14F-4D97-AF65-F5344CB8AC3E}">
        <p14:creationId xmlns:p14="http://schemas.microsoft.com/office/powerpoint/2010/main" val="33615788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197C169A-051E-41AA-B5BA-B4C77EEB2F1C}"/>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 xmlns:a16="http://schemas.microsoft.com/office/drawing/2014/main" id="{7E3820EE-B240-4C98-85FA-4A475ADDF2A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 xmlns:a16="http://schemas.microsoft.com/office/drawing/2014/main" id="{59C93323-51D6-4C8F-9EE9-98E91DBBC2F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a:extLst>
              <a:ext uri="{FF2B5EF4-FFF2-40B4-BE49-F238E27FC236}">
                <a16:creationId xmlns="" xmlns:a16="http://schemas.microsoft.com/office/drawing/2014/main" id="{CDF10D27-BFC4-43C6-98F5-A7CB1851D36E}"/>
              </a:ext>
            </a:extLst>
          </p:cNvPr>
          <p:cNvSpPr>
            <a:spLocks noGrp="1"/>
          </p:cNvSpPr>
          <p:nvPr>
            <p:ph type="dt" sz="half" idx="10"/>
          </p:nvPr>
        </p:nvSpPr>
        <p:spPr/>
        <p:txBody>
          <a:bodyPr/>
          <a:lstStyle/>
          <a:p>
            <a:fld id="{50BA020A-F132-4B49-A51B-D8730CD6C3A7}" type="datetimeFigureOut">
              <a:rPr lang="fr-FR" smtClean="0"/>
              <a:t>03/05/2018</a:t>
            </a:fld>
            <a:endParaRPr lang="fr-FR"/>
          </a:p>
        </p:txBody>
      </p:sp>
      <p:sp>
        <p:nvSpPr>
          <p:cNvPr id="6" name="Espace réservé du pied de page 5">
            <a:extLst>
              <a:ext uri="{FF2B5EF4-FFF2-40B4-BE49-F238E27FC236}">
                <a16:creationId xmlns="" xmlns:a16="http://schemas.microsoft.com/office/drawing/2014/main" id="{338E7D43-9731-4C19-B0CC-5AD27A08EAE0}"/>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 xmlns:a16="http://schemas.microsoft.com/office/drawing/2014/main" id="{E2DC469B-C35F-4A92-88F0-E35E0F053024}"/>
              </a:ext>
            </a:extLst>
          </p:cNvPr>
          <p:cNvSpPr>
            <a:spLocks noGrp="1"/>
          </p:cNvSpPr>
          <p:nvPr>
            <p:ph type="sldNum" sz="quarter" idx="12"/>
          </p:nvPr>
        </p:nvSpPr>
        <p:spPr/>
        <p:txBody>
          <a:bodyPr/>
          <a:lstStyle/>
          <a:p>
            <a:fld id="{BAE4B9B5-ABD6-4874-907D-BB1FF1EB7BBF}" type="slidenum">
              <a:rPr lang="fr-FR" smtClean="0"/>
              <a:t>‹#›</a:t>
            </a:fld>
            <a:endParaRPr lang="fr-FR"/>
          </a:p>
        </p:txBody>
      </p:sp>
    </p:spTree>
    <p:extLst>
      <p:ext uri="{BB962C8B-B14F-4D97-AF65-F5344CB8AC3E}">
        <p14:creationId xmlns:p14="http://schemas.microsoft.com/office/powerpoint/2010/main" val="21412821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 xmlns:a16="http://schemas.microsoft.com/office/drawing/2014/main" id="{ECF3AC80-9843-4BE3-9115-1C32AAE69DF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 xmlns:a16="http://schemas.microsoft.com/office/drawing/2014/main" id="{F290EBFA-49FD-42EA-A9F1-09CB2BBFDEE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 xmlns:a16="http://schemas.microsoft.com/office/drawing/2014/main" id="{808C67FF-FAEA-48AB-9591-0156650F0D9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0BA020A-F132-4B49-A51B-D8730CD6C3A7}" type="datetimeFigureOut">
              <a:rPr lang="fr-FR" smtClean="0"/>
              <a:t>03/05/2018</a:t>
            </a:fld>
            <a:endParaRPr lang="fr-FR"/>
          </a:p>
        </p:txBody>
      </p:sp>
      <p:sp>
        <p:nvSpPr>
          <p:cNvPr id="5" name="Espace réservé du pied de page 4">
            <a:extLst>
              <a:ext uri="{FF2B5EF4-FFF2-40B4-BE49-F238E27FC236}">
                <a16:creationId xmlns="" xmlns:a16="http://schemas.microsoft.com/office/drawing/2014/main" id="{322A738E-E200-4DEB-8BEF-0AA1CD335E0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 xmlns:a16="http://schemas.microsoft.com/office/drawing/2014/main" id="{04EDA61F-3BDF-4069-9D45-6F3880972F0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E4B9B5-ABD6-4874-907D-BB1FF1EB7BBF}" type="slidenum">
              <a:rPr lang="fr-FR" smtClean="0"/>
              <a:t>‹#›</a:t>
            </a:fld>
            <a:endParaRPr lang="fr-FR"/>
          </a:p>
        </p:txBody>
      </p:sp>
    </p:spTree>
    <p:extLst>
      <p:ext uri="{BB962C8B-B14F-4D97-AF65-F5344CB8AC3E}">
        <p14:creationId xmlns:p14="http://schemas.microsoft.com/office/powerpoint/2010/main" val="40638760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0D3DE423-F8FD-44E7-B4B7-543AF5A52E49}"/>
              </a:ext>
            </a:extLst>
          </p:cNvPr>
          <p:cNvSpPr>
            <a:spLocks noGrp="1"/>
          </p:cNvSpPr>
          <p:nvPr>
            <p:ph type="ctrTitle"/>
          </p:nvPr>
        </p:nvSpPr>
        <p:spPr/>
        <p:txBody>
          <a:bodyPr/>
          <a:lstStyle/>
          <a:p>
            <a:r>
              <a:rPr lang="fr-FR" dirty="0">
                <a:latin typeface="Times New Roman" panose="02020603050405020304" pitchFamily="18" charset="0"/>
                <a:cs typeface="Times New Roman" panose="02020603050405020304" pitchFamily="18" charset="0"/>
              </a:rPr>
              <a:t>Phonétique et phonologie du français</a:t>
            </a:r>
          </a:p>
        </p:txBody>
      </p:sp>
    </p:spTree>
    <p:extLst>
      <p:ext uri="{BB962C8B-B14F-4D97-AF65-F5344CB8AC3E}">
        <p14:creationId xmlns:p14="http://schemas.microsoft.com/office/powerpoint/2010/main" val="26275694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54F81699-4576-446D-8F98-7E641ABCFB4B}"/>
              </a:ext>
            </a:extLst>
          </p:cNvPr>
          <p:cNvSpPr>
            <a:spLocks noGrp="1"/>
          </p:cNvSpPr>
          <p:nvPr>
            <p:ph type="title"/>
          </p:nvPr>
        </p:nvSpPr>
        <p:spPr/>
        <p:txBody>
          <a:bodyPr/>
          <a:lstStyle/>
          <a:p>
            <a:pPr algn="ctr"/>
            <a:r>
              <a:rPr lang="fr-FR" dirty="0">
                <a:solidFill>
                  <a:prstClr val="black"/>
                </a:solidFill>
                <a:latin typeface="Times New Roman" panose="02020603050405020304" pitchFamily="18" charset="0"/>
                <a:cs typeface="Times New Roman" panose="02020603050405020304" pitchFamily="18" charset="0"/>
              </a:rPr>
              <a:t>La norme phonétique. Le français parisien cultivé</a:t>
            </a:r>
            <a:endParaRPr lang="fr-FR" dirty="0"/>
          </a:p>
        </p:txBody>
      </p:sp>
      <p:sp>
        <p:nvSpPr>
          <p:cNvPr id="3" name="Espace réservé du contenu 2">
            <a:extLst>
              <a:ext uri="{FF2B5EF4-FFF2-40B4-BE49-F238E27FC236}">
                <a16:creationId xmlns="" xmlns:a16="http://schemas.microsoft.com/office/drawing/2014/main" id="{C66B9E9B-9F15-4965-8543-44EBB07BF913}"/>
              </a:ext>
            </a:extLst>
          </p:cNvPr>
          <p:cNvSpPr>
            <a:spLocks noGrp="1"/>
          </p:cNvSpPr>
          <p:nvPr>
            <p:ph idx="1"/>
          </p:nvPr>
        </p:nvSpPr>
        <p:spPr/>
        <p:txBody>
          <a:bodyPr>
            <a:normAutofit fontScale="85000" lnSpcReduction="10000"/>
          </a:bodyPr>
          <a:lstStyle/>
          <a:p>
            <a:pPr algn="just">
              <a:lnSpc>
                <a:spcPct val="150000"/>
              </a:lnSpc>
            </a:pPr>
            <a:r>
              <a:rPr lang="fr-FR" dirty="0">
                <a:latin typeface="Times New Roman" panose="02020603050405020304" pitchFamily="18" charset="0"/>
                <a:cs typeface="Times New Roman" panose="02020603050405020304" pitchFamily="18" charset="0"/>
              </a:rPr>
              <a:t>Le français de Paris parlé par la grande ou moyenne bourgeoisie reste la norme durant plusieurs dizaines d’années et cette norme n’est pas remise en question. </a:t>
            </a:r>
          </a:p>
          <a:p>
            <a:pPr algn="just">
              <a:lnSpc>
                <a:spcPct val="150000"/>
              </a:lnSpc>
            </a:pPr>
            <a:r>
              <a:rPr lang="fr-FR" dirty="0">
                <a:latin typeface="Times New Roman" panose="02020603050405020304" pitchFamily="18" charset="0"/>
                <a:cs typeface="Times New Roman" panose="02020603050405020304" pitchFamily="18" charset="0"/>
              </a:rPr>
              <a:t>Après la 2</a:t>
            </a:r>
            <a:r>
              <a:rPr lang="fr-FR" baseline="30000" dirty="0">
                <a:latin typeface="Times New Roman" panose="02020603050405020304" pitchFamily="18" charset="0"/>
                <a:cs typeface="Times New Roman" panose="02020603050405020304" pitchFamily="18" charset="0"/>
              </a:rPr>
              <a:t>ème</a:t>
            </a:r>
            <a:r>
              <a:rPr lang="fr-FR" dirty="0">
                <a:latin typeface="Times New Roman" panose="02020603050405020304" pitchFamily="18" charset="0"/>
                <a:cs typeface="Times New Roman" panose="02020603050405020304" pitchFamily="18" charset="0"/>
              </a:rPr>
              <a:t> guerre mondiale, on observe un changement: les Français se déplacent de plus en plus, et un grand nombre de Français qui viennent d’autres régions vont vivre à Paris.</a:t>
            </a:r>
          </a:p>
          <a:p>
            <a:pPr algn="just">
              <a:lnSpc>
                <a:spcPct val="150000"/>
              </a:lnSpc>
            </a:pPr>
            <a:r>
              <a:rPr lang="fr-FR" dirty="0">
                <a:latin typeface="Times New Roman" panose="02020603050405020304" pitchFamily="18" charset="0"/>
                <a:cs typeface="Times New Roman" panose="02020603050405020304" pitchFamily="18" charset="0"/>
              </a:rPr>
              <a:t>Il s’ensuit dès lors un mélange des accents, un « brassage », et un nouveau modèle émerge au début des années 1960 : le « français standard ». </a:t>
            </a:r>
          </a:p>
          <a:p>
            <a:endParaRPr lang="fr-F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26465771"/>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fr-FR" dirty="0">
                <a:latin typeface="Times New Roman" panose="02020603050405020304" pitchFamily="18" charset="0"/>
                <a:cs typeface="Times New Roman" panose="02020603050405020304" pitchFamily="18" charset="0"/>
              </a:rPr>
              <a:t>Caractéristiques du latin</a:t>
            </a:r>
            <a:endParaRPr lang="cs-CZ" dirty="0"/>
          </a:p>
        </p:txBody>
      </p:sp>
      <p:sp>
        <p:nvSpPr>
          <p:cNvPr id="3" name="Zástupný symbol pro obsah 2"/>
          <p:cNvSpPr>
            <a:spLocks noGrp="1"/>
          </p:cNvSpPr>
          <p:nvPr>
            <p:ph idx="1"/>
          </p:nvPr>
        </p:nvSpPr>
        <p:spPr/>
        <p:txBody>
          <a:bodyPr/>
          <a:lstStyle/>
          <a:p>
            <a:pPr algn="just">
              <a:lnSpc>
                <a:spcPct val="150000"/>
              </a:lnSpc>
            </a:pPr>
            <a:r>
              <a:rPr lang="fr-FR" dirty="0" smtClean="0">
                <a:latin typeface="Times New Roman" panose="02020603050405020304" pitchFamily="18" charset="0"/>
                <a:cs typeface="Times New Roman" panose="02020603050405020304" pitchFamily="18" charset="0"/>
              </a:rPr>
              <a:t>Le latin avait un accent de hauteur (= changement de ton sur une syllabe, comme en suédois ou en croate). Le latin archaïque avait un accent d’intensité sur la première syllabe, qui avait disparu en latin classique mais que le latin populaire avait gardé. </a:t>
            </a:r>
          </a:p>
          <a:p>
            <a:pPr algn="just">
              <a:lnSpc>
                <a:spcPct val="150000"/>
              </a:lnSpc>
            </a:pPr>
            <a:r>
              <a:rPr lang="fr-FR" dirty="0" smtClean="0">
                <a:latin typeface="Times New Roman" panose="02020603050405020304" pitchFamily="18" charset="0"/>
                <a:cs typeface="Times New Roman" panose="02020603050405020304" pitchFamily="18" charset="0"/>
              </a:rPr>
              <a:t>Dès le 1</a:t>
            </a:r>
            <a:r>
              <a:rPr lang="fr-FR" baseline="30000" dirty="0" smtClean="0">
                <a:latin typeface="Times New Roman" panose="02020603050405020304" pitchFamily="18" charset="0"/>
                <a:cs typeface="Times New Roman" panose="02020603050405020304" pitchFamily="18" charset="0"/>
              </a:rPr>
              <a:t>er</a:t>
            </a:r>
            <a:r>
              <a:rPr lang="fr-FR" dirty="0" smtClean="0">
                <a:latin typeface="Times New Roman" panose="02020603050405020304" pitchFamily="18" charset="0"/>
                <a:cs typeface="Times New Roman" panose="02020603050405020304" pitchFamily="18" charset="0"/>
              </a:rPr>
              <a:t> siècle, l’accent de hauteur est remplacé uniquement par l’accent d’intensité. </a:t>
            </a:r>
          </a:p>
          <a:p>
            <a:endParaRPr lang="cs-CZ" dirty="0"/>
          </a:p>
        </p:txBody>
      </p:sp>
    </p:spTree>
    <p:extLst>
      <p:ext uri="{BB962C8B-B14F-4D97-AF65-F5344CB8AC3E}">
        <p14:creationId xmlns:p14="http://schemas.microsoft.com/office/powerpoint/2010/main" val="1893500123"/>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fr-FR" dirty="0" smtClean="0">
                <a:latin typeface="Times New Roman" panose="02020603050405020304" pitchFamily="18" charset="0"/>
                <a:cs typeface="Times New Roman" panose="02020603050405020304" pitchFamily="18" charset="0"/>
              </a:rPr>
              <a:t>Caractéristiques du latin</a:t>
            </a:r>
            <a:endParaRPr lang="cs-CZ"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p:txBody>
          <a:bodyPr>
            <a:normAutofit fontScale="92500" lnSpcReduction="10000"/>
          </a:bodyPr>
          <a:lstStyle/>
          <a:p>
            <a:pPr algn="just">
              <a:lnSpc>
                <a:spcPct val="150000"/>
              </a:lnSpc>
            </a:pPr>
            <a:r>
              <a:rPr lang="fr-FR" dirty="0" smtClean="0">
                <a:latin typeface="Times New Roman" panose="02020603050405020304" pitchFamily="18" charset="0"/>
                <a:cs typeface="Times New Roman" panose="02020603050405020304" pitchFamily="18" charset="0"/>
              </a:rPr>
              <a:t>Le latin avait une différence entre les voyelles longues et les voyelles brèves, c’est-à-dire de quantité de la syllabe. Par exemple, le [a] du mot </a:t>
            </a:r>
            <a:r>
              <a:rPr lang="fr-FR" i="1" dirty="0" smtClean="0">
                <a:latin typeface="Times New Roman" panose="02020603050405020304" pitchFamily="18" charset="0"/>
                <a:cs typeface="Times New Roman" panose="02020603050405020304" pitchFamily="18" charset="0"/>
              </a:rPr>
              <a:t>rosa</a:t>
            </a:r>
            <a:r>
              <a:rPr lang="fr-FR" dirty="0" smtClean="0">
                <a:latin typeface="Times New Roman" panose="02020603050405020304" pitchFamily="18" charset="0"/>
                <a:cs typeface="Times New Roman" panose="02020603050405020304" pitchFamily="18" charset="0"/>
              </a:rPr>
              <a:t> était bref au nominatif, mais long à l’ablatif (</a:t>
            </a:r>
            <a:r>
              <a:rPr lang="fr-FR" i="1" dirty="0" smtClean="0">
                <a:latin typeface="Times New Roman" panose="02020603050405020304" pitchFamily="18" charset="0"/>
                <a:cs typeface="Times New Roman" panose="02020603050405020304" pitchFamily="18" charset="0"/>
              </a:rPr>
              <a:t>rosā</a:t>
            </a:r>
            <a:r>
              <a:rPr lang="fr-FR" dirty="0" smtClean="0">
                <a:latin typeface="Times New Roman" panose="02020603050405020304" pitchFamily="18" charset="0"/>
                <a:cs typeface="Times New Roman" panose="02020603050405020304" pitchFamily="18" charset="0"/>
              </a:rPr>
              <a:t>). </a:t>
            </a:r>
          </a:p>
          <a:p>
            <a:pPr algn="just">
              <a:lnSpc>
                <a:spcPct val="150000"/>
              </a:lnSpc>
            </a:pPr>
            <a:r>
              <a:rPr lang="fr-FR" dirty="0" smtClean="0">
                <a:latin typeface="Times New Roman" panose="02020603050405020304" pitchFamily="18" charset="0"/>
                <a:cs typeface="Times New Roman" panose="02020603050405020304" pitchFamily="18" charset="0"/>
              </a:rPr>
              <a:t>Les voyelles se différenciaient donc par leur durée : il n’y avait pas, par exemple, un o ouvert et un o fermé en latin, mais un o bref et un o long.</a:t>
            </a:r>
          </a:p>
          <a:p>
            <a:pPr algn="just">
              <a:lnSpc>
                <a:spcPct val="150000"/>
              </a:lnSpc>
            </a:pPr>
            <a:r>
              <a:rPr lang="fr-FR" dirty="0" smtClean="0">
                <a:latin typeface="Times New Roman" panose="02020603050405020304" pitchFamily="18" charset="0"/>
                <a:cs typeface="Times New Roman" panose="02020603050405020304" pitchFamily="18" charset="0"/>
              </a:rPr>
              <a:t>Les voyelles brèves du latin vont se transformer en voyelles ouvertes en français, et les voyelles longues en voyelles fermées. </a:t>
            </a:r>
            <a:endParaRPr lang="cs-CZ"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02650333"/>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fr-FR" dirty="0">
                <a:latin typeface="Times New Roman" panose="02020603050405020304" pitchFamily="18" charset="0"/>
                <a:cs typeface="Times New Roman" panose="02020603050405020304" pitchFamily="18" charset="0"/>
              </a:rPr>
              <a:t>Caractéristiques du latin</a:t>
            </a:r>
            <a:endParaRPr lang="cs-CZ" dirty="0"/>
          </a:p>
        </p:txBody>
      </p:sp>
      <p:sp>
        <p:nvSpPr>
          <p:cNvPr id="3" name="Zástupný symbol pro obsah 2"/>
          <p:cNvSpPr>
            <a:spLocks noGrp="1"/>
          </p:cNvSpPr>
          <p:nvPr>
            <p:ph idx="1"/>
          </p:nvPr>
        </p:nvSpPr>
        <p:spPr/>
        <p:txBody>
          <a:bodyPr>
            <a:normAutofit fontScale="85000" lnSpcReduction="10000"/>
          </a:bodyPr>
          <a:lstStyle/>
          <a:p>
            <a:pPr algn="just">
              <a:lnSpc>
                <a:spcPct val="150000"/>
              </a:lnSpc>
            </a:pPr>
            <a:r>
              <a:rPr lang="fr-FR" dirty="0" smtClean="0">
                <a:latin typeface="Times New Roman" panose="02020603050405020304" pitchFamily="18" charset="0"/>
                <a:cs typeface="Times New Roman" panose="02020603050405020304" pitchFamily="18" charset="0"/>
              </a:rPr>
              <a:t>Dans les mots qui ont plus de 2 syllabes, la </a:t>
            </a:r>
            <a:r>
              <a:rPr lang="fr-FR" dirty="0">
                <a:latin typeface="Times New Roman" panose="02020603050405020304" pitchFamily="18" charset="0"/>
                <a:cs typeface="Times New Roman" panose="02020603050405020304" pitchFamily="18" charset="0"/>
              </a:rPr>
              <a:t>place de l'accent dépend de la </a:t>
            </a:r>
            <a:r>
              <a:rPr lang="fr-FR" dirty="0" smtClean="0">
                <a:latin typeface="Times New Roman" panose="02020603050405020304" pitchFamily="18" charset="0"/>
                <a:cs typeface="Times New Roman" panose="02020603050405020304" pitchFamily="18" charset="0"/>
              </a:rPr>
              <a:t>quantité des voyelles </a:t>
            </a:r>
            <a:r>
              <a:rPr lang="fr-FR" dirty="0">
                <a:latin typeface="Times New Roman" panose="02020603050405020304" pitchFamily="18" charset="0"/>
                <a:cs typeface="Times New Roman" panose="02020603050405020304" pitchFamily="18" charset="0"/>
              </a:rPr>
              <a:t>: </a:t>
            </a:r>
            <a:endParaRPr lang="fr-FR" dirty="0" smtClean="0">
              <a:latin typeface="Times New Roman" panose="02020603050405020304" pitchFamily="18" charset="0"/>
              <a:cs typeface="Times New Roman" panose="02020603050405020304" pitchFamily="18" charset="0"/>
            </a:endParaRPr>
          </a:p>
          <a:p>
            <a:pPr marL="0" indent="0" algn="just">
              <a:lnSpc>
                <a:spcPct val="150000"/>
              </a:lnSpc>
              <a:buNone/>
            </a:pPr>
            <a:r>
              <a:rPr lang="fr-FR" dirty="0" smtClean="0">
                <a:latin typeface="Times New Roman" panose="02020603050405020304" pitchFamily="18" charset="0"/>
                <a:cs typeface="Times New Roman" panose="02020603050405020304" pitchFamily="18" charset="0"/>
              </a:rPr>
              <a:t>- L’accent est sur la voyelle pénultième (avant-dernière) si elle est longue, comme dans </a:t>
            </a:r>
            <a:r>
              <a:rPr lang="fr-FR" i="1" dirty="0" smtClean="0">
                <a:latin typeface="Times New Roman" panose="02020603050405020304" pitchFamily="18" charset="0"/>
                <a:cs typeface="Times New Roman" panose="02020603050405020304" pitchFamily="18" charset="0"/>
              </a:rPr>
              <a:t>virt</a:t>
            </a:r>
            <a:r>
              <a:rPr lang="fr-FR" b="1" i="1" dirty="0" smtClean="0">
                <a:latin typeface="Times New Roman" panose="02020603050405020304" pitchFamily="18" charset="0"/>
                <a:cs typeface="Times New Roman" panose="02020603050405020304" pitchFamily="18" charset="0"/>
              </a:rPr>
              <a:t>u</a:t>
            </a:r>
            <a:r>
              <a:rPr lang="fr-FR" i="1" dirty="0" smtClean="0">
                <a:latin typeface="Times New Roman" panose="02020603050405020304" pitchFamily="18" charset="0"/>
                <a:cs typeface="Times New Roman" panose="02020603050405020304" pitchFamily="18" charset="0"/>
              </a:rPr>
              <a:t>tem</a:t>
            </a:r>
            <a:r>
              <a:rPr lang="fr-FR" dirty="0" smtClean="0">
                <a:latin typeface="Times New Roman" panose="02020603050405020304" pitchFamily="18" charset="0"/>
                <a:cs typeface="Times New Roman" panose="02020603050405020304" pitchFamily="18" charset="0"/>
              </a:rPr>
              <a:t> (u long) ou </a:t>
            </a:r>
            <a:r>
              <a:rPr lang="fr-FR" i="1" dirty="0" smtClean="0">
                <a:latin typeface="Times New Roman" panose="02020603050405020304" pitchFamily="18" charset="0"/>
                <a:cs typeface="Times New Roman" panose="02020603050405020304" pitchFamily="18" charset="0"/>
              </a:rPr>
              <a:t>hab</a:t>
            </a:r>
            <a:r>
              <a:rPr lang="fr-FR" b="1" i="1" dirty="0" smtClean="0">
                <a:latin typeface="Times New Roman" panose="02020603050405020304" pitchFamily="18" charset="0"/>
                <a:cs typeface="Times New Roman" panose="02020603050405020304" pitchFamily="18" charset="0"/>
              </a:rPr>
              <a:t>e</a:t>
            </a:r>
            <a:r>
              <a:rPr lang="fr-FR" i="1" dirty="0" smtClean="0">
                <a:latin typeface="Times New Roman" panose="02020603050405020304" pitchFamily="18" charset="0"/>
                <a:cs typeface="Times New Roman" panose="02020603050405020304" pitchFamily="18" charset="0"/>
              </a:rPr>
              <a:t>re</a:t>
            </a:r>
            <a:r>
              <a:rPr lang="fr-FR" dirty="0" smtClean="0">
                <a:latin typeface="Times New Roman" panose="02020603050405020304" pitchFamily="18" charset="0"/>
                <a:cs typeface="Times New Roman" panose="02020603050405020304" pitchFamily="18" charset="0"/>
              </a:rPr>
              <a:t> (e long)</a:t>
            </a:r>
          </a:p>
          <a:p>
            <a:pPr marL="0" indent="0" algn="just">
              <a:lnSpc>
                <a:spcPct val="150000"/>
              </a:lnSpc>
              <a:buNone/>
            </a:pPr>
            <a:r>
              <a:rPr lang="fr-FR" dirty="0" smtClean="0">
                <a:latin typeface="Times New Roman" panose="02020603050405020304" pitchFamily="18" charset="0"/>
                <a:cs typeface="Times New Roman" panose="02020603050405020304" pitchFamily="18" charset="0"/>
              </a:rPr>
              <a:t>- L’accent est sinon sur l'antépénultième, comme dans </a:t>
            </a:r>
            <a:r>
              <a:rPr lang="fr-FR" i="1" dirty="0" smtClean="0">
                <a:latin typeface="Times New Roman" panose="02020603050405020304" pitchFamily="18" charset="0"/>
                <a:cs typeface="Times New Roman" panose="02020603050405020304" pitchFamily="18" charset="0"/>
              </a:rPr>
              <a:t>d</a:t>
            </a:r>
            <a:r>
              <a:rPr lang="fr-FR" b="1" i="1" dirty="0" smtClean="0">
                <a:latin typeface="Times New Roman" panose="02020603050405020304" pitchFamily="18" charset="0"/>
                <a:cs typeface="Times New Roman" panose="02020603050405020304" pitchFamily="18" charset="0"/>
              </a:rPr>
              <a:t>o</a:t>
            </a:r>
            <a:r>
              <a:rPr lang="fr-FR" i="1" dirty="0" smtClean="0">
                <a:latin typeface="Times New Roman" panose="02020603050405020304" pitchFamily="18" charset="0"/>
                <a:cs typeface="Times New Roman" panose="02020603050405020304" pitchFamily="18" charset="0"/>
              </a:rPr>
              <a:t>minus, l</a:t>
            </a:r>
            <a:r>
              <a:rPr lang="fr-FR" b="1" i="1" dirty="0" smtClean="0">
                <a:latin typeface="Times New Roman" panose="02020603050405020304" pitchFamily="18" charset="0"/>
                <a:cs typeface="Times New Roman" panose="02020603050405020304" pitchFamily="18" charset="0"/>
              </a:rPr>
              <a:t>e</a:t>
            </a:r>
            <a:r>
              <a:rPr lang="fr-FR" i="1" dirty="0" smtClean="0">
                <a:latin typeface="Times New Roman" panose="02020603050405020304" pitchFamily="18" charset="0"/>
                <a:cs typeface="Times New Roman" panose="02020603050405020304" pitchFamily="18" charset="0"/>
              </a:rPr>
              <a:t>gere</a:t>
            </a:r>
            <a:r>
              <a:rPr lang="fr-FR" dirty="0">
                <a:latin typeface="Times New Roman" panose="02020603050405020304" pitchFamily="18" charset="0"/>
                <a:cs typeface="Times New Roman" panose="02020603050405020304" pitchFamily="18" charset="0"/>
              </a:rPr>
              <a:t> (idem</a:t>
            </a:r>
            <a:r>
              <a:rPr lang="fr-FR" dirty="0" smtClean="0">
                <a:latin typeface="Times New Roman" panose="02020603050405020304" pitchFamily="18" charset="0"/>
                <a:cs typeface="Times New Roman" panose="02020603050405020304" pitchFamily="18" charset="0"/>
              </a:rPr>
              <a:t>), etc. </a:t>
            </a:r>
            <a:endParaRPr lang="fr-FR" dirty="0">
              <a:latin typeface="Times New Roman" panose="02020603050405020304" pitchFamily="18" charset="0"/>
              <a:cs typeface="Times New Roman" panose="02020603050405020304" pitchFamily="18" charset="0"/>
            </a:endParaRPr>
          </a:p>
          <a:p>
            <a:pPr algn="just">
              <a:lnSpc>
                <a:spcPct val="150000"/>
              </a:lnSpc>
            </a:pPr>
            <a:r>
              <a:rPr lang="fr-FR" dirty="0" smtClean="0">
                <a:latin typeface="Times New Roman" panose="02020603050405020304" pitchFamily="18" charset="0"/>
                <a:cs typeface="Times New Roman" panose="02020603050405020304" pitchFamily="18" charset="0"/>
              </a:rPr>
              <a:t>Dans les mots de 2 syllabes, l’accent est sur la première syllabe.</a:t>
            </a:r>
          </a:p>
          <a:p>
            <a:pPr algn="just">
              <a:lnSpc>
                <a:spcPct val="150000"/>
              </a:lnSpc>
            </a:pPr>
            <a:r>
              <a:rPr lang="fr-FR" dirty="0" smtClean="0">
                <a:latin typeface="Times New Roman" panose="02020603050405020304" pitchFamily="18" charset="0"/>
                <a:cs typeface="Times New Roman" panose="02020603050405020304" pitchFamily="18" charset="0"/>
              </a:rPr>
              <a:t>Les monosyllabes portent normalement un accent. </a:t>
            </a:r>
            <a:endParaRPr lang="cs-CZ"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27854906"/>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fr-FR" dirty="0">
                <a:latin typeface="Times New Roman" panose="02020603050405020304" pitchFamily="18" charset="0"/>
                <a:cs typeface="Times New Roman" panose="02020603050405020304" pitchFamily="18" charset="0"/>
              </a:rPr>
              <a:t>Caractéristiques du latin</a:t>
            </a:r>
            <a:endParaRPr lang="cs-CZ" dirty="0"/>
          </a:p>
        </p:txBody>
      </p:sp>
      <p:sp>
        <p:nvSpPr>
          <p:cNvPr id="3" name="Zástupný symbol pro obsah 2"/>
          <p:cNvSpPr>
            <a:spLocks noGrp="1"/>
          </p:cNvSpPr>
          <p:nvPr>
            <p:ph idx="1"/>
          </p:nvPr>
        </p:nvSpPr>
        <p:spPr/>
        <p:txBody>
          <a:bodyPr/>
          <a:lstStyle/>
          <a:p>
            <a:pPr algn="just">
              <a:lnSpc>
                <a:spcPct val="150000"/>
              </a:lnSpc>
            </a:pPr>
            <a:r>
              <a:rPr lang="fr-FR" dirty="0" smtClean="0">
                <a:latin typeface="Times New Roman" panose="02020603050405020304" pitchFamily="18" charset="0"/>
                <a:cs typeface="Times New Roman" panose="02020603050405020304" pitchFamily="18" charset="0"/>
              </a:rPr>
              <a:t>Un certain nombre de voyelles n’existaient pas en latin : il n’y avait pas de voyelles nasales, pas de [y], pas de </a:t>
            </a:r>
            <a:r>
              <a:rPr lang="cs-CZ" dirty="0">
                <a:latin typeface="Times New Roman" panose="02020603050405020304" pitchFamily="18" charset="0"/>
                <a:cs typeface="Times New Roman" panose="02020603050405020304" pitchFamily="18" charset="0"/>
              </a:rPr>
              <a:t>[ø / œ</a:t>
            </a:r>
            <a:r>
              <a:rPr lang="cs-CZ" dirty="0" smtClean="0">
                <a:latin typeface="Times New Roman" panose="02020603050405020304" pitchFamily="18" charset="0"/>
                <a:cs typeface="Times New Roman" panose="02020603050405020304" pitchFamily="18" charset="0"/>
              </a:rPr>
              <a:t>]</a:t>
            </a:r>
            <a:r>
              <a:rPr lang="fr-FR" dirty="0" smtClean="0">
                <a:latin typeface="Times New Roman" panose="02020603050405020304" pitchFamily="18" charset="0"/>
                <a:cs typeface="Times New Roman" panose="02020603050405020304" pitchFamily="18" charset="0"/>
              </a:rPr>
              <a:t>, etc.</a:t>
            </a:r>
          </a:p>
          <a:p>
            <a:pPr algn="just">
              <a:lnSpc>
                <a:spcPct val="150000"/>
              </a:lnSpc>
            </a:pPr>
            <a:r>
              <a:rPr lang="fr-FR" dirty="0" smtClean="0">
                <a:latin typeface="Times New Roman" panose="02020603050405020304" pitchFamily="18" charset="0"/>
                <a:cs typeface="Times New Roman" panose="02020603050405020304" pitchFamily="18" charset="0"/>
              </a:rPr>
              <a:t>En ce qui concerne les consonnes, le latin n’avait  pas le [v], pas le [</a:t>
            </a:r>
            <a:r>
              <a:rPr lang="fr-FR" dirty="0">
                <a:latin typeface="Times New Roman" panose="02020603050405020304" pitchFamily="18" charset="0"/>
                <a:cs typeface="Times New Roman" panose="02020603050405020304" pitchFamily="18" charset="0"/>
              </a:rPr>
              <a:t>ʒ</a:t>
            </a:r>
            <a:r>
              <a:rPr lang="fr-FR" dirty="0" smtClean="0">
                <a:latin typeface="Times New Roman" panose="02020603050405020304" pitchFamily="18" charset="0"/>
                <a:cs typeface="Times New Roman" panose="02020603050405020304" pitchFamily="18" charset="0"/>
              </a:rPr>
              <a:t>], et pas le [z]. Un mot comme </a:t>
            </a:r>
            <a:r>
              <a:rPr lang="fr-FR" i="1" dirty="0" smtClean="0">
                <a:latin typeface="Times New Roman" panose="02020603050405020304" pitchFamily="18" charset="0"/>
                <a:cs typeface="Times New Roman" panose="02020603050405020304" pitchFamily="18" charset="0"/>
              </a:rPr>
              <a:t>rosa</a:t>
            </a:r>
            <a:r>
              <a:rPr lang="fr-FR" dirty="0" smtClean="0">
                <a:latin typeface="Times New Roman" panose="02020603050405020304" pitchFamily="18" charset="0"/>
                <a:cs typeface="Times New Roman" panose="02020603050405020304" pitchFamily="18" charset="0"/>
              </a:rPr>
              <a:t> était prononcé </a:t>
            </a:r>
            <a:r>
              <a:rPr lang="fr-FR" i="1" dirty="0" smtClean="0">
                <a:latin typeface="Times New Roman" panose="02020603050405020304" pitchFamily="18" charset="0"/>
                <a:cs typeface="Times New Roman" panose="02020603050405020304" pitchFamily="18" charset="0"/>
              </a:rPr>
              <a:t>rossa</a:t>
            </a:r>
            <a:r>
              <a:rPr lang="fr-FR" dirty="0" smtClean="0">
                <a:latin typeface="Times New Roman" panose="02020603050405020304" pitchFamily="18" charset="0"/>
                <a:cs typeface="Times New Roman" panose="02020603050405020304" pitchFamily="18" charset="0"/>
              </a:rPr>
              <a:t>.</a:t>
            </a:r>
          </a:p>
          <a:p>
            <a:pPr algn="just">
              <a:lnSpc>
                <a:spcPct val="150000"/>
              </a:lnSpc>
            </a:pPr>
            <a:r>
              <a:rPr lang="fr-FR" dirty="0" smtClean="0">
                <a:latin typeface="Times New Roman" panose="02020603050405020304" pitchFamily="18" charset="0"/>
                <a:cs typeface="Times New Roman" panose="02020603050405020304" pitchFamily="18" charset="0"/>
              </a:rPr>
              <a:t>Le latin avait un h aspiré (</a:t>
            </a:r>
            <a:r>
              <a:rPr lang="cs-CZ" i="1" dirty="0" err="1" smtClean="0">
                <a:latin typeface="Times New Roman" panose="02020603050405020304" pitchFamily="18" charset="0"/>
                <a:cs typeface="Times New Roman" panose="02020603050405020304" pitchFamily="18" charset="0"/>
              </a:rPr>
              <a:t>herba</a:t>
            </a:r>
            <a:r>
              <a:rPr lang="fr-FR" dirty="0">
                <a:latin typeface="Times New Roman" panose="02020603050405020304" pitchFamily="18" charset="0"/>
                <a:cs typeface="Times New Roman" panose="02020603050405020304" pitchFamily="18" charset="0"/>
              </a:rPr>
              <a:t>)</a:t>
            </a:r>
            <a:r>
              <a:rPr lang="cs-CZ" dirty="0"/>
              <a:t> </a:t>
            </a:r>
            <a:r>
              <a:rPr lang="fr-FR" dirty="0" smtClean="0">
                <a:latin typeface="Times New Roman" panose="02020603050405020304" pitchFamily="18" charset="0"/>
                <a:cs typeface="Times New Roman" panose="02020603050405020304" pitchFamily="18" charset="0"/>
              </a:rPr>
              <a:t>qui a disparu en latin populaire.</a:t>
            </a:r>
          </a:p>
          <a:p>
            <a:pPr algn="just">
              <a:lnSpc>
                <a:spcPct val="150000"/>
              </a:lnSpc>
            </a:pPr>
            <a:r>
              <a:rPr lang="fr-FR" dirty="0" smtClean="0">
                <a:latin typeface="Times New Roman" panose="02020603050405020304" pitchFamily="18" charset="0"/>
                <a:cs typeface="Times New Roman" panose="02020603050405020304" pitchFamily="18" charset="0"/>
              </a:rPr>
              <a:t>Le [r] était roulé.  </a:t>
            </a:r>
            <a:endParaRPr lang="cs-CZ"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91018218"/>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fr-FR" dirty="0" smtClean="0">
                <a:latin typeface="Times New Roman" panose="02020603050405020304" pitchFamily="18" charset="0"/>
                <a:cs typeface="Times New Roman" panose="02020603050405020304" pitchFamily="18" charset="0"/>
              </a:rPr>
              <a:t>L’évolution des voyelles</a:t>
            </a:r>
            <a:endParaRPr lang="cs-CZ"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p:txBody>
          <a:bodyPr>
            <a:normAutofit fontScale="85000" lnSpcReduction="10000"/>
          </a:bodyPr>
          <a:lstStyle/>
          <a:p>
            <a:pPr algn="just">
              <a:lnSpc>
                <a:spcPct val="160000"/>
              </a:lnSpc>
            </a:pPr>
            <a:r>
              <a:rPr lang="fr-FR" dirty="0" smtClean="0">
                <a:latin typeface="Times New Roman" panose="02020603050405020304" pitchFamily="18" charset="0"/>
                <a:cs typeface="Times New Roman" panose="02020603050405020304" pitchFamily="18" charset="0"/>
              </a:rPr>
              <a:t>Les voyelles atones (= qui ne portent pas l’accent) s’effacent dans plusieurs cas :</a:t>
            </a:r>
          </a:p>
          <a:p>
            <a:pPr marL="0" indent="0" algn="just">
              <a:lnSpc>
                <a:spcPct val="160000"/>
              </a:lnSpc>
              <a:buNone/>
            </a:pPr>
            <a:r>
              <a:rPr lang="fr-FR" dirty="0" smtClean="0">
                <a:latin typeface="Times New Roman" panose="02020603050405020304" pitchFamily="18" charset="0"/>
                <a:cs typeface="Times New Roman" panose="02020603050405020304" pitchFamily="18" charset="0"/>
              </a:rPr>
              <a:t>- Dès le latin, lorsqu’elles sont placées après la voyelle tonique :</a:t>
            </a:r>
            <a:r>
              <a:rPr lang="fr-FR" i="1" dirty="0" smtClean="0">
                <a:latin typeface="Times New Roman" panose="02020603050405020304" pitchFamily="18" charset="0"/>
                <a:cs typeface="Times New Roman" panose="02020603050405020304" pitchFamily="18" charset="0"/>
              </a:rPr>
              <a:t> auricula </a:t>
            </a:r>
            <a:r>
              <a:rPr lang="fr-FR" dirty="0" smtClean="0">
                <a:latin typeface="Times New Roman" panose="02020603050405020304" pitchFamily="18" charset="0"/>
                <a:cs typeface="Times New Roman" panose="02020603050405020304" pitchFamily="18" charset="0"/>
              </a:rPr>
              <a:t>« oreille » &gt; </a:t>
            </a:r>
            <a:r>
              <a:rPr lang="fr-FR" i="1" dirty="0" smtClean="0">
                <a:latin typeface="Times New Roman" panose="02020603050405020304" pitchFamily="18" charset="0"/>
                <a:cs typeface="Times New Roman" panose="02020603050405020304" pitchFamily="18" charset="0"/>
              </a:rPr>
              <a:t>auricla</a:t>
            </a:r>
            <a:r>
              <a:rPr lang="fr-FR" dirty="0" smtClean="0">
                <a:latin typeface="Times New Roman" panose="02020603050405020304" pitchFamily="18" charset="0"/>
                <a:cs typeface="Times New Roman" panose="02020603050405020304" pitchFamily="18" charset="0"/>
              </a:rPr>
              <a:t> (effacement de [u]), </a:t>
            </a:r>
            <a:r>
              <a:rPr lang="fr-FR" i="1" dirty="0" smtClean="0">
                <a:latin typeface="Times New Roman" panose="02020603050405020304" pitchFamily="18" charset="0"/>
                <a:cs typeface="Times New Roman" panose="02020603050405020304" pitchFamily="18" charset="0"/>
              </a:rPr>
              <a:t>tabula</a:t>
            </a:r>
            <a:r>
              <a:rPr lang="fr-FR" dirty="0" smtClean="0">
                <a:latin typeface="Times New Roman" panose="02020603050405020304" pitchFamily="18" charset="0"/>
                <a:cs typeface="Times New Roman" panose="02020603050405020304" pitchFamily="18" charset="0"/>
              </a:rPr>
              <a:t> &gt; </a:t>
            </a:r>
            <a:r>
              <a:rPr lang="fr-FR" i="1" dirty="0" smtClean="0">
                <a:latin typeface="Times New Roman" panose="02020603050405020304" pitchFamily="18" charset="0"/>
                <a:cs typeface="Times New Roman" panose="02020603050405020304" pitchFamily="18" charset="0"/>
              </a:rPr>
              <a:t>tabla</a:t>
            </a:r>
            <a:r>
              <a:rPr lang="fr-FR" dirty="0" smtClean="0">
                <a:latin typeface="Times New Roman" panose="02020603050405020304" pitchFamily="18" charset="0"/>
                <a:cs typeface="Times New Roman" panose="02020603050405020304" pitchFamily="18" charset="0"/>
              </a:rPr>
              <a:t>, </a:t>
            </a:r>
            <a:r>
              <a:rPr lang="fr-FR" i="1" dirty="0" smtClean="0">
                <a:latin typeface="Times New Roman" panose="02020603050405020304" pitchFamily="18" charset="0"/>
                <a:cs typeface="Times New Roman" panose="02020603050405020304" pitchFamily="18" charset="0"/>
              </a:rPr>
              <a:t>calidum</a:t>
            </a:r>
            <a:r>
              <a:rPr lang="fr-FR" dirty="0" smtClean="0">
                <a:latin typeface="Times New Roman" panose="02020603050405020304" pitchFamily="18" charset="0"/>
                <a:cs typeface="Times New Roman" panose="02020603050405020304" pitchFamily="18" charset="0"/>
              </a:rPr>
              <a:t> &gt; </a:t>
            </a:r>
            <a:r>
              <a:rPr lang="fr-FR" i="1" dirty="0" smtClean="0">
                <a:latin typeface="Times New Roman" panose="02020603050405020304" pitchFamily="18" charset="0"/>
                <a:cs typeface="Times New Roman" panose="02020603050405020304" pitchFamily="18" charset="0"/>
              </a:rPr>
              <a:t>caldum</a:t>
            </a:r>
            <a:r>
              <a:rPr lang="fr-FR" dirty="0" smtClean="0">
                <a:latin typeface="Times New Roman" panose="02020603050405020304" pitchFamily="18" charset="0"/>
                <a:cs typeface="Times New Roman" panose="02020603050405020304" pitchFamily="18" charset="0"/>
              </a:rPr>
              <a:t>, etc.</a:t>
            </a:r>
          </a:p>
          <a:p>
            <a:pPr marL="0" indent="0" algn="just">
              <a:lnSpc>
                <a:spcPct val="160000"/>
              </a:lnSpc>
              <a:buNone/>
            </a:pPr>
            <a:r>
              <a:rPr lang="fr-FR" dirty="0" smtClean="0">
                <a:latin typeface="Times New Roman" panose="02020603050405020304" pitchFamily="18" charset="0"/>
                <a:cs typeface="Times New Roman" panose="02020603050405020304" pitchFamily="18" charset="0"/>
              </a:rPr>
              <a:t>- Au 4</a:t>
            </a:r>
            <a:r>
              <a:rPr lang="fr-FR" baseline="30000" dirty="0" smtClean="0">
                <a:latin typeface="Times New Roman" panose="02020603050405020304" pitchFamily="18" charset="0"/>
                <a:cs typeface="Times New Roman" panose="02020603050405020304" pitchFamily="18" charset="0"/>
              </a:rPr>
              <a:t>ème</a:t>
            </a:r>
            <a:r>
              <a:rPr lang="fr-FR" dirty="0" smtClean="0">
                <a:latin typeface="Times New Roman" panose="02020603050405020304" pitchFamily="18" charset="0"/>
                <a:cs typeface="Times New Roman" panose="02020603050405020304" pitchFamily="18" charset="0"/>
              </a:rPr>
              <a:t> et au 5</a:t>
            </a:r>
            <a:r>
              <a:rPr lang="fr-FR" baseline="30000" dirty="0" smtClean="0">
                <a:latin typeface="Times New Roman" panose="02020603050405020304" pitchFamily="18" charset="0"/>
                <a:cs typeface="Times New Roman" panose="02020603050405020304" pitchFamily="18" charset="0"/>
              </a:rPr>
              <a:t>ème</a:t>
            </a:r>
            <a:r>
              <a:rPr lang="fr-FR" dirty="0" smtClean="0">
                <a:latin typeface="Times New Roman" panose="02020603050405020304" pitchFamily="18" charset="0"/>
                <a:cs typeface="Times New Roman" panose="02020603050405020304" pitchFamily="18" charset="0"/>
              </a:rPr>
              <a:t> siècle, lorsqu’elles sont placées avant la voyelle tonique : </a:t>
            </a:r>
            <a:r>
              <a:rPr lang="fr-FR" i="1" dirty="0" smtClean="0">
                <a:latin typeface="Times New Roman" panose="02020603050405020304" pitchFamily="18" charset="0"/>
                <a:cs typeface="Times New Roman" panose="02020603050405020304" pitchFamily="18" charset="0"/>
              </a:rPr>
              <a:t>bonitatem</a:t>
            </a:r>
            <a:r>
              <a:rPr lang="fr-FR" dirty="0" smtClean="0">
                <a:latin typeface="Times New Roman" panose="02020603050405020304" pitchFamily="18" charset="0"/>
                <a:cs typeface="Times New Roman" panose="02020603050405020304" pitchFamily="18" charset="0"/>
              </a:rPr>
              <a:t> &gt; </a:t>
            </a:r>
            <a:r>
              <a:rPr lang="fr-FR" i="1" dirty="0" smtClean="0">
                <a:latin typeface="Times New Roman" panose="02020603050405020304" pitchFamily="18" charset="0"/>
                <a:cs typeface="Times New Roman" panose="02020603050405020304" pitchFamily="18" charset="0"/>
              </a:rPr>
              <a:t>bonté</a:t>
            </a:r>
          </a:p>
          <a:p>
            <a:pPr marL="0" indent="0" algn="just">
              <a:lnSpc>
                <a:spcPct val="160000"/>
              </a:lnSpc>
              <a:buNone/>
            </a:pPr>
            <a:r>
              <a:rPr lang="fr-FR" dirty="0" smtClean="0">
                <a:latin typeface="Times New Roman" panose="02020603050405020304" pitchFamily="18" charset="0"/>
                <a:cs typeface="Times New Roman" panose="02020603050405020304" pitchFamily="18" charset="0"/>
              </a:rPr>
              <a:t>- Il peut également se produire un affaiblissement en </a:t>
            </a:r>
            <a:r>
              <a:rPr lang="fr-FR" i="1" dirty="0" smtClean="0">
                <a:latin typeface="Times New Roman" panose="02020603050405020304" pitchFamily="18" charset="0"/>
                <a:cs typeface="Times New Roman" panose="02020603050405020304" pitchFamily="18" charset="0"/>
              </a:rPr>
              <a:t>e</a:t>
            </a:r>
            <a:r>
              <a:rPr lang="fr-FR" dirty="0" smtClean="0">
                <a:latin typeface="Times New Roman" panose="02020603050405020304" pitchFamily="18" charset="0"/>
                <a:cs typeface="Times New Roman" panose="02020603050405020304" pitchFamily="18" charset="0"/>
              </a:rPr>
              <a:t> central, comme dans </a:t>
            </a:r>
            <a:r>
              <a:rPr lang="fr-FR" i="1" dirty="0" smtClean="0">
                <a:latin typeface="Times New Roman" panose="02020603050405020304" pitchFamily="18" charset="0"/>
                <a:cs typeface="Times New Roman" panose="02020603050405020304" pitchFamily="18" charset="0"/>
              </a:rPr>
              <a:t>voluntatem</a:t>
            </a:r>
            <a:r>
              <a:rPr lang="fr-FR" dirty="0" smtClean="0">
                <a:latin typeface="Times New Roman" panose="02020603050405020304" pitchFamily="18" charset="0"/>
                <a:cs typeface="Times New Roman" panose="02020603050405020304" pitchFamily="18" charset="0"/>
              </a:rPr>
              <a:t> &gt; </a:t>
            </a:r>
            <a:r>
              <a:rPr lang="fr-FR" i="1" dirty="0" smtClean="0">
                <a:latin typeface="Times New Roman" panose="02020603050405020304" pitchFamily="18" charset="0"/>
                <a:cs typeface="Times New Roman" panose="02020603050405020304" pitchFamily="18" charset="0"/>
              </a:rPr>
              <a:t>volenté</a:t>
            </a:r>
            <a:r>
              <a:rPr lang="fr-FR" dirty="0" smtClean="0">
                <a:latin typeface="Times New Roman" panose="02020603050405020304" pitchFamily="18" charset="0"/>
                <a:cs typeface="Times New Roman" panose="02020603050405020304" pitchFamily="18" charset="0"/>
              </a:rPr>
              <a:t> puis </a:t>
            </a:r>
            <a:r>
              <a:rPr lang="fr-FR" i="1" dirty="0" smtClean="0">
                <a:latin typeface="Times New Roman" panose="02020603050405020304" pitchFamily="18" charset="0"/>
                <a:cs typeface="Times New Roman" panose="02020603050405020304" pitchFamily="18" charset="0"/>
              </a:rPr>
              <a:t>volonté</a:t>
            </a:r>
          </a:p>
        </p:txBody>
      </p:sp>
    </p:spTree>
    <p:extLst>
      <p:ext uri="{BB962C8B-B14F-4D97-AF65-F5344CB8AC3E}">
        <p14:creationId xmlns:p14="http://schemas.microsoft.com/office/powerpoint/2010/main" val="1066052637"/>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fr-FR" dirty="0">
                <a:latin typeface="Times New Roman" panose="02020603050405020304" pitchFamily="18" charset="0"/>
                <a:cs typeface="Times New Roman" panose="02020603050405020304" pitchFamily="18" charset="0"/>
              </a:rPr>
              <a:t>L’évolution des voyelles</a:t>
            </a:r>
            <a:endParaRPr lang="cs-CZ" dirty="0"/>
          </a:p>
        </p:txBody>
      </p:sp>
      <p:sp>
        <p:nvSpPr>
          <p:cNvPr id="3" name="Zástupný symbol pro obsah 2"/>
          <p:cNvSpPr>
            <a:spLocks noGrp="1"/>
          </p:cNvSpPr>
          <p:nvPr>
            <p:ph idx="1"/>
          </p:nvPr>
        </p:nvSpPr>
        <p:spPr/>
        <p:txBody>
          <a:bodyPr/>
          <a:lstStyle/>
          <a:p>
            <a:pPr algn="just">
              <a:lnSpc>
                <a:spcPct val="150000"/>
              </a:lnSpc>
            </a:pPr>
            <a:r>
              <a:rPr lang="fr-FR" dirty="0" smtClean="0">
                <a:latin typeface="Times New Roman" panose="02020603050405020304" pitchFamily="18" charset="0"/>
                <a:cs typeface="Times New Roman" panose="02020603050405020304" pitchFamily="18" charset="0"/>
              </a:rPr>
              <a:t>En ce qui concerne les voyelles finales, les voyelles autres que [a] tombent au 7</a:t>
            </a:r>
            <a:r>
              <a:rPr lang="fr-FR" baseline="30000" dirty="0" smtClean="0">
                <a:latin typeface="Times New Roman" panose="02020603050405020304" pitchFamily="18" charset="0"/>
                <a:cs typeface="Times New Roman" panose="02020603050405020304" pitchFamily="18" charset="0"/>
              </a:rPr>
              <a:t>ème</a:t>
            </a:r>
            <a:r>
              <a:rPr lang="fr-FR" dirty="0" smtClean="0">
                <a:latin typeface="Times New Roman" panose="02020603050405020304" pitchFamily="18" charset="0"/>
                <a:cs typeface="Times New Roman" panose="02020603050405020304" pitchFamily="18" charset="0"/>
              </a:rPr>
              <a:t> siècle: </a:t>
            </a:r>
            <a:r>
              <a:rPr lang="fr-FR" i="1" dirty="0" smtClean="0">
                <a:latin typeface="Times New Roman" panose="02020603050405020304" pitchFamily="18" charset="0"/>
                <a:cs typeface="Times New Roman" panose="02020603050405020304" pitchFamily="18" charset="0"/>
              </a:rPr>
              <a:t>baronem</a:t>
            </a:r>
            <a:r>
              <a:rPr lang="fr-FR" dirty="0" smtClean="0">
                <a:latin typeface="Times New Roman" panose="02020603050405020304" pitchFamily="18" charset="0"/>
                <a:cs typeface="Times New Roman" panose="02020603050405020304" pitchFamily="18" charset="0"/>
              </a:rPr>
              <a:t> &gt; </a:t>
            </a:r>
            <a:r>
              <a:rPr lang="fr-FR" i="1" dirty="0" smtClean="0">
                <a:latin typeface="Times New Roman" panose="02020603050405020304" pitchFamily="18" charset="0"/>
                <a:cs typeface="Times New Roman" panose="02020603050405020304" pitchFamily="18" charset="0"/>
              </a:rPr>
              <a:t>baron</a:t>
            </a:r>
            <a:r>
              <a:rPr lang="fr-FR" dirty="0" smtClean="0">
                <a:latin typeface="Times New Roman" panose="02020603050405020304" pitchFamily="18" charset="0"/>
                <a:cs typeface="Times New Roman" panose="02020603050405020304" pitchFamily="18" charset="0"/>
              </a:rPr>
              <a:t> </a:t>
            </a:r>
          </a:p>
          <a:p>
            <a:pPr algn="just">
              <a:lnSpc>
                <a:spcPct val="150000"/>
              </a:lnSpc>
            </a:pPr>
            <a:r>
              <a:rPr lang="fr-FR" dirty="0" smtClean="0">
                <a:latin typeface="Times New Roman" panose="02020603050405020304" pitchFamily="18" charset="0"/>
                <a:cs typeface="Times New Roman" panose="02020603050405020304" pitchFamily="18" charset="0"/>
              </a:rPr>
              <a:t>Le [a], lorsqu’il est voyelle finale, « résiste » mieux et s’affaiblit seulement en e central au 8</a:t>
            </a:r>
            <a:r>
              <a:rPr lang="fr-FR" baseline="30000" dirty="0" smtClean="0">
                <a:latin typeface="Times New Roman" panose="02020603050405020304" pitchFamily="18" charset="0"/>
                <a:cs typeface="Times New Roman" panose="02020603050405020304" pitchFamily="18" charset="0"/>
              </a:rPr>
              <a:t>ème</a:t>
            </a:r>
            <a:r>
              <a:rPr lang="fr-FR" dirty="0" smtClean="0">
                <a:latin typeface="Times New Roman" panose="02020603050405020304" pitchFamily="18" charset="0"/>
                <a:cs typeface="Times New Roman" panose="02020603050405020304" pitchFamily="18" charset="0"/>
              </a:rPr>
              <a:t> siècle : </a:t>
            </a:r>
            <a:r>
              <a:rPr lang="fr-FR" i="1" dirty="0" smtClean="0">
                <a:latin typeface="Times New Roman" panose="02020603050405020304" pitchFamily="18" charset="0"/>
                <a:cs typeface="Times New Roman" panose="02020603050405020304" pitchFamily="18" charset="0"/>
              </a:rPr>
              <a:t>rosa</a:t>
            </a:r>
            <a:r>
              <a:rPr lang="fr-FR" dirty="0" smtClean="0">
                <a:latin typeface="Times New Roman" panose="02020603050405020304" pitchFamily="18" charset="0"/>
                <a:cs typeface="Times New Roman" panose="02020603050405020304" pitchFamily="18" charset="0"/>
              </a:rPr>
              <a:t> &gt; </a:t>
            </a:r>
            <a:r>
              <a:rPr lang="fr-FR" i="1" dirty="0" smtClean="0">
                <a:latin typeface="Times New Roman" panose="02020603050405020304" pitchFamily="18" charset="0"/>
                <a:cs typeface="Times New Roman" panose="02020603050405020304" pitchFamily="18" charset="0"/>
              </a:rPr>
              <a:t>rose</a:t>
            </a:r>
            <a:endParaRPr lang="cs-CZ"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36898891"/>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fr-FR" dirty="0" smtClean="0">
                <a:latin typeface="Times New Roman" panose="02020603050405020304" pitchFamily="18" charset="0"/>
                <a:cs typeface="Times New Roman" panose="02020603050405020304" pitchFamily="18" charset="0"/>
              </a:rPr>
              <a:t>La diphtongaison des voyelles toniques libres</a:t>
            </a:r>
            <a:endParaRPr lang="cs-CZ"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p:txBody>
          <a:bodyPr>
            <a:normAutofit fontScale="85000" lnSpcReduction="20000"/>
          </a:bodyPr>
          <a:lstStyle/>
          <a:p>
            <a:pPr marL="0" indent="0" algn="just">
              <a:lnSpc>
                <a:spcPct val="150000"/>
              </a:lnSpc>
              <a:buNone/>
            </a:pPr>
            <a:r>
              <a:rPr lang="fr-FR" dirty="0" smtClean="0">
                <a:latin typeface="Times New Roman" panose="02020603050405020304" pitchFamily="18" charset="0"/>
                <a:cs typeface="Times New Roman" panose="02020603050405020304" pitchFamily="18" charset="0"/>
              </a:rPr>
              <a:t>Rappel : </a:t>
            </a:r>
          </a:p>
          <a:p>
            <a:pPr algn="just">
              <a:lnSpc>
                <a:spcPct val="150000"/>
              </a:lnSpc>
            </a:pPr>
            <a:r>
              <a:rPr lang="fr-FR" dirty="0" smtClean="0">
                <a:latin typeface="Times New Roman" panose="02020603050405020304" pitchFamily="18" charset="0"/>
                <a:cs typeface="Times New Roman" panose="02020603050405020304" pitchFamily="18" charset="0"/>
              </a:rPr>
              <a:t>une voyelle est dite libre quand la syllabe ne se termine pas par une consonne (exemple : dans </a:t>
            </a:r>
            <a:r>
              <a:rPr lang="fr-FR" i="1" dirty="0" smtClean="0">
                <a:latin typeface="Times New Roman" panose="02020603050405020304" pitchFamily="18" charset="0"/>
                <a:cs typeface="Times New Roman" panose="02020603050405020304" pitchFamily="18" charset="0"/>
              </a:rPr>
              <a:t>venir</a:t>
            </a:r>
            <a:r>
              <a:rPr lang="fr-FR" dirty="0" smtClean="0">
                <a:latin typeface="Times New Roman" panose="02020603050405020304" pitchFamily="18" charset="0"/>
                <a:cs typeface="Times New Roman" panose="02020603050405020304" pitchFamily="18" charset="0"/>
              </a:rPr>
              <a:t>, le e central est libre)</a:t>
            </a:r>
          </a:p>
          <a:p>
            <a:pPr algn="just">
              <a:lnSpc>
                <a:spcPct val="150000"/>
              </a:lnSpc>
            </a:pPr>
            <a:r>
              <a:rPr lang="fr-FR" dirty="0" smtClean="0">
                <a:latin typeface="Times New Roman" panose="02020603050405020304" pitchFamily="18" charset="0"/>
                <a:cs typeface="Times New Roman" panose="02020603050405020304" pitchFamily="18" charset="0"/>
              </a:rPr>
              <a:t>Une voyelle est dite entravée lorsque la syllabe se termine par une consonne (exemple : dans </a:t>
            </a:r>
            <a:r>
              <a:rPr lang="fr-FR" i="1" dirty="0" smtClean="0">
                <a:latin typeface="Times New Roman" panose="02020603050405020304" pitchFamily="18" charset="0"/>
                <a:cs typeface="Times New Roman" panose="02020603050405020304" pitchFamily="18" charset="0"/>
              </a:rPr>
              <a:t>venir</a:t>
            </a:r>
            <a:r>
              <a:rPr lang="fr-FR" dirty="0" smtClean="0">
                <a:latin typeface="Times New Roman" panose="02020603050405020304" pitchFamily="18" charset="0"/>
                <a:cs typeface="Times New Roman" panose="02020603050405020304" pitchFamily="18" charset="0"/>
              </a:rPr>
              <a:t>, le [i] est entravé, puisque la syllabe - </a:t>
            </a:r>
            <a:r>
              <a:rPr lang="fr-FR" i="1" dirty="0" smtClean="0">
                <a:latin typeface="Times New Roman" panose="02020603050405020304" pitchFamily="18" charset="0"/>
                <a:cs typeface="Times New Roman" panose="02020603050405020304" pitchFamily="18" charset="0"/>
              </a:rPr>
              <a:t>nir</a:t>
            </a:r>
            <a:r>
              <a:rPr lang="fr-FR" dirty="0" smtClean="0">
                <a:latin typeface="Times New Roman" panose="02020603050405020304" pitchFamily="18" charset="0"/>
                <a:cs typeface="Times New Roman" panose="02020603050405020304" pitchFamily="18" charset="0"/>
              </a:rPr>
              <a:t> se termine par une consonne)</a:t>
            </a:r>
          </a:p>
          <a:p>
            <a:pPr algn="just">
              <a:lnSpc>
                <a:spcPct val="150000"/>
              </a:lnSpc>
            </a:pPr>
            <a:r>
              <a:rPr lang="fr-FR" dirty="0" smtClean="0">
                <a:latin typeface="Times New Roman" panose="02020603050405020304" pitchFamily="18" charset="0"/>
                <a:cs typeface="Times New Roman" panose="02020603050405020304" pitchFamily="18" charset="0"/>
              </a:rPr>
              <a:t>La diphtongue est une voyelle qui change de timbre lorsqu’on l’émet, mais qui est prononcée comme une seule syllabe.   </a:t>
            </a:r>
          </a:p>
        </p:txBody>
      </p:sp>
    </p:spTree>
    <p:extLst>
      <p:ext uri="{BB962C8B-B14F-4D97-AF65-F5344CB8AC3E}">
        <p14:creationId xmlns:p14="http://schemas.microsoft.com/office/powerpoint/2010/main" val="3576142598"/>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fr-FR" dirty="0">
                <a:solidFill>
                  <a:prstClr val="black"/>
                </a:solidFill>
                <a:latin typeface="Times New Roman" panose="02020603050405020304" pitchFamily="18" charset="0"/>
                <a:cs typeface="Times New Roman" panose="02020603050405020304" pitchFamily="18" charset="0"/>
              </a:rPr>
              <a:t>La diphtongaison des voyelles toniques libres</a:t>
            </a:r>
            <a:endParaRPr lang="cs-CZ" dirty="0"/>
          </a:p>
        </p:txBody>
      </p:sp>
      <p:sp>
        <p:nvSpPr>
          <p:cNvPr id="3" name="Zástupný symbol pro obsah 2"/>
          <p:cNvSpPr>
            <a:spLocks noGrp="1"/>
          </p:cNvSpPr>
          <p:nvPr>
            <p:ph idx="1"/>
          </p:nvPr>
        </p:nvSpPr>
        <p:spPr>
          <a:xfrm>
            <a:off x="679939" y="1462209"/>
            <a:ext cx="10697308" cy="5255114"/>
          </a:xfrm>
        </p:spPr>
        <p:txBody>
          <a:bodyPr>
            <a:noAutofit/>
          </a:bodyPr>
          <a:lstStyle/>
          <a:p>
            <a:pPr marL="0" indent="0" algn="just">
              <a:lnSpc>
                <a:spcPct val="160000"/>
              </a:lnSpc>
              <a:buNone/>
            </a:pPr>
            <a:r>
              <a:rPr lang="fr-FR" sz="2000" dirty="0" smtClean="0">
                <a:latin typeface="Times New Roman" panose="02020603050405020304" pitchFamily="18" charset="0"/>
                <a:cs typeface="Times New Roman" panose="02020603050405020304" pitchFamily="18" charset="0"/>
              </a:rPr>
              <a:t>Avant le 3</a:t>
            </a:r>
            <a:r>
              <a:rPr lang="fr-FR" sz="2000" baseline="30000" dirty="0" smtClean="0">
                <a:latin typeface="Times New Roman" panose="02020603050405020304" pitchFamily="18" charset="0"/>
                <a:cs typeface="Times New Roman" panose="02020603050405020304" pitchFamily="18" charset="0"/>
              </a:rPr>
              <a:t>ème</a:t>
            </a:r>
            <a:r>
              <a:rPr lang="fr-FR" sz="2000" dirty="0" smtClean="0">
                <a:latin typeface="Times New Roman" panose="02020603050405020304" pitchFamily="18" charset="0"/>
                <a:cs typeface="Times New Roman" panose="02020603050405020304" pitchFamily="18" charset="0"/>
              </a:rPr>
              <a:t> siècle, il se produit un bouleversement vocalique, puisque la quantité vocalique disparaît et est remplacée par une opposition entre les voyelles ouvertes et fermées :</a:t>
            </a:r>
          </a:p>
          <a:p>
            <a:pPr algn="just">
              <a:lnSpc>
                <a:spcPct val="160000"/>
              </a:lnSpc>
            </a:pPr>
            <a:r>
              <a:rPr lang="pt-BR" sz="2000" dirty="0">
                <a:latin typeface="Times New Roman" panose="02020603050405020304" pitchFamily="18" charset="0"/>
                <a:cs typeface="Times New Roman" panose="02020603050405020304" pitchFamily="18" charset="0"/>
              </a:rPr>
              <a:t>a &gt; a</a:t>
            </a:r>
          </a:p>
          <a:p>
            <a:pPr algn="just">
              <a:lnSpc>
                <a:spcPct val="160000"/>
              </a:lnSpc>
            </a:pPr>
            <a:r>
              <a:rPr lang="pt-BR" sz="2000" dirty="0">
                <a:latin typeface="Times New Roman" panose="02020603050405020304" pitchFamily="18" charset="0"/>
                <a:cs typeface="Times New Roman" panose="02020603050405020304" pitchFamily="18" charset="0"/>
              </a:rPr>
              <a:t>i </a:t>
            </a:r>
            <a:r>
              <a:rPr lang="pt-BR" sz="2000" dirty="0" smtClean="0">
                <a:latin typeface="Times New Roman" panose="02020603050405020304" pitchFamily="18" charset="0"/>
                <a:cs typeface="Times New Roman" panose="02020603050405020304" pitchFamily="18" charset="0"/>
              </a:rPr>
              <a:t>(long) </a:t>
            </a:r>
            <a:r>
              <a:rPr lang="pt-BR" sz="2000" dirty="0">
                <a:latin typeface="Times New Roman" panose="02020603050405020304" pitchFamily="18" charset="0"/>
                <a:cs typeface="Times New Roman" panose="02020603050405020304" pitchFamily="18" charset="0"/>
              </a:rPr>
              <a:t>&gt; i</a:t>
            </a:r>
          </a:p>
          <a:p>
            <a:pPr algn="just">
              <a:lnSpc>
                <a:spcPct val="160000"/>
              </a:lnSpc>
            </a:pPr>
            <a:r>
              <a:rPr lang="pt-BR" sz="2000" dirty="0">
                <a:latin typeface="Times New Roman" panose="02020603050405020304" pitchFamily="18" charset="0"/>
                <a:cs typeface="Times New Roman" panose="02020603050405020304" pitchFamily="18" charset="0"/>
              </a:rPr>
              <a:t>i </a:t>
            </a:r>
            <a:r>
              <a:rPr lang="pt-BR" sz="2000" dirty="0" smtClean="0">
                <a:latin typeface="Times New Roman" panose="02020603050405020304" pitchFamily="18" charset="0"/>
                <a:cs typeface="Times New Roman" panose="02020603050405020304" pitchFamily="18" charset="0"/>
              </a:rPr>
              <a:t>(bref), </a:t>
            </a:r>
            <a:r>
              <a:rPr lang="pt-BR" sz="2000" dirty="0">
                <a:latin typeface="Times New Roman" panose="02020603050405020304" pitchFamily="18" charset="0"/>
                <a:cs typeface="Times New Roman" panose="02020603050405020304" pitchFamily="18" charset="0"/>
              </a:rPr>
              <a:t>e </a:t>
            </a:r>
            <a:r>
              <a:rPr lang="pt-BR" sz="2000" dirty="0" smtClean="0">
                <a:latin typeface="Times New Roman" panose="02020603050405020304" pitchFamily="18" charset="0"/>
                <a:cs typeface="Times New Roman" panose="02020603050405020304" pitchFamily="18" charset="0"/>
              </a:rPr>
              <a:t>(long) </a:t>
            </a:r>
            <a:r>
              <a:rPr lang="pt-BR" sz="2000" dirty="0">
                <a:latin typeface="Times New Roman" panose="02020603050405020304" pitchFamily="18" charset="0"/>
                <a:cs typeface="Times New Roman" panose="02020603050405020304" pitchFamily="18" charset="0"/>
              </a:rPr>
              <a:t>&gt; e (fermé)</a:t>
            </a:r>
          </a:p>
          <a:p>
            <a:pPr algn="just">
              <a:lnSpc>
                <a:spcPct val="160000"/>
              </a:lnSpc>
            </a:pPr>
            <a:r>
              <a:rPr lang="pt-BR" sz="2000" dirty="0">
                <a:latin typeface="Times New Roman" panose="02020603050405020304" pitchFamily="18" charset="0"/>
                <a:cs typeface="Times New Roman" panose="02020603050405020304" pitchFamily="18" charset="0"/>
              </a:rPr>
              <a:t>e (bref) &gt; e (ouvert)</a:t>
            </a:r>
          </a:p>
          <a:p>
            <a:pPr algn="just">
              <a:lnSpc>
                <a:spcPct val="160000"/>
              </a:lnSpc>
            </a:pPr>
            <a:r>
              <a:rPr lang="pt-BR" sz="2000" dirty="0">
                <a:latin typeface="Times New Roman" panose="02020603050405020304" pitchFamily="18" charset="0"/>
                <a:cs typeface="Times New Roman" panose="02020603050405020304" pitchFamily="18" charset="0"/>
              </a:rPr>
              <a:t>o (bref) &gt; o (ouvert)</a:t>
            </a:r>
          </a:p>
          <a:p>
            <a:pPr algn="just">
              <a:lnSpc>
                <a:spcPct val="160000"/>
              </a:lnSpc>
            </a:pPr>
            <a:r>
              <a:rPr lang="pt-BR" sz="2000" dirty="0">
                <a:latin typeface="Times New Roman" panose="02020603050405020304" pitchFamily="18" charset="0"/>
                <a:cs typeface="Times New Roman" panose="02020603050405020304" pitchFamily="18" charset="0"/>
              </a:rPr>
              <a:t>o (long), u (bref) &gt; o (fermé)</a:t>
            </a:r>
          </a:p>
          <a:p>
            <a:pPr algn="just">
              <a:lnSpc>
                <a:spcPct val="160000"/>
              </a:lnSpc>
            </a:pPr>
            <a:r>
              <a:rPr lang="pt-BR" sz="2000" dirty="0">
                <a:latin typeface="Times New Roman" panose="02020603050405020304" pitchFamily="18" charset="0"/>
                <a:cs typeface="Times New Roman" panose="02020603050405020304" pitchFamily="18" charset="0"/>
              </a:rPr>
              <a:t>u (long) &gt; u </a:t>
            </a:r>
            <a:endParaRPr lang="cs-CZ"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84910545"/>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fr-FR" dirty="0">
                <a:solidFill>
                  <a:prstClr val="black"/>
                </a:solidFill>
                <a:latin typeface="Times New Roman" panose="02020603050405020304" pitchFamily="18" charset="0"/>
                <a:cs typeface="Times New Roman" panose="02020603050405020304" pitchFamily="18" charset="0"/>
              </a:rPr>
              <a:t>La diphtongaison des voyelles toniques libres</a:t>
            </a:r>
            <a:endParaRPr lang="cs-CZ" dirty="0"/>
          </a:p>
        </p:txBody>
      </p:sp>
      <p:sp>
        <p:nvSpPr>
          <p:cNvPr id="3" name="Zástupný symbol pro obsah 2"/>
          <p:cNvSpPr>
            <a:spLocks noGrp="1"/>
          </p:cNvSpPr>
          <p:nvPr>
            <p:ph idx="1"/>
          </p:nvPr>
        </p:nvSpPr>
        <p:spPr/>
        <p:txBody>
          <a:bodyPr>
            <a:normAutofit/>
          </a:bodyPr>
          <a:lstStyle/>
          <a:p>
            <a:pPr algn="just">
              <a:lnSpc>
                <a:spcPct val="150000"/>
              </a:lnSpc>
            </a:pPr>
            <a:r>
              <a:rPr lang="fr-FR" dirty="0" smtClean="0">
                <a:latin typeface="Times New Roman" panose="02020603050405020304" pitchFamily="18" charset="0"/>
                <a:cs typeface="Times New Roman" panose="02020603050405020304" pitchFamily="18" charset="0"/>
              </a:rPr>
              <a:t>Vers le 4</a:t>
            </a:r>
            <a:r>
              <a:rPr lang="fr-FR" baseline="30000" dirty="0" smtClean="0">
                <a:latin typeface="Times New Roman" panose="02020603050405020304" pitchFamily="18" charset="0"/>
                <a:cs typeface="Times New Roman" panose="02020603050405020304" pitchFamily="18" charset="0"/>
              </a:rPr>
              <a:t>ème</a:t>
            </a:r>
            <a:r>
              <a:rPr lang="fr-FR" dirty="0" smtClean="0">
                <a:latin typeface="Times New Roman" panose="02020603050405020304" pitchFamily="18" charset="0"/>
                <a:cs typeface="Times New Roman" panose="02020603050405020304" pitchFamily="18" charset="0"/>
              </a:rPr>
              <a:t> siècle, les voyelles qui se trouvent en position tonique libre peuvent </a:t>
            </a:r>
            <a:r>
              <a:rPr lang="fr-FR" i="1" dirty="0" smtClean="0">
                <a:latin typeface="Times New Roman" panose="02020603050405020304" pitchFamily="18" charset="0"/>
                <a:cs typeface="Times New Roman" panose="02020603050405020304" pitchFamily="18" charset="0"/>
              </a:rPr>
              <a:t>s’allonger et se diphtonguer</a:t>
            </a:r>
            <a:r>
              <a:rPr lang="fr-FR" dirty="0" smtClean="0">
                <a:latin typeface="Times New Roman" panose="02020603050405020304" pitchFamily="18" charset="0"/>
                <a:cs typeface="Times New Roman" panose="02020603050405020304" pitchFamily="18" charset="0"/>
              </a:rPr>
              <a:t>. C’est ce qu’on appelle la </a:t>
            </a:r>
            <a:r>
              <a:rPr lang="fr-FR" b="1" dirty="0" smtClean="0">
                <a:latin typeface="Times New Roman" panose="02020603050405020304" pitchFamily="18" charset="0"/>
                <a:cs typeface="Times New Roman" panose="02020603050405020304" pitchFamily="18" charset="0"/>
              </a:rPr>
              <a:t>première diphtongaison</a:t>
            </a:r>
            <a:r>
              <a:rPr lang="fr-FR" dirty="0" smtClean="0">
                <a:latin typeface="Times New Roman" panose="02020603050405020304" pitchFamily="18" charset="0"/>
                <a:cs typeface="Times New Roman" panose="02020603050405020304" pitchFamily="18" charset="0"/>
              </a:rPr>
              <a:t>, ou </a:t>
            </a:r>
            <a:r>
              <a:rPr lang="fr-FR" b="1" dirty="0" smtClean="0">
                <a:latin typeface="Times New Roman" panose="02020603050405020304" pitchFamily="18" charset="0"/>
                <a:cs typeface="Times New Roman" panose="02020603050405020304" pitchFamily="18" charset="0"/>
              </a:rPr>
              <a:t>diphtongaison romane</a:t>
            </a:r>
            <a:r>
              <a:rPr lang="fr-FR" dirty="0" smtClean="0">
                <a:latin typeface="Times New Roman" panose="02020603050405020304" pitchFamily="18" charset="0"/>
                <a:cs typeface="Times New Roman" panose="02020603050405020304" pitchFamily="18" charset="0"/>
              </a:rPr>
              <a:t>. Lors de cette diphtongaison, c’est la première voyelle qui se ferme. Elle concerne les e et les o :</a:t>
            </a:r>
          </a:p>
          <a:p>
            <a:pPr algn="just">
              <a:lnSpc>
                <a:spcPct val="150000"/>
              </a:lnSpc>
            </a:pPr>
            <a:r>
              <a:rPr lang="fr-FR" i="1" dirty="0">
                <a:latin typeface="Times New Roman" panose="02020603050405020304" pitchFamily="18" charset="0"/>
                <a:cs typeface="Times New Roman" panose="02020603050405020304" pitchFamily="18" charset="0"/>
              </a:rPr>
              <a:t>e</a:t>
            </a:r>
            <a:r>
              <a:rPr lang="fr-FR" i="1" dirty="0" smtClean="0">
                <a:latin typeface="Times New Roman" panose="02020603050405020304" pitchFamily="18" charset="0"/>
                <a:cs typeface="Times New Roman" panose="02020603050405020304" pitchFamily="18" charset="0"/>
              </a:rPr>
              <a:t> </a:t>
            </a:r>
            <a:r>
              <a:rPr lang="fr-FR" dirty="0" smtClean="0">
                <a:latin typeface="Times New Roman" panose="02020603050405020304" pitchFamily="18" charset="0"/>
                <a:cs typeface="Times New Roman" panose="02020603050405020304" pitchFamily="18" charset="0"/>
              </a:rPr>
              <a:t>ouvert &gt; </a:t>
            </a:r>
            <a:r>
              <a:rPr lang="fr-FR" i="1" dirty="0" smtClean="0">
                <a:latin typeface="Times New Roman" panose="02020603050405020304" pitchFamily="18" charset="0"/>
                <a:cs typeface="Times New Roman" panose="02020603050405020304" pitchFamily="18" charset="0"/>
              </a:rPr>
              <a:t>ee </a:t>
            </a:r>
            <a:r>
              <a:rPr lang="fr-FR" dirty="0" smtClean="0">
                <a:latin typeface="Times New Roman" panose="02020603050405020304" pitchFamily="18" charset="0"/>
                <a:cs typeface="Times New Roman" panose="02020603050405020304" pitchFamily="18" charset="0"/>
              </a:rPr>
              <a:t>&gt; </a:t>
            </a:r>
            <a:r>
              <a:rPr lang="fr-FR" i="1" dirty="0" smtClean="0">
                <a:latin typeface="Times New Roman" panose="02020603050405020304" pitchFamily="18" charset="0"/>
                <a:cs typeface="Times New Roman" panose="02020603050405020304" pitchFamily="18" charset="0"/>
              </a:rPr>
              <a:t>ie</a:t>
            </a:r>
            <a:r>
              <a:rPr lang="fr-FR" dirty="0" smtClean="0">
                <a:latin typeface="Times New Roman" panose="02020603050405020304" pitchFamily="18" charset="0"/>
                <a:cs typeface="Times New Roman" panose="02020603050405020304" pitchFamily="18" charset="0"/>
              </a:rPr>
              <a:t>, puis </a:t>
            </a:r>
            <a:r>
              <a:rPr lang="fr-FR" i="1" dirty="0" smtClean="0">
                <a:latin typeface="Times New Roman" panose="02020603050405020304" pitchFamily="18" charset="0"/>
                <a:cs typeface="Times New Roman" panose="02020603050405020304" pitchFamily="18" charset="0"/>
              </a:rPr>
              <a:t>je</a:t>
            </a:r>
            <a:r>
              <a:rPr lang="fr-FR" dirty="0" smtClean="0">
                <a:latin typeface="Times New Roman" panose="02020603050405020304" pitchFamily="18" charset="0"/>
                <a:cs typeface="Times New Roman" panose="02020603050405020304" pitchFamily="18" charset="0"/>
              </a:rPr>
              <a:t> au 12</a:t>
            </a:r>
            <a:r>
              <a:rPr lang="fr-FR" baseline="30000" dirty="0" smtClean="0">
                <a:latin typeface="Times New Roman" panose="02020603050405020304" pitchFamily="18" charset="0"/>
                <a:cs typeface="Times New Roman" panose="02020603050405020304" pitchFamily="18" charset="0"/>
              </a:rPr>
              <a:t>ème</a:t>
            </a:r>
            <a:r>
              <a:rPr lang="fr-FR" dirty="0" smtClean="0">
                <a:latin typeface="Times New Roman" panose="02020603050405020304" pitchFamily="18" charset="0"/>
                <a:cs typeface="Times New Roman" panose="02020603050405020304" pitchFamily="18" charset="0"/>
              </a:rPr>
              <a:t> siècle, comme dans </a:t>
            </a:r>
            <a:r>
              <a:rPr lang="fr-FR" i="1" dirty="0" smtClean="0">
                <a:latin typeface="Times New Roman" panose="02020603050405020304" pitchFamily="18" charset="0"/>
                <a:cs typeface="Times New Roman" panose="02020603050405020304" pitchFamily="18" charset="0"/>
              </a:rPr>
              <a:t>pedem</a:t>
            </a:r>
            <a:r>
              <a:rPr lang="fr-FR" dirty="0" smtClean="0">
                <a:latin typeface="Times New Roman" panose="02020603050405020304" pitchFamily="18" charset="0"/>
                <a:cs typeface="Times New Roman" panose="02020603050405020304" pitchFamily="18" charset="0"/>
              </a:rPr>
              <a:t> &gt; </a:t>
            </a:r>
            <a:r>
              <a:rPr lang="fr-FR" i="1" dirty="0" smtClean="0">
                <a:latin typeface="Times New Roman" panose="02020603050405020304" pitchFamily="18" charset="0"/>
                <a:cs typeface="Times New Roman" panose="02020603050405020304" pitchFamily="18" charset="0"/>
              </a:rPr>
              <a:t>pied</a:t>
            </a:r>
          </a:p>
        </p:txBody>
      </p:sp>
    </p:spTree>
    <p:extLst>
      <p:ext uri="{BB962C8B-B14F-4D97-AF65-F5344CB8AC3E}">
        <p14:creationId xmlns:p14="http://schemas.microsoft.com/office/powerpoint/2010/main" val="1729857573"/>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fr-FR" dirty="0">
                <a:solidFill>
                  <a:prstClr val="black"/>
                </a:solidFill>
                <a:latin typeface="Times New Roman" panose="02020603050405020304" pitchFamily="18" charset="0"/>
                <a:cs typeface="Times New Roman" panose="02020603050405020304" pitchFamily="18" charset="0"/>
              </a:rPr>
              <a:t>La diphtongaison des voyelles toniques libres</a:t>
            </a:r>
            <a:endParaRPr lang="cs-CZ" dirty="0"/>
          </a:p>
        </p:txBody>
      </p:sp>
      <p:sp>
        <p:nvSpPr>
          <p:cNvPr id="3" name="Zástupný symbol pro obsah 2"/>
          <p:cNvSpPr>
            <a:spLocks noGrp="1"/>
          </p:cNvSpPr>
          <p:nvPr>
            <p:ph idx="1"/>
          </p:nvPr>
        </p:nvSpPr>
        <p:spPr>
          <a:xfrm>
            <a:off x="715107" y="1356701"/>
            <a:ext cx="10673862" cy="5114438"/>
          </a:xfrm>
        </p:spPr>
        <p:txBody>
          <a:bodyPr>
            <a:normAutofit fontScale="77500" lnSpcReduction="20000"/>
          </a:bodyPr>
          <a:lstStyle/>
          <a:p>
            <a:pPr algn="just">
              <a:lnSpc>
                <a:spcPct val="150000"/>
              </a:lnSpc>
            </a:pPr>
            <a:r>
              <a:rPr lang="fr-FR" dirty="0" smtClean="0">
                <a:latin typeface="Times New Roman" panose="02020603050405020304" pitchFamily="18" charset="0"/>
                <a:cs typeface="Times New Roman" panose="02020603050405020304" pitchFamily="18" charset="0"/>
              </a:rPr>
              <a:t>Vers le 6</a:t>
            </a:r>
            <a:r>
              <a:rPr lang="fr-FR" baseline="30000" dirty="0" smtClean="0">
                <a:latin typeface="Times New Roman" panose="02020603050405020304" pitchFamily="18" charset="0"/>
                <a:cs typeface="Times New Roman" panose="02020603050405020304" pitchFamily="18" charset="0"/>
              </a:rPr>
              <a:t>ème</a:t>
            </a:r>
            <a:r>
              <a:rPr lang="fr-FR" dirty="0" smtClean="0">
                <a:latin typeface="Times New Roman" panose="02020603050405020304" pitchFamily="18" charset="0"/>
                <a:cs typeface="Times New Roman" panose="02020603050405020304" pitchFamily="18" charset="0"/>
              </a:rPr>
              <a:t> siècle se produit une </a:t>
            </a:r>
            <a:r>
              <a:rPr lang="fr-FR" b="1" dirty="0" smtClean="0">
                <a:latin typeface="Times New Roman" panose="02020603050405020304" pitchFamily="18" charset="0"/>
                <a:cs typeface="Times New Roman" panose="02020603050405020304" pitchFamily="18" charset="0"/>
              </a:rPr>
              <a:t>seconde diphtongaison</a:t>
            </a:r>
            <a:r>
              <a:rPr lang="fr-FR" dirty="0" smtClean="0">
                <a:latin typeface="Times New Roman" panose="02020603050405020304" pitchFamily="18" charset="0"/>
                <a:cs typeface="Times New Roman" panose="02020603050405020304" pitchFamily="18" charset="0"/>
              </a:rPr>
              <a:t>, appelée </a:t>
            </a:r>
            <a:r>
              <a:rPr lang="fr-FR" b="1" dirty="0" smtClean="0">
                <a:latin typeface="Times New Roman" panose="02020603050405020304" pitchFamily="18" charset="0"/>
                <a:cs typeface="Times New Roman" panose="02020603050405020304" pitchFamily="18" charset="0"/>
              </a:rPr>
              <a:t>diphtongaison française</a:t>
            </a:r>
            <a:r>
              <a:rPr lang="fr-FR" dirty="0" smtClean="0">
                <a:latin typeface="Times New Roman" panose="02020603050405020304" pitchFamily="18" charset="0"/>
                <a:cs typeface="Times New Roman" panose="02020603050405020304" pitchFamily="18" charset="0"/>
              </a:rPr>
              <a:t>, qui concerne cette fois les voyelles fermées [e] et [o], mais aussi [a]. Lors de cette seconde diphtongaison, c’est cette fois la 2</a:t>
            </a:r>
            <a:r>
              <a:rPr lang="fr-FR" baseline="30000" dirty="0" smtClean="0">
                <a:latin typeface="Times New Roman" panose="02020603050405020304" pitchFamily="18" charset="0"/>
                <a:cs typeface="Times New Roman" panose="02020603050405020304" pitchFamily="18" charset="0"/>
              </a:rPr>
              <a:t>ème</a:t>
            </a:r>
            <a:r>
              <a:rPr lang="fr-FR" dirty="0" smtClean="0">
                <a:latin typeface="Times New Roman" panose="02020603050405020304" pitchFamily="18" charset="0"/>
                <a:cs typeface="Times New Roman" panose="02020603050405020304" pitchFamily="18" charset="0"/>
              </a:rPr>
              <a:t> voyelle de la diphtongue qui se ferme :</a:t>
            </a:r>
          </a:p>
          <a:p>
            <a:pPr algn="just">
              <a:lnSpc>
                <a:spcPct val="150000"/>
              </a:lnSpc>
            </a:pPr>
            <a:r>
              <a:rPr lang="cs-CZ" i="1" dirty="0">
                <a:latin typeface="Times New Roman" panose="02020603050405020304" pitchFamily="18" charset="0"/>
                <a:cs typeface="Times New Roman" panose="02020603050405020304" pitchFamily="18" charset="0"/>
              </a:rPr>
              <a:t>e </a:t>
            </a:r>
            <a:r>
              <a:rPr lang="cs-CZ" dirty="0">
                <a:latin typeface="Times New Roman" panose="02020603050405020304" pitchFamily="18" charset="0"/>
                <a:cs typeface="Times New Roman" panose="02020603050405020304" pitchFamily="18" charset="0"/>
              </a:rPr>
              <a:t>&gt; </a:t>
            </a:r>
            <a:r>
              <a:rPr lang="cs-CZ" i="1" dirty="0" err="1">
                <a:latin typeface="Times New Roman" panose="02020603050405020304" pitchFamily="18" charset="0"/>
                <a:cs typeface="Times New Roman" panose="02020603050405020304" pitchFamily="18" charset="0"/>
              </a:rPr>
              <a:t>ee</a:t>
            </a:r>
            <a:r>
              <a:rPr lang="cs-CZ" dirty="0">
                <a:latin typeface="Times New Roman" panose="02020603050405020304" pitchFamily="18" charset="0"/>
                <a:cs typeface="Times New Roman" panose="02020603050405020304" pitchFamily="18" charset="0"/>
              </a:rPr>
              <a:t> &gt; </a:t>
            </a:r>
            <a:r>
              <a:rPr lang="cs-CZ" i="1" dirty="0" err="1">
                <a:latin typeface="Times New Roman" panose="02020603050405020304" pitchFamily="18" charset="0"/>
                <a:cs typeface="Times New Roman" panose="02020603050405020304" pitchFamily="18" charset="0"/>
              </a:rPr>
              <a:t>ei</a:t>
            </a:r>
            <a:r>
              <a:rPr lang="cs-CZ" i="1" dirty="0">
                <a:latin typeface="Times New Roman" panose="02020603050405020304" pitchFamily="18" charset="0"/>
                <a:cs typeface="Times New Roman" panose="02020603050405020304" pitchFamily="18" charset="0"/>
              </a:rPr>
              <a:t> </a:t>
            </a:r>
            <a:r>
              <a:rPr lang="fr-FR" dirty="0" smtClean="0">
                <a:latin typeface="Times New Roman" panose="02020603050405020304" pitchFamily="18" charset="0"/>
                <a:cs typeface="Times New Roman" panose="02020603050405020304" pitchFamily="18" charset="0"/>
              </a:rPr>
              <a:t>( puis par la suite ei </a:t>
            </a:r>
            <a:r>
              <a:rPr lang="cs-CZ" dirty="0" smtClean="0">
                <a:latin typeface="Times New Roman" panose="02020603050405020304" pitchFamily="18" charset="0"/>
                <a:cs typeface="Times New Roman" panose="02020603050405020304" pitchFamily="18" charset="0"/>
              </a:rPr>
              <a:t>&gt; </a:t>
            </a:r>
            <a:r>
              <a:rPr lang="cs-CZ" dirty="0" err="1" smtClean="0">
                <a:latin typeface="Times New Roman" panose="02020603050405020304" pitchFamily="18" charset="0"/>
                <a:cs typeface="Times New Roman" panose="02020603050405020304" pitchFamily="18" charset="0"/>
              </a:rPr>
              <a:t>oi</a:t>
            </a:r>
            <a:r>
              <a:rPr lang="fr-FR" dirty="0" smtClean="0">
                <a:latin typeface="Times New Roman" panose="02020603050405020304" pitchFamily="18" charset="0"/>
                <a:cs typeface="Times New Roman" panose="02020603050405020304" pitchFamily="18" charset="0"/>
              </a:rPr>
              <a:t> </a:t>
            </a:r>
            <a:r>
              <a:rPr lang="cs-CZ" dirty="0">
                <a:latin typeface="Times New Roman" panose="02020603050405020304" pitchFamily="18" charset="0"/>
                <a:cs typeface="Times New Roman" panose="02020603050405020304" pitchFamily="18" charset="0"/>
              </a:rPr>
              <a:t>&gt; </a:t>
            </a:r>
            <a:r>
              <a:rPr lang="cs-CZ" dirty="0" err="1">
                <a:latin typeface="Times New Roman" panose="02020603050405020304" pitchFamily="18" charset="0"/>
                <a:cs typeface="Times New Roman" panose="02020603050405020304" pitchFamily="18" charset="0"/>
              </a:rPr>
              <a:t>oe</a:t>
            </a:r>
            <a:r>
              <a:rPr lang="cs-CZ" dirty="0">
                <a:latin typeface="Times New Roman" panose="02020603050405020304" pitchFamily="18" charset="0"/>
                <a:cs typeface="Times New Roman" panose="02020603050405020304" pitchFamily="18" charset="0"/>
              </a:rPr>
              <a:t> &gt; </a:t>
            </a:r>
            <a:r>
              <a:rPr lang="cs-CZ" dirty="0" err="1">
                <a:latin typeface="Times New Roman" panose="02020603050405020304" pitchFamily="18" charset="0"/>
                <a:cs typeface="Times New Roman" panose="02020603050405020304" pitchFamily="18" charset="0"/>
              </a:rPr>
              <a:t>we</a:t>
            </a:r>
            <a:r>
              <a:rPr lang="cs-CZ" dirty="0">
                <a:latin typeface="Times New Roman" panose="02020603050405020304" pitchFamily="18" charset="0"/>
                <a:cs typeface="Times New Roman" panose="02020603050405020304" pitchFamily="18" charset="0"/>
              </a:rPr>
              <a:t> &gt; </a:t>
            </a:r>
            <a:r>
              <a:rPr lang="cs-CZ" dirty="0" err="1" smtClean="0">
                <a:latin typeface="Times New Roman" panose="02020603050405020304" pitchFamily="18" charset="0"/>
                <a:cs typeface="Times New Roman" panose="02020603050405020304" pitchFamily="18" charset="0"/>
              </a:rPr>
              <a:t>wa</a:t>
            </a:r>
            <a:r>
              <a:rPr lang="fr-FR" dirty="0" smtClean="0">
                <a:latin typeface="Times New Roman" panose="02020603050405020304" pitchFamily="18" charset="0"/>
                <a:cs typeface="Times New Roman" panose="02020603050405020304" pitchFamily="18" charset="0"/>
              </a:rPr>
              <a:t>), comme dans </a:t>
            </a:r>
            <a:r>
              <a:rPr lang="fr-FR" i="1" dirty="0" smtClean="0">
                <a:latin typeface="Times New Roman" panose="02020603050405020304" pitchFamily="18" charset="0"/>
                <a:cs typeface="Times New Roman" panose="02020603050405020304" pitchFamily="18" charset="0"/>
              </a:rPr>
              <a:t>tres</a:t>
            </a:r>
            <a:r>
              <a:rPr lang="fr-FR" dirty="0" smtClean="0">
                <a:latin typeface="Times New Roman" panose="02020603050405020304" pitchFamily="18" charset="0"/>
                <a:cs typeface="Times New Roman" panose="02020603050405020304" pitchFamily="18" charset="0"/>
              </a:rPr>
              <a:t> &gt; </a:t>
            </a:r>
            <a:r>
              <a:rPr lang="fr-FR" i="1" dirty="0" smtClean="0">
                <a:latin typeface="Times New Roman" panose="02020603050405020304" pitchFamily="18" charset="0"/>
                <a:cs typeface="Times New Roman" panose="02020603050405020304" pitchFamily="18" charset="0"/>
              </a:rPr>
              <a:t>trees </a:t>
            </a:r>
            <a:r>
              <a:rPr lang="fr-FR" dirty="0" smtClean="0">
                <a:latin typeface="Times New Roman" panose="02020603050405020304" pitchFamily="18" charset="0"/>
                <a:cs typeface="Times New Roman" panose="02020603050405020304" pitchFamily="18" charset="0"/>
              </a:rPr>
              <a:t>&gt; </a:t>
            </a:r>
            <a:r>
              <a:rPr lang="fr-FR" i="1" dirty="0" smtClean="0">
                <a:latin typeface="Times New Roman" panose="02020603050405020304" pitchFamily="18" charset="0"/>
                <a:cs typeface="Times New Roman" panose="02020603050405020304" pitchFamily="18" charset="0"/>
              </a:rPr>
              <a:t>treis </a:t>
            </a:r>
            <a:r>
              <a:rPr lang="fr-FR" dirty="0" smtClean="0">
                <a:latin typeface="Times New Roman" panose="02020603050405020304" pitchFamily="18" charset="0"/>
                <a:cs typeface="Times New Roman" panose="02020603050405020304" pitchFamily="18" charset="0"/>
              </a:rPr>
              <a:t>&gt; </a:t>
            </a:r>
            <a:r>
              <a:rPr lang="fr-FR" i="1" dirty="0" smtClean="0">
                <a:latin typeface="Times New Roman" panose="02020603050405020304" pitchFamily="18" charset="0"/>
                <a:cs typeface="Times New Roman" panose="02020603050405020304" pitchFamily="18" charset="0"/>
              </a:rPr>
              <a:t>trois</a:t>
            </a:r>
          </a:p>
          <a:p>
            <a:pPr algn="just">
              <a:lnSpc>
                <a:spcPct val="150000"/>
              </a:lnSpc>
            </a:pPr>
            <a:r>
              <a:rPr lang="fr-FR" i="1" dirty="0">
                <a:latin typeface="Times New Roman" panose="02020603050405020304" pitchFamily="18" charset="0"/>
                <a:cs typeface="Times New Roman" panose="02020603050405020304" pitchFamily="18" charset="0"/>
              </a:rPr>
              <a:t>o </a:t>
            </a:r>
            <a:r>
              <a:rPr lang="fr-FR" dirty="0">
                <a:latin typeface="Times New Roman" panose="02020603050405020304" pitchFamily="18" charset="0"/>
                <a:cs typeface="Times New Roman" panose="02020603050405020304" pitchFamily="18" charset="0"/>
              </a:rPr>
              <a:t>&gt; </a:t>
            </a:r>
            <a:r>
              <a:rPr lang="fr-FR" i="1" dirty="0">
                <a:latin typeface="Times New Roman" panose="02020603050405020304" pitchFamily="18" charset="0"/>
                <a:cs typeface="Times New Roman" panose="02020603050405020304" pitchFamily="18" charset="0"/>
              </a:rPr>
              <a:t>oo</a:t>
            </a:r>
            <a:r>
              <a:rPr lang="fr-FR" dirty="0">
                <a:latin typeface="Times New Roman" panose="02020603050405020304" pitchFamily="18" charset="0"/>
                <a:cs typeface="Times New Roman" panose="02020603050405020304" pitchFamily="18" charset="0"/>
              </a:rPr>
              <a:t> &gt; </a:t>
            </a:r>
            <a:r>
              <a:rPr lang="fr-FR" i="1" dirty="0">
                <a:latin typeface="Times New Roman" panose="02020603050405020304" pitchFamily="18" charset="0"/>
                <a:cs typeface="Times New Roman" panose="02020603050405020304" pitchFamily="18" charset="0"/>
              </a:rPr>
              <a:t>ou</a:t>
            </a:r>
            <a:r>
              <a:rPr lang="fr-FR" dirty="0">
                <a:latin typeface="Times New Roman" panose="02020603050405020304" pitchFamily="18" charset="0"/>
                <a:cs typeface="Times New Roman" panose="02020603050405020304" pitchFamily="18" charset="0"/>
              </a:rPr>
              <a:t> </a:t>
            </a:r>
            <a:r>
              <a:rPr lang="fr-FR" dirty="0" smtClean="0">
                <a:latin typeface="Times New Roman" panose="02020603050405020304" pitchFamily="18" charset="0"/>
                <a:cs typeface="Times New Roman" panose="02020603050405020304" pitchFamily="18" charset="0"/>
              </a:rPr>
              <a:t>(puis par la suite ou &gt; eu &gt; </a:t>
            </a:r>
            <a:r>
              <a:rPr lang="fr-FR" dirty="0">
                <a:latin typeface="Times New Roman" panose="02020603050405020304" pitchFamily="18" charset="0"/>
                <a:cs typeface="Times New Roman" panose="02020603050405020304" pitchFamily="18" charset="0"/>
              </a:rPr>
              <a:t>œu &gt; </a:t>
            </a:r>
            <a:r>
              <a:rPr lang="fr-FR" dirty="0" smtClean="0">
                <a:latin typeface="Times New Roman" panose="02020603050405020304" pitchFamily="18" charset="0"/>
                <a:cs typeface="Times New Roman" panose="02020603050405020304" pitchFamily="18" charset="0"/>
              </a:rPr>
              <a:t>œ), comme dans </a:t>
            </a:r>
            <a:r>
              <a:rPr lang="fr-FR" i="1" dirty="0" smtClean="0">
                <a:latin typeface="Times New Roman" panose="02020603050405020304" pitchFamily="18" charset="0"/>
                <a:cs typeface="Times New Roman" panose="02020603050405020304" pitchFamily="18" charset="0"/>
              </a:rPr>
              <a:t>hora</a:t>
            </a:r>
            <a:r>
              <a:rPr lang="fr-FR" dirty="0" smtClean="0">
                <a:latin typeface="Times New Roman" panose="02020603050405020304" pitchFamily="18" charset="0"/>
                <a:cs typeface="Times New Roman" panose="02020603050405020304" pitchFamily="18" charset="0"/>
              </a:rPr>
              <a:t> &gt; </a:t>
            </a:r>
            <a:r>
              <a:rPr lang="fr-FR" i="1" dirty="0" smtClean="0">
                <a:latin typeface="Times New Roman" panose="02020603050405020304" pitchFamily="18" charset="0"/>
                <a:cs typeface="Times New Roman" panose="02020603050405020304" pitchFamily="18" charset="0"/>
              </a:rPr>
              <a:t>hoora </a:t>
            </a:r>
            <a:r>
              <a:rPr lang="fr-FR" dirty="0" smtClean="0">
                <a:latin typeface="Times New Roman" panose="02020603050405020304" pitchFamily="18" charset="0"/>
                <a:cs typeface="Times New Roman" panose="02020603050405020304" pitchFamily="18" charset="0"/>
              </a:rPr>
              <a:t>&gt; </a:t>
            </a:r>
            <a:r>
              <a:rPr lang="fr-FR" i="1" dirty="0" smtClean="0">
                <a:latin typeface="Times New Roman" panose="02020603050405020304" pitchFamily="18" charset="0"/>
                <a:cs typeface="Times New Roman" panose="02020603050405020304" pitchFamily="18" charset="0"/>
              </a:rPr>
              <a:t>hour</a:t>
            </a:r>
            <a:r>
              <a:rPr lang="fr-FR" dirty="0" smtClean="0">
                <a:latin typeface="Times New Roman" panose="02020603050405020304" pitchFamily="18" charset="0"/>
                <a:cs typeface="Times New Roman" panose="02020603050405020304" pitchFamily="18" charset="0"/>
              </a:rPr>
              <a:t> &gt; puis </a:t>
            </a:r>
            <a:r>
              <a:rPr lang="fr-FR" i="1" dirty="0" smtClean="0">
                <a:latin typeface="Times New Roman" panose="02020603050405020304" pitchFamily="18" charset="0"/>
                <a:cs typeface="Times New Roman" panose="02020603050405020304" pitchFamily="18" charset="0"/>
              </a:rPr>
              <a:t>heure</a:t>
            </a:r>
            <a:r>
              <a:rPr lang="fr-FR" dirty="0" smtClean="0">
                <a:latin typeface="Times New Roman" panose="02020603050405020304" pitchFamily="18" charset="0"/>
                <a:cs typeface="Times New Roman" panose="02020603050405020304" pitchFamily="18" charset="0"/>
              </a:rPr>
              <a:t>. </a:t>
            </a:r>
          </a:p>
          <a:p>
            <a:pPr algn="just">
              <a:lnSpc>
                <a:spcPct val="150000"/>
              </a:lnSpc>
            </a:pPr>
            <a:r>
              <a:rPr lang="fr-FR" i="1" dirty="0">
                <a:latin typeface="Times New Roman" panose="02020603050405020304" pitchFamily="18" charset="0"/>
                <a:cs typeface="Times New Roman" panose="02020603050405020304" pitchFamily="18" charset="0"/>
              </a:rPr>
              <a:t>a</a:t>
            </a:r>
            <a:r>
              <a:rPr lang="fr-FR" dirty="0">
                <a:latin typeface="Times New Roman" panose="02020603050405020304" pitchFamily="18" charset="0"/>
                <a:cs typeface="Times New Roman" panose="02020603050405020304" pitchFamily="18" charset="0"/>
              </a:rPr>
              <a:t> &gt; </a:t>
            </a:r>
            <a:r>
              <a:rPr lang="fr-FR" i="1" dirty="0">
                <a:latin typeface="Times New Roman" panose="02020603050405020304" pitchFamily="18" charset="0"/>
                <a:cs typeface="Times New Roman" panose="02020603050405020304" pitchFamily="18" charset="0"/>
              </a:rPr>
              <a:t>aa </a:t>
            </a:r>
            <a:r>
              <a:rPr lang="fr-FR" dirty="0">
                <a:latin typeface="Times New Roman" panose="02020603050405020304" pitchFamily="18" charset="0"/>
                <a:cs typeface="Times New Roman" panose="02020603050405020304" pitchFamily="18" charset="0"/>
              </a:rPr>
              <a:t>&gt; </a:t>
            </a:r>
            <a:r>
              <a:rPr lang="fr-FR" i="1" dirty="0">
                <a:latin typeface="Times New Roman" panose="02020603050405020304" pitchFamily="18" charset="0"/>
                <a:cs typeface="Times New Roman" panose="02020603050405020304" pitchFamily="18" charset="0"/>
              </a:rPr>
              <a:t>ae</a:t>
            </a:r>
            <a:r>
              <a:rPr lang="fr-FR" dirty="0">
                <a:latin typeface="Times New Roman" panose="02020603050405020304" pitchFamily="18" charset="0"/>
                <a:cs typeface="Times New Roman" panose="02020603050405020304" pitchFamily="18" charset="0"/>
              </a:rPr>
              <a:t> (</a:t>
            </a:r>
            <a:r>
              <a:rPr lang="fr-FR" i="1" dirty="0">
                <a:latin typeface="Times New Roman" panose="02020603050405020304" pitchFamily="18" charset="0"/>
                <a:cs typeface="Times New Roman" panose="02020603050405020304" pitchFamily="18" charset="0"/>
              </a:rPr>
              <a:t>e</a:t>
            </a:r>
            <a:r>
              <a:rPr lang="fr-FR" dirty="0">
                <a:latin typeface="Times New Roman" panose="02020603050405020304" pitchFamily="18" charset="0"/>
                <a:cs typeface="Times New Roman" panose="02020603050405020304" pitchFamily="18" charset="0"/>
              </a:rPr>
              <a:t> ouvert) &gt; e (ouvert ou fermé</a:t>
            </a:r>
            <a:r>
              <a:rPr lang="fr-FR" dirty="0" smtClean="0">
                <a:latin typeface="Times New Roman" panose="02020603050405020304" pitchFamily="18" charset="0"/>
                <a:cs typeface="Times New Roman" panose="02020603050405020304" pitchFamily="18" charset="0"/>
              </a:rPr>
              <a:t>), comme dans</a:t>
            </a:r>
            <a:r>
              <a:rPr lang="fr-FR" dirty="0">
                <a:latin typeface="Times New Roman" panose="02020603050405020304" pitchFamily="18" charset="0"/>
                <a:cs typeface="Times New Roman" panose="02020603050405020304" pitchFamily="18" charset="0"/>
              </a:rPr>
              <a:t> </a:t>
            </a:r>
            <a:r>
              <a:rPr lang="fr-FR" i="1" dirty="0">
                <a:latin typeface="Times New Roman" panose="02020603050405020304" pitchFamily="18" charset="0"/>
                <a:cs typeface="Times New Roman" panose="02020603050405020304" pitchFamily="18" charset="0"/>
              </a:rPr>
              <a:t>mater &gt; mère, mare &gt; mer</a:t>
            </a:r>
            <a:endParaRPr lang="fr-FR" dirty="0">
              <a:latin typeface="Times New Roman" panose="02020603050405020304" pitchFamily="18" charset="0"/>
              <a:cs typeface="Times New Roman" panose="02020603050405020304" pitchFamily="18" charset="0"/>
            </a:endParaRPr>
          </a:p>
          <a:p>
            <a:pPr marL="0" indent="0" algn="just">
              <a:buNone/>
            </a:pPr>
            <a:endParaRPr lang="fr-FR" dirty="0" smtClean="0"/>
          </a:p>
          <a:p>
            <a:pPr marL="0" indent="0" algn="just">
              <a:buNone/>
            </a:pPr>
            <a:endParaRPr lang="cs-CZ"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697985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5B47AADE-272B-452E-A279-22E2610197C7}"/>
              </a:ext>
            </a:extLst>
          </p:cNvPr>
          <p:cNvSpPr>
            <a:spLocks noGrp="1"/>
          </p:cNvSpPr>
          <p:nvPr>
            <p:ph type="title"/>
          </p:nvPr>
        </p:nvSpPr>
        <p:spPr/>
        <p:txBody>
          <a:bodyPr/>
          <a:lstStyle/>
          <a:p>
            <a:pPr algn="ctr"/>
            <a:r>
              <a:rPr lang="fr-FR" dirty="0">
                <a:solidFill>
                  <a:prstClr val="black"/>
                </a:solidFill>
                <a:latin typeface="Times New Roman" panose="02020603050405020304" pitchFamily="18" charset="0"/>
                <a:cs typeface="Times New Roman" panose="02020603050405020304" pitchFamily="18" charset="0"/>
              </a:rPr>
              <a:t>La norme phonétique. Le français standard</a:t>
            </a:r>
            <a:endParaRPr lang="fr-FR" dirty="0"/>
          </a:p>
        </p:txBody>
      </p:sp>
      <p:sp>
        <p:nvSpPr>
          <p:cNvPr id="3" name="Espace réservé du contenu 2">
            <a:extLst>
              <a:ext uri="{FF2B5EF4-FFF2-40B4-BE49-F238E27FC236}">
                <a16:creationId xmlns="" xmlns:a16="http://schemas.microsoft.com/office/drawing/2014/main" id="{3CA11F4F-C843-401F-BBAE-67DC2F6BF5F4}"/>
              </a:ext>
            </a:extLst>
          </p:cNvPr>
          <p:cNvSpPr>
            <a:spLocks noGrp="1"/>
          </p:cNvSpPr>
          <p:nvPr>
            <p:ph idx="1"/>
          </p:nvPr>
        </p:nvSpPr>
        <p:spPr/>
        <p:txBody>
          <a:bodyPr>
            <a:normAutofit fontScale="92500" lnSpcReduction="10000"/>
          </a:bodyPr>
          <a:lstStyle/>
          <a:p>
            <a:pPr marL="0" indent="0" algn="just">
              <a:lnSpc>
                <a:spcPct val="150000"/>
              </a:lnSpc>
              <a:buNone/>
            </a:pPr>
            <a:r>
              <a:rPr lang="fr-FR" dirty="0">
                <a:latin typeface="Times New Roman" panose="02020603050405020304" pitchFamily="18" charset="0"/>
                <a:cs typeface="Times New Roman" panose="02020603050405020304" pitchFamily="18" charset="0"/>
              </a:rPr>
              <a:t>« Il existe une prononciation standard dont le niveau moyen est grosso modo représenté par les annonceurs et les interviewers de la radio […] leur prononciation reflète l’usage moyen, sans recherche (pour plaire au grand public) et sans familiarité (à cause du micro). De toute façon, c’est le modèle proposé à longueur de journée à des millions de Français et c’est celui qui a le plus de chances de triompher un jour ».</a:t>
            </a:r>
          </a:p>
          <a:p>
            <a:pPr marL="0" indent="0" algn="just">
              <a:lnSpc>
                <a:spcPct val="150000"/>
              </a:lnSpc>
              <a:buNone/>
            </a:pPr>
            <a:r>
              <a:rPr lang="fr-FR" dirty="0">
                <a:latin typeface="Times New Roman" panose="02020603050405020304" pitchFamily="18" charset="0"/>
                <a:cs typeface="Times New Roman" panose="02020603050405020304" pitchFamily="18" charset="0"/>
              </a:rPr>
              <a:t>(Pierre Léon)</a:t>
            </a:r>
          </a:p>
        </p:txBody>
      </p:sp>
    </p:spTree>
    <p:extLst>
      <p:ext uri="{BB962C8B-B14F-4D97-AF65-F5344CB8AC3E}">
        <p14:creationId xmlns:p14="http://schemas.microsoft.com/office/powerpoint/2010/main" val="3349895052"/>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fr-FR" dirty="0" smtClean="0">
                <a:latin typeface="Times New Roman" panose="02020603050405020304" pitchFamily="18" charset="0"/>
                <a:cs typeface="Times New Roman" panose="02020603050405020304" pitchFamily="18" charset="0"/>
              </a:rPr>
              <a:t>La nasalisation</a:t>
            </a:r>
            <a:endParaRPr lang="cs-CZ"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p:txBody>
          <a:bodyPr>
            <a:normAutofit fontScale="92500" lnSpcReduction="10000"/>
          </a:bodyPr>
          <a:lstStyle/>
          <a:p>
            <a:pPr algn="just">
              <a:lnSpc>
                <a:spcPct val="150000"/>
              </a:lnSpc>
            </a:pPr>
            <a:r>
              <a:rPr lang="fr-FR" dirty="0" smtClean="0">
                <a:latin typeface="Times New Roman" panose="02020603050405020304" pitchFamily="18" charset="0"/>
                <a:cs typeface="Times New Roman" panose="02020603050405020304" pitchFamily="18" charset="0"/>
              </a:rPr>
              <a:t>La nasalisation est due à l’influence d’une consonne nasale sur la voyelle qui précède. Elle a eu lieu au 11</a:t>
            </a:r>
            <a:r>
              <a:rPr lang="fr-FR" baseline="30000" dirty="0" smtClean="0">
                <a:latin typeface="Times New Roman" panose="02020603050405020304" pitchFamily="18" charset="0"/>
                <a:cs typeface="Times New Roman" panose="02020603050405020304" pitchFamily="18" charset="0"/>
              </a:rPr>
              <a:t>ème</a:t>
            </a:r>
            <a:r>
              <a:rPr lang="fr-FR" dirty="0" smtClean="0">
                <a:latin typeface="Times New Roman" panose="02020603050405020304" pitchFamily="18" charset="0"/>
                <a:cs typeface="Times New Roman" panose="02020603050405020304" pitchFamily="18" charset="0"/>
              </a:rPr>
              <a:t> siècle : </a:t>
            </a:r>
            <a:r>
              <a:rPr lang="cs-CZ" dirty="0" smtClean="0">
                <a:latin typeface="Times New Roman" panose="02020603050405020304" pitchFamily="18" charset="0"/>
                <a:cs typeface="Times New Roman" panose="02020603050405020304" pitchFamily="18" charset="0"/>
              </a:rPr>
              <a:t>a </a:t>
            </a:r>
            <a:r>
              <a:rPr lang="cs-CZ" dirty="0">
                <a:latin typeface="Times New Roman" panose="02020603050405020304" pitchFamily="18" charset="0"/>
                <a:cs typeface="Times New Roman" panose="02020603050405020304" pitchFamily="18" charset="0"/>
              </a:rPr>
              <a:t>+ n &gt; </a:t>
            </a:r>
            <a:r>
              <a:rPr lang="cs-CZ" dirty="0" err="1" smtClean="0">
                <a:latin typeface="Times New Roman" panose="02020603050405020304" pitchFamily="18" charset="0"/>
                <a:cs typeface="Times New Roman" panose="02020603050405020304" pitchFamily="18" charset="0"/>
              </a:rPr>
              <a:t>ãn</a:t>
            </a:r>
            <a:r>
              <a:rPr lang="fr-FR" dirty="0" smtClean="0">
                <a:latin typeface="Times New Roman" panose="02020603050405020304" pitchFamily="18" charset="0"/>
                <a:cs typeface="Times New Roman" panose="02020603050405020304" pitchFamily="18" charset="0"/>
              </a:rPr>
              <a:t>. Exemple :</a:t>
            </a:r>
            <a:r>
              <a:rPr lang="cs-CZ" dirty="0">
                <a:latin typeface="Times New Roman" panose="02020603050405020304" pitchFamily="18" charset="0"/>
                <a:cs typeface="Times New Roman" panose="02020603050405020304" pitchFamily="18" charset="0"/>
              </a:rPr>
              <a:t> </a:t>
            </a:r>
            <a:r>
              <a:rPr lang="cs-CZ" i="1" dirty="0" err="1" smtClean="0">
                <a:latin typeface="Times New Roman" panose="02020603050405020304" pitchFamily="18" charset="0"/>
                <a:cs typeface="Times New Roman" panose="02020603050405020304" pitchFamily="18" charset="0"/>
              </a:rPr>
              <a:t>ami</a:t>
            </a:r>
            <a:r>
              <a:rPr lang="fr-FR" dirty="0">
                <a:latin typeface="Times New Roman" panose="02020603050405020304" pitchFamily="18" charset="0"/>
                <a:cs typeface="Times New Roman" panose="02020603050405020304" pitchFamily="18" charset="0"/>
              </a:rPr>
              <a:t> </a:t>
            </a:r>
            <a:r>
              <a:rPr lang="fr-FR" dirty="0" smtClean="0">
                <a:latin typeface="Times New Roman" panose="02020603050405020304" pitchFamily="18" charset="0"/>
                <a:cs typeface="Times New Roman" panose="02020603050405020304" pitchFamily="18" charset="0"/>
              </a:rPr>
              <a:t>ou</a:t>
            </a:r>
            <a:r>
              <a:rPr lang="cs-CZ" dirty="0">
                <a:latin typeface="Times New Roman" panose="02020603050405020304" pitchFamily="18" charset="0"/>
                <a:cs typeface="Times New Roman" panose="02020603050405020304" pitchFamily="18" charset="0"/>
              </a:rPr>
              <a:t> </a:t>
            </a:r>
            <a:r>
              <a:rPr lang="cs-CZ" i="1" dirty="0" err="1" smtClean="0">
                <a:latin typeface="Times New Roman" panose="02020603050405020304" pitchFamily="18" charset="0"/>
                <a:cs typeface="Times New Roman" panose="02020603050405020304" pitchFamily="18" charset="0"/>
              </a:rPr>
              <a:t>année</a:t>
            </a:r>
            <a:r>
              <a:rPr lang="fr-FR" i="1" dirty="0" smtClean="0">
                <a:latin typeface="Times New Roman" panose="02020603050405020304" pitchFamily="18" charset="0"/>
                <a:cs typeface="Times New Roman" panose="02020603050405020304" pitchFamily="18" charset="0"/>
              </a:rPr>
              <a:t> </a:t>
            </a:r>
            <a:r>
              <a:rPr lang="fr-FR" dirty="0" smtClean="0">
                <a:latin typeface="Times New Roman" panose="02020603050405020304" pitchFamily="18" charset="0"/>
                <a:cs typeface="Times New Roman" panose="02020603050405020304" pitchFamily="18" charset="0"/>
              </a:rPr>
              <a:t>sont</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prononcés</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ãmi</a:t>
            </a:r>
            <a:r>
              <a:rPr lang="cs-CZ" dirty="0">
                <a:latin typeface="Times New Roman" panose="02020603050405020304" pitchFamily="18" charset="0"/>
                <a:cs typeface="Times New Roman" panose="02020603050405020304" pitchFamily="18" charset="0"/>
              </a:rPr>
              <a:t> / </a:t>
            </a:r>
            <a:r>
              <a:rPr lang="cs-CZ" dirty="0" err="1">
                <a:latin typeface="Times New Roman" panose="02020603050405020304" pitchFamily="18" charset="0"/>
                <a:cs typeface="Times New Roman" panose="02020603050405020304" pitchFamily="18" charset="0"/>
              </a:rPr>
              <a:t>ãne</a:t>
            </a:r>
            <a:r>
              <a:rPr lang="cs-CZ" dirty="0" smtClean="0">
                <a:latin typeface="Times New Roman" panose="02020603050405020304" pitchFamily="18" charset="0"/>
                <a:cs typeface="Times New Roman" panose="02020603050405020304" pitchFamily="18" charset="0"/>
              </a:rPr>
              <a:t>]</a:t>
            </a:r>
            <a:endParaRPr lang="fr-FR" dirty="0" smtClean="0">
              <a:latin typeface="Times New Roman" panose="02020603050405020304" pitchFamily="18" charset="0"/>
              <a:cs typeface="Times New Roman" panose="02020603050405020304" pitchFamily="18" charset="0"/>
            </a:endParaRPr>
          </a:p>
          <a:p>
            <a:pPr algn="just">
              <a:lnSpc>
                <a:spcPct val="150000"/>
              </a:lnSpc>
            </a:pPr>
            <a:r>
              <a:rPr lang="fr-FR" dirty="0" smtClean="0">
                <a:latin typeface="Times New Roman" panose="02020603050405020304" pitchFamily="18" charset="0"/>
                <a:cs typeface="Times New Roman" panose="02020603050405020304" pitchFamily="18" charset="0"/>
              </a:rPr>
              <a:t>Vers la fin du 16</a:t>
            </a:r>
            <a:r>
              <a:rPr lang="fr-FR" baseline="30000" dirty="0" smtClean="0">
                <a:latin typeface="Times New Roman" panose="02020603050405020304" pitchFamily="18" charset="0"/>
                <a:cs typeface="Times New Roman" panose="02020603050405020304" pitchFamily="18" charset="0"/>
              </a:rPr>
              <a:t>ème</a:t>
            </a:r>
            <a:r>
              <a:rPr lang="fr-FR" dirty="0" smtClean="0">
                <a:latin typeface="Times New Roman" panose="02020603050405020304" pitchFamily="18" charset="0"/>
                <a:cs typeface="Times New Roman" panose="02020603050405020304" pitchFamily="18" charset="0"/>
              </a:rPr>
              <a:t> siècle et au cours du 17</a:t>
            </a:r>
            <a:r>
              <a:rPr lang="fr-FR" baseline="30000" dirty="0" smtClean="0">
                <a:latin typeface="Times New Roman" panose="02020603050405020304" pitchFamily="18" charset="0"/>
                <a:cs typeface="Times New Roman" panose="02020603050405020304" pitchFamily="18" charset="0"/>
              </a:rPr>
              <a:t>ème</a:t>
            </a:r>
            <a:r>
              <a:rPr lang="fr-FR" dirty="0" smtClean="0">
                <a:latin typeface="Times New Roman" panose="02020603050405020304" pitchFamily="18" charset="0"/>
                <a:cs typeface="Times New Roman" panose="02020603050405020304" pitchFamily="18" charset="0"/>
              </a:rPr>
              <a:t> siècle, les voyelles libres se dénasalisent : </a:t>
            </a:r>
            <a:r>
              <a:rPr lang="cs-CZ" i="1" dirty="0" err="1">
                <a:latin typeface="Times New Roman" panose="02020603050405020304" pitchFamily="18" charset="0"/>
                <a:cs typeface="Times New Roman" panose="02020603050405020304" pitchFamily="18" charset="0"/>
              </a:rPr>
              <a:t>ãmi</a:t>
            </a:r>
            <a:r>
              <a:rPr lang="cs-CZ" dirty="0">
                <a:latin typeface="Times New Roman" panose="02020603050405020304" pitchFamily="18" charset="0"/>
                <a:cs typeface="Times New Roman" panose="02020603050405020304" pitchFamily="18" charset="0"/>
              </a:rPr>
              <a:t> &gt; </a:t>
            </a:r>
            <a:r>
              <a:rPr lang="cs-CZ" i="1" dirty="0" err="1" smtClean="0">
                <a:latin typeface="Times New Roman" panose="02020603050405020304" pitchFamily="18" charset="0"/>
                <a:cs typeface="Times New Roman" panose="02020603050405020304" pitchFamily="18" charset="0"/>
              </a:rPr>
              <a:t>ami</a:t>
            </a:r>
            <a:endParaRPr lang="fr-FR" i="1" dirty="0" smtClean="0">
              <a:latin typeface="Times New Roman" panose="02020603050405020304" pitchFamily="18" charset="0"/>
              <a:cs typeface="Times New Roman" panose="02020603050405020304" pitchFamily="18" charset="0"/>
            </a:endParaRPr>
          </a:p>
          <a:p>
            <a:pPr algn="just">
              <a:lnSpc>
                <a:spcPct val="150000"/>
              </a:lnSpc>
            </a:pPr>
            <a:r>
              <a:rPr lang="fr-FR" dirty="0" smtClean="0">
                <a:latin typeface="Times New Roman" panose="02020603050405020304" pitchFamily="18" charset="0"/>
                <a:cs typeface="Times New Roman" panose="02020603050405020304" pitchFamily="18" charset="0"/>
              </a:rPr>
              <a:t>Lorsque la voyelle est entravée, c’est au contraire la consonne finale qui chute : </a:t>
            </a:r>
            <a:r>
              <a:rPr lang="cs-CZ" dirty="0">
                <a:latin typeface="Times New Roman" panose="02020603050405020304" pitchFamily="18" charset="0"/>
                <a:cs typeface="Times New Roman" panose="02020603050405020304" pitchFamily="18" charset="0"/>
              </a:rPr>
              <a:t>[</a:t>
            </a:r>
            <a:r>
              <a:rPr lang="cs-CZ" dirty="0" err="1">
                <a:latin typeface="Times New Roman" panose="02020603050405020304" pitchFamily="18" charset="0"/>
                <a:cs typeface="Times New Roman" panose="02020603050405020304" pitchFamily="18" charset="0"/>
              </a:rPr>
              <a:t>bõn</a:t>
            </a:r>
            <a:r>
              <a:rPr lang="cs-CZ" dirty="0">
                <a:latin typeface="Times New Roman" panose="02020603050405020304" pitchFamily="18" charset="0"/>
                <a:cs typeface="Times New Roman" panose="02020603050405020304" pitchFamily="18" charset="0"/>
              </a:rPr>
              <a:t>] &gt; </a:t>
            </a:r>
            <a:r>
              <a:rPr lang="cs-CZ" i="1" dirty="0">
                <a:latin typeface="Times New Roman" panose="02020603050405020304" pitchFamily="18" charset="0"/>
                <a:cs typeface="Times New Roman" panose="02020603050405020304" pitchFamily="18" charset="0"/>
              </a:rPr>
              <a:t>bon</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bõ</a:t>
            </a:r>
            <a:r>
              <a:rPr lang="cs-CZ" dirty="0">
                <a:latin typeface="Times New Roman" panose="02020603050405020304" pitchFamily="18" charset="0"/>
                <a:cs typeface="Times New Roman" panose="02020603050405020304" pitchFamily="18" charset="0"/>
              </a:rPr>
              <a:t>]</a:t>
            </a:r>
          </a:p>
          <a:p>
            <a:pPr marL="0" indent="0">
              <a:buNone/>
            </a:pPr>
            <a:endParaRPr lang="cs-CZ" dirty="0"/>
          </a:p>
        </p:txBody>
      </p:sp>
    </p:spTree>
    <p:extLst>
      <p:ext uri="{BB962C8B-B14F-4D97-AF65-F5344CB8AC3E}">
        <p14:creationId xmlns:p14="http://schemas.microsoft.com/office/powerpoint/2010/main" val="2846312522"/>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fr-FR" dirty="0" smtClean="0">
                <a:latin typeface="Times New Roman" panose="02020603050405020304" pitchFamily="18" charset="0"/>
                <a:cs typeface="Times New Roman" panose="02020603050405020304" pitchFamily="18" charset="0"/>
              </a:rPr>
              <a:t>Les consonnes finales</a:t>
            </a:r>
            <a:endParaRPr lang="cs-CZ"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p:txBody>
          <a:bodyPr/>
          <a:lstStyle/>
          <a:p>
            <a:pPr algn="just">
              <a:lnSpc>
                <a:spcPct val="150000"/>
              </a:lnSpc>
            </a:pPr>
            <a:r>
              <a:rPr lang="fr-FR" dirty="0" smtClean="0">
                <a:latin typeface="Times New Roman" panose="02020603050405020304" pitchFamily="18" charset="0"/>
                <a:cs typeface="Times New Roman" panose="02020603050405020304" pitchFamily="18" charset="0"/>
              </a:rPr>
              <a:t>Le [m]  final (qui est celui de l’accusatif) s’amuït dès l’ère chrétienne : </a:t>
            </a:r>
            <a:r>
              <a:rPr lang="fr-FR" i="1" dirty="0" smtClean="0">
                <a:latin typeface="Times New Roman" panose="02020603050405020304" pitchFamily="18" charset="0"/>
                <a:cs typeface="Times New Roman" panose="02020603050405020304" pitchFamily="18" charset="0"/>
              </a:rPr>
              <a:t>rosam</a:t>
            </a:r>
            <a:r>
              <a:rPr lang="fr-FR" dirty="0" smtClean="0">
                <a:latin typeface="Times New Roman" panose="02020603050405020304" pitchFamily="18" charset="0"/>
                <a:cs typeface="Times New Roman" panose="02020603050405020304" pitchFamily="18" charset="0"/>
              </a:rPr>
              <a:t> &gt; </a:t>
            </a:r>
            <a:r>
              <a:rPr lang="fr-FR" i="1" dirty="0" smtClean="0">
                <a:latin typeface="Times New Roman" panose="02020603050405020304" pitchFamily="18" charset="0"/>
                <a:cs typeface="Times New Roman" panose="02020603050405020304" pitchFamily="18" charset="0"/>
              </a:rPr>
              <a:t>rosa</a:t>
            </a:r>
          </a:p>
          <a:p>
            <a:pPr algn="just">
              <a:lnSpc>
                <a:spcPct val="150000"/>
              </a:lnSpc>
            </a:pPr>
            <a:r>
              <a:rPr lang="fr-FR" dirty="0" smtClean="0">
                <a:latin typeface="Times New Roman" panose="02020603050405020304" pitchFamily="18" charset="0"/>
                <a:cs typeface="Times New Roman" panose="02020603050405020304" pitchFamily="18" charset="0"/>
              </a:rPr>
              <a:t>Les autres consonnes finales s’assourdissent vers le 8</a:t>
            </a:r>
            <a:r>
              <a:rPr lang="fr-FR" baseline="30000" dirty="0" smtClean="0">
                <a:latin typeface="Times New Roman" panose="02020603050405020304" pitchFamily="18" charset="0"/>
                <a:cs typeface="Times New Roman" panose="02020603050405020304" pitchFamily="18" charset="0"/>
              </a:rPr>
              <a:t>ème</a:t>
            </a:r>
            <a:r>
              <a:rPr lang="fr-FR" dirty="0" smtClean="0">
                <a:latin typeface="Times New Roman" panose="02020603050405020304" pitchFamily="18" charset="0"/>
                <a:cs typeface="Times New Roman" panose="02020603050405020304" pitchFamily="18" charset="0"/>
              </a:rPr>
              <a:t> siècle et s’effacent progressivement jusqu’au 13</a:t>
            </a:r>
            <a:r>
              <a:rPr lang="fr-FR" baseline="30000" dirty="0" smtClean="0">
                <a:latin typeface="Times New Roman" panose="02020603050405020304" pitchFamily="18" charset="0"/>
                <a:cs typeface="Times New Roman" panose="02020603050405020304" pitchFamily="18" charset="0"/>
              </a:rPr>
              <a:t>ème</a:t>
            </a:r>
            <a:r>
              <a:rPr lang="fr-FR" dirty="0" smtClean="0">
                <a:latin typeface="Times New Roman" panose="02020603050405020304" pitchFamily="18" charset="0"/>
                <a:cs typeface="Times New Roman" panose="02020603050405020304" pitchFamily="18" charset="0"/>
              </a:rPr>
              <a:t> siècle :</a:t>
            </a:r>
            <a:r>
              <a:rPr lang="cs-CZ" i="1" dirty="0" smtClean="0"/>
              <a:t> </a:t>
            </a:r>
            <a:r>
              <a:rPr lang="cs-CZ" i="1" dirty="0">
                <a:latin typeface="Times New Roman" panose="02020603050405020304" pitchFamily="18" charset="0"/>
                <a:cs typeface="Times New Roman" panose="02020603050405020304" pitchFamily="18" charset="0"/>
              </a:rPr>
              <a:t>grand</a:t>
            </a:r>
            <a:r>
              <a:rPr lang="cs-CZ" dirty="0">
                <a:latin typeface="Times New Roman" panose="02020603050405020304" pitchFamily="18" charset="0"/>
                <a:cs typeface="Times New Roman" panose="02020603050405020304" pitchFamily="18" charset="0"/>
              </a:rPr>
              <a:t> &gt; </a:t>
            </a:r>
            <a:r>
              <a:rPr lang="fr-FR" dirty="0" smtClean="0">
                <a:latin typeface="Times New Roman" panose="02020603050405020304" pitchFamily="18" charset="0"/>
                <a:cs typeface="Times New Roman" panose="02020603050405020304" pitchFamily="18" charset="0"/>
              </a:rPr>
              <a:t>« </a:t>
            </a:r>
            <a:r>
              <a:rPr lang="cs-CZ" i="1" dirty="0" smtClean="0">
                <a:latin typeface="Times New Roman" panose="02020603050405020304" pitchFamily="18" charset="0"/>
                <a:cs typeface="Times New Roman" panose="02020603050405020304" pitchFamily="18" charset="0"/>
              </a:rPr>
              <a:t>grante</a:t>
            </a:r>
            <a:r>
              <a:rPr lang="fr-FR" dirty="0" smtClean="0">
                <a:latin typeface="Times New Roman" panose="02020603050405020304" pitchFamily="18" charset="0"/>
                <a:cs typeface="Times New Roman" panose="02020603050405020304" pitchFamily="18" charset="0"/>
              </a:rPr>
              <a:t> »</a:t>
            </a:r>
            <a:r>
              <a:rPr lang="cs-CZ" dirty="0" smtClean="0">
                <a:latin typeface="Times New Roman" panose="02020603050405020304" pitchFamily="18" charset="0"/>
                <a:cs typeface="Times New Roman" panose="02020603050405020304" pitchFamily="18" charset="0"/>
              </a:rPr>
              <a:t> [g</a:t>
            </a:r>
            <a:r>
              <a:rPr lang="fr-FR" dirty="0" smtClean="0">
                <a:latin typeface="Times New Roman" panose="02020603050405020304" pitchFamily="18" charset="0"/>
                <a:cs typeface="Times New Roman" panose="02020603050405020304" pitchFamily="18" charset="0"/>
              </a:rPr>
              <a:t>r</a:t>
            </a:r>
            <a:r>
              <a:rPr lang="cs-CZ" dirty="0" err="1" smtClean="0">
                <a:latin typeface="Times New Roman" panose="02020603050405020304" pitchFamily="18" charset="0"/>
                <a:cs typeface="Times New Roman" panose="02020603050405020304" pitchFamily="18" charset="0"/>
              </a:rPr>
              <a:t>ã</a:t>
            </a:r>
            <a:r>
              <a:rPr lang="cs-CZ" i="1" dirty="0" err="1" smtClean="0">
                <a:latin typeface="Times New Roman" panose="02020603050405020304" pitchFamily="18" charset="0"/>
                <a:cs typeface="Times New Roman" panose="02020603050405020304" pitchFamily="18" charset="0"/>
              </a:rPr>
              <a:t>t</a:t>
            </a:r>
            <a:r>
              <a:rPr lang="fr-FR" dirty="0" smtClean="0">
                <a:latin typeface="Times New Roman" panose="02020603050405020304" pitchFamily="18" charset="0"/>
                <a:cs typeface="Times New Roman" panose="02020603050405020304" pitchFamily="18" charset="0"/>
              </a:rPr>
              <a:t>]</a:t>
            </a:r>
            <a:r>
              <a:rPr lang="fr-FR" i="1" dirty="0" smtClean="0">
                <a:latin typeface="Times New Roman" panose="02020603050405020304" pitchFamily="18" charset="0"/>
                <a:cs typeface="Times New Roman" panose="02020603050405020304" pitchFamily="18" charset="0"/>
              </a:rPr>
              <a:t>, </a:t>
            </a:r>
            <a:r>
              <a:rPr lang="fr-FR" dirty="0" smtClean="0">
                <a:latin typeface="Times New Roman" panose="02020603050405020304" pitchFamily="18" charset="0"/>
                <a:cs typeface="Times New Roman" panose="02020603050405020304" pitchFamily="18" charset="0"/>
              </a:rPr>
              <a:t>puis</a:t>
            </a:r>
            <a:r>
              <a:rPr lang="cs-CZ" dirty="0">
                <a:latin typeface="Times New Roman" panose="02020603050405020304" pitchFamily="18" charset="0"/>
                <a:cs typeface="Times New Roman" panose="02020603050405020304" pitchFamily="18" charset="0"/>
              </a:rPr>
              <a:t> </a:t>
            </a:r>
            <a:r>
              <a:rPr lang="fr-FR" dirty="0">
                <a:latin typeface="Times New Roman" panose="02020603050405020304" pitchFamily="18" charset="0"/>
                <a:cs typeface="Times New Roman" panose="02020603050405020304" pitchFamily="18" charset="0"/>
              </a:rPr>
              <a:t>[</a:t>
            </a:r>
            <a:r>
              <a:rPr lang="cs-CZ" dirty="0" smtClean="0">
                <a:latin typeface="Times New Roman" panose="02020603050405020304" pitchFamily="18" charset="0"/>
                <a:cs typeface="Times New Roman" panose="02020603050405020304" pitchFamily="18" charset="0"/>
              </a:rPr>
              <a:t>g</a:t>
            </a:r>
            <a:r>
              <a:rPr lang="fr-FR" dirty="0" smtClean="0">
                <a:latin typeface="Times New Roman" panose="02020603050405020304" pitchFamily="18" charset="0"/>
                <a:cs typeface="Times New Roman" panose="02020603050405020304" pitchFamily="18" charset="0"/>
              </a:rPr>
              <a:t>r</a:t>
            </a:r>
            <a:r>
              <a:rPr lang="cs-CZ" dirty="0" smtClean="0">
                <a:latin typeface="Times New Roman" panose="02020603050405020304" pitchFamily="18" charset="0"/>
                <a:cs typeface="Times New Roman" panose="02020603050405020304" pitchFamily="18" charset="0"/>
              </a:rPr>
              <a:t>ã]</a:t>
            </a:r>
            <a:r>
              <a:rPr lang="fr-FR" dirty="0" smtClean="0">
                <a:latin typeface="Times New Roman" panose="02020603050405020304" pitchFamily="18" charset="0"/>
                <a:cs typeface="Times New Roman" panose="02020603050405020304" pitchFamily="18" charset="0"/>
              </a:rPr>
              <a:t>, avec disparition du [t] final</a:t>
            </a:r>
          </a:p>
          <a:p>
            <a:pPr algn="just">
              <a:lnSpc>
                <a:spcPct val="150000"/>
              </a:lnSpc>
            </a:pPr>
            <a:r>
              <a:rPr lang="fr-FR" dirty="0" smtClean="0">
                <a:latin typeface="Times New Roman" panose="02020603050405020304" pitchFamily="18" charset="0"/>
                <a:cs typeface="Times New Roman" panose="02020603050405020304" pitchFamily="18" charset="0"/>
              </a:rPr>
              <a:t>Le [r] final est le plus résistant</a:t>
            </a:r>
            <a:endParaRPr lang="cs-CZ"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98678415"/>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fr-FR" dirty="0" smtClean="0">
                <a:latin typeface="Times New Roman" panose="02020603050405020304" pitchFamily="18" charset="0"/>
                <a:cs typeface="Times New Roman" panose="02020603050405020304" pitchFamily="18" charset="0"/>
              </a:rPr>
              <a:t>Les consonnes intervocaliques</a:t>
            </a:r>
            <a:endParaRPr lang="cs-CZ"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p:txBody>
          <a:bodyPr/>
          <a:lstStyle/>
          <a:p>
            <a:pPr algn="just">
              <a:lnSpc>
                <a:spcPct val="150000"/>
              </a:lnSpc>
            </a:pPr>
            <a:r>
              <a:rPr lang="fr-FR" i="1" dirty="0">
                <a:latin typeface="Times New Roman" panose="02020603050405020304" pitchFamily="18" charset="0"/>
                <a:cs typeface="Times New Roman" panose="02020603050405020304" pitchFamily="18" charset="0"/>
              </a:rPr>
              <a:t>s</a:t>
            </a:r>
            <a:r>
              <a:rPr lang="fr-FR" dirty="0">
                <a:latin typeface="Times New Roman" panose="02020603050405020304" pitchFamily="18" charset="0"/>
                <a:cs typeface="Times New Roman" panose="02020603050405020304" pitchFamily="18" charset="0"/>
              </a:rPr>
              <a:t> </a:t>
            </a:r>
            <a:r>
              <a:rPr lang="fr-FR" dirty="0" smtClean="0">
                <a:latin typeface="Times New Roman" panose="02020603050405020304" pitchFamily="18" charset="0"/>
                <a:cs typeface="Times New Roman" panose="02020603050405020304" pitchFamily="18" charset="0"/>
              </a:rPr>
              <a:t>se </a:t>
            </a:r>
            <a:r>
              <a:rPr lang="fr-FR" dirty="0">
                <a:latin typeface="Times New Roman" panose="02020603050405020304" pitchFamily="18" charset="0"/>
                <a:cs typeface="Times New Roman" panose="02020603050405020304" pitchFamily="18" charset="0"/>
              </a:rPr>
              <a:t>sonorise en </a:t>
            </a:r>
            <a:r>
              <a:rPr lang="fr-FR" dirty="0" smtClean="0">
                <a:latin typeface="Times New Roman" panose="02020603050405020304" pitchFamily="18" charset="0"/>
                <a:cs typeface="Times New Roman" panose="02020603050405020304" pitchFamily="18" charset="0"/>
              </a:rPr>
              <a:t>[z] </a:t>
            </a:r>
            <a:r>
              <a:rPr lang="fr-FR" dirty="0">
                <a:latin typeface="Times New Roman" panose="02020603050405020304" pitchFamily="18" charset="0"/>
                <a:cs typeface="Times New Roman" panose="02020603050405020304" pitchFamily="18" charset="0"/>
              </a:rPr>
              <a:t>au IVème siècle : </a:t>
            </a:r>
            <a:r>
              <a:rPr lang="fr-FR" i="1" dirty="0">
                <a:latin typeface="Times New Roman" panose="02020603050405020304" pitchFamily="18" charset="0"/>
                <a:cs typeface="Times New Roman" panose="02020603050405020304" pitchFamily="18" charset="0"/>
              </a:rPr>
              <a:t>causa </a:t>
            </a:r>
            <a:r>
              <a:rPr lang="fr-FR" dirty="0">
                <a:latin typeface="Times New Roman" panose="02020603050405020304" pitchFamily="18" charset="0"/>
                <a:cs typeface="Times New Roman" panose="02020603050405020304" pitchFamily="18" charset="0"/>
              </a:rPr>
              <a:t>[kosa] &gt; </a:t>
            </a:r>
            <a:r>
              <a:rPr lang="fr-FR" i="1" dirty="0" smtClean="0">
                <a:latin typeface="Times New Roman" panose="02020603050405020304" pitchFamily="18" charset="0"/>
                <a:cs typeface="Times New Roman" panose="02020603050405020304" pitchFamily="18" charset="0"/>
              </a:rPr>
              <a:t>chose</a:t>
            </a:r>
          </a:p>
          <a:p>
            <a:pPr algn="just">
              <a:lnSpc>
                <a:spcPct val="150000"/>
              </a:lnSpc>
            </a:pPr>
            <a:r>
              <a:rPr lang="fr-FR" i="1" dirty="0">
                <a:latin typeface="Times New Roman" panose="02020603050405020304" pitchFamily="18" charset="0"/>
                <a:cs typeface="Times New Roman" panose="02020603050405020304" pitchFamily="18" charset="0"/>
              </a:rPr>
              <a:t>t</a:t>
            </a:r>
            <a:r>
              <a:rPr lang="fr-FR" dirty="0">
                <a:latin typeface="Times New Roman" panose="02020603050405020304" pitchFamily="18" charset="0"/>
                <a:cs typeface="Times New Roman" panose="02020603050405020304" pitchFamily="18" charset="0"/>
              </a:rPr>
              <a:t> et </a:t>
            </a:r>
            <a:r>
              <a:rPr lang="fr-FR" i="1" dirty="0">
                <a:latin typeface="Times New Roman" panose="02020603050405020304" pitchFamily="18" charset="0"/>
                <a:cs typeface="Times New Roman" panose="02020603050405020304" pitchFamily="18" charset="0"/>
              </a:rPr>
              <a:t>d</a:t>
            </a:r>
            <a:r>
              <a:rPr lang="fr-FR" dirty="0">
                <a:latin typeface="Times New Roman" panose="02020603050405020304" pitchFamily="18" charset="0"/>
                <a:cs typeface="Times New Roman" panose="02020603050405020304" pitchFamily="18" charset="0"/>
              </a:rPr>
              <a:t> s'affaiblissent, puis disparaissent au XIème </a:t>
            </a:r>
            <a:r>
              <a:rPr lang="fr-FR" dirty="0" smtClean="0">
                <a:latin typeface="Times New Roman" panose="02020603050405020304" pitchFamily="18" charset="0"/>
                <a:cs typeface="Times New Roman" panose="02020603050405020304" pitchFamily="18" charset="0"/>
              </a:rPr>
              <a:t>siècle:</a:t>
            </a:r>
            <a:r>
              <a:rPr lang="fr-FR" dirty="0">
                <a:latin typeface="Times New Roman" panose="02020603050405020304" pitchFamily="18" charset="0"/>
                <a:cs typeface="Times New Roman" panose="02020603050405020304" pitchFamily="18" charset="0"/>
              </a:rPr>
              <a:t> </a:t>
            </a:r>
            <a:r>
              <a:rPr lang="fr-FR" i="1" dirty="0">
                <a:latin typeface="Times New Roman" panose="02020603050405020304" pitchFamily="18" charset="0"/>
                <a:cs typeface="Times New Roman" panose="02020603050405020304" pitchFamily="18" charset="0"/>
              </a:rPr>
              <a:t>mutare</a:t>
            </a:r>
            <a:r>
              <a:rPr lang="fr-FR" dirty="0">
                <a:latin typeface="Times New Roman" panose="02020603050405020304" pitchFamily="18" charset="0"/>
                <a:cs typeface="Times New Roman" panose="02020603050405020304" pitchFamily="18" charset="0"/>
              </a:rPr>
              <a:t> &gt; </a:t>
            </a:r>
            <a:r>
              <a:rPr lang="fr-FR" i="1" dirty="0" smtClean="0">
                <a:latin typeface="Times New Roman" panose="02020603050405020304" pitchFamily="18" charset="0"/>
                <a:cs typeface="Times New Roman" panose="02020603050405020304" pitchFamily="18" charset="0"/>
              </a:rPr>
              <a:t>muer</a:t>
            </a:r>
          </a:p>
          <a:p>
            <a:pPr algn="just">
              <a:lnSpc>
                <a:spcPct val="150000"/>
              </a:lnSpc>
            </a:pPr>
            <a:r>
              <a:rPr lang="fr-FR" dirty="0">
                <a:latin typeface="Times New Roman" panose="02020603050405020304" pitchFamily="18" charset="0"/>
                <a:cs typeface="Times New Roman" panose="02020603050405020304" pitchFamily="18" charset="0"/>
              </a:rPr>
              <a:t>Le </a:t>
            </a:r>
            <a:r>
              <a:rPr lang="fr-FR" i="1" dirty="0">
                <a:latin typeface="Times New Roman" panose="02020603050405020304" pitchFamily="18" charset="0"/>
                <a:cs typeface="Times New Roman" panose="02020603050405020304" pitchFamily="18" charset="0"/>
              </a:rPr>
              <a:t>l</a:t>
            </a:r>
            <a:r>
              <a:rPr lang="fr-FR" dirty="0">
                <a:latin typeface="Times New Roman" panose="02020603050405020304" pitchFamily="18" charset="0"/>
                <a:cs typeface="Times New Roman" panose="02020603050405020304" pitchFamily="18" charset="0"/>
              </a:rPr>
              <a:t> devant consonne se </a:t>
            </a:r>
            <a:r>
              <a:rPr lang="fr-FR" b="1" dirty="0">
                <a:latin typeface="Times New Roman" panose="02020603050405020304" pitchFamily="18" charset="0"/>
                <a:cs typeface="Times New Roman" panose="02020603050405020304" pitchFamily="18" charset="0"/>
              </a:rPr>
              <a:t>vocalise</a:t>
            </a:r>
            <a:r>
              <a:rPr lang="fr-FR" dirty="0">
                <a:latin typeface="Times New Roman" panose="02020603050405020304" pitchFamily="18" charset="0"/>
                <a:cs typeface="Times New Roman" panose="02020603050405020304" pitchFamily="18" charset="0"/>
              </a:rPr>
              <a:t> (devient voyelle) en </a:t>
            </a:r>
            <a:r>
              <a:rPr lang="fr-FR" i="1" dirty="0">
                <a:latin typeface="Times New Roman" panose="02020603050405020304" pitchFamily="18" charset="0"/>
                <a:cs typeface="Times New Roman" panose="02020603050405020304" pitchFamily="18" charset="0"/>
              </a:rPr>
              <a:t>u</a:t>
            </a:r>
            <a:r>
              <a:rPr lang="fr-FR" dirty="0">
                <a:latin typeface="Times New Roman" panose="02020603050405020304" pitchFamily="18" charset="0"/>
                <a:cs typeface="Times New Roman" panose="02020603050405020304" pitchFamily="18" charset="0"/>
              </a:rPr>
              <a:t> aux </a:t>
            </a:r>
            <a:r>
              <a:rPr lang="fr-FR" dirty="0" smtClean="0">
                <a:latin typeface="Times New Roman" panose="02020603050405020304" pitchFamily="18" charset="0"/>
                <a:cs typeface="Times New Roman" panose="02020603050405020304" pitchFamily="18" charset="0"/>
              </a:rPr>
              <a:t>8ème </a:t>
            </a:r>
            <a:r>
              <a:rPr lang="fr-FR" dirty="0">
                <a:latin typeface="Times New Roman" panose="02020603050405020304" pitchFamily="18" charset="0"/>
                <a:cs typeface="Times New Roman" panose="02020603050405020304" pitchFamily="18" charset="0"/>
              </a:rPr>
              <a:t>- 9</a:t>
            </a:r>
            <a:r>
              <a:rPr lang="fr-FR" dirty="0" smtClean="0">
                <a:latin typeface="Times New Roman" panose="02020603050405020304" pitchFamily="18" charset="0"/>
                <a:cs typeface="Times New Roman" panose="02020603050405020304" pitchFamily="18" charset="0"/>
              </a:rPr>
              <a:t>ème siècles :</a:t>
            </a:r>
            <a:r>
              <a:rPr lang="fr-FR" dirty="0">
                <a:latin typeface="Times New Roman" panose="02020603050405020304" pitchFamily="18" charset="0"/>
                <a:cs typeface="Times New Roman" panose="02020603050405020304" pitchFamily="18" charset="0"/>
              </a:rPr>
              <a:t> </a:t>
            </a:r>
            <a:r>
              <a:rPr lang="cs-CZ" i="1" dirty="0" err="1">
                <a:latin typeface="Times New Roman" panose="02020603050405020304" pitchFamily="18" charset="0"/>
                <a:cs typeface="Times New Roman" panose="02020603050405020304" pitchFamily="18" charset="0"/>
              </a:rPr>
              <a:t>chevals</a:t>
            </a:r>
            <a:r>
              <a:rPr lang="cs-CZ" i="1" dirty="0">
                <a:latin typeface="Times New Roman" panose="02020603050405020304" pitchFamily="18" charset="0"/>
                <a:cs typeface="Times New Roman" panose="02020603050405020304" pitchFamily="18" charset="0"/>
              </a:rPr>
              <a:t> &gt; </a:t>
            </a:r>
            <a:r>
              <a:rPr lang="cs-CZ" i="1" dirty="0" err="1" smtClean="0">
                <a:latin typeface="Times New Roman" panose="02020603050405020304" pitchFamily="18" charset="0"/>
                <a:cs typeface="Times New Roman" panose="02020603050405020304" pitchFamily="18" charset="0"/>
              </a:rPr>
              <a:t>chevaus</a:t>
            </a:r>
            <a:endParaRPr lang="fr-FR" i="1" dirty="0" smtClean="0">
              <a:latin typeface="Times New Roman" panose="02020603050405020304" pitchFamily="18" charset="0"/>
              <a:cs typeface="Times New Roman" panose="02020603050405020304" pitchFamily="18" charset="0"/>
            </a:endParaRPr>
          </a:p>
          <a:p>
            <a:pPr algn="just">
              <a:lnSpc>
                <a:spcPct val="150000"/>
              </a:lnSpc>
            </a:pPr>
            <a:r>
              <a:rPr lang="fr-FR" dirty="0" smtClean="0">
                <a:latin typeface="Times New Roman" panose="02020603050405020304" pitchFamily="18" charset="0"/>
                <a:cs typeface="Times New Roman" panose="02020603050405020304" pitchFamily="18" charset="0"/>
              </a:rPr>
              <a:t>Le [s] devant consonne disparaît </a:t>
            </a:r>
            <a:r>
              <a:rPr lang="fr-FR" dirty="0">
                <a:latin typeface="Times New Roman" panose="02020603050405020304" pitchFamily="18" charset="0"/>
                <a:cs typeface="Times New Roman" panose="02020603050405020304" pitchFamily="18" charset="0"/>
              </a:rPr>
              <a:t>aux </a:t>
            </a:r>
            <a:r>
              <a:rPr lang="fr-FR" dirty="0" smtClean="0">
                <a:latin typeface="Times New Roman" panose="02020603050405020304" pitchFamily="18" charset="0"/>
                <a:cs typeface="Times New Roman" panose="02020603050405020304" pitchFamily="18" charset="0"/>
              </a:rPr>
              <a:t>11ème </a:t>
            </a:r>
            <a:r>
              <a:rPr lang="fr-FR" dirty="0">
                <a:latin typeface="Times New Roman" panose="02020603050405020304" pitchFamily="18" charset="0"/>
                <a:cs typeface="Times New Roman" panose="02020603050405020304" pitchFamily="18" charset="0"/>
              </a:rPr>
              <a:t>- </a:t>
            </a:r>
            <a:r>
              <a:rPr lang="fr-FR" dirty="0" smtClean="0">
                <a:latin typeface="Times New Roman" panose="02020603050405020304" pitchFamily="18" charset="0"/>
                <a:cs typeface="Times New Roman" panose="02020603050405020304" pitchFamily="18" charset="0"/>
              </a:rPr>
              <a:t>12ème </a:t>
            </a:r>
            <a:r>
              <a:rPr lang="fr-FR" dirty="0">
                <a:latin typeface="Times New Roman" panose="02020603050405020304" pitchFamily="18" charset="0"/>
                <a:cs typeface="Times New Roman" panose="02020603050405020304" pitchFamily="18" charset="0"/>
              </a:rPr>
              <a:t>siècles : </a:t>
            </a:r>
            <a:r>
              <a:rPr lang="fr-FR" i="1" dirty="0">
                <a:latin typeface="Times New Roman" panose="02020603050405020304" pitchFamily="18" charset="0"/>
                <a:cs typeface="Times New Roman" panose="02020603050405020304" pitchFamily="18" charset="0"/>
              </a:rPr>
              <a:t>testa &gt; tete</a:t>
            </a:r>
            <a:r>
              <a:rPr lang="fr-FR" dirty="0">
                <a:latin typeface="Times New Roman" panose="02020603050405020304" pitchFamily="18" charset="0"/>
                <a:cs typeface="Times New Roman" panose="02020603050405020304" pitchFamily="18" charset="0"/>
              </a:rPr>
              <a:t> (</a:t>
            </a:r>
            <a:r>
              <a:rPr lang="fr-FR" i="1" dirty="0">
                <a:latin typeface="Times New Roman" panose="02020603050405020304" pitchFamily="18" charset="0"/>
                <a:cs typeface="Times New Roman" panose="02020603050405020304" pitchFamily="18" charset="0"/>
              </a:rPr>
              <a:t>tête</a:t>
            </a:r>
            <a:r>
              <a:rPr lang="fr-FR" dirty="0">
                <a:latin typeface="Times New Roman" panose="02020603050405020304" pitchFamily="18" charset="0"/>
                <a:cs typeface="Times New Roman" panose="02020603050405020304" pitchFamily="18" charset="0"/>
              </a:rPr>
              <a:t>)</a:t>
            </a:r>
            <a:endParaRPr lang="cs-CZ"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5073924"/>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fr-FR" dirty="0" smtClean="0">
                <a:latin typeface="Times New Roman" panose="02020603050405020304" pitchFamily="18" charset="0"/>
                <a:cs typeface="Times New Roman" panose="02020603050405020304" pitchFamily="18" charset="0"/>
              </a:rPr>
              <a:t>La palatalisation</a:t>
            </a:r>
            <a:endParaRPr lang="cs-CZ"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p:txBody>
          <a:bodyPr/>
          <a:lstStyle/>
          <a:p>
            <a:pPr algn="just">
              <a:lnSpc>
                <a:spcPct val="150000"/>
              </a:lnSpc>
            </a:pPr>
            <a:r>
              <a:rPr lang="fr-FR" dirty="0">
                <a:latin typeface="Times New Roman" panose="02020603050405020304" pitchFamily="18" charset="0"/>
                <a:cs typeface="Times New Roman" panose="02020603050405020304" pitchFamily="18" charset="0"/>
              </a:rPr>
              <a:t>La </a:t>
            </a:r>
            <a:r>
              <a:rPr lang="fr-FR" b="1" dirty="0">
                <a:latin typeface="Times New Roman" panose="02020603050405020304" pitchFamily="18" charset="0"/>
                <a:cs typeface="Times New Roman" panose="02020603050405020304" pitchFamily="18" charset="0"/>
              </a:rPr>
              <a:t>palatalisation</a:t>
            </a:r>
            <a:r>
              <a:rPr lang="fr-FR" dirty="0">
                <a:latin typeface="Times New Roman" panose="02020603050405020304" pitchFamily="18" charset="0"/>
                <a:cs typeface="Times New Roman" panose="02020603050405020304" pitchFamily="18" charset="0"/>
              </a:rPr>
              <a:t> est </a:t>
            </a:r>
            <a:r>
              <a:rPr lang="fr-FR" dirty="0" smtClean="0">
                <a:latin typeface="Times New Roman" panose="02020603050405020304" pitchFamily="18" charset="0"/>
                <a:cs typeface="Times New Roman" panose="02020603050405020304" pitchFamily="18" charset="0"/>
              </a:rPr>
              <a:t>une modification phonétique</a:t>
            </a:r>
            <a:r>
              <a:rPr lang="fr-FR" dirty="0">
                <a:latin typeface="Times New Roman" panose="02020603050405020304" pitchFamily="18" charset="0"/>
                <a:cs typeface="Times New Roman" panose="02020603050405020304" pitchFamily="18" charset="0"/>
              </a:rPr>
              <a:t> dans laquelle un son est produit par une partie plus à l'avant du palais dur que celle utilisée pour le son </a:t>
            </a:r>
            <a:r>
              <a:rPr lang="fr-FR" dirty="0" smtClean="0">
                <a:latin typeface="Times New Roman" panose="02020603050405020304" pitchFamily="18" charset="0"/>
                <a:cs typeface="Times New Roman" panose="02020603050405020304" pitchFamily="18" charset="0"/>
              </a:rPr>
              <a:t>d’origine.</a:t>
            </a:r>
          </a:p>
          <a:p>
            <a:pPr algn="just">
              <a:lnSpc>
                <a:spcPct val="150000"/>
              </a:lnSpc>
            </a:pPr>
            <a:r>
              <a:rPr lang="fr-FR" dirty="0" smtClean="0">
                <a:latin typeface="Times New Roman" panose="02020603050405020304" pitchFamily="18" charset="0"/>
                <a:cs typeface="Times New Roman" panose="02020603050405020304" pitchFamily="18" charset="0"/>
              </a:rPr>
              <a:t>Exemples : </a:t>
            </a:r>
            <a:r>
              <a:rPr lang="fr-FR" i="1" dirty="0" smtClean="0">
                <a:latin typeface="Times New Roman" panose="02020603050405020304" pitchFamily="18" charset="0"/>
                <a:cs typeface="Times New Roman" panose="02020603050405020304" pitchFamily="18" charset="0"/>
              </a:rPr>
              <a:t>castellum</a:t>
            </a:r>
            <a:r>
              <a:rPr lang="fr-FR" dirty="0" smtClean="0">
                <a:latin typeface="Times New Roman" panose="02020603050405020304" pitchFamily="18" charset="0"/>
                <a:cs typeface="Times New Roman" panose="02020603050405020304" pitchFamily="18" charset="0"/>
              </a:rPr>
              <a:t> &gt; </a:t>
            </a:r>
            <a:r>
              <a:rPr lang="fr-FR" i="1" dirty="0" smtClean="0">
                <a:latin typeface="Times New Roman" panose="02020603050405020304" pitchFamily="18" charset="0"/>
                <a:cs typeface="Times New Roman" panose="02020603050405020304" pitchFamily="18" charset="0"/>
              </a:rPr>
              <a:t>chastel </a:t>
            </a:r>
            <a:r>
              <a:rPr lang="fr-FR" dirty="0" smtClean="0">
                <a:latin typeface="Times New Roman" panose="02020603050405020304" pitchFamily="18" charset="0"/>
                <a:cs typeface="Times New Roman" panose="02020603050405020304" pitchFamily="18" charset="0"/>
              </a:rPr>
              <a:t>(ancien français) puis </a:t>
            </a:r>
            <a:r>
              <a:rPr lang="fr-FR" i="1" dirty="0" smtClean="0">
                <a:latin typeface="Times New Roman" panose="02020603050405020304" pitchFamily="18" charset="0"/>
                <a:cs typeface="Times New Roman" panose="02020603050405020304" pitchFamily="18" charset="0"/>
              </a:rPr>
              <a:t>château</a:t>
            </a:r>
            <a:r>
              <a:rPr lang="fr-FR" dirty="0" smtClean="0">
                <a:latin typeface="Times New Roman" panose="02020603050405020304" pitchFamily="18" charset="0"/>
                <a:cs typeface="Times New Roman" panose="02020603050405020304" pitchFamily="18" charset="0"/>
              </a:rPr>
              <a:t>, </a:t>
            </a:r>
            <a:r>
              <a:rPr lang="fr-FR" i="1" dirty="0" smtClean="0">
                <a:latin typeface="Times New Roman" panose="02020603050405020304" pitchFamily="18" charset="0"/>
                <a:cs typeface="Times New Roman" panose="02020603050405020304" pitchFamily="18" charset="0"/>
              </a:rPr>
              <a:t>caballus</a:t>
            </a:r>
            <a:r>
              <a:rPr lang="fr-FR" dirty="0" smtClean="0">
                <a:latin typeface="Times New Roman" panose="02020603050405020304" pitchFamily="18" charset="0"/>
                <a:cs typeface="Times New Roman" panose="02020603050405020304" pitchFamily="18" charset="0"/>
              </a:rPr>
              <a:t> &gt; </a:t>
            </a:r>
            <a:r>
              <a:rPr lang="fr-FR" i="1" dirty="0" smtClean="0">
                <a:latin typeface="Times New Roman" panose="02020603050405020304" pitchFamily="18" charset="0"/>
                <a:cs typeface="Times New Roman" panose="02020603050405020304" pitchFamily="18" charset="0"/>
              </a:rPr>
              <a:t>cheval</a:t>
            </a:r>
            <a:r>
              <a:rPr lang="fr-FR" dirty="0" smtClean="0">
                <a:latin typeface="Times New Roman" panose="02020603050405020304" pitchFamily="18" charset="0"/>
                <a:cs typeface="Times New Roman" panose="02020603050405020304" pitchFamily="18" charset="0"/>
              </a:rPr>
              <a:t>, etc. </a:t>
            </a:r>
            <a:endParaRPr lang="cs-CZ"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735803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1197A0D6-6DCB-4789-ADE3-8752A0468516}"/>
              </a:ext>
            </a:extLst>
          </p:cNvPr>
          <p:cNvSpPr>
            <a:spLocks noGrp="1"/>
          </p:cNvSpPr>
          <p:nvPr>
            <p:ph type="title"/>
          </p:nvPr>
        </p:nvSpPr>
        <p:spPr/>
        <p:txBody>
          <a:bodyPr/>
          <a:lstStyle/>
          <a:p>
            <a:pPr algn="ctr"/>
            <a:r>
              <a:rPr lang="fr-FR" dirty="0">
                <a:solidFill>
                  <a:prstClr val="black"/>
                </a:solidFill>
                <a:latin typeface="Times New Roman" panose="02020603050405020304" pitchFamily="18" charset="0"/>
                <a:cs typeface="Times New Roman" panose="02020603050405020304" pitchFamily="18" charset="0"/>
              </a:rPr>
              <a:t>La norme phonétique. Le français standard</a:t>
            </a:r>
            <a:endParaRPr lang="fr-FR" dirty="0"/>
          </a:p>
        </p:txBody>
      </p:sp>
      <p:sp>
        <p:nvSpPr>
          <p:cNvPr id="3" name="Espace réservé du contenu 2">
            <a:extLst>
              <a:ext uri="{FF2B5EF4-FFF2-40B4-BE49-F238E27FC236}">
                <a16:creationId xmlns="" xmlns:a16="http://schemas.microsoft.com/office/drawing/2014/main" id="{388A8AF7-78AC-4792-AA36-506B31A0EF8A}"/>
              </a:ext>
            </a:extLst>
          </p:cNvPr>
          <p:cNvSpPr>
            <a:spLocks noGrp="1"/>
          </p:cNvSpPr>
          <p:nvPr>
            <p:ph idx="1"/>
          </p:nvPr>
        </p:nvSpPr>
        <p:spPr/>
        <p:txBody>
          <a:bodyPr/>
          <a:lstStyle/>
          <a:p>
            <a:pPr algn="just">
              <a:lnSpc>
                <a:spcPct val="150000"/>
              </a:lnSpc>
            </a:pPr>
            <a:r>
              <a:rPr lang="fr-FR" dirty="0">
                <a:latin typeface="Times New Roman" panose="02020603050405020304" pitchFamily="18" charset="0"/>
                <a:cs typeface="Times New Roman" panose="02020603050405020304" pitchFamily="18" charset="0"/>
              </a:rPr>
              <a:t>Le français standard est lié au développement de la radio et de la télévision (4 millions en 1963, 13 millions en 1973)</a:t>
            </a:r>
          </a:p>
          <a:p>
            <a:pPr algn="just">
              <a:lnSpc>
                <a:spcPct val="150000"/>
              </a:lnSpc>
            </a:pPr>
            <a:r>
              <a:rPr lang="fr-FR" dirty="0">
                <a:latin typeface="Times New Roman" panose="02020603050405020304" pitchFamily="18" charset="0"/>
                <a:cs typeface="Times New Roman" panose="02020603050405020304" pitchFamily="18" charset="0"/>
              </a:rPr>
              <a:t>Les présentateurs sont sélectionnés pour leur « accent », qui sert de modèle aux auditeurs, qui vont l’imiter.</a:t>
            </a:r>
          </a:p>
          <a:p>
            <a:pPr algn="just">
              <a:lnSpc>
                <a:spcPct val="150000"/>
              </a:lnSpc>
            </a:pPr>
            <a:r>
              <a:rPr lang="fr-FR" dirty="0">
                <a:latin typeface="Times New Roman" panose="02020603050405020304" pitchFamily="18" charset="0"/>
                <a:cs typeface="Times New Roman" panose="02020603050405020304" pitchFamily="18" charset="0"/>
              </a:rPr>
              <a:t>Le français des présentateurs est prestigieux car c’est également le français de Paris, puisque toutes les émissions sont produites à Paris. </a:t>
            </a:r>
          </a:p>
          <a:p>
            <a:endParaRPr lang="fr-FR" dirty="0"/>
          </a:p>
        </p:txBody>
      </p:sp>
    </p:spTree>
    <p:extLst>
      <p:ext uri="{BB962C8B-B14F-4D97-AF65-F5344CB8AC3E}">
        <p14:creationId xmlns:p14="http://schemas.microsoft.com/office/powerpoint/2010/main" val="4108422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D74900E5-5DC6-47A6-9A68-E9038930B1D6}"/>
              </a:ext>
            </a:extLst>
          </p:cNvPr>
          <p:cNvSpPr>
            <a:spLocks noGrp="1"/>
          </p:cNvSpPr>
          <p:nvPr>
            <p:ph type="title"/>
          </p:nvPr>
        </p:nvSpPr>
        <p:spPr/>
        <p:txBody>
          <a:bodyPr/>
          <a:lstStyle/>
          <a:p>
            <a:pPr algn="ctr"/>
            <a:r>
              <a:rPr lang="fr-FR" dirty="0">
                <a:solidFill>
                  <a:prstClr val="black"/>
                </a:solidFill>
                <a:latin typeface="Times New Roman" panose="02020603050405020304" pitchFamily="18" charset="0"/>
                <a:cs typeface="Times New Roman" panose="02020603050405020304" pitchFamily="18" charset="0"/>
              </a:rPr>
              <a:t>La norme phonétique. Le français standard</a:t>
            </a:r>
            <a:endParaRPr lang="fr-FR" dirty="0"/>
          </a:p>
        </p:txBody>
      </p:sp>
      <p:sp>
        <p:nvSpPr>
          <p:cNvPr id="3" name="Espace réservé du contenu 2">
            <a:extLst>
              <a:ext uri="{FF2B5EF4-FFF2-40B4-BE49-F238E27FC236}">
                <a16:creationId xmlns="" xmlns:a16="http://schemas.microsoft.com/office/drawing/2014/main" id="{70CE2964-D089-402C-866F-C99C07032DDF}"/>
              </a:ext>
            </a:extLst>
          </p:cNvPr>
          <p:cNvSpPr>
            <a:spLocks noGrp="1"/>
          </p:cNvSpPr>
          <p:nvPr>
            <p:ph idx="1"/>
          </p:nvPr>
        </p:nvSpPr>
        <p:spPr/>
        <p:txBody>
          <a:bodyPr/>
          <a:lstStyle/>
          <a:p>
            <a:pPr marL="0" indent="0" algn="just">
              <a:lnSpc>
                <a:spcPct val="200000"/>
              </a:lnSpc>
              <a:buNone/>
            </a:pPr>
            <a:r>
              <a:rPr lang="fr-FR" dirty="0">
                <a:latin typeface="Times New Roman" panose="02020603050405020304" pitchFamily="18" charset="0"/>
                <a:cs typeface="Times New Roman" panose="02020603050405020304" pitchFamily="18" charset="0"/>
              </a:rPr>
              <a:t>Pierre Léon écrit en 1976 : « Toutes les grandes villes de France alignent leur prononciation sur ce même modèle standard et les mass média et les incessants mouvements de population le propagent. »</a:t>
            </a:r>
          </a:p>
          <a:p>
            <a:pPr marL="0" indent="0">
              <a:buNone/>
            </a:pPr>
            <a:endParaRPr lang="fr-FR" dirty="0"/>
          </a:p>
        </p:txBody>
      </p:sp>
    </p:spTree>
    <p:extLst>
      <p:ext uri="{BB962C8B-B14F-4D97-AF65-F5344CB8AC3E}">
        <p14:creationId xmlns:p14="http://schemas.microsoft.com/office/powerpoint/2010/main" val="3526682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A78B1D33-8D9E-4F25-BB1F-EE70BAF96CF3}"/>
              </a:ext>
            </a:extLst>
          </p:cNvPr>
          <p:cNvSpPr>
            <a:spLocks noGrp="1"/>
          </p:cNvSpPr>
          <p:nvPr>
            <p:ph type="title"/>
          </p:nvPr>
        </p:nvSpPr>
        <p:spPr/>
        <p:txBody>
          <a:bodyPr/>
          <a:lstStyle/>
          <a:p>
            <a:pPr algn="ctr"/>
            <a:r>
              <a:rPr lang="fr-FR" dirty="0">
                <a:solidFill>
                  <a:prstClr val="black"/>
                </a:solidFill>
                <a:latin typeface="Times New Roman" panose="02020603050405020304" pitchFamily="18" charset="0"/>
                <a:cs typeface="Times New Roman" panose="02020603050405020304" pitchFamily="18" charset="0"/>
              </a:rPr>
              <a:t>La norme phonétique. Les descriptions scientifiques</a:t>
            </a:r>
            <a:endParaRPr lang="fr-FR" dirty="0"/>
          </a:p>
        </p:txBody>
      </p:sp>
      <p:sp>
        <p:nvSpPr>
          <p:cNvPr id="3" name="Espace réservé du contenu 2">
            <a:extLst>
              <a:ext uri="{FF2B5EF4-FFF2-40B4-BE49-F238E27FC236}">
                <a16:creationId xmlns="" xmlns:a16="http://schemas.microsoft.com/office/drawing/2014/main" id="{B6BBD3BB-3CC2-48A1-9664-AB879F740FCA}"/>
              </a:ext>
            </a:extLst>
          </p:cNvPr>
          <p:cNvSpPr>
            <a:spLocks noGrp="1"/>
          </p:cNvSpPr>
          <p:nvPr>
            <p:ph idx="1"/>
          </p:nvPr>
        </p:nvSpPr>
        <p:spPr/>
        <p:txBody>
          <a:bodyPr>
            <a:normAutofit fontScale="92500" lnSpcReduction="10000"/>
          </a:bodyPr>
          <a:lstStyle/>
          <a:p>
            <a:pPr algn="just">
              <a:lnSpc>
                <a:spcPct val="150000"/>
              </a:lnSpc>
            </a:pPr>
            <a:r>
              <a:rPr lang="fr-FR" dirty="0">
                <a:latin typeface="Times New Roman" panose="02020603050405020304" pitchFamily="18" charset="0"/>
                <a:cs typeface="Times New Roman" panose="02020603050405020304" pitchFamily="18" charset="0"/>
              </a:rPr>
              <a:t>André Martinet et Henriette Walter publient en 1973 leur </a:t>
            </a:r>
            <a:r>
              <a:rPr lang="fr-FR" i="1" dirty="0">
                <a:latin typeface="Times New Roman" panose="02020603050405020304" pitchFamily="18" charset="0"/>
                <a:cs typeface="Times New Roman" panose="02020603050405020304" pitchFamily="18" charset="0"/>
              </a:rPr>
              <a:t>Dictionnaire de la prononciation française dans son usage réel</a:t>
            </a:r>
            <a:r>
              <a:rPr lang="fr-FR" dirty="0">
                <a:latin typeface="Times New Roman" panose="02020603050405020304" pitchFamily="18" charset="0"/>
                <a:cs typeface="Times New Roman" panose="02020603050405020304" pitchFamily="18" charset="0"/>
              </a:rPr>
              <a:t>. Ils s’intéressent au français parlé par des individus cultivés de la région parisienne. </a:t>
            </a:r>
          </a:p>
          <a:p>
            <a:pPr algn="just">
              <a:lnSpc>
                <a:spcPct val="150000"/>
              </a:lnSpc>
            </a:pPr>
            <a:r>
              <a:rPr lang="fr-FR" dirty="0">
                <a:latin typeface="Times New Roman" panose="02020603050405020304" pitchFamily="18" charset="0"/>
                <a:cs typeface="Times New Roman" panose="02020603050405020304" pitchFamily="18" charset="0"/>
              </a:rPr>
              <a:t>Ils montrent que la prononciation d’un même locuteur peut varier plusieurs fois pour un même mot. </a:t>
            </a:r>
          </a:p>
          <a:p>
            <a:pPr algn="just">
              <a:lnSpc>
                <a:spcPct val="150000"/>
              </a:lnSpc>
            </a:pPr>
            <a:r>
              <a:rPr lang="fr-FR" dirty="0">
                <a:latin typeface="Times New Roman" panose="02020603050405020304" pitchFamily="18" charset="0"/>
                <a:cs typeface="Times New Roman" panose="02020603050405020304" pitchFamily="18" charset="0"/>
              </a:rPr>
              <a:t>Ils montrent aussi que les sociolectes parisiens révèlent des prononciations différentes. </a:t>
            </a:r>
          </a:p>
        </p:txBody>
      </p:sp>
    </p:spTree>
    <p:extLst>
      <p:ext uri="{BB962C8B-B14F-4D97-AF65-F5344CB8AC3E}">
        <p14:creationId xmlns:p14="http://schemas.microsoft.com/office/powerpoint/2010/main" val="2285324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CB6A8BC9-D17F-444F-AE5F-30E53FFE9DDF}"/>
              </a:ext>
            </a:extLst>
          </p:cNvPr>
          <p:cNvSpPr>
            <a:spLocks noGrp="1"/>
          </p:cNvSpPr>
          <p:nvPr>
            <p:ph type="title"/>
          </p:nvPr>
        </p:nvSpPr>
        <p:spPr/>
        <p:txBody>
          <a:bodyPr/>
          <a:lstStyle/>
          <a:p>
            <a:pPr algn="ctr"/>
            <a:r>
              <a:rPr lang="fr-FR" dirty="0">
                <a:solidFill>
                  <a:prstClr val="black"/>
                </a:solidFill>
                <a:latin typeface="Times New Roman" panose="02020603050405020304" pitchFamily="18" charset="0"/>
                <a:cs typeface="Times New Roman" panose="02020603050405020304" pitchFamily="18" charset="0"/>
              </a:rPr>
              <a:t>La norme phonétique. Les descriptions scientifiques</a:t>
            </a:r>
            <a:endParaRPr lang="fr-FR" dirty="0"/>
          </a:p>
        </p:txBody>
      </p:sp>
      <p:sp>
        <p:nvSpPr>
          <p:cNvPr id="3" name="Espace réservé du contenu 2">
            <a:extLst>
              <a:ext uri="{FF2B5EF4-FFF2-40B4-BE49-F238E27FC236}">
                <a16:creationId xmlns="" xmlns:a16="http://schemas.microsoft.com/office/drawing/2014/main" id="{F7F6A2CA-FEA1-41B3-93DD-50C18E94EDE2}"/>
              </a:ext>
            </a:extLst>
          </p:cNvPr>
          <p:cNvSpPr>
            <a:spLocks noGrp="1"/>
          </p:cNvSpPr>
          <p:nvPr>
            <p:ph idx="1"/>
          </p:nvPr>
        </p:nvSpPr>
        <p:spPr/>
        <p:txBody>
          <a:bodyPr>
            <a:normAutofit fontScale="92500" lnSpcReduction="10000"/>
          </a:bodyPr>
          <a:lstStyle/>
          <a:p>
            <a:pPr algn="just"/>
            <a:r>
              <a:rPr lang="fr-FR" dirty="0">
                <a:latin typeface="Times New Roman" panose="02020603050405020304" pitchFamily="18" charset="0"/>
                <a:cs typeface="Times New Roman" panose="02020603050405020304" pitchFamily="18" charset="0"/>
              </a:rPr>
              <a:t>Henriette Walter montre que les prononciations varient d’une région à l’autre, mais également, dans une même région, que la prononciation varie en fonction des individus.</a:t>
            </a:r>
          </a:p>
          <a:p>
            <a:pPr algn="just"/>
            <a:r>
              <a:rPr lang="fr-FR" dirty="0">
                <a:latin typeface="Times New Roman" panose="02020603050405020304" pitchFamily="18" charset="0"/>
                <a:cs typeface="Times New Roman" panose="02020603050405020304" pitchFamily="18" charset="0"/>
              </a:rPr>
              <a:t>Les études qui sont faites dans les années 1970 révèlent que la prononciation parisienne a perdu du prestige (on trouve qu’elle est snob)</a:t>
            </a:r>
          </a:p>
          <a:p>
            <a:pPr algn="just"/>
            <a:r>
              <a:rPr lang="fr-FR" dirty="0">
                <a:latin typeface="Times New Roman" panose="02020603050405020304" pitchFamily="18" charset="0"/>
                <a:cs typeface="Times New Roman" panose="02020603050405020304" pitchFamily="18" charset="0"/>
              </a:rPr>
              <a:t>Par ailleurs, on constate que la prononciation varie en fonction de facteurs socioculturels.</a:t>
            </a:r>
          </a:p>
          <a:p>
            <a:pPr algn="just"/>
            <a:r>
              <a:rPr lang="fr-FR" dirty="0">
                <a:latin typeface="Times New Roman" panose="02020603050405020304" pitchFamily="18" charset="0"/>
                <a:cs typeface="Times New Roman" panose="02020603050405020304" pitchFamily="18" charset="0"/>
              </a:rPr>
              <a:t>Il y a un processus d’homogénéisation de la prononciation en fonction de la classe sociale : plus on est élevé dans la classe sociale, plus on a une prononciation standard. D’où une nouvelle norme : le « français standardisé ». </a:t>
            </a:r>
          </a:p>
        </p:txBody>
      </p:sp>
    </p:spTree>
    <p:extLst>
      <p:ext uri="{BB962C8B-B14F-4D97-AF65-F5344CB8AC3E}">
        <p14:creationId xmlns:p14="http://schemas.microsoft.com/office/powerpoint/2010/main" val="41060370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CCFF9640-8FAD-43BD-A21D-322F09D7F0BC}"/>
              </a:ext>
            </a:extLst>
          </p:cNvPr>
          <p:cNvSpPr>
            <a:spLocks noGrp="1"/>
          </p:cNvSpPr>
          <p:nvPr>
            <p:ph type="title"/>
          </p:nvPr>
        </p:nvSpPr>
        <p:spPr/>
        <p:txBody>
          <a:bodyPr/>
          <a:lstStyle/>
          <a:p>
            <a:r>
              <a:rPr lang="fr-FR" dirty="0">
                <a:solidFill>
                  <a:prstClr val="black"/>
                </a:solidFill>
                <a:latin typeface="Times New Roman" panose="02020603050405020304" pitchFamily="18" charset="0"/>
                <a:cs typeface="Times New Roman" panose="02020603050405020304" pitchFamily="18" charset="0"/>
              </a:rPr>
              <a:t>La norme phonétique. Le français standardisé</a:t>
            </a:r>
            <a:endParaRPr lang="fr-FR" dirty="0"/>
          </a:p>
        </p:txBody>
      </p:sp>
      <p:sp>
        <p:nvSpPr>
          <p:cNvPr id="3" name="Espace réservé du contenu 2">
            <a:extLst>
              <a:ext uri="{FF2B5EF4-FFF2-40B4-BE49-F238E27FC236}">
                <a16:creationId xmlns="" xmlns:a16="http://schemas.microsoft.com/office/drawing/2014/main" id="{78095239-DCC3-4070-841B-CE50E06C4E74}"/>
              </a:ext>
            </a:extLst>
          </p:cNvPr>
          <p:cNvSpPr>
            <a:spLocks noGrp="1"/>
          </p:cNvSpPr>
          <p:nvPr>
            <p:ph idx="1"/>
          </p:nvPr>
        </p:nvSpPr>
        <p:spPr/>
        <p:txBody>
          <a:bodyPr>
            <a:normAutofit fontScale="85000" lnSpcReduction="10000"/>
          </a:bodyPr>
          <a:lstStyle/>
          <a:p>
            <a:pPr algn="just">
              <a:lnSpc>
                <a:spcPct val="150000"/>
              </a:lnSpc>
            </a:pPr>
            <a:r>
              <a:rPr lang="fr-FR" dirty="0">
                <a:latin typeface="Times New Roman" panose="02020603050405020304" pitchFamily="18" charset="0"/>
                <a:cs typeface="Times New Roman" panose="02020603050405020304" pitchFamily="18" charset="0"/>
              </a:rPr>
              <a:t>« Il semble maintenant qu’il existe dans toutes les régions de France et non plus seulement à Paris, une prononciation commune acceptée partout et qu’on pourrait appeler standardisée. On la définira d’abord linguistiquement par des caractères communs, opposés aux variantes, qui excluent leurs auteurs du </a:t>
            </a:r>
            <a:r>
              <a:rPr lang="fr-FR" dirty="0" smtClean="0">
                <a:latin typeface="Times New Roman" panose="02020603050405020304" pitchFamily="18" charset="0"/>
                <a:cs typeface="Times New Roman" panose="02020603050405020304" pitchFamily="18" charset="0"/>
              </a:rPr>
              <a:t>Fsé (= français standardisé) </a:t>
            </a:r>
            <a:r>
              <a:rPr lang="fr-FR" dirty="0">
                <a:latin typeface="Times New Roman" panose="02020603050405020304" pitchFamily="18" charset="0"/>
                <a:cs typeface="Times New Roman" panose="02020603050405020304" pitchFamily="18" charset="0"/>
              </a:rPr>
              <a:t>et marquent un accent régional » (livre de Français Langue étrangère)</a:t>
            </a:r>
          </a:p>
          <a:p>
            <a:pPr algn="just">
              <a:lnSpc>
                <a:spcPct val="150000"/>
              </a:lnSpc>
            </a:pPr>
            <a:r>
              <a:rPr lang="fr-FR" dirty="0">
                <a:latin typeface="Times New Roman" panose="02020603050405020304" pitchFamily="18" charset="0"/>
                <a:cs typeface="Times New Roman" panose="02020603050405020304" pitchFamily="18" charset="0"/>
              </a:rPr>
              <a:t>La prononciation du français standardisé est celle des trentenaires de la classe sociale favorisée ascendante. Peu importe où vivent ces personnes, elles ont à peu près la même prononciation. </a:t>
            </a:r>
          </a:p>
        </p:txBody>
      </p:sp>
    </p:spTree>
    <p:extLst>
      <p:ext uri="{BB962C8B-B14F-4D97-AF65-F5344CB8AC3E}">
        <p14:creationId xmlns:p14="http://schemas.microsoft.com/office/powerpoint/2010/main" val="21820398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D2C3D24E-0D4A-41A9-9148-A8BC25DD23FC}"/>
              </a:ext>
            </a:extLst>
          </p:cNvPr>
          <p:cNvSpPr>
            <a:spLocks noGrp="1"/>
          </p:cNvSpPr>
          <p:nvPr>
            <p:ph type="title"/>
          </p:nvPr>
        </p:nvSpPr>
        <p:spPr/>
        <p:txBody>
          <a:bodyPr/>
          <a:lstStyle/>
          <a:p>
            <a:pPr algn="ctr"/>
            <a:r>
              <a:rPr lang="fr-FR" dirty="0">
                <a:solidFill>
                  <a:prstClr val="black"/>
                </a:solidFill>
                <a:latin typeface="Times New Roman" panose="02020603050405020304" pitchFamily="18" charset="0"/>
                <a:cs typeface="Times New Roman" panose="02020603050405020304" pitchFamily="18" charset="0"/>
              </a:rPr>
              <a:t>La norme phonétique. Le français de référence</a:t>
            </a:r>
            <a:endParaRPr lang="fr-FR" dirty="0"/>
          </a:p>
        </p:txBody>
      </p:sp>
      <p:sp>
        <p:nvSpPr>
          <p:cNvPr id="3" name="Espace réservé du contenu 2">
            <a:extLst>
              <a:ext uri="{FF2B5EF4-FFF2-40B4-BE49-F238E27FC236}">
                <a16:creationId xmlns="" xmlns:a16="http://schemas.microsoft.com/office/drawing/2014/main" id="{335C6FF4-4D68-41F1-A15A-EF71E674B2E5}"/>
              </a:ext>
            </a:extLst>
          </p:cNvPr>
          <p:cNvSpPr>
            <a:spLocks noGrp="1"/>
          </p:cNvSpPr>
          <p:nvPr>
            <p:ph idx="1"/>
          </p:nvPr>
        </p:nvSpPr>
        <p:spPr/>
        <p:txBody>
          <a:bodyPr/>
          <a:lstStyle/>
          <a:p>
            <a:pPr algn="just"/>
            <a:r>
              <a:rPr lang="fr-FR" dirty="0">
                <a:latin typeface="Times New Roman" panose="02020603050405020304" pitchFamily="18" charset="0"/>
                <a:cs typeface="Times New Roman" panose="02020603050405020304" pitchFamily="18" charset="0"/>
              </a:rPr>
              <a:t>Le « français de référence » est le modèle qui s’impose au début des années 2000. C’est le français de Paris qui s’est propagé dans toutes les grandes villes et qu’on ne peut plus rattacher à une classe sociale précise. </a:t>
            </a:r>
          </a:p>
          <a:p>
            <a:pPr algn="just"/>
            <a:r>
              <a:rPr lang="fr-FR" dirty="0">
                <a:latin typeface="Times New Roman" panose="02020603050405020304" pitchFamily="18" charset="0"/>
                <a:cs typeface="Times New Roman" panose="02020603050405020304" pitchFamily="18" charset="0"/>
              </a:rPr>
              <a:t>Là encore, le français de référence est dû aux journalistes.</a:t>
            </a:r>
          </a:p>
          <a:p>
            <a:pPr algn="just"/>
            <a:r>
              <a:rPr lang="fr-FR" dirty="0">
                <a:latin typeface="Times New Roman" panose="02020603050405020304" pitchFamily="18" charset="0"/>
                <a:cs typeface="Times New Roman" panose="02020603050405020304" pitchFamily="18" charset="0"/>
              </a:rPr>
              <a:t>C’est un français qui est « neutre » et n’a pas d’accent. </a:t>
            </a:r>
          </a:p>
          <a:p>
            <a:pPr algn="just"/>
            <a:r>
              <a:rPr lang="fr-FR" dirty="0">
                <a:latin typeface="Times New Roman" panose="02020603050405020304" pitchFamily="18" charset="0"/>
                <a:cs typeface="Times New Roman" panose="02020603050405020304" pitchFamily="18" charset="0"/>
              </a:rPr>
              <a:t>C’est ce français qui sert de norme.</a:t>
            </a:r>
          </a:p>
          <a:p>
            <a:pPr algn="just"/>
            <a:r>
              <a:rPr lang="fr-FR" dirty="0">
                <a:latin typeface="Times New Roman" panose="02020603050405020304" pitchFamily="18" charset="0"/>
                <a:cs typeface="Times New Roman" panose="02020603050405020304" pitchFamily="18" charset="0"/>
              </a:rPr>
              <a:t>On observe une différence entre les méridionaux, qui gardent leur accent, et le reste de la France. </a:t>
            </a:r>
          </a:p>
        </p:txBody>
      </p:sp>
    </p:spTree>
    <p:extLst>
      <p:ext uri="{BB962C8B-B14F-4D97-AF65-F5344CB8AC3E}">
        <p14:creationId xmlns:p14="http://schemas.microsoft.com/office/powerpoint/2010/main" val="30362319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0EDF960D-3C8F-4529-9931-1B92E8F18D61}"/>
              </a:ext>
            </a:extLst>
          </p:cNvPr>
          <p:cNvSpPr>
            <a:spLocks noGrp="1"/>
          </p:cNvSpPr>
          <p:nvPr>
            <p:ph type="title"/>
          </p:nvPr>
        </p:nvSpPr>
        <p:spPr/>
        <p:txBody>
          <a:bodyPr/>
          <a:lstStyle/>
          <a:p>
            <a:pPr algn="ctr"/>
            <a:r>
              <a:rPr lang="fr-FR" dirty="0">
                <a:latin typeface="Times New Roman" panose="02020603050405020304" pitchFamily="18" charset="0"/>
                <a:cs typeface="Times New Roman" panose="02020603050405020304" pitchFamily="18" charset="0"/>
              </a:rPr>
              <a:t>Une difficulté du français : les lettres muettes</a:t>
            </a:r>
          </a:p>
        </p:txBody>
      </p:sp>
      <p:sp>
        <p:nvSpPr>
          <p:cNvPr id="3" name="Espace réservé du contenu 2">
            <a:extLst>
              <a:ext uri="{FF2B5EF4-FFF2-40B4-BE49-F238E27FC236}">
                <a16:creationId xmlns="" xmlns:a16="http://schemas.microsoft.com/office/drawing/2014/main" id="{D3BD6F4D-1EF7-493B-9489-D475225C44A1}"/>
              </a:ext>
            </a:extLst>
          </p:cNvPr>
          <p:cNvSpPr>
            <a:spLocks noGrp="1"/>
          </p:cNvSpPr>
          <p:nvPr>
            <p:ph idx="1"/>
          </p:nvPr>
        </p:nvSpPr>
        <p:spPr/>
        <p:txBody>
          <a:bodyPr/>
          <a:lstStyle/>
          <a:p>
            <a:pPr algn="just">
              <a:lnSpc>
                <a:spcPct val="150000"/>
              </a:lnSpc>
            </a:pPr>
            <a:r>
              <a:rPr lang="fr-FR" dirty="0">
                <a:latin typeface="Times New Roman" panose="02020603050405020304" pitchFamily="18" charset="0"/>
                <a:cs typeface="Times New Roman" panose="02020603050405020304" pitchFamily="18" charset="0"/>
              </a:rPr>
              <a:t>L’une des principales différences entre le tchèque et le français est que le tchèque est une langue phonétique, où toutes les lettres écrites (les « graphèmes ») se prononcent, alors que, en français, il existe de nombreuses lettres « muettes », c’est-à-dire qui ne se prononcent pas. </a:t>
            </a:r>
          </a:p>
          <a:p>
            <a:pPr algn="just">
              <a:lnSpc>
                <a:spcPct val="150000"/>
              </a:lnSpc>
            </a:pPr>
            <a:r>
              <a:rPr lang="fr-FR" dirty="0">
                <a:latin typeface="Times New Roman" panose="02020603050405020304" pitchFamily="18" charset="0"/>
                <a:cs typeface="Times New Roman" panose="02020603050405020304" pitchFamily="18" charset="0"/>
              </a:rPr>
              <a:t>Ces lettres muettes posent de nombreux problèmes aux apprenants du français, nous allons voir comment les identifier</a:t>
            </a:r>
          </a:p>
        </p:txBody>
      </p:sp>
    </p:spTree>
    <p:extLst>
      <p:ext uri="{BB962C8B-B14F-4D97-AF65-F5344CB8AC3E}">
        <p14:creationId xmlns:p14="http://schemas.microsoft.com/office/powerpoint/2010/main" val="150959187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6EE33006-9F91-45F0-A5A7-FCE7AC8835B1}"/>
              </a:ext>
            </a:extLst>
          </p:cNvPr>
          <p:cNvSpPr>
            <a:spLocks noGrp="1"/>
          </p:cNvSpPr>
          <p:nvPr>
            <p:ph type="title"/>
          </p:nvPr>
        </p:nvSpPr>
        <p:spPr/>
        <p:txBody>
          <a:bodyPr/>
          <a:lstStyle/>
          <a:p>
            <a:pPr algn="ctr"/>
            <a:r>
              <a:rPr lang="fr-FR" dirty="0">
                <a:latin typeface="Times New Roman" panose="02020603050405020304" pitchFamily="18" charset="0"/>
                <a:cs typeface="Times New Roman" panose="02020603050405020304" pitchFamily="18" charset="0"/>
              </a:rPr>
              <a:t>Les lettres muettes. Le « e » muet</a:t>
            </a:r>
          </a:p>
        </p:txBody>
      </p:sp>
      <p:sp>
        <p:nvSpPr>
          <p:cNvPr id="3" name="Espace réservé du contenu 2">
            <a:extLst>
              <a:ext uri="{FF2B5EF4-FFF2-40B4-BE49-F238E27FC236}">
                <a16:creationId xmlns="" xmlns:a16="http://schemas.microsoft.com/office/drawing/2014/main" id="{845EE8B2-BD72-4112-8749-8CB9459C7E4A}"/>
              </a:ext>
            </a:extLst>
          </p:cNvPr>
          <p:cNvSpPr>
            <a:spLocks noGrp="1"/>
          </p:cNvSpPr>
          <p:nvPr>
            <p:ph idx="1"/>
          </p:nvPr>
        </p:nvSpPr>
        <p:spPr/>
        <p:txBody>
          <a:bodyPr>
            <a:normAutofit fontScale="62500" lnSpcReduction="20000"/>
          </a:bodyPr>
          <a:lstStyle/>
          <a:p>
            <a:pPr algn="just">
              <a:lnSpc>
                <a:spcPct val="150000"/>
              </a:lnSpc>
            </a:pPr>
            <a:r>
              <a:rPr lang="fr-FR" dirty="0">
                <a:latin typeface="Times New Roman" panose="02020603050405020304" pitchFamily="18" charset="0"/>
                <a:cs typeface="Times New Roman" panose="02020603050405020304" pitchFamily="18" charset="0"/>
              </a:rPr>
              <a:t>Le « e » muet est un « e » qui se trouve à la fin d’un mot et qui ne se prononce pas. Lorsque, à la fin d’un nom ou d’un adjectif, on trouve un « e » à l’écrit, ce dernier ne se prononce pas à l’oral: gentille, Prague, orange, sensible, heure, etc. </a:t>
            </a:r>
          </a:p>
          <a:p>
            <a:pPr algn="just">
              <a:lnSpc>
                <a:spcPct val="150000"/>
              </a:lnSpc>
            </a:pPr>
            <a:r>
              <a:rPr lang="fr-FR" dirty="0">
                <a:latin typeface="Times New Roman" panose="02020603050405020304" pitchFamily="18" charset="0"/>
                <a:cs typeface="Times New Roman" panose="02020603050405020304" pitchFamily="18" charset="0"/>
              </a:rPr>
              <a:t>Le « e » muet se rencontre également au futur et au conditionnel des verbes en – </a:t>
            </a:r>
            <a:r>
              <a:rPr lang="fr-FR" i="1" dirty="0">
                <a:latin typeface="Times New Roman" panose="02020603050405020304" pitchFamily="18" charset="0"/>
                <a:cs typeface="Times New Roman" panose="02020603050405020304" pitchFamily="18" charset="0"/>
              </a:rPr>
              <a:t>yer</a:t>
            </a:r>
            <a:r>
              <a:rPr lang="fr-FR" dirty="0" smtClean="0">
                <a:latin typeface="Times New Roman" panose="02020603050405020304" pitchFamily="18" charset="0"/>
                <a:cs typeface="Times New Roman" panose="02020603050405020304" pitchFamily="18" charset="0"/>
              </a:rPr>
              <a:t>, – </a:t>
            </a:r>
            <a:r>
              <a:rPr lang="fr-FR" i="1" dirty="0" smtClean="0">
                <a:latin typeface="Times New Roman" panose="02020603050405020304" pitchFamily="18" charset="0"/>
                <a:cs typeface="Times New Roman" panose="02020603050405020304" pitchFamily="18" charset="0"/>
              </a:rPr>
              <a:t>uer</a:t>
            </a:r>
            <a:r>
              <a:rPr lang="fr-FR" dirty="0" smtClean="0">
                <a:latin typeface="Times New Roman" panose="02020603050405020304" pitchFamily="18" charset="0"/>
                <a:cs typeface="Times New Roman" panose="02020603050405020304" pitchFamily="18" charset="0"/>
              </a:rPr>
              <a:t> </a:t>
            </a:r>
            <a:r>
              <a:rPr lang="fr-FR" dirty="0">
                <a:latin typeface="Times New Roman" panose="02020603050405020304" pitchFamily="18" charset="0"/>
                <a:cs typeface="Times New Roman" panose="02020603050405020304" pitchFamily="18" charset="0"/>
              </a:rPr>
              <a:t>et – </a:t>
            </a:r>
            <a:r>
              <a:rPr lang="fr-FR" i="1" dirty="0">
                <a:latin typeface="Times New Roman" panose="02020603050405020304" pitchFamily="18" charset="0"/>
                <a:cs typeface="Times New Roman" panose="02020603050405020304" pitchFamily="18" charset="0"/>
              </a:rPr>
              <a:t>ier</a:t>
            </a:r>
            <a:r>
              <a:rPr lang="fr-FR" dirty="0">
                <a:latin typeface="Times New Roman" panose="02020603050405020304" pitchFamily="18" charset="0"/>
                <a:cs typeface="Times New Roman" panose="02020603050405020304" pitchFamily="18" charset="0"/>
              </a:rPr>
              <a:t>: </a:t>
            </a:r>
            <a:r>
              <a:rPr lang="fr-FR" i="1" dirty="0">
                <a:latin typeface="Times New Roman" panose="02020603050405020304" pitchFamily="18" charset="0"/>
                <a:cs typeface="Times New Roman" panose="02020603050405020304" pitchFamily="18" charset="0"/>
              </a:rPr>
              <a:t>payer : je paierai, tu paieras</a:t>
            </a:r>
            <a:r>
              <a:rPr lang="fr-FR" dirty="0">
                <a:latin typeface="Times New Roman" panose="02020603050405020304" pitchFamily="18" charset="0"/>
                <a:cs typeface="Times New Roman" panose="02020603050405020304" pitchFamily="18" charset="0"/>
              </a:rPr>
              <a:t>, etc., </a:t>
            </a:r>
            <a:r>
              <a:rPr lang="fr-FR" i="1" dirty="0">
                <a:latin typeface="Times New Roman" panose="02020603050405020304" pitchFamily="18" charset="0"/>
                <a:cs typeface="Times New Roman" panose="02020603050405020304" pitchFamily="18" charset="0"/>
              </a:rPr>
              <a:t>éternuer : j’éternuerai, tu éternueras, etc., manier: je manierai, tu manieras, etc. </a:t>
            </a:r>
          </a:p>
          <a:p>
            <a:pPr algn="just">
              <a:lnSpc>
                <a:spcPct val="150000"/>
              </a:lnSpc>
            </a:pPr>
            <a:r>
              <a:rPr lang="fr-FR" dirty="0">
                <a:latin typeface="Times New Roman" panose="02020603050405020304" pitchFamily="18" charset="0"/>
                <a:cs typeface="Times New Roman" panose="02020603050405020304" pitchFamily="18" charset="0"/>
              </a:rPr>
              <a:t>Dans les noms qui dérivent des verbes </a:t>
            </a:r>
            <a:r>
              <a:rPr lang="fr-FR" dirty="0" smtClean="0">
                <a:latin typeface="Times New Roman" panose="02020603050405020304" pitchFamily="18" charset="0"/>
                <a:cs typeface="Times New Roman" panose="02020603050405020304" pitchFamily="18" charset="0"/>
              </a:rPr>
              <a:t>en </a:t>
            </a:r>
            <a:r>
              <a:rPr lang="fr-FR" dirty="0">
                <a:latin typeface="Times New Roman" panose="02020603050405020304" pitchFamily="18" charset="0"/>
                <a:cs typeface="Times New Roman" panose="02020603050405020304" pitchFamily="18" charset="0"/>
              </a:rPr>
              <a:t>– yer, – </a:t>
            </a:r>
            <a:r>
              <a:rPr lang="fr-FR" i="1" dirty="0" smtClean="0">
                <a:latin typeface="Times New Roman" panose="02020603050405020304" pitchFamily="18" charset="0"/>
                <a:cs typeface="Times New Roman" panose="02020603050405020304" pitchFamily="18" charset="0"/>
              </a:rPr>
              <a:t>uer</a:t>
            </a:r>
            <a:r>
              <a:rPr lang="fr-FR" dirty="0" smtClean="0">
                <a:latin typeface="Times New Roman" panose="02020603050405020304" pitchFamily="18" charset="0"/>
                <a:cs typeface="Times New Roman" panose="02020603050405020304" pitchFamily="18" charset="0"/>
              </a:rPr>
              <a:t> </a:t>
            </a:r>
            <a:r>
              <a:rPr lang="fr-FR" dirty="0">
                <a:latin typeface="Times New Roman" panose="02020603050405020304" pitchFamily="18" charset="0"/>
                <a:cs typeface="Times New Roman" panose="02020603050405020304" pitchFamily="18" charset="0"/>
              </a:rPr>
              <a:t>et – </a:t>
            </a:r>
            <a:r>
              <a:rPr lang="fr-FR" i="1" dirty="0">
                <a:latin typeface="Times New Roman" panose="02020603050405020304" pitchFamily="18" charset="0"/>
                <a:cs typeface="Times New Roman" panose="02020603050405020304" pitchFamily="18" charset="0"/>
              </a:rPr>
              <a:t>ier</a:t>
            </a:r>
            <a:r>
              <a:rPr lang="fr-FR" dirty="0">
                <a:latin typeface="Times New Roman" panose="02020603050405020304" pitchFamily="18" charset="0"/>
                <a:cs typeface="Times New Roman" panose="02020603050405020304" pitchFamily="18" charset="0"/>
              </a:rPr>
              <a:t>, le « e » est également muet : </a:t>
            </a:r>
            <a:r>
              <a:rPr lang="fr-FR" i="1" dirty="0">
                <a:latin typeface="Times New Roman" panose="02020603050405020304" pitchFamily="18" charset="0"/>
                <a:cs typeface="Times New Roman" panose="02020603050405020304" pitchFamily="18" charset="0"/>
              </a:rPr>
              <a:t>payer</a:t>
            </a:r>
            <a:r>
              <a:rPr lang="fr-FR" dirty="0">
                <a:latin typeface="Times New Roman" panose="02020603050405020304" pitchFamily="18" charset="0"/>
                <a:cs typeface="Times New Roman" panose="02020603050405020304" pitchFamily="18" charset="0"/>
              </a:rPr>
              <a:t> &gt; </a:t>
            </a:r>
            <a:r>
              <a:rPr lang="fr-FR" i="1" dirty="0">
                <a:latin typeface="Times New Roman" panose="02020603050405020304" pitchFamily="18" charset="0"/>
                <a:cs typeface="Times New Roman" panose="02020603050405020304" pitchFamily="18" charset="0"/>
              </a:rPr>
              <a:t>paiement</a:t>
            </a:r>
            <a:r>
              <a:rPr lang="fr-FR" dirty="0">
                <a:latin typeface="Times New Roman" panose="02020603050405020304" pitchFamily="18" charset="0"/>
                <a:cs typeface="Times New Roman" panose="02020603050405020304" pitchFamily="18" charset="0"/>
              </a:rPr>
              <a:t>, </a:t>
            </a:r>
            <a:r>
              <a:rPr lang="fr-FR" i="1" dirty="0">
                <a:latin typeface="Times New Roman" panose="02020603050405020304" pitchFamily="18" charset="0"/>
                <a:cs typeface="Times New Roman" panose="02020603050405020304" pitchFamily="18" charset="0"/>
              </a:rPr>
              <a:t>éternuer</a:t>
            </a:r>
            <a:r>
              <a:rPr lang="fr-FR" dirty="0">
                <a:latin typeface="Times New Roman" panose="02020603050405020304" pitchFamily="18" charset="0"/>
                <a:cs typeface="Times New Roman" panose="02020603050405020304" pitchFamily="18" charset="0"/>
              </a:rPr>
              <a:t> &gt; </a:t>
            </a:r>
            <a:r>
              <a:rPr lang="fr-FR" i="1" dirty="0">
                <a:latin typeface="Times New Roman" panose="02020603050405020304" pitchFamily="18" charset="0"/>
                <a:cs typeface="Times New Roman" panose="02020603050405020304" pitchFamily="18" charset="0"/>
              </a:rPr>
              <a:t>éternuement</a:t>
            </a:r>
            <a:r>
              <a:rPr lang="fr-FR" dirty="0">
                <a:latin typeface="Times New Roman" panose="02020603050405020304" pitchFamily="18" charset="0"/>
                <a:cs typeface="Times New Roman" panose="02020603050405020304" pitchFamily="18" charset="0"/>
              </a:rPr>
              <a:t>, </a:t>
            </a:r>
            <a:r>
              <a:rPr lang="fr-FR" i="1" dirty="0">
                <a:latin typeface="Times New Roman" panose="02020603050405020304" pitchFamily="18" charset="0"/>
                <a:cs typeface="Times New Roman" panose="02020603050405020304" pitchFamily="18" charset="0"/>
              </a:rPr>
              <a:t>manier </a:t>
            </a:r>
            <a:r>
              <a:rPr lang="fr-FR" dirty="0">
                <a:latin typeface="Times New Roman" panose="02020603050405020304" pitchFamily="18" charset="0"/>
                <a:cs typeface="Times New Roman" panose="02020603050405020304" pitchFamily="18" charset="0"/>
              </a:rPr>
              <a:t>&gt; </a:t>
            </a:r>
            <a:r>
              <a:rPr lang="fr-FR" i="1" dirty="0">
                <a:latin typeface="Times New Roman" panose="02020603050405020304" pitchFamily="18" charset="0"/>
                <a:cs typeface="Times New Roman" panose="02020603050405020304" pitchFamily="18" charset="0"/>
              </a:rPr>
              <a:t>maniement</a:t>
            </a:r>
            <a:r>
              <a:rPr lang="fr-FR" dirty="0">
                <a:latin typeface="Times New Roman" panose="02020603050405020304" pitchFamily="18" charset="0"/>
                <a:cs typeface="Times New Roman" panose="02020603050405020304" pitchFamily="18" charset="0"/>
              </a:rPr>
              <a:t>, etc. </a:t>
            </a:r>
          </a:p>
          <a:p>
            <a:pPr algn="just">
              <a:lnSpc>
                <a:spcPct val="150000"/>
              </a:lnSpc>
            </a:pPr>
            <a:r>
              <a:rPr lang="fr-FR" dirty="0">
                <a:latin typeface="Times New Roman" panose="02020603050405020304" pitchFamily="18" charset="0"/>
                <a:cs typeface="Times New Roman" panose="02020603050405020304" pitchFamily="18" charset="0"/>
              </a:rPr>
              <a:t>Le « e » est également muet à l’intérieur des mots le plus </a:t>
            </a:r>
            <a:r>
              <a:rPr lang="fr-FR" dirty="0" smtClean="0">
                <a:latin typeface="Times New Roman" panose="02020603050405020304" pitchFamily="18" charset="0"/>
                <a:cs typeface="Times New Roman" panose="02020603050405020304" pitchFamily="18" charset="0"/>
              </a:rPr>
              <a:t>souvent : </a:t>
            </a:r>
            <a:r>
              <a:rPr lang="fr-FR" i="1" dirty="0">
                <a:latin typeface="Times New Roman" panose="02020603050405020304" pitchFamily="18" charset="0"/>
                <a:cs typeface="Times New Roman" panose="02020603050405020304" pitchFamily="18" charset="0"/>
              </a:rPr>
              <a:t>avenue </a:t>
            </a:r>
            <a:r>
              <a:rPr lang="fr-FR" dirty="0">
                <a:latin typeface="Times New Roman" panose="02020603050405020304" pitchFamily="18" charset="0"/>
                <a:cs typeface="Times New Roman" panose="02020603050405020304" pitchFamily="18" charset="0"/>
              </a:rPr>
              <a:t>se prononce av’nu, </a:t>
            </a:r>
            <a:r>
              <a:rPr lang="fr-FR" i="1" dirty="0">
                <a:latin typeface="Times New Roman" panose="02020603050405020304" pitchFamily="18" charset="0"/>
                <a:cs typeface="Times New Roman" panose="02020603050405020304" pitchFamily="18" charset="0"/>
              </a:rPr>
              <a:t>petit </a:t>
            </a:r>
            <a:r>
              <a:rPr lang="fr-FR" dirty="0">
                <a:latin typeface="Times New Roman" panose="02020603050405020304" pitchFamily="18" charset="0"/>
                <a:cs typeface="Times New Roman" panose="02020603050405020304" pitchFamily="18" charset="0"/>
              </a:rPr>
              <a:t>se prononce p’ti, etc. Mais il y a beaucoup d’exceptions: </a:t>
            </a:r>
            <a:r>
              <a:rPr lang="fr-FR" i="1" dirty="0">
                <a:latin typeface="Times New Roman" panose="02020603050405020304" pitchFamily="18" charset="0"/>
                <a:cs typeface="Times New Roman" panose="02020603050405020304" pitchFamily="18" charset="0"/>
              </a:rPr>
              <a:t>depuis</a:t>
            </a:r>
            <a:r>
              <a:rPr lang="fr-FR" dirty="0">
                <a:latin typeface="Times New Roman" panose="02020603050405020304" pitchFamily="18" charset="0"/>
                <a:cs typeface="Times New Roman" panose="02020603050405020304" pitchFamily="18" charset="0"/>
              </a:rPr>
              <a:t>, </a:t>
            </a:r>
            <a:r>
              <a:rPr lang="fr-FR" i="1" dirty="0">
                <a:latin typeface="Times New Roman" panose="02020603050405020304" pitchFamily="18" charset="0"/>
                <a:cs typeface="Times New Roman" panose="02020603050405020304" pitchFamily="18" charset="0"/>
              </a:rPr>
              <a:t>premier</a:t>
            </a:r>
            <a:r>
              <a:rPr lang="fr-FR" dirty="0">
                <a:latin typeface="Times New Roman" panose="02020603050405020304" pitchFamily="18" charset="0"/>
                <a:cs typeface="Times New Roman" panose="02020603050405020304" pitchFamily="18" charset="0"/>
              </a:rPr>
              <a:t>, etc. </a:t>
            </a:r>
          </a:p>
        </p:txBody>
      </p:sp>
    </p:spTree>
    <p:extLst>
      <p:ext uri="{BB962C8B-B14F-4D97-AF65-F5344CB8AC3E}">
        <p14:creationId xmlns:p14="http://schemas.microsoft.com/office/powerpoint/2010/main" val="33187585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59DFC653-1743-44D5-B5F3-C999F822B724}"/>
              </a:ext>
            </a:extLst>
          </p:cNvPr>
          <p:cNvSpPr>
            <a:spLocks noGrp="1"/>
          </p:cNvSpPr>
          <p:nvPr>
            <p:ph type="title"/>
          </p:nvPr>
        </p:nvSpPr>
        <p:spPr/>
        <p:txBody>
          <a:bodyPr/>
          <a:lstStyle/>
          <a:p>
            <a:pPr algn="ctr"/>
            <a:r>
              <a:rPr lang="fr-FR" dirty="0">
                <a:latin typeface="Times New Roman" panose="02020603050405020304" pitchFamily="18" charset="0"/>
                <a:cs typeface="Times New Roman" panose="02020603050405020304" pitchFamily="18" charset="0"/>
              </a:rPr>
              <a:t>Pour commencer…</a:t>
            </a:r>
          </a:p>
        </p:txBody>
      </p:sp>
      <p:sp>
        <p:nvSpPr>
          <p:cNvPr id="3" name="Espace réservé du contenu 2">
            <a:extLst>
              <a:ext uri="{FF2B5EF4-FFF2-40B4-BE49-F238E27FC236}">
                <a16:creationId xmlns="" xmlns:a16="http://schemas.microsoft.com/office/drawing/2014/main" id="{F6322D6A-D45B-4831-813E-05C2FB6C2C97}"/>
              </a:ext>
            </a:extLst>
          </p:cNvPr>
          <p:cNvSpPr>
            <a:spLocks noGrp="1"/>
          </p:cNvSpPr>
          <p:nvPr>
            <p:ph idx="1"/>
          </p:nvPr>
        </p:nvSpPr>
        <p:spPr/>
        <p:txBody>
          <a:bodyPr/>
          <a:lstStyle/>
          <a:p>
            <a:pPr marL="0" indent="0" algn="ctr">
              <a:lnSpc>
                <a:spcPct val="200000"/>
              </a:lnSpc>
              <a:buNone/>
            </a:pPr>
            <a:r>
              <a:rPr lang="fr-FR" dirty="0">
                <a:latin typeface="Times New Roman" panose="02020603050405020304" pitchFamily="18" charset="0"/>
                <a:cs typeface="Times New Roman" panose="02020603050405020304" pitchFamily="18" charset="0"/>
              </a:rPr>
              <a:t>Quelles sont les différences entre les sons du français et les sons du tchèque? Quels sons se retrouvent en français et pas en tchèque, et, inversement, quels sons le tchèque possède-t-il que le français ne possède pas? </a:t>
            </a:r>
            <a:endParaRPr lang="fr-FR" dirty="0"/>
          </a:p>
          <a:p>
            <a:endParaRPr lang="fr-FR" dirty="0"/>
          </a:p>
        </p:txBody>
      </p:sp>
    </p:spTree>
    <p:extLst>
      <p:ext uri="{BB962C8B-B14F-4D97-AF65-F5344CB8AC3E}">
        <p14:creationId xmlns:p14="http://schemas.microsoft.com/office/powerpoint/2010/main" val="192599914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A91C81DF-D027-4D58-B8E6-2CC81DE922E0}"/>
              </a:ext>
            </a:extLst>
          </p:cNvPr>
          <p:cNvSpPr>
            <a:spLocks noGrp="1"/>
          </p:cNvSpPr>
          <p:nvPr>
            <p:ph type="title"/>
          </p:nvPr>
        </p:nvSpPr>
        <p:spPr/>
        <p:txBody>
          <a:bodyPr/>
          <a:lstStyle/>
          <a:p>
            <a:pPr algn="ctr"/>
            <a:r>
              <a:rPr lang="fr-FR" dirty="0">
                <a:latin typeface="Times New Roman" panose="02020603050405020304" pitchFamily="18" charset="0"/>
                <a:cs typeface="Times New Roman" panose="02020603050405020304" pitchFamily="18" charset="0"/>
              </a:rPr>
              <a:t>Le « e » muet (suite)</a:t>
            </a:r>
          </a:p>
        </p:txBody>
      </p:sp>
      <p:sp>
        <p:nvSpPr>
          <p:cNvPr id="3" name="Espace réservé du contenu 2">
            <a:extLst>
              <a:ext uri="{FF2B5EF4-FFF2-40B4-BE49-F238E27FC236}">
                <a16:creationId xmlns="" xmlns:a16="http://schemas.microsoft.com/office/drawing/2014/main" id="{4D0FE16D-740F-4BF1-AC64-1875E3F029B8}"/>
              </a:ext>
            </a:extLst>
          </p:cNvPr>
          <p:cNvSpPr>
            <a:spLocks noGrp="1"/>
          </p:cNvSpPr>
          <p:nvPr>
            <p:ph idx="1"/>
          </p:nvPr>
        </p:nvSpPr>
        <p:spPr/>
        <p:txBody>
          <a:bodyPr/>
          <a:lstStyle/>
          <a:p>
            <a:pPr algn="just">
              <a:lnSpc>
                <a:spcPct val="150000"/>
              </a:lnSpc>
            </a:pPr>
            <a:r>
              <a:rPr lang="fr-FR" dirty="0">
                <a:latin typeface="Times New Roman" panose="02020603050405020304" pitchFamily="18" charset="0"/>
                <a:cs typeface="Times New Roman" panose="02020603050405020304" pitchFamily="18" charset="0"/>
              </a:rPr>
              <a:t>Le « e » muet est prononcé, généralement, seulement pour séparer un bloc de consonnes: </a:t>
            </a:r>
            <a:r>
              <a:rPr lang="fr-FR" i="1" dirty="0">
                <a:latin typeface="Times New Roman" panose="02020603050405020304" pitchFamily="18" charset="0"/>
                <a:cs typeface="Times New Roman" panose="02020603050405020304" pitchFamily="18" charset="0"/>
              </a:rPr>
              <a:t>je me dépêche </a:t>
            </a:r>
            <a:r>
              <a:rPr lang="fr-FR" dirty="0">
                <a:latin typeface="Times New Roman" panose="02020603050405020304" pitchFamily="18" charset="0"/>
                <a:cs typeface="Times New Roman" panose="02020603050405020304" pitchFamily="18" charset="0"/>
              </a:rPr>
              <a:t>est prononcé </a:t>
            </a:r>
            <a:r>
              <a:rPr lang="fr-FR" i="1" dirty="0">
                <a:latin typeface="Times New Roman" panose="02020603050405020304" pitchFamily="18" charset="0"/>
                <a:cs typeface="Times New Roman" panose="02020603050405020304" pitchFamily="18" charset="0"/>
              </a:rPr>
              <a:t>je m’</a:t>
            </a:r>
            <a:r>
              <a:rPr lang="fr-FR" i="1" dirty="0" err="1">
                <a:latin typeface="Times New Roman" panose="02020603050405020304" pitchFamily="18" charset="0"/>
                <a:cs typeface="Times New Roman" panose="02020603050405020304" pitchFamily="18" charset="0"/>
              </a:rPr>
              <a:t>dépêch</a:t>
            </a:r>
            <a:r>
              <a:rPr lang="fr-FR" dirty="0">
                <a:latin typeface="Times New Roman" panose="02020603050405020304" pitchFamily="18" charset="0"/>
                <a:cs typeface="Times New Roman" panose="02020603050405020304" pitchFamily="18" charset="0"/>
              </a:rPr>
              <a:t> ou </a:t>
            </a:r>
            <a:r>
              <a:rPr lang="fr-FR" i="1" dirty="0">
                <a:latin typeface="Times New Roman" panose="02020603050405020304" pitchFamily="18" charset="0"/>
                <a:cs typeface="Times New Roman" panose="02020603050405020304" pitchFamily="18" charset="0"/>
              </a:rPr>
              <a:t>j’me </a:t>
            </a:r>
            <a:r>
              <a:rPr lang="fr-FR" i="1" dirty="0" err="1">
                <a:latin typeface="Times New Roman" panose="02020603050405020304" pitchFamily="18" charset="0"/>
                <a:cs typeface="Times New Roman" panose="02020603050405020304" pitchFamily="18" charset="0"/>
              </a:rPr>
              <a:t>dépêch</a:t>
            </a:r>
            <a:r>
              <a:rPr lang="fr-FR" dirty="0">
                <a:latin typeface="Times New Roman" panose="02020603050405020304" pitchFamily="18" charset="0"/>
                <a:cs typeface="Times New Roman" panose="02020603050405020304" pitchFamily="18" charset="0"/>
              </a:rPr>
              <a:t>, mais pas [</a:t>
            </a:r>
            <a:r>
              <a:rPr lang="fr-FR" dirty="0" err="1">
                <a:latin typeface="Times New Roman" panose="02020603050405020304" pitchFamily="18" charset="0"/>
                <a:cs typeface="Times New Roman" panose="02020603050405020304" pitchFamily="18" charset="0"/>
              </a:rPr>
              <a:t>jmdépêch</a:t>
            </a:r>
            <a:r>
              <a:rPr lang="fr-FR" dirty="0">
                <a:latin typeface="Times New Roman" panose="02020603050405020304" pitchFamily="18" charset="0"/>
                <a:cs typeface="Times New Roman" panose="02020603050405020304" pitchFamily="18" charset="0"/>
              </a:rPr>
              <a:t>] (contrairement au tchèque, le français n’apprécie pas les suites de consonnes!] On prononce donc le « e » pour éviter d’avoir 3 consonnes qui se suivent. </a:t>
            </a:r>
            <a:endParaRPr lang="fr-FR" dirty="0"/>
          </a:p>
        </p:txBody>
      </p:sp>
    </p:spTree>
    <p:extLst>
      <p:ext uri="{BB962C8B-B14F-4D97-AF65-F5344CB8AC3E}">
        <p14:creationId xmlns:p14="http://schemas.microsoft.com/office/powerpoint/2010/main" val="54722299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0BB025FB-63F0-4089-9AE5-F7F5628088BF}"/>
              </a:ext>
            </a:extLst>
          </p:cNvPr>
          <p:cNvSpPr>
            <a:spLocks noGrp="1"/>
          </p:cNvSpPr>
          <p:nvPr>
            <p:ph type="title"/>
          </p:nvPr>
        </p:nvSpPr>
        <p:spPr/>
        <p:txBody>
          <a:bodyPr/>
          <a:lstStyle/>
          <a:p>
            <a:pPr algn="ctr"/>
            <a:r>
              <a:rPr lang="fr-FR" dirty="0">
                <a:latin typeface="Times New Roman" panose="02020603050405020304" pitchFamily="18" charset="0"/>
                <a:cs typeface="Times New Roman" panose="02020603050405020304" pitchFamily="18" charset="0"/>
              </a:rPr>
              <a:t>Les lettres muettes</a:t>
            </a:r>
          </a:p>
        </p:txBody>
      </p:sp>
      <p:sp>
        <p:nvSpPr>
          <p:cNvPr id="3" name="Espace réservé du contenu 2">
            <a:extLst>
              <a:ext uri="{FF2B5EF4-FFF2-40B4-BE49-F238E27FC236}">
                <a16:creationId xmlns="" xmlns:a16="http://schemas.microsoft.com/office/drawing/2014/main" id="{AAEEB593-E3D6-41D4-B67D-9300F062A2CA}"/>
              </a:ext>
            </a:extLst>
          </p:cNvPr>
          <p:cNvSpPr>
            <a:spLocks noGrp="1"/>
          </p:cNvSpPr>
          <p:nvPr>
            <p:ph idx="1"/>
          </p:nvPr>
        </p:nvSpPr>
        <p:spPr/>
        <p:txBody>
          <a:bodyPr>
            <a:normAutofit fontScale="77500" lnSpcReduction="20000"/>
          </a:bodyPr>
          <a:lstStyle/>
          <a:p>
            <a:pPr algn="just">
              <a:lnSpc>
                <a:spcPct val="160000"/>
              </a:lnSpc>
            </a:pPr>
            <a:r>
              <a:rPr lang="fr-FR" dirty="0">
                <a:latin typeface="Times New Roman" panose="02020603050405020304" pitchFamily="18" charset="0"/>
                <a:cs typeface="Times New Roman" panose="02020603050405020304" pitchFamily="18" charset="0"/>
              </a:rPr>
              <a:t>Lorsqu’on rencontre une consonne à la fin d’un mot à l’écrit, en général, cette dernière ne se prononce pas : </a:t>
            </a:r>
            <a:r>
              <a:rPr lang="fr-FR" i="1" dirty="0">
                <a:latin typeface="Times New Roman" panose="02020603050405020304" pitchFamily="18" charset="0"/>
                <a:cs typeface="Times New Roman" panose="02020603050405020304" pitchFamily="18" charset="0"/>
              </a:rPr>
              <a:t>long, muet, français, rond, fond, </a:t>
            </a:r>
            <a:r>
              <a:rPr lang="fr-FR" dirty="0">
                <a:latin typeface="Times New Roman" panose="02020603050405020304" pitchFamily="18" charset="0"/>
                <a:cs typeface="Times New Roman" panose="02020603050405020304" pitchFamily="18" charset="0"/>
              </a:rPr>
              <a:t>etc.</a:t>
            </a:r>
          </a:p>
          <a:p>
            <a:pPr algn="just">
              <a:lnSpc>
                <a:spcPct val="160000"/>
              </a:lnSpc>
            </a:pPr>
            <a:r>
              <a:rPr lang="fr-FR" dirty="0">
                <a:latin typeface="Times New Roman" panose="02020603050405020304" pitchFamily="18" charset="0"/>
                <a:cs typeface="Times New Roman" panose="02020603050405020304" pitchFamily="18" charset="0"/>
              </a:rPr>
              <a:t>Le h ne se prononce jamais, sauf s’il est précédé de c (et dans ce cas il forme le son « </a:t>
            </a:r>
            <a:r>
              <a:rPr lang="fr-FR" dirty="0" err="1">
                <a:latin typeface="Times New Roman" panose="02020603050405020304" pitchFamily="18" charset="0"/>
                <a:cs typeface="Times New Roman" panose="02020603050405020304" pitchFamily="18" charset="0"/>
              </a:rPr>
              <a:t>ch</a:t>
            </a:r>
            <a:r>
              <a:rPr lang="fr-FR" dirty="0">
                <a:latin typeface="Times New Roman" panose="02020603050405020304" pitchFamily="18" charset="0"/>
                <a:cs typeface="Times New Roman" panose="02020603050405020304" pitchFamily="18" charset="0"/>
              </a:rPr>
              <a:t> » comme dans </a:t>
            </a:r>
            <a:r>
              <a:rPr lang="fr-FR" i="1" dirty="0">
                <a:latin typeface="Times New Roman" panose="02020603050405020304" pitchFamily="18" charset="0"/>
                <a:cs typeface="Times New Roman" panose="02020603050405020304" pitchFamily="18" charset="0"/>
              </a:rPr>
              <a:t>cheval</a:t>
            </a:r>
            <a:r>
              <a:rPr lang="fr-FR" dirty="0">
                <a:latin typeface="Times New Roman" panose="02020603050405020304" pitchFamily="18" charset="0"/>
                <a:cs typeface="Times New Roman" panose="02020603050405020304" pitchFamily="18" charset="0"/>
              </a:rPr>
              <a:t>) : </a:t>
            </a:r>
            <a:r>
              <a:rPr lang="fr-FR" i="1" dirty="0">
                <a:latin typeface="Times New Roman" panose="02020603050405020304" pitchFamily="18" charset="0"/>
                <a:cs typeface="Times New Roman" panose="02020603050405020304" pitchFamily="18" charset="0"/>
              </a:rPr>
              <a:t>hélicoptère, hydravion, bonheur, bahut</a:t>
            </a:r>
            <a:r>
              <a:rPr lang="fr-FR" dirty="0">
                <a:latin typeface="Times New Roman" panose="02020603050405020304" pitchFamily="18" charset="0"/>
                <a:cs typeface="Times New Roman" panose="02020603050405020304" pitchFamily="18" charset="0"/>
              </a:rPr>
              <a:t>, etc.</a:t>
            </a:r>
          </a:p>
          <a:p>
            <a:pPr algn="just">
              <a:lnSpc>
                <a:spcPct val="160000"/>
              </a:lnSpc>
            </a:pPr>
            <a:r>
              <a:rPr lang="fr-FR" dirty="0">
                <a:latin typeface="Times New Roman" panose="02020603050405020304" pitchFamily="18" charset="0"/>
                <a:cs typeface="Times New Roman" panose="02020603050405020304" pitchFamily="18" charset="0"/>
              </a:rPr>
              <a:t>Le « r », à la fin des verbes en « er » du premier groupe, ne se prononce jamais : </a:t>
            </a:r>
            <a:r>
              <a:rPr lang="fr-FR" i="1" dirty="0">
                <a:latin typeface="Times New Roman" panose="02020603050405020304" pitchFamily="18" charset="0"/>
                <a:cs typeface="Times New Roman" panose="02020603050405020304" pitchFamily="18" charset="0"/>
              </a:rPr>
              <a:t>manger, chanter</a:t>
            </a:r>
            <a:r>
              <a:rPr lang="fr-FR" dirty="0">
                <a:latin typeface="Times New Roman" panose="02020603050405020304" pitchFamily="18" charset="0"/>
                <a:cs typeface="Times New Roman" panose="02020603050405020304" pitchFamily="18" charset="0"/>
              </a:rPr>
              <a:t>, etc.  Par contre il se prononce dans les autres cas : </a:t>
            </a:r>
            <a:r>
              <a:rPr lang="fr-FR" i="1" dirty="0">
                <a:latin typeface="Times New Roman" panose="02020603050405020304" pitchFamily="18" charset="0"/>
                <a:cs typeface="Times New Roman" panose="02020603050405020304" pitchFamily="18" charset="0"/>
              </a:rPr>
              <a:t>sortir, partir</a:t>
            </a:r>
            <a:r>
              <a:rPr lang="fr-FR" dirty="0">
                <a:latin typeface="Times New Roman" panose="02020603050405020304" pitchFamily="18" charset="0"/>
                <a:cs typeface="Times New Roman" panose="02020603050405020304" pitchFamily="18" charset="0"/>
              </a:rPr>
              <a:t>, etc.</a:t>
            </a:r>
          </a:p>
          <a:p>
            <a:pPr algn="just">
              <a:lnSpc>
                <a:spcPct val="160000"/>
              </a:lnSpc>
            </a:pPr>
            <a:r>
              <a:rPr lang="fr-FR" dirty="0">
                <a:latin typeface="Times New Roman" panose="02020603050405020304" pitchFamily="18" charset="0"/>
                <a:cs typeface="Times New Roman" panose="02020603050405020304" pitchFamily="18" charset="0"/>
              </a:rPr>
              <a:t>Le « x » ne se prononce jamais lorsqu’il est à la fin d’un mot : </a:t>
            </a:r>
            <a:r>
              <a:rPr lang="fr-FR" i="1" dirty="0">
                <a:latin typeface="Times New Roman" panose="02020603050405020304" pitchFamily="18" charset="0"/>
                <a:cs typeface="Times New Roman" panose="02020603050405020304" pitchFamily="18" charset="0"/>
              </a:rPr>
              <a:t>époux, paix</a:t>
            </a:r>
            <a:r>
              <a:rPr lang="fr-FR" dirty="0">
                <a:latin typeface="Times New Roman" panose="02020603050405020304" pitchFamily="18" charset="0"/>
                <a:cs typeface="Times New Roman" panose="02020603050405020304" pitchFamily="18" charset="0"/>
              </a:rPr>
              <a:t>, etc. Il y a quelques exceptions : </a:t>
            </a:r>
            <a:r>
              <a:rPr lang="fr-FR" i="1" dirty="0">
                <a:latin typeface="Times New Roman" panose="02020603050405020304" pitchFamily="18" charset="0"/>
                <a:cs typeface="Times New Roman" panose="02020603050405020304" pitchFamily="18" charset="0"/>
              </a:rPr>
              <a:t>Aix</a:t>
            </a:r>
            <a:r>
              <a:rPr lang="fr-FR" dirty="0">
                <a:latin typeface="Times New Roman" panose="02020603050405020304" pitchFamily="18" charset="0"/>
                <a:cs typeface="Times New Roman" panose="02020603050405020304" pitchFamily="18" charset="0"/>
              </a:rPr>
              <a:t> (la ville), </a:t>
            </a:r>
            <a:r>
              <a:rPr lang="fr-FR" i="1" dirty="0">
                <a:latin typeface="Times New Roman" panose="02020603050405020304" pitchFamily="18" charset="0"/>
                <a:cs typeface="Times New Roman" panose="02020603050405020304" pitchFamily="18" charset="0"/>
              </a:rPr>
              <a:t>ex </a:t>
            </a:r>
            <a:r>
              <a:rPr lang="fr-FR" dirty="0">
                <a:latin typeface="Times New Roman" panose="02020603050405020304" pitchFamily="18" charset="0"/>
                <a:cs typeface="Times New Roman" panose="02020603050405020304" pitchFamily="18" charset="0"/>
              </a:rPr>
              <a:t>(mon ex = mon ancien/ne petit/e ami/e), etc.</a:t>
            </a:r>
          </a:p>
        </p:txBody>
      </p:sp>
    </p:spTree>
    <p:extLst>
      <p:ext uri="{BB962C8B-B14F-4D97-AF65-F5344CB8AC3E}">
        <p14:creationId xmlns:p14="http://schemas.microsoft.com/office/powerpoint/2010/main" val="392560028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C43E2F86-E8C1-412E-B113-2A9C754F94F6}"/>
              </a:ext>
            </a:extLst>
          </p:cNvPr>
          <p:cNvSpPr>
            <a:spLocks noGrp="1"/>
          </p:cNvSpPr>
          <p:nvPr>
            <p:ph type="title"/>
          </p:nvPr>
        </p:nvSpPr>
        <p:spPr/>
        <p:txBody>
          <a:bodyPr/>
          <a:lstStyle/>
          <a:p>
            <a:pPr algn="ctr"/>
            <a:r>
              <a:rPr lang="fr-FR" dirty="0">
                <a:solidFill>
                  <a:prstClr val="black"/>
                </a:solidFill>
                <a:latin typeface="Times New Roman" panose="02020603050405020304" pitchFamily="18" charset="0"/>
                <a:cs typeface="Times New Roman" panose="02020603050405020304" pitchFamily="18" charset="0"/>
              </a:rPr>
              <a:t>Les lettres muettes</a:t>
            </a:r>
            <a:endParaRPr lang="fr-FR" dirty="0"/>
          </a:p>
        </p:txBody>
      </p:sp>
      <p:sp>
        <p:nvSpPr>
          <p:cNvPr id="3" name="Espace réservé du contenu 2">
            <a:extLst>
              <a:ext uri="{FF2B5EF4-FFF2-40B4-BE49-F238E27FC236}">
                <a16:creationId xmlns="" xmlns:a16="http://schemas.microsoft.com/office/drawing/2014/main" id="{D1FC2D60-102B-41F8-8A82-0374F849A239}"/>
              </a:ext>
            </a:extLst>
          </p:cNvPr>
          <p:cNvSpPr>
            <a:spLocks noGrp="1"/>
          </p:cNvSpPr>
          <p:nvPr>
            <p:ph idx="1"/>
          </p:nvPr>
        </p:nvSpPr>
        <p:spPr/>
        <p:txBody>
          <a:bodyPr/>
          <a:lstStyle/>
          <a:p>
            <a:pPr algn="just">
              <a:lnSpc>
                <a:spcPct val="150000"/>
              </a:lnSpc>
            </a:pPr>
            <a:r>
              <a:rPr lang="fr-FR" dirty="0">
                <a:latin typeface="Times New Roman" panose="02020603050405020304" pitchFamily="18" charset="0"/>
                <a:cs typeface="Times New Roman" panose="02020603050405020304" pitchFamily="18" charset="0"/>
              </a:rPr>
              <a:t>Le « s » ne se prononce jamais dans le cas du pluriel (</a:t>
            </a:r>
            <a:r>
              <a:rPr lang="fr-FR" i="1" dirty="0">
                <a:latin typeface="Times New Roman" panose="02020603050405020304" pitchFamily="18" charset="0"/>
                <a:cs typeface="Times New Roman" panose="02020603050405020304" pitchFamily="18" charset="0"/>
              </a:rPr>
              <a:t>des livres</a:t>
            </a:r>
            <a:r>
              <a:rPr lang="fr-FR" dirty="0">
                <a:latin typeface="Times New Roman" panose="02020603050405020304" pitchFamily="18" charset="0"/>
                <a:cs typeface="Times New Roman" panose="02020603050405020304" pitchFamily="18" charset="0"/>
              </a:rPr>
              <a:t>) ni dans les conjugaisons (</a:t>
            </a:r>
            <a:r>
              <a:rPr lang="fr-FR" i="1" dirty="0">
                <a:latin typeface="Times New Roman" panose="02020603050405020304" pitchFamily="18" charset="0"/>
                <a:cs typeface="Times New Roman" panose="02020603050405020304" pitchFamily="18" charset="0"/>
              </a:rPr>
              <a:t>tu chantes</a:t>
            </a:r>
            <a:r>
              <a:rPr lang="fr-FR" dirty="0">
                <a:latin typeface="Times New Roman" panose="02020603050405020304" pitchFamily="18" charset="0"/>
                <a:cs typeface="Times New Roman" panose="02020603050405020304" pitchFamily="18" charset="0"/>
              </a:rPr>
              <a:t>, </a:t>
            </a:r>
            <a:r>
              <a:rPr lang="fr-FR" i="1" dirty="0">
                <a:latin typeface="Times New Roman" panose="02020603050405020304" pitchFamily="18" charset="0"/>
                <a:cs typeface="Times New Roman" panose="02020603050405020304" pitchFamily="18" charset="0"/>
              </a:rPr>
              <a:t>nous chantons</a:t>
            </a:r>
            <a:r>
              <a:rPr lang="fr-FR" dirty="0">
                <a:latin typeface="Times New Roman" panose="02020603050405020304" pitchFamily="18" charset="0"/>
                <a:cs typeface="Times New Roman" panose="02020603050405020304" pitchFamily="18" charset="0"/>
              </a:rPr>
              <a:t>, </a:t>
            </a:r>
            <a:r>
              <a:rPr lang="fr-FR" i="1" dirty="0">
                <a:latin typeface="Times New Roman" panose="02020603050405020304" pitchFamily="18" charset="0"/>
                <a:cs typeface="Times New Roman" panose="02020603050405020304" pitchFamily="18" charset="0"/>
              </a:rPr>
              <a:t>vous chantez</a:t>
            </a:r>
            <a:r>
              <a:rPr lang="fr-FR" dirty="0">
                <a:latin typeface="Times New Roman" panose="02020603050405020304" pitchFamily="18" charset="0"/>
                <a:cs typeface="Times New Roman" panose="02020603050405020304" pitchFamily="18" charset="0"/>
              </a:rPr>
              <a:t>)</a:t>
            </a:r>
          </a:p>
          <a:p>
            <a:pPr algn="just">
              <a:lnSpc>
                <a:spcPct val="150000"/>
              </a:lnSpc>
            </a:pPr>
            <a:r>
              <a:rPr lang="fr-FR" dirty="0">
                <a:latin typeface="Times New Roman" panose="02020603050405020304" pitchFamily="18" charset="0"/>
                <a:cs typeface="Times New Roman" panose="02020603050405020304" pitchFamily="18" charset="0"/>
              </a:rPr>
              <a:t>La plupart du temps, le « s » ne se prononce pas à la fin des noms: </a:t>
            </a:r>
            <a:r>
              <a:rPr lang="fr-FR" i="1" dirty="0">
                <a:latin typeface="Times New Roman" panose="02020603050405020304" pitchFamily="18" charset="0"/>
                <a:cs typeface="Times New Roman" panose="02020603050405020304" pitchFamily="18" charset="0"/>
              </a:rPr>
              <a:t>autrefois, repos</a:t>
            </a:r>
            <a:r>
              <a:rPr lang="fr-FR" dirty="0">
                <a:latin typeface="Times New Roman" panose="02020603050405020304" pitchFamily="18" charset="0"/>
                <a:cs typeface="Times New Roman" panose="02020603050405020304" pitchFamily="18" charset="0"/>
              </a:rPr>
              <a:t>, </a:t>
            </a:r>
            <a:r>
              <a:rPr lang="fr-FR" i="1" dirty="0">
                <a:latin typeface="Times New Roman" panose="02020603050405020304" pitchFamily="18" charset="0"/>
                <a:cs typeface="Times New Roman" panose="02020603050405020304" pitchFamily="18" charset="0"/>
              </a:rPr>
              <a:t>brebis, mois, bras</a:t>
            </a:r>
            <a:r>
              <a:rPr lang="fr-FR" dirty="0">
                <a:latin typeface="Times New Roman" panose="02020603050405020304" pitchFamily="18" charset="0"/>
                <a:cs typeface="Times New Roman" panose="02020603050405020304" pitchFamily="18" charset="0"/>
              </a:rPr>
              <a:t>, etc. </a:t>
            </a:r>
          </a:p>
          <a:p>
            <a:pPr marL="0" indent="0">
              <a:buNone/>
            </a:pPr>
            <a:endParaRPr lang="fr-FR" dirty="0"/>
          </a:p>
        </p:txBody>
      </p:sp>
    </p:spTree>
    <p:extLst>
      <p:ext uri="{BB962C8B-B14F-4D97-AF65-F5344CB8AC3E}">
        <p14:creationId xmlns:p14="http://schemas.microsoft.com/office/powerpoint/2010/main" val="229993661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FCCA3B51-DE4E-4084-B8EB-201B3D3C8562}"/>
              </a:ext>
            </a:extLst>
          </p:cNvPr>
          <p:cNvSpPr>
            <a:spLocks noGrp="1"/>
          </p:cNvSpPr>
          <p:nvPr>
            <p:ph type="title"/>
          </p:nvPr>
        </p:nvSpPr>
        <p:spPr/>
        <p:txBody>
          <a:bodyPr/>
          <a:lstStyle/>
          <a:p>
            <a:pPr algn="ctr"/>
            <a:r>
              <a:rPr lang="fr-FR" dirty="0">
                <a:latin typeface="Times New Roman" panose="02020603050405020304" pitchFamily="18" charset="0"/>
                <a:cs typeface="Times New Roman" panose="02020603050405020304" pitchFamily="18" charset="0"/>
              </a:rPr>
              <a:t>Les liaisons</a:t>
            </a:r>
          </a:p>
        </p:txBody>
      </p:sp>
      <p:sp>
        <p:nvSpPr>
          <p:cNvPr id="3" name="Espace réservé du contenu 2">
            <a:extLst>
              <a:ext uri="{FF2B5EF4-FFF2-40B4-BE49-F238E27FC236}">
                <a16:creationId xmlns="" xmlns:a16="http://schemas.microsoft.com/office/drawing/2014/main" id="{2B865F6A-A36D-48B2-88FF-89D3472F93DB}"/>
              </a:ext>
            </a:extLst>
          </p:cNvPr>
          <p:cNvSpPr>
            <a:spLocks noGrp="1"/>
          </p:cNvSpPr>
          <p:nvPr>
            <p:ph idx="1"/>
          </p:nvPr>
        </p:nvSpPr>
        <p:spPr/>
        <p:txBody>
          <a:bodyPr>
            <a:normAutofit fontScale="92500"/>
          </a:bodyPr>
          <a:lstStyle/>
          <a:p>
            <a:pPr algn="just">
              <a:lnSpc>
                <a:spcPct val="150000"/>
              </a:lnSpc>
            </a:pPr>
            <a:r>
              <a:rPr lang="fr-FR" dirty="0">
                <a:latin typeface="Times New Roman" panose="02020603050405020304" pitchFamily="18" charset="0"/>
                <a:cs typeface="Times New Roman" panose="02020603050405020304" pitchFamily="18" charset="0"/>
              </a:rPr>
              <a:t>La liaison consiste à insérer une consonne entre deux mots dont le premier finit par une voyelle et le second commence par une voyelle. Par exemple, dans </a:t>
            </a:r>
            <a:r>
              <a:rPr lang="fr-FR" i="1" dirty="0">
                <a:latin typeface="Times New Roman" panose="02020603050405020304" pitchFamily="18" charset="0"/>
                <a:cs typeface="Times New Roman" panose="02020603050405020304" pitchFamily="18" charset="0"/>
              </a:rPr>
              <a:t>Quand est-ce que tu viens?, </a:t>
            </a:r>
            <a:r>
              <a:rPr lang="fr-FR" dirty="0">
                <a:latin typeface="Times New Roman" panose="02020603050405020304" pitchFamily="18" charset="0"/>
                <a:cs typeface="Times New Roman" panose="02020603050405020304" pitchFamily="18" charset="0"/>
              </a:rPr>
              <a:t>on prononce un /t/ à la fin du mot </a:t>
            </a:r>
            <a:r>
              <a:rPr lang="fr-FR" i="1" dirty="0">
                <a:latin typeface="Times New Roman" panose="02020603050405020304" pitchFamily="18" charset="0"/>
                <a:cs typeface="Times New Roman" panose="02020603050405020304" pitchFamily="18" charset="0"/>
              </a:rPr>
              <a:t>quand</a:t>
            </a:r>
            <a:r>
              <a:rPr lang="fr-FR" dirty="0">
                <a:latin typeface="Times New Roman" panose="02020603050405020304" pitchFamily="18" charset="0"/>
                <a:cs typeface="Times New Roman" panose="02020603050405020304" pitchFamily="18" charset="0"/>
              </a:rPr>
              <a:t> pour éviter le hiatus (= 2 voyelles qui se suivent) entre la voyelle nasale [ã], à la fin de </a:t>
            </a:r>
            <a:r>
              <a:rPr lang="fr-FR" i="1" dirty="0">
                <a:latin typeface="Times New Roman" panose="02020603050405020304" pitchFamily="18" charset="0"/>
                <a:cs typeface="Times New Roman" panose="02020603050405020304" pitchFamily="18" charset="0"/>
              </a:rPr>
              <a:t>quand</a:t>
            </a:r>
            <a:r>
              <a:rPr lang="fr-FR" dirty="0">
                <a:latin typeface="Times New Roman" panose="02020603050405020304" pitchFamily="18" charset="0"/>
                <a:cs typeface="Times New Roman" panose="02020603050405020304" pitchFamily="18" charset="0"/>
              </a:rPr>
              <a:t> et la voyelle [ɛ] au début de </a:t>
            </a:r>
            <a:r>
              <a:rPr lang="fr-FR" i="1" dirty="0">
                <a:latin typeface="Times New Roman" panose="02020603050405020304" pitchFamily="18" charset="0"/>
                <a:cs typeface="Times New Roman" panose="02020603050405020304" pitchFamily="18" charset="0"/>
              </a:rPr>
              <a:t>est-ce que </a:t>
            </a:r>
            <a:r>
              <a:rPr lang="fr-FR" dirty="0">
                <a:latin typeface="Times New Roman" panose="02020603050405020304" pitchFamily="18" charset="0"/>
                <a:cs typeface="Times New Roman" panose="02020603050405020304" pitchFamily="18" charset="0"/>
              </a:rPr>
              <a:t>: /</a:t>
            </a:r>
            <a:r>
              <a:rPr lang="fr-FR" dirty="0" err="1">
                <a:latin typeface="Times New Roman" panose="02020603050405020304" pitchFamily="18" charset="0"/>
                <a:cs typeface="Times New Roman" panose="02020603050405020304" pitchFamily="18" charset="0"/>
              </a:rPr>
              <a:t>kãtɛskətyvjɛ</a:t>
            </a:r>
            <a:r>
              <a:rPr lang="fr-FR" dirty="0">
                <a:latin typeface="Times New Roman" panose="02020603050405020304" pitchFamily="18" charset="0"/>
                <a:cs typeface="Times New Roman" panose="02020603050405020304" pitchFamily="18" charset="0"/>
              </a:rPr>
              <a:t>̃/</a:t>
            </a:r>
          </a:p>
          <a:p>
            <a:pPr algn="just">
              <a:lnSpc>
                <a:spcPct val="150000"/>
              </a:lnSpc>
            </a:pPr>
            <a:r>
              <a:rPr lang="fr-FR" dirty="0">
                <a:latin typeface="Times New Roman" panose="02020603050405020304" pitchFamily="18" charset="0"/>
                <a:cs typeface="Times New Roman" panose="02020603050405020304" pitchFamily="18" charset="0"/>
              </a:rPr>
              <a:t>Les liaisons peuvent être obligatoires, interdites ou facultatives</a:t>
            </a:r>
          </a:p>
        </p:txBody>
      </p:sp>
    </p:spTree>
    <p:extLst>
      <p:ext uri="{BB962C8B-B14F-4D97-AF65-F5344CB8AC3E}">
        <p14:creationId xmlns:p14="http://schemas.microsoft.com/office/powerpoint/2010/main" val="88808928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51769AB5-E9F9-414C-9149-4D30CA7170F8}"/>
              </a:ext>
            </a:extLst>
          </p:cNvPr>
          <p:cNvSpPr>
            <a:spLocks noGrp="1"/>
          </p:cNvSpPr>
          <p:nvPr>
            <p:ph type="title"/>
          </p:nvPr>
        </p:nvSpPr>
        <p:spPr/>
        <p:txBody>
          <a:bodyPr/>
          <a:lstStyle/>
          <a:p>
            <a:pPr algn="ctr"/>
            <a:r>
              <a:rPr lang="fr-FR" dirty="0">
                <a:solidFill>
                  <a:prstClr val="black"/>
                </a:solidFill>
                <a:latin typeface="Times New Roman" panose="02020603050405020304" pitchFamily="18" charset="0"/>
                <a:cs typeface="Times New Roman" panose="02020603050405020304" pitchFamily="18" charset="0"/>
              </a:rPr>
              <a:t>Les liaisons obligatoires (d’après </a:t>
            </a:r>
            <a:r>
              <a:rPr lang="fr-FR" dirty="0">
                <a:latin typeface="Times New Roman" panose="02020603050405020304" pitchFamily="18" charset="0"/>
                <a:cs typeface="Times New Roman" panose="02020603050405020304" pitchFamily="18" charset="0"/>
              </a:rPr>
              <a:t>Hélène </a:t>
            </a:r>
            <a:r>
              <a:rPr lang="fr-FR" dirty="0" err="1">
                <a:latin typeface="Times New Roman" panose="02020603050405020304" pitchFamily="18" charset="0"/>
                <a:cs typeface="Times New Roman" panose="02020603050405020304" pitchFamily="18" charset="0"/>
              </a:rPr>
              <a:t>Weinachter</a:t>
            </a:r>
            <a:r>
              <a:rPr lang="fr-FR" dirty="0">
                <a:latin typeface="Times New Roman" panose="02020603050405020304" pitchFamily="18" charset="0"/>
                <a:cs typeface="Times New Roman" panose="02020603050405020304" pitchFamily="18" charset="0"/>
              </a:rPr>
              <a:t>)</a:t>
            </a:r>
          </a:p>
        </p:txBody>
      </p:sp>
      <p:sp>
        <p:nvSpPr>
          <p:cNvPr id="3" name="Espace réservé du contenu 2">
            <a:extLst>
              <a:ext uri="{FF2B5EF4-FFF2-40B4-BE49-F238E27FC236}">
                <a16:creationId xmlns="" xmlns:a16="http://schemas.microsoft.com/office/drawing/2014/main" id="{38B5A71B-9136-45B0-9176-E01C82ECE729}"/>
              </a:ext>
            </a:extLst>
          </p:cNvPr>
          <p:cNvSpPr>
            <a:spLocks noGrp="1"/>
          </p:cNvSpPr>
          <p:nvPr>
            <p:ph idx="1"/>
          </p:nvPr>
        </p:nvSpPr>
        <p:spPr/>
        <p:txBody>
          <a:bodyPr>
            <a:normAutofit fontScale="77500" lnSpcReduction="20000"/>
          </a:bodyPr>
          <a:lstStyle/>
          <a:p>
            <a:pPr marL="0" indent="0">
              <a:lnSpc>
                <a:spcPct val="150000"/>
              </a:lnSpc>
              <a:buNone/>
            </a:pPr>
            <a:r>
              <a:rPr lang="fr-FR" dirty="0">
                <a:latin typeface="Times New Roman" panose="02020603050405020304" pitchFamily="18" charset="0"/>
                <a:cs typeface="Times New Roman" panose="02020603050405020304" pitchFamily="18" charset="0"/>
              </a:rPr>
              <a:t>La liaison est obligatoire:</a:t>
            </a:r>
          </a:p>
          <a:p>
            <a:pPr marL="0" indent="0">
              <a:lnSpc>
                <a:spcPct val="150000"/>
              </a:lnSpc>
              <a:buNone/>
            </a:pPr>
            <a:r>
              <a:rPr lang="fr-FR" dirty="0">
                <a:latin typeface="Times New Roman" panose="02020603050405020304" pitchFamily="18" charset="0"/>
                <a:cs typeface="Times New Roman" panose="02020603050405020304" pitchFamily="18" charset="0"/>
              </a:rPr>
              <a:t>- Après </a:t>
            </a:r>
            <a:r>
              <a:rPr lang="fr-FR" i="1" dirty="0">
                <a:latin typeface="Times New Roman" panose="02020603050405020304" pitchFamily="18" charset="0"/>
                <a:cs typeface="Times New Roman" panose="02020603050405020304" pitchFamily="18" charset="0"/>
              </a:rPr>
              <a:t>un, des, les, ces, mon, ton, son, mes, tes, ses, nos, vos, leurs, aux, aucun, tout, quels, quelles, quelques + Tous les nombres </a:t>
            </a:r>
            <a:r>
              <a:rPr lang="fr-FR" dirty="0">
                <a:latin typeface="Times New Roman" panose="02020603050405020304" pitchFamily="18" charset="0"/>
                <a:cs typeface="Times New Roman" panose="02020603050405020304" pitchFamily="18" charset="0"/>
              </a:rPr>
              <a:t>: </a:t>
            </a:r>
          </a:p>
          <a:p>
            <a:pPr marL="0" indent="0">
              <a:lnSpc>
                <a:spcPct val="150000"/>
              </a:lnSpc>
              <a:buNone/>
            </a:pPr>
            <a:r>
              <a:rPr lang="fr-FR" dirty="0">
                <a:latin typeface="Times New Roman" panose="02020603050405020304" pitchFamily="18" charset="0"/>
                <a:cs typeface="Times New Roman" panose="02020603050405020304" pitchFamily="18" charset="0"/>
              </a:rPr>
              <a:t>Il a vécu </a:t>
            </a:r>
            <a:r>
              <a:rPr lang="fr-FR" dirty="0" smtClean="0">
                <a:latin typeface="Times New Roman" panose="02020603050405020304" pitchFamily="18" charset="0"/>
                <a:cs typeface="Times New Roman" panose="02020603050405020304" pitchFamily="18" charset="0"/>
              </a:rPr>
              <a:t>un _ an </a:t>
            </a:r>
            <a:r>
              <a:rPr lang="fr-FR" dirty="0">
                <a:latin typeface="Times New Roman" panose="02020603050405020304" pitchFamily="18" charset="0"/>
                <a:cs typeface="Times New Roman" panose="02020603050405020304" pitchFamily="18" charset="0"/>
              </a:rPr>
              <a:t>en France</a:t>
            </a:r>
          </a:p>
          <a:p>
            <a:pPr marL="0" indent="0">
              <a:lnSpc>
                <a:spcPct val="150000"/>
              </a:lnSpc>
              <a:buNone/>
            </a:pPr>
            <a:r>
              <a:rPr lang="fr-FR" dirty="0" smtClean="0">
                <a:latin typeface="Times New Roman" panose="02020603050405020304" pitchFamily="18" charset="0"/>
                <a:cs typeface="Times New Roman" panose="02020603050405020304" pitchFamily="18" charset="0"/>
              </a:rPr>
              <a:t>Mes _ amis </a:t>
            </a:r>
            <a:r>
              <a:rPr lang="fr-FR" dirty="0">
                <a:latin typeface="Times New Roman" panose="02020603050405020304" pitchFamily="18" charset="0"/>
                <a:cs typeface="Times New Roman" panose="02020603050405020304" pitchFamily="18" charset="0"/>
              </a:rPr>
              <a:t>sont venus me voir</a:t>
            </a:r>
          </a:p>
          <a:p>
            <a:pPr marL="0" indent="0">
              <a:lnSpc>
                <a:spcPct val="150000"/>
              </a:lnSpc>
              <a:buNone/>
            </a:pPr>
            <a:r>
              <a:rPr lang="fr-FR" dirty="0">
                <a:latin typeface="Times New Roman" panose="02020603050405020304" pitchFamily="18" charset="0"/>
                <a:cs typeface="Times New Roman" panose="02020603050405020304" pitchFamily="18" charset="0"/>
              </a:rPr>
              <a:t>Elle m’a donné </a:t>
            </a:r>
            <a:r>
              <a:rPr lang="fr-FR" dirty="0" smtClean="0">
                <a:latin typeface="Times New Roman" panose="02020603050405020304" pitchFamily="18" charset="0"/>
                <a:cs typeface="Times New Roman" panose="02020603050405020304" pitchFamily="18" charset="0"/>
              </a:rPr>
              <a:t>vingt _ euros</a:t>
            </a:r>
            <a:endParaRPr lang="fr-FR" dirty="0">
              <a:latin typeface="Times New Roman" panose="02020603050405020304" pitchFamily="18" charset="0"/>
              <a:cs typeface="Times New Roman" panose="02020603050405020304" pitchFamily="18" charset="0"/>
            </a:endParaRPr>
          </a:p>
          <a:p>
            <a:pPr>
              <a:lnSpc>
                <a:spcPct val="150000"/>
              </a:lnSpc>
              <a:buFontTx/>
              <a:buChar char="-"/>
            </a:pPr>
            <a:r>
              <a:rPr lang="fr-FR" dirty="0">
                <a:latin typeface="Times New Roman" panose="02020603050405020304" pitchFamily="18" charset="0"/>
                <a:cs typeface="Times New Roman" panose="02020603050405020304" pitchFamily="18" charset="0"/>
              </a:rPr>
              <a:t>Lorsqu’un adjectif est suivi d’un nom:</a:t>
            </a:r>
          </a:p>
          <a:p>
            <a:pPr marL="0" indent="0">
              <a:lnSpc>
                <a:spcPct val="150000"/>
              </a:lnSpc>
              <a:buNone/>
            </a:pPr>
            <a:r>
              <a:rPr lang="fr-FR" dirty="0">
                <a:latin typeface="Times New Roman" panose="02020603050405020304" pitchFamily="18" charset="0"/>
                <a:cs typeface="Times New Roman" panose="02020603050405020304" pitchFamily="18" charset="0"/>
              </a:rPr>
              <a:t>Des </a:t>
            </a:r>
            <a:r>
              <a:rPr lang="fr-FR" dirty="0" smtClean="0">
                <a:latin typeface="Times New Roman" panose="02020603050405020304" pitchFamily="18" charset="0"/>
                <a:cs typeface="Times New Roman" panose="02020603050405020304" pitchFamily="18" charset="0"/>
              </a:rPr>
              <a:t>vieilles _ universités</a:t>
            </a:r>
            <a:endParaRPr lang="fr-FR" dirty="0">
              <a:latin typeface="Times New Roman" panose="02020603050405020304" pitchFamily="18" charset="0"/>
              <a:cs typeface="Times New Roman" panose="02020603050405020304" pitchFamily="18" charset="0"/>
            </a:endParaRPr>
          </a:p>
          <a:p>
            <a:pPr>
              <a:buFontTx/>
              <a:buChar char="-"/>
            </a:pPr>
            <a:endParaRPr lang="fr-FR" dirty="0"/>
          </a:p>
          <a:p>
            <a:pPr marL="0" indent="0">
              <a:buNone/>
            </a:pPr>
            <a:endParaRPr lang="fr-FR" dirty="0"/>
          </a:p>
          <a:p>
            <a:pPr marL="0" indent="0">
              <a:buNone/>
            </a:pPr>
            <a:endParaRPr lang="fr-FR" dirty="0"/>
          </a:p>
        </p:txBody>
      </p:sp>
    </p:spTree>
    <p:extLst>
      <p:ext uri="{BB962C8B-B14F-4D97-AF65-F5344CB8AC3E}">
        <p14:creationId xmlns:p14="http://schemas.microsoft.com/office/powerpoint/2010/main" val="206918194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7194EA64-5BEE-483F-9FE3-A51286AA63DC}"/>
              </a:ext>
            </a:extLst>
          </p:cNvPr>
          <p:cNvSpPr>
            <a:spLocks noGrp="1"/>
          </p:cNvSpPr>
          <p:nvPr>
            <p:ph type="title"/>
          </p:nvPr>
        </p:nvSpPr>
        <p:spPr/>
        <p:txBody>
          <a:bodyPr/>
          <a:lstStyle/>
          <a:p>
            <a:pPr algn="ctr"/>
            <a:r>
              <a:rPr lang="fr-FR" dirty="0">
                <a:solidFill>
                  <a:prstClr val="black"/>
                </a:solidFill>
                <a:latin typeface="Times New Roman" panose="02020603050405020304" pitchFamily="18" charset="0"/>
                <a:cs typeface="Times New Roman" panose="02020603050405020304" pitchFamily="18" charset="0"/>
              </a:rPr>
              <a:t>Les liaisons obligatoires</a:t>
            </a:r>
            <a:endParaRPr lang="fr-FR" dirty="0"/>
          </a:p>
        </p:txBody>
      </p:sp>
      <p:sp>
        <p:nvSpPr>
          <p:cNvPr id="3" name="Espace réservé du contenu 2">
            <a:extLst>
              <a:ext uri="{FF2B5EF4-FFF2-40B4-BE49-F238E27FC236}">
                <a16:creationId xmlns="" xmlns:a16="http://schemas.microsoft.com/office/drawing/2014/main" id="{AEDC5AB3-FD14-4856-A412-4CB536915C1A}"/>
              </a:ext>
            </a:extLst>
          </p:cNvPr>
          <p:cNvSpPr>
            <a:spLocks noGrp="1"/>
          </p:cNvSpPr>
          <p:nvPr>
            <p:ph idx="1"/>
          </p:nvPr>
        </p:nvSpPr>
        <p:spPr/>
        <p:txBody>
          <a:bodyPr>
            <a:normAutofit fontScale="70000" lnSpcReduction="20000"/>
          </a:bodyPr>
          <a:lstStyle/>
          <a:p>
            <a:pPr marL="0" lvl="0" indent="0" algn="just">
              <a:lnSpc>
                <a:spcPct val="150000"/>
              </a:lnSpc>
              <a:buNone/>
            </a:pPr>
            <a:r>
              <a:rPr lang="fr-FR" dirty="0">
                <a:solidFill>
                  <a:prstClr val="black"/>
                </a:solidFill>
                <a:latin typeface="Times New Roman" panose="02020603050405020304" pitchFamily="18" charset="0"/>
                <a:cs typeface="Times New Roman" panose="02020603050405020304" pitchFamily="18" charset="0"/>
              </a:rPr>
              <a:t>La liaison est obligatoire:</a:t>
            </a:r>
          </a:p>
          <a:p>
            <a:pPr lvl="0" algn="just">
              <a:lnSpc>
                <a:spcPct val="150000"/>
              </a:lnSpc>
              <a:buFontTx/>
              <a:buChar char="-"/>
            </a:pPr>
            <a:r>
              <a:rPr lang="fr-FR" dirty="0">
                <a:solidFill>
                  <a:prstClr val="black"/>
                </a:solidFill>
                <a:latin typeface="Times New Roman" panose="02020603050405020304" pitchFamily="18" charset="0"/>
                <a:cs typeface="Times New Roman" panose="02020603050405020304" pitchFamily="18" charset="0"/>
              </a:rPr>
              <a:t>Après « quand »:</a:t>
            </a:r>
          </a:p>
          <a:p>
            <a:pPr marL="0" lvl="0" indent="0" algn="just">
              <a:lnSpc>
                <a:spcPct val="150000"/>
              </a:lnSpc>
              <a:buNone/>
            </a:pPr>
            <a:r>
              <a:rPr lang="fr-FR" dirty="0" smtClean="0">
                <a:solidFill>
                  <a:prstClr val="black"/>
                </a:solidFill>
                <a:latin typeface="Times New Roman" panose="02020603050405020304" pitchFamily="18" charset="0"/>
                <a:cs typeface="Times New Roman" panose="02020603050405020304" pitchFamily="18" charset="0"/>
              </a:rPr>
              <a:t>Quand _ est-ce </a:t>
            </a:r>
            <a:r>
              <a:rPr lang="fr-FR" dirty="0">
                <a:solidFill>
                  <a:prstClr val="black"/>
                </a:solidFill>
                <a:latin typeface="Times New Roman" panose="02020603050405020304" pitchFamily="18" charset="0"/>
                <a:cs typeface="Times New Roman" panose="02020603050405020304" pitchFamily="18" charset="0"/>
              </a:rPr>
              <a:t>que tu pars? </a:t>
            </a:r>
          </a:p>
          <a:p>
            <a:pPr lvl="0" algn="just">
              <a:lnSpc>
                <a:spcPct val="150000"/>
              </a:lnSpc>
              <a:buFontTx/>
              <a:buChar char="-"/>
            </a:pPr>
            <a:r>
              <a:rPr lang="fr-FR" dirty="0">
                <a:solidFill>
                  <a:prstClr val="black"/>
                </a:solidFill>
                <a:latin typeface="Times New Roman" panose="02020603050405020304" pitchFamily="18" charset="0"/>
                <a:cs typeface="Times New Roman" panose="02020603050405020304" pitchFamily="18" charset="0"/>
              </a:rPr>
              <a:t>Après « comment » dans un seul cas:</a:t>
            </a:r>
          </a:p>
          <a:p>
            <a:pPr marL="0" lvl="0" indent="0" algn="just">
              <a:lnSpc>
                <a:spcPct val="150000"/>
              </a:lnSpc>
              <a:buNone/>
            </a:pPr>
            <a:r>
              <a:rPr lang="fr-FR" dirty="0" smtClean="0">
                <a:solidFill>
                  <a:prstClr val="black"/>
                </a:solidFill>
                <a:latin typeface="Times New Roman" panose="02020603050405020304" pitchFamily="18" charset="0"/>
                <a:cs typeface="Times New Roman" panose="02020603050405020304" pitchFamily="18" charset="0"/>
              </a:rPr>
              <a:t>Comment _ allez-vous</a:t>
            </a:r>
            <a:r>
              <a:rPr lang="fr-FR" dirty="0">
                <a:solidFill>
                  <a:prstClr val="black"/>
                </a:solidFill>
                <a:latin typeface="Times New Roman" panose="02020603050405020304" pitchFamily="18" charset="0"/>
                <a:cs typeface="Times New Roman" panose="02020603050405020304" pitchFamily="18" charset="0"/>
              </a:rPr>
              <a:t>? [mais on ne dit pas * </a:t>
            </a:r>
            <a:r>
              <a:rPr lang="fr-FR" dirty="0" smtClean="0">
                <a:solidFill>
                  <a:prstClr val="black"/>
                </a:solidFill>
                <a:latin typeface="Times New Roman" panose="02020603050405020304" pitchFamily="18" charset="0"/>
                <a:cs typeface="Times New Roman" panose="02020603050405020304" pitchFamily="18" charset="0"/>
              </a:rPr>
              <a:t>Comment _ est-ce </a:t>
            </a:r>
            <a:r>
              <a:rPr lang="fr-FR" dirty="0">
                <a:solidFill>
                  <a:prstClr val="black"/>
                </a:solidFill>
                <a:latin typeface="Times New Roman" panose="02020603050405020304" pitchFamily="18" charset="0"/>
                <a:cs typeface="Times New Roman" panose="02020603050405020304" pitchFamily="18" charset="0"/>
              </a:rPr>
              <a:t>qu’il va?]</a:t>
            </a:r>
          </a:p>
          <a:p>
            <a:pPr algn="just">
              <a:lnSpc>
                <a:spcPct val="150000"/>
              </a:lnSpc>
            </a:pPr>
            <a:r>
              <a:rPr lang="fr-FR" dirty="0">
                <a:latin typeface="Times New Roman" panose="02020603050405020304" pitchFamily="18" charset="0"/>
                <a:cs typeface="Times New Roman" panose="02020603050405020304" pitchFamily="18" charset="0"/>
              </a:rPr>
              <a:t>Après les adverbes courts comme « très », « plus », etc.:</a:t>
            </a:r>
          </a:p>
          <a:p>
            <a:pPr marL="0" indent="0" algn="just">
              <a:lnSpc>
                <a:spcPct val="150000"/>
              </a:lnSpc>
              <a:buNone/>
            </a:pPr>
            <a:r>
              <a:rPr lang="fr-FR" dirty="0">
                <a:latin typeface="Times New Roman" panose="02020603050405020304" pitchFamily="18" charset="0"/>
                <a:cs typeface="Times New Roman" panose="02020603050405020304" pitchFamily="18" charset="0"/>
              </a:rPr>
              <a:t>Les Tchèques sont </a:t>
            </a:r>
            <a:r>
              <a:rPr lang="fr-FR" dirty="0" smtClean="0">
                <a:latin typeface="Times New Roman" panose="02020603050405020304" pitchFamily="18" charset="0"/>
                <a:cs typeface="Times New Roman" panose="02020603050405020304" pitchFamily="18" charset="0"/>
              </a:rPr>
              <a:t>très _ énergiques</a:t>
            </a:r>
            <a:endParaRPr lang="fr-FR" dirty="0">
              <a:latin typeface="Times New Roman" panose="02020603050405020304" pitchFamily="18" charset="0"/>
              <a:cs typeface="Times New Roman" panose="02020603050405020304" pitchFamily="18" charset="0"/>
            </a:endParaRPr>
          </a:p>
          <a:p>
            <a:pPr marL="0" indent="0" algn="just">
              <a:lnSpc>
                <a:spcPct val="150000"/>
              </a:lnSpc>
              <a:buNone/>
            </a:pPr>
            <a:r>
              <a:rPr lang="fr-FR" dirty="0">
                <a:latin typeface="Times New Roman" panose="02020603050405020304" pitchFamily="18" charset="0"/>
                <a:cs typeface="Times New Roman" panose="02020603050405020304" pitchFamily="18" charset="0"/>
              </a:rPr>
              <a:t>Les Tchèques sont </a:t>
            </a:r>
            <a:r>
              <a:rPr lang="fr-FR" dirty="0" smtClean="0">
                <a:latin typeface="Times New Roman" panose="02020603050405020304" pitchFamily="18" charset="0"/>
                <a:cs typeface="Times New Roman" panose="02020603050405020304" pitchFamily="18" charset="0"/>
              </a:rPr>
              <a:t>plus _ énergiques </a:t>
            </a:r>
            <a:r>
              <a:rPr lang="fr-FR" dirty="0">
                <a:latin typeface="Times New Roman" panose="02020603050405020304" pitchFamily="18" charset="0"/>
                <a:cs typeface="Times New Roman" panose="02020603050405020304" pitchFamily="18" charset="0"/>
              </a:rPr>
              <a:t>que les Français</a:t>
            </a:r>
          </a:p>
          <a:p>
            <a:pPr marL="0" indent="0">
              <a:buNone/>
            </a:pPr>
            <a:endParaRPr lang="fr-FR" dirty="0"/>
          </a:p>
        </p:txBody>
      </p:sp>
    </p:spTree>
    <p:extLst>
      <p:ext uri="{BB962C8B-B14F-4D97-AF65-F5344CB8AC3E}">
        <p14:creationId xmlns:p14="http://schemas.microsoft.com/office/powerpoint/2010/main" val="128124259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52B9877B-F7CC-41FC-8788-F4F55D383B00}"/>
              </a:ext>
            </a:extLst>
          </p:cNvPr>
          <p:cNvSpPr>
            <a:spLocks noGrp="1"/>
          </p:cNvSpPr>
          <p:nvPr>
            <p:ph type="title"/>
          </p:nvPr>
        </p:nvSpPr>
        <p:spPr/>
        <p:txBody>
          <a:bodyPr/>
          <a:lstStyle/>
          <a:p>
            <a:pPr algn="ctr"/>
            <a:r>
              <a:rPr lang="fr-FR" dirty="0">
                <a:solidFill>
                  <a:prstClr val="black"/>
                </a:solidFill>
                <a:latin typeface="Times New Roman" panose="02020603050405020304" pitchFamily="18" charset="0"/>
                <a:cs typeface="Times New Roman" panose="02020603050405020304" pitchFamily="18" charset="0"/>
              </a:rPr>
              <a:t>Les liaisons obligatoires</a:t>
            </a:r>
            <a:endParaRPr lang="fr-FR" dirty="0"/>
          </a:p>
        </p:txBody>
      </p:sp>
      <p:sp>
        <p:nvSpPr>
          <p:cNvPr id="3" name="Espace réservé du contenu 2">
            <a:extLst>
              <a:ext uri="{FF2B5EF4-FFF2-40B4-BE49-F238E27FC236}">
                <a16:creationId xmlns="" xmlns:a16="http://schemas.microsoft.com/office/drawing/2014/main" id="{B75CDF75-61D7-4E3B-BA5F-01EC24ED1DA8}"/>
              </a:ext>
            </a:extLst>
          </p:cNvPr>
          <p:cNvSpPr>
            <a:spLocks noGrp="1"/>
          </p:cNvSpPr>
          <p:nvPr>
            <p:ph idx="1"/>
          </p:nvPr>
        </p:nvSpPr>
        <p:spPr/>
        <p:txBody>
          <a:bodyPr>
            <a:normAutofit/>
          </a:bodyPr>
          <a:lstStyle/>
          <a:p>
            <a:pPr marL="0" lvl="0" indent="0" algn="just">
              <a:lnSpc>
                <a:spcPct val="150000"/>
              </a:lnSpc>
              <a:buNone/>
            </a:pPr>
            <a:r>
              <a:rPr lang="fr-FR" sz="2000" dirty="0">
                <a:solidFill>
                  <a:prstClr val="black"/>
                </a:solidFill>
                <a:latin typeface="Times New Roman" panose="02020603050405020304" pitchFamily="18" charset="0"/>
                <a:cs typeface="Times New Roman" panose="02020603050405020304" pitchFamily="18" charset="0"/>
              </a:rPr>
              <a:t>La liaison est obligatoire:</a:t>
            </a:r>
          </a:p>
          <a:p>
            <a:pPr algn="just">
              <a:lnSpc>
                <a:spcPct val="150000"/>
              </a:lnSpc>
            </a:pPr>
            <a:r>
              <a:rPr lang="fr-FR" sz="2000" dirty="0">
                <a:latin typeface="Times New Roman" panose="02020603050405020304" pitchFamily="18" charset="0"/>
                <a:cs typeface="Times New Roman" panose="02020603050405020304" pitchFamily="18" charset="0"/>
              </a:rPr>
              <a:t>Après les pronoms </a:t>
            </a:r>
            <a:r>
              <a:rPr lang="fr-FR" sz="2000" i="1" dirty="0">
                <a:latin typeface="Times New Roman" panose="02020603050405020304" pitchFamily="18" charset="0"/>
                <a:cs typeface="Times New Roman" panose="02020603050405020304" pitchFamily="18" charset="0"/>
              </a:rPr>
              <a:t>on, nous, vous, ils </a:t>
            </a:r>
            <a:r>
              <a:rPr lang="fr-FR" sz="2000" dirty="0">
                <a:latin typeface="Times New Roman" panose="02020603050405020304" pitchFamily="18" charset="0"/>
                <a:cs typeface="Times New Roman" panose="02020603050405020304" pitchFamily="18" charset="0"/>
              </a:rPr>
              <a:t>et</a:t>
            </a:r>
            <a:r>
              <a:rPr lang="fr-FR" sz="2000" i="1" dirty="0">
                <a:latin typeface="Times New Roman" panose="02020603050405020304" pitchFamily="18" charset="0"/>
                <a:cs typeface="Times New Roman" panose="02020603050405020304" pitchFamily="18" charset="0"/>
              </a:rPr>
              <a:t> elles </a:t>
            </a:r>
            <a:r>
              <a:rPr lang="fr-FR" sz="2000" dirty="0">
                <a:latin typeface="Times New Roman" panose="02020603050405020304" pitchFamily="18" charset="0"/>
                <a:cs typeface="Times New Roman" panose="02020603050405020304" pitchFamily="18" charset="0"/>
              </a:rPr>
              <a:t>:</a:t>
            </a:r>
          </a:p>
          <a:p>
            <a:pPr marL="0" indent="0" algn="just">
              <a:lnSpc>
                <a:spcPct val="150000"/>
              </a:lnSpc>
              <a:buNone/>
            </a:pPr>
            <a:r>
              <a:rPr lang="fr-FR" sz="2000" dirty="0" smtClean="0">
                <a:latin typeface="Times New Roman" panose="02020603050405020304" pitchFamily="18" charset="0"/>
                <a:cs typeface="Times New Roman" panose="02020603050405020304" pitchFamily="18" charset="0"/>
              </a:rPr>
              <a:t>On _ y </a:t>
            </a:r>
            <a:r>
              <a:rPr lang="fr-FR" sz="2000" dirty="0">
                <a:latin typeface="Times New Roman" panose="02020603050405020304" pitchFamily="18" charset="0"/>
                <a:cs typeface="Times New Roman" panose="02020603050405020304" pitchFamily="18" charset="0"/>
              </a:rPr>
              <a:t>va?</a:t>
            </a:r>
          </a:p>
          <a:p>
            <a:pPr marL="0" indent="0" algn="just">
              <a:lnSpc>
                <a:spcPct val="150000"/>
              </a:lnSpc>
              <a:buNone/>
            </a:pPr>
            <a:r>
              <a:rPr lang="fr-FR" sz="2000" dirty="0" smtClean="0">
                <a:latin typeface="Times New Roman" panose="02020603050405020304" pitchFamily="18" charset="0"/>
                <a:cs typeface="Times New Roman" panose="02020603050405020304" pitchFamily="18" charset="0"/>
              </a:rPr>
              <a:t>Vous _ êtes </a:t>
            </a:r>
            <a:r>
              <a:rPr lang="fr-FR" sz="2000" dirty="0">
                <a:latin typeface="Times New Roman" panose="02020603050405020304" pitchFamily="18" charset="0"/>
                <a:cs typeface="Times New Roman" panose="02020603050405020304" pitchFamily="18" charset="0"/>
              </a:rPr>
              <a:t>prêts?</a:t>
            </a:r>
          </a:p>
          <a:p>
            <a:pPr algn="just">
              <a:lnSpc>
                <a:spcPct val="150000"/>
              </a:lnSpc>
              <a:buFontTx/>
              <a:buChar char="-"/>
            </a:pPr>
            <a:r>
              <a:rPr lang="fr-FR" sz="2000" dirty="0">
                <a:latin typeface="Times New Roman" panose="02020603050405020304" pitchFamily="18" charset="0"/>
                <a:cs typeface="Times New Roman" panose="02020603050405020304" pitchFamily="18" charset="0"/>
              </a:rPr>
              <a:t>Après les prépositions </a:t>
            </a:r>
            <a:r>
              <a:rPr lang="fr-FR" sz="2000" i="1" dirty="0">
                <a:latin typeface="Times New Roman" panose="02020603050405020304" pitchFamily="18" charset="0"/>
                <a:cs typeface="Times New Roman" panose="02020603050405020304" pitchFamily="18" charset="0"/>
              </a:rPr>
              <a:t>dans, chez, sans, en</a:t>
            </a:r>
            <a:r>
              <a:rPr lang="fr-FR" sz="2000" dirty="0">
                <a:latin typeface="Times New Roman" panose="02020603050405020304" pitchFamily="18" charset="0"/>
                <a:cs typeface="Times New Roman" panose="02020603050405020304" pitchFamily="18" charset="0"/>
              </a:rPr>
              <a:t>:</a:t>
            </a:r>
          </a:p>
          <a:p>
            <a:pPr marL="0" indent="0" algn="just">
              <a:lnSpc>
                <a:spcPct val="150000"/>
              </a:lnSpc>
              <a:buNone/>
            </a:pPr>
            <a:r>
              <a:rPr lang="fr-FR" sz="2000" dirty="0">
                <a:latin typeface="Times New Roman" panose="02020603050405020304" pitchFamily="18" charset="0"/>
                <a:cs typeface="Times New Roman" panose="02020603050405020304" pitchFamily="18" charset="0"/>
              </a:rPr>
              <a:t>On va </a:t>
            </a:r>
            <a:r>
              <a:rPr lang="fr-FR" sz="2000" dirty="0" smtClean="0">
                <a:latin typeface="Times New Roman" panose="02020603050405020304" pitchFamily="18" charset="0"/>
                <a:cs typeface="Times New Roman" panose="02020603050405020304" pitchFamily="18" charset="0"/>
              </a:rPr>
              <a:t>en _ Afrique</a:t>
            </a:r>
            <a:endParaRPr lang="fr-FR" sz="2000" dirty="0">
              <a:latin typeface="Times New Roman" panose="02020603050405020304" pitchFamily="18" charset="0"/>
              <a:cs typeface="Times New Roman" panose="02020603050405020304" pitchFamily="18" charset="0"/>
            </a:endParaRPr>
          </a:p>
          <a:p>
            <a:pPr marL="0" indent="0" algn="just">
              <a:lnSpc>
                <a:spcPct val="150000"/>
              </a:lnSpc>
              <a:buNone/>
            </a:pPr>
            <a:r>
              <a:rPr lang="fr-FR" sz="2000" dirty="0">
                <a:latin typeface="Times New Roman" panose="02020603050405020304" pitchFamily="18" charset="0"/>
                <a:cs typeface="Times New Roman" panose="02020603050405020304" pitchFamily="18" charset="0"/>
              </a:rPr>
              <a:t>Alfred va </a:t>
            </a:r>
            <a:r>
              <a:rPr lang="fr-FR" sz="2000" dirty="0" smtClean="0">
                <a:latin typeface="Times New Roman" panose="02020603050405020304" pitchFamily="18" charset="0"/>
                <a:cs typeface="Times New Roman" panose="02020603050405020304" pitchFamily="18" charset="0"/>
              </a:rPr>
              <a:t>chez _  elle </a:t>
            </a:r>
            <a:r>
              <a:rPr lang="fr-FR" sz="2000" dirty="0">
                <a:latin typeface="Times New Roman" panose="02020603050405020304" pitchFamily="18" charset="0"/>
                <a:cs typeface="Times New Roman" panose="02020603050405020304" pitchFamily="18" charset="0"/>
              </a:rPr>
              <a:t>(Mais pas de liaison dans le cas de </a:t>
            </a:r>
            <a:r>
              <a:rPr lang="fr-FR" sz="2000" i="1" dirty="0">
                <a:latin typeface="Times New Roman" panose="02020603050405020304" pitchFamily="18" charset="0"/>
                <a:cs typeface="Times New Roman" panose="02020603050405020304" pitchFamily="18" charset="0"/>
              </a:rPr>
              <a:t>Alfred va chez Adeline!</a:t>
            </a:r>
            <a:r>
              <a:rPr lang="fr-FR" sz="20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136676224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AA6D9411-0117-4BA4-9253-EB114B83B0EF}"/>
              </a:ext>
            </a:extLst>
          </p:cNvPr>
          <p:cNvSpPr>
            <a:spLocks noGrp="1"/>
          </p:cNvSpPr>
          <p:nvPr>
            <p:ph type="title"/>
          </p:nvPr>
        </p:nvSpPr>
        <p:spPr/>
        <p:txBody>
          <a:bodyPr/>
          <a:lstStyle/>
          <a:p>
            <a:pPr algn="ctr"/>
            <a:r>
              <a:rPr lang="fr-FR" dirty="0">
                <a:solidFill>
                  <a:prstClr val="black"/>
                </a:solidFill>
                <a:latin typeface="Times New Roman" panose="02020603050405020304" pitchFamily="18" charset="0"/>
                <a:cs typeface="Times New Roman" panose="02020603050405020304" pitchFamily="18" charset="0"/>
              </a:rPr>
              <a:t>Les liaisons interdites</a:t>
            </a:r>
            <a:endParaRPr lang="fr-FR" dirty="0"/>
          </a:p>
        </p:txBody>
      </p:sp>
      <p:sp>
        <p:nvSpPr>
          <p:cNvPr id="3" name="Espace réservé du contenu 2">
            <a:extLst>
              <a:ext uri="{FF2B5EF4-FFF2-40B4-BE49-F238E27FC236}">
                <a16:creationId xmlns="" xmlns:a16="http://schemas.microsoft.com/office/drawing/2014/main" id="{A2700858-606A-48D9-992B-ABBF4DEC8448}"/>
              </a:ext>
            </a:extLst>
          </p:cNvPr>
          <p:cNvSpPr>
            <a:spLocks noGrp="1"/>
          </p:cNvSpPr>
          <p:nvPr>
            <p:ph idx="1"/>
          </p:nvPr>
        </p:nvSpPr>
        <p:spPr/>
        <p:txBody>
          <a:bodyPr>
            <a:normAutofit fontScale="92500"/>
          </a:bodyPr>
          <a:lstStyle/>
          <a:p>
            <a:pPr marL="0" indent="0">
              <a:lnSpc>
                <a:spcPct val="150000"/>
              </a:lnSpc>
              <a:buNone/>
            </a:pPr>
            <a:r>
              <a:rPr lang="fr-FR" dirty="0">
                <a:latin typeface="Times New Roman" panose="02020603050405020304" pitchFamily="18" charset="0"/>
                <a:cs typeface="Times New Roman" panose="02020603050405020304" pitchFamily="18" charset="0"/>
              </a:rPr>
              <a:t>Les liaisons sont interdites:</a:t>
            </a:r>
          </a:p>
          <a:p>
            <a:pPr>
              <a:lnSpc>
                <a:spcPct val="150000"/>
              </a:lnSpc>
              <a:buFontTx/>
              <a:buChar char="-"/>
            </a:pPr>
            <a:r>
              <a:rPr lang="fr-FR" dirty="0">
                <a:latin typeface="Times New Roman" panose="02020603050405020304" pitchFamily="18" charset="0"/>
                <a:cs typeface="Times New Roman" panose="02020603050405020304" pitchFamily="18" charset="0"/>
              </a:rPr>
              <a:t>Après le « h aspiré » : on prononce des / haricots, des / héros [Mais lorsque le h n’est pas aspiré, on fait la liaison : </a:t>
            </a:r>
            <a:r>
              <a:rPr lang="fr-FR" i="1" dirty="0" smtClean="0">
                <a:latin typeface="Times New Roman" panose="02020603050405020304" pitchFamily="18" charset="0"/>
                <a:cs typeface="Times New Roman" panose="02020603050405020304" pitchFamily="18" charset="0"/>
              </a:rPr>
              <a:t>des _ histoires</a:t>
            </a:r>
            <a:r>
              <a:rPr lang="fr-FR" dirty="0">
                <a:latin typeface="Times New Roman" panose="02020603050405020304" pitchFamily="18" charset="0"/>
                <a:cs typeface="Times New Roman" panose="02020603050405020304" pitchFamily="18" charset="0"/>
              </a:rPr>
              <a:t>, </a:t>
            </a:r>
            <a:r>
              <a:rPr lang="fr-FR" i="1" dirty="0" smtClean="0">
                <a:latin typeface="Times New Roman" panose="02020603050405020304" pitchFamily="18" charset="0"/>
                <a:cs typeface="Times New Roman" panose="02020603050405020304" pitchFamily="18" charset="0"/>
              </a:rPr>
              <a:t>des _ habits</a:t>
            </a:r>
            <a:r>
              <a:rPr lang="fr-FR" dirty="0">
                <a:latin typeface="Times New Roman" panose="02020603050405020304" pitchFamily="18" charset="0"/>
                <a:cs typeface="Times New Roman" panose="02020603050405020304" pitchFamily="18" charset="0"/>
              </a:rPr>
              <a:t>, etc.)</a:t>
            </a:r>
          </a:p>
          <a:p>
            <a:pPr>
              <a:lnSpc>
                <a:spcPct val="150000"/>
              </a:lnSpc>
              <a:buFontTx/>
              <a:buChar char="-"/>
            </a:pPr>
            <a:r>
              <a:rPr lang="fr-FR" dirty="0">
                <a:latin typeface="Times New Roman" panose="02020603050405020304" pitchFamily="18" charset="0"/>
                <a:cs typeface="Times New Roman" panose="02020603050405020304" pitchFamily="18" charset="0"/>
              </a:rPr>
              <a:t>Lorsqu’un nom singulier est suivi d’un adjectif: un étudiant / intelligent</a:t>
            </a:r>
          </a:p>
          <a:p>
            <a:pPr>
              <a:lnSpc>
                <a:spcPct val="150000"/>
              </a:lnSpc>
              <a:buFontTx/>
              <a:buChar char="-"/>
            </a:pPr>
            <a:r>
              <a:rPr lang="fr-FR" dirty="0">
                <a:latin typeface="Times New Roman" panose="02020603050405020304" pitchFamily="18" charset="0"/>
                <a:cs typeface="Times New Roman" panose="02020603050405020304" pitchFamily="18" charset="0"/>
              </a:rPr>
              <a:t>Lors de l’enchaînement sujet/verbe : Les étudiants / arrivent en avance, Le paquebot / est parti </a:t>
            </a:r>
          </a:p>
          <a:p>
            <a:pPr marL="0" indent="0">
              <a:buNone/>
            </a:pPr>
            <a:endParaRPr lang="fr-FR" dirty="0"/>
          </a:p>
        </p:txBody>
      </p:sp>
    </p:spTree>
    <p:extLst>
      <p:ext uri="{BB962C8B-B14F-4D97-AF65-F5344CB8AC3E}">
        <p14:creationId xmlns:p14="http://schemas.microsoft.com/office/powerpoint/2010/main" val="50956342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2F8C76C9-AD2E-41FA-83A3-3CE0F7DF20C2}"/>
              </a:ext>
            </a:extLst>
          </p:cNvPr>
          <p:cNvSpPr>
            <a:spLocks noGrp="1"/>
          </p:cNvSpPr>
          <p:nvPr>
            <p:ph type="title"/>
          </p:nvPr>
        </p:nvSpPr>
        <p:spPr/>
        <p:txBody>
          <a:bodyPr/>
          <a:lstStyle/>
          <a:p>
            <a:pPr algn="ctr"/>
            <a:r>
              <a:rPr lang="fr-FR" dirty="0">
                <a:solidFill>
                  <a:prstClr val="black"/>
                </a:solidFill>
                <a:latin typeface="Times New Roman" panose="02020603050405020304" pitchFamily="18" charset="0"/>
                <a:cs typeface="Times New Roman" panose="02020603050405020304" pitchFamily="18" charset="0"/>
              </a:rPr>
              <a:t>Les liaisons interdites</a:t>
            </a:r>
            <a:endParaRPr lang="fr-FR" dirty="0"/>
          </a:p>
        </p:txBody>
      </p:sp>
      <p:sp>
        <p:nvSpPr>
          <p:cNvPr id="3" name="Espace réservé du contenu 2">
            <a:extLst>
              <a:ext uri="{FF2B5EF4-FFF2-40B4-BE49-F238E27FC236}">
                <a16:creationId xmlns="" xmlns:a16="http://schemas.microsoft.com/office/drawing/2014/main" id="{CD6322C6-3B15-4450-A51E-3F00FC6370EA}"/>
              </a:ext>
            </a:extLst>
          </p:cNvPr>
          <p:cNvSpPr>
            <a:spLocks noGrp="1"/>
          </p:cNvSpPr>
          <p:nvPr>
            <p:ph idx="1"/>
          </p:nvPr>
        </p:nvSpPr>
        <p:spPr/>
        <p:txBody>
          <a:bodyPr>
            <a:normAutofit fontScale="85000" lnSpcReduction="20000"/>
          </a:bodyPr>
          <a:lstStyle/>
          <a:p>
            <a:pPr marL="0" lvl="0" indent="0" algn="just">
              <a:lnSpc>
                <a:spcPct val="150000"/>
              </a:lnSpc>
              <a:buNone/>
            </a:pPr>
            <a:r>
              <a:rPr lang="fr-FR" dirty="0">
                <a:solidFill>
                  <a:prstClr val="black"/>
                </a:solidFill>
                <a:latin typeface="Times New Roman" panose="02020603050405020304" pitchFamily="18" charset="0"/>
                <a:cs typeface="Times New Roman" panose="02020603050405020304" pitchFamily="18" charset="0"/>
              </a:rPr>
              <a:t>Les liaisons sont interdites:</a:t>
            </a:r>
          </a:p>
          <a:p>
            <a:pPr marL="0" indent="0" algn="just">
              <a:lnSpc>
                <a:spcPct val="150000"/>
              </a:lnSpc>
              <a:buNone/>
            </a:pPr>
            <a:r>
              <a:rPr lang="fr-FR" dirty="0">
                <a:latin typeface="Times New Roman" panose="02020603050405020304" pitchFamily="18" charset="0"/>
                <a:cs typeface="Times New Roman" panose="02020603050405020304" pitchFamily="18" charset="0"/>
              </a:rPr>
              <a:t>- Après le verbe:</a:t>
            </a:r>
          </a:p>
          <a:p>
            <a:pPr marL="0" indent="0" algn="just">
              <a:lnSpc>
                <a:spcPct val="150000"/>
              </a:lnSpc>
              <a:buNone/>
            </a:pPr>
            <a:r>
              <a:rPr lang="cs-CZ" dirty="0">
                <a:latin typeface="Times New Roman" panose="02020603050405020304" pitchFamily="18" charset="0"/>
                <a:cs typeface="Times New Roman" panose="02020603050405020304" pitchFamily="18" charset="0"/>
              </a:rPr>
              <a:t>T</a:t>
            </a:r>
            <a:r>
              <a:rPr lang="fr-FR" dirty="0" smtClean="0">
                <a:latin typeface="Times New Roman" panose="02020603050405020304" pitchFamily="18" charset="0"/>
                <a:cs typeface="Times New Roman" panose="02020603050405020304" pitchFamily="18" charset="0"/>
              </a:rPr>
              <a:t>u </a:t>
            </a:r>
            <a:r>
              <a:rPr lang="fr-FR" dirty="0">
                <a:latin typeface="Times New Roman" panose="02020603050405020304" pitchFamily="18" charset="0"/>
                <a:cs typeface="Times New Roman" panose="02020603050405020304" pitchFamily="18" charset="0"/>
              </a:rPr>
              <a:t>veux / une tasse de café? </a:t>
            </a:r>
          </a:p>
          <a:p>
            <a:pPr algn="just">
              <a:lnSpc>
                <a:spcPct val="150000"/>
              </a:lnSpc>
              <a:buFontTx/>
              <a:buChar char="-"/>
            </a:pPr>
            <a:r>
              <a:rPr lang="fr-FR" dirty="0">
                <a:latin typeface="Times New Roman" panose="02020603050405020304" pitchFamily="18" charset="0"/>
                <a:cs typeface="Times New Roman" panose="02020603050405020304" pitchFamily="18" charset="0"/>
              </a:rPr>
              <a:t>Après les </a:t>
            </a:r>
            <a:r>
              <a:rPr lang="fr-FR" dirty="0" smtClean="0">
                <a:latin typeface="Times New Roman" panose="02020603050405020304" pitchFamily="18" charset="0"/>
                <a:cs typeface="Times New Roman" panose="02020603050405020304" pitchFamily="18" charset="0"/>
              </a:rPr>
              <a:t>adverbes</a:t>
            </a:r>
            <a:r>
              <a:rPr lang="cs-CZ" dirty="0" smtClean="0">
                <a:latin typeface="Times New Roman" panose="02020603050405020304" pitchFamily="18" charset="0"/>
                <a:cs typeface="Times New Roman" panose="02020603050405020304" pitchFamily="18" charset="0"/>
              </a:rPr>
              <a:t> en </a:t>
            </a:r>
            <a:r>
              <a:rPr lang="fr-FR" dirty="0" smtClean="0">
                <a:latin typeface="Times New Roman" panose="02020603050405020304" pitchFamily="18" charset="0"/>
                <a:cs typeface="Times New Roman" panose="02020603050405020304" pitchFamily="18" charset="0"/>
              </a:rPr>
              <a:t>- </a:t>
            </a:r>
            <a:r>
              <a:rPr lang="fr-FR" i="1" dirty="0" smtClean="0">
                <a:latin typeface="Times New Roman" panose="02020603050405020304" pitchFamily="18" charset="0"/>
                <a:cs typeface="Times New Roman" panose="02020603050405020304" pitchFamily="18" charset="0"/>
              </a:rPr>
              <a:t>ment </a:t>
            </a:r>
            <a:r>
              <a:rPr lang="fr-FR" dirty="0">
                <a:latin typeface="Times New Roman" panose="02020603050405020304" pitchFamily="18" charset="0"/>
                <a:cs typeface="Times New Roman" panose="02020603050405020304" pitchFamily="18" charset="0"/>
              </a:rPr>
              <a:t>suivis d’adjectifs :</a:t>
            </a:r>
          </a:p>
          <a:p>
            <a:pPr marL="0" indent="0" algn="just">
              <a:lnSpc>
                <a:spcPct val="150000"/>
              </a:lnSpc>
              <a:buNone/>
            </a:pPr>
            <a:r>
              <a:rPr lang="fr-FR" dirty="0">
                <a:latin typeface="Times New Roman" panose="02020603050405020304" pitchFamily="18" charset="0"/>
                <a:cs typeface="Times New Roman" panose="02020603050405020304" pitchFamily="18" charset="0"/>
              </a:rPr>
              <a:t>C’est extrêmement / intéressant</a:t>
            </a:r>
          </a:p>
          <a:p>
            <a:pPr algn="just">
              <a:lnSpc>
                <a:spcPct val="150000"/>
              </a:lnSpc>
              <a:buFontTx/>
              <a:buChar char="-"/>
            </a:pPr>
            <a:r>
              <a:rPr lang="fr-FR" dirty="0">
                <a:latin typeface="Times New Roman" panose="02020603050405020304" pitchFamily="18" charset="0"/>
                <a:cs typeface="Times New Roman" panose="02020603050405020304" pitchFamily="18" charset="0"/>
              </a:rPr>
              <a:t>Après la conjonction</a:t>
            </a:r>
            <a:r>
              <a:rPr lang="fr-FR" i="1" dirty="0">
                <a:latin typeface="Times New Roman" panose="02020603050405020304" pitchFamily="18" charset="0"/>
                <a:cs typeface="Times New Roman" panose="02020603050405020304" pitchFamily="18" charset="0"/>
              </a:rPr>
              <a:t> </a:t>
            </a:r>
            <a:r>
              <a:rPr lang="fr-FR" i="1" dirty="0" smtClean="0">
                <a:latin typeface="Times New Roman" panose="02020603050405020304" pitchFamily="18" charset="0"/>
                <a:cs typeface="Times New Roman" panose="02020603050405020304" pitchFamily="18" charset="0"/>
              </a:rPr>
              <a:t>et</a:t>
            </a:r>
            <a:r>
              <a:rPr lang="cs-CZ" i="1" dirty="0" smtClean="0">
                <a:latin typeface="Times New Roman" panose="02020603050405020304" pitchFamily="18" charset="0"/>
                <a:cs typeface="Times New Roman" panose="02020603050405020304" pitchFamily="18" charset="0"/>
              </a:rPr>
              <a:t> </a:t>
            </a:r>
            <a:r>
              <a:rPr lang="fr-FR" dirty="0" smtClean="0">
                <a:latin typeface="Times New Roman" panose="02020603050405020304" pitchFamily="18" charset="0"/>
                <a:cs typeface="Times New Roman" panose="02020603050405020304" pitchFamily="18" charset="0"/>
              </a:rPr>
              <a:t>:</a:t>
            </a:r>
            <a:endParaRPr lang="fr-FR" dirty="0">
              <a:latin typeface="Times New Roman" panose="02020603050405020304" pitchFamily="18" charset="0"/>
              <a:cs typeface="Times New Roman" panose="02020603050405020304" pitchFamily="18" charset="0"/>
            </a:endParaRPr>
          </a:p>
          <a:p>
            <a:pPr marL="0" indent="0" algn="just">
              <a:lnSpc>
                <a:spcPct val="150000"/>
              </a:lnSpc>
              <a:buNone/>
            </a:pPr>
            <a:r>
              <a:rPr lang="fr-FR" dirty="0">
                <a:latin typeface="Times New Roman" panose="02020603050405020304" pitchFamily="18" charset="0"/>
                <a:cs typeface="Times New Roman" panose="02020603050405020304" pitchFamily="18" charset="0"/>
              </a:rPr>
              <a:t>Un livre et / un cahier</a:t>
            </a:r>
          </a:p>
          <a:p>
            <a:pPr marL="0" indent="0">
              <a:buNone/>
            </a:pPr>
            <a:endParaRPr lang="fr-FR" dirty="0"/>
          </a:p>
        </p:txBody>
      </p:sp>
    </p:spTree>
    <p:extLst>
      <p:ext uri="{BB962C8B-B14F-4D97-AF65-F5344CB8AC3E}">
        <p14:creationId xmlns:p14="http://schemas.microsoft.com/office/powerpoint/2010/main" val="117813931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A6A45EE0-1202-4C37-AB31-6AB16384E867}"/>
              </a:ext>
            </a:extLst>
          </p:cNvPr>
          <p:cNvSpPr>
            <a:spLocks noGrp="1"/>
          </p:cNvSpPr>
          <p:nvPr>
            <p:ph type="title"/>
          </p:nvPr>
        </p:nvSpPr>
        <p:spPr/>
        <p:txBody>
          <a:bodyPr/>
          <a:lstStyle/>
          <a:p>
            <a:pPr algn="ctr"/>
            <a:r>
              <a:rPr lang="fr-FR" dirty="0">
                <a:solidFill>
                  <a:prstClr val="black"/>
                </a:solidFill>
                <a:latin typeface="Times New Roman" panose="02020603050405020304" pitchFamily="18" charset="0"/>
                <a:cs typeface="Times New Roman" panose="02020603050405020304" pitchFamily="18" charset="0"/>
              </a:rPr>
              <a:t>Les liaisons facultatives</a:t>
            </a:r>
            <a:endParaRPr lang="fr-FR" dirty="0"/>
          </a:p>
        </p:txBody>
      </p:sp>
      <p:sp>
        <p:nvSpPr>
          <p:cNvPr id="3" name="Espace réservé du contenu 2">
            <a:extLst>
              <a:ext uri="{FF2B5EF4-FFF2-40B4-BE49-F238E27FC236}">
                <a16:creationId xmlns="" xmlns:a16="http://schemas.microsoft.com/office/drawing/2014/main" id="{DC63BC1F-1C3D-42CC-ADD2-2B4E2B0D6F29}"/>
              </a:ext>
            </a:extLst>
          </p:cNvPr>
          <p:cNvSpPr>
            <a:spLocks noGrp="1"/>
          </p:cNvSpPr>
          <p:nvPr>
            <p:ph idx="1"/>
          </p:nvPr>
        </p:nvSpPr>
        <p:spPr/>
        <p:txBody>
          <a:bodyPr/>
          <a:lstStyle/>
          <a:p>
            <a:pPr marL="0" lvl="0" indent="0">
              <a:lnSpc>
                <a:spcPct val="150000"/>
              </a:lnSpc>
              <a:buNone/>
            </a:pPr>
            <a:r>
              <a:rPr lang="fr-FR" sz="2600" dirty="0">
                <a:solidFill>
                  <a:prstClr val="black"/>
                </a:solidFill>
                <a:latin typeface="Times New Roman" panose="02020603050405020304" pitchFamily="18" charset="0"/>
                <a:cs typeface="Times New Roman" panose="02020603050405020304" pitchFamily="18" charset="0"/>
              </a:rPr>
              <a:t>Les liaisons sont facultatives:</a:t>
            </a:r>
          </a:p>
          <a:p>
            <a:pPr lvl="0">
              <a:lnSpc>
                <a:spcPct val="150000"/>
              </a:lnSpc>
              <a:buFontTx/>
              <a:buChar char="-"/>
            </a:pPr>
            <a:r>
              <a:rPr lang="fr-FR" sz="2600" dirty="0">
                <a:solidFill>
                  <a:prstClr val="black"/>
                </a:solidFill>
                <a:latin typeface="Times New Roman" panose="02020603050405020304" pitchFamily="18" charset="0"/>
                <a:cs typeface="Times New Roman" panose="02020603050405020304" pitchFamily="18" charset="0"/>
              </a:rPr>
              <a:t>Après le verbe </a:t>
            </a:r>
            <a:r>
              <a:rPr lang="fr-FR" sz="2600" i="1" dirty="0">
                <a:solidFill>
                  <a:prstClr val="black"/>
                </a:solidFill>
                <a:latin typeface="Times New Roman" panose="02020603050405020304" pitchFamily="18" charset="0"/>
                <a:cs typeface="Times New Roman" panose="02020603050405020304" pitchFamily="18" charset="0"/>
              </a:rPr>
              <a:t>être </a:t>
            </a:r>
            <a:r>
              <a:rPr lang="fr-FR" sz="2600" dirty="0">
                <a:solidFill>
                  <a:prstClr val="black"/>
                </a:solidFill>
                <a:latin typeface="Times New Roman" panose="02020603050405020304" pitchFamily="18" charset="0"/>
                <a:cs typeface="Times New Roman" panose="02020603050405020304" pitchFamily="18" charset="0"/>
              </a:rPr>
              <a:t>: Un étudiant </a:t>
            </a:r>
            <a:r>
              <a:rPr lang="fr-FR" sz="2600" dirty="0" smtClean="0">
                <a:solidFill>
                  <a:prstClr val="black"/>
                </a:solidFill>
                <a:latin typeface="Times New Roman" panose="02020603050405020304" pitchFamily="18" charset="0"/>
                <a:cs typeface="Times New Roman" panose="02020603050405020304" pitchFamily="18" charset="0"/>
              </a:rPr>
              <a:t>est _ arrivé </a:t>
            </a:r>
            <a:r>
              <a:rPr lang="fr-FR" sz="2600" dirty="0">
                <a:solidFill>
                  <a:prstClr val="black"/>
                </a:solidFill>
                <a:latin typeface="Times New Roman" panose="02020603050405020304" pitchFamily="18" charset="0"/>
                <a:cs typeface="Times New Roman" panose="02020603050405020304" pitchFamily="18" charset="0"/>
              </a:rPr>
              <a:t>en retard, ou est / arrivé</a:t>
            </a:r>
          </a:p>
          <a:p>
            <a:pPr lvl="0">
              <a:lnSpc>
                <a:spcPct val="150000"/>
              </a:lnSpc>
              <a:buFontTx/>
              <a:buChar char="-"/>
            </a:pPr>
            <a:r>
              <a:rPr lang="fr-FR" sz="2600" dirty="0">
                <a:solidFill>
                  <a:prstClr val="black"/>
                </a:solidFill>
                <a:latin typeface="Times New Roman" panose="02020603050405020304" pitchFamily="18" charset="0"/>
                <a:cs typeface="Times New Roman" panose="02020603050405020304" pitchFamily="18" charset="0"/>
              </a:rPr>
              <a:t>Après un verbe au pluriel : Les étudiants </a:t>
            </a:r>
            <a:r>
              <a:rPr lang="fr-FR" sz="2600" dirty="0" smtClean="0">
                <a:solidFill>
                  <a:prstClr val="black"/>
                </a:solidFill>
                <a:latin typeface="Times New Roman" panose="02020603050405020304" pitchFamily="18" charset="0"/>
                <a:cs typeface="Times New Roman" panose="02020603050405020304" pitchFamily="18" charset="0"/>
              </a:rPr>
              <a:t>passent _ un </a:t>
            </a:r>
            <a:r>
              <a:rPr lang="fr-FR" sz="2600" dirty="0">
                <a:solidFill>
                  <a:prstClr val="black"/>
                </a:solidFill>
                <a:latin typeface="Times New Roman" panose="02020603050405020304" pitchFamily="18" charset="0"/>
                <a:cs typeface="Times New Roman" panose="02020603050405020304" pitchFamily="18" charset="0"/>
              </a:rPr>
              <a:t>examen, ou passent / un examen</a:t>
            </a:r>
          </a:p>
        </p:txBody>
      </p:sp>
    </p:spTree>
    <p:extLst>
      <p:ext uri="{BB962C8B-B14F-4D97-AF65-F5344CB8AC3E}">
        <p14:creationId xmlns:p14="http://schemas.microsoft.com/office/powerpoint/2010/main" val="38821524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70B66C7A-DD22-474A-B361-F49D238A7F1D}"/>
              </a:ext>
            </a:extLst>
          </p:cNvPr>
          <p:cNvSpPr>
            <a:spLocks noGrp="1"/>
          </p:cNvSpPr>
          <p:nvPr>
            <p:ph type="title"/>
          </p:nvPr>
        </p:nvSpPr>
        <p:spPr/>
        <p:txBody>
          <a:bodyPr/>
          <a:lstStyle/>
          <a:p>
            <a:pPr algn="ctr"/>
            <a:r>
              <a:rPr lang="fr-FR" dirty="0">
                <a:latin typeface="Times New Roman" panose="02020603050405020304" pitchFamily="18" charset="0"/>
                <a:cs typeface="Times New Roman" panose="02020603050405020304" pitchFamily="18" charset="0"/>
              </a:rPr>
              <a:t>Liste des voyelles typiques du français</a:t>
            </a:r>
          </a:p>
        </p:txBody>
      </p:sp>
      <p:sp>
        <p:nvSpPr>
          <p:cNvPr id="3" name="Espace réservé du contenu 2">
            <a:extLst>
              <a:ext uri="{FF2B5EF4-FFF2-40B4-BE49-F238E27FC236}">
                <a16:creationId xmlns="" xmlns:a16="http://schemas.microsoft.com/office/drawing/2014/main" id="{D344730F-B966-4930-9BF3-846CB717DF69}"/>
              </a:ext>
            </a:extLst>
          </p:cNvPr>
          <p:cNvSpPr>
            <a:spLocks noGrp="1"/>
          </p:cNvSpPr>
          <p:nvPr>
            <p:ph idx="1"/>
          </p:nvPr>
        </p:nvSpPr>
        <p:spPr>
          <a:xfrm>
            <a:off x="838200" y="1825625"/>
            <a:ext cx="10515600" cy="4667250"/>
          </a:xfrm>
        </p:spPr>
        <p:txBody>
          <a:bodyPr>
            <a:normAutofit fontScale="62500" lnSpcReduction="20000"/>
          </a:bodyPr>
          <a:lstStyle/>
          <a:p>
            <a:pPr algn="just">
              <a:lnSpc>
                <a:spcPct val="160000"/>
              </a:lnSpc>
            </a:pPr>
            <a:r>
              <a:rPr lang="fr-FR" sz="3800" dirty="0">
                <a:latin typeface="Times New Roman" panose="02020603050405020304" pitchFamily="18" charset="0"/>
                <a:cs typeface="Times New Roman" panose="02020603050405020304" pitchFamily="18" charset="0"/>
              </a:rPr>
              <a:t>[y], comme dans </a:t>
            </a:r>
            <a:r>
              <a:rPr lang="fr-FR" sz="3800" i="1" dirty="0">
                <a:latin typeface="Times New Roman" panose="02020603050405020304" pitchFamily="18" charset="0"/>
                <a:cs typeface="Times New Roman" panose="02020603050405020304" pitchFamily="18" charset="0"/>
              </a:rPr>
              <a:t>s</a:t>
            </a:r>
            <a:r>
              <a:rPr lang="fr-FR" sz="3800" b="1" i="1" dirty="0">
                <a:latin typeface="Times New Roman" panose="02020603050405020304" pitchFamily="18" charset="0"/>
                <a:cs typeface="Times New Roman" panose="02020603050405020304" pitchFamily="18" charset="0"/>
              </a:rPr>
              <a:t>u</a:t>
            </a:r>
            <a:r>
              <a:rPr lang="fr-FR" sz="3800" i="1" dirty="0">
                <a:latin typeface="Times New Roman" panose="02020603050405020304" pitchFamily="18" charset="0"/>
                <a:cs typeface="Times New Roman" panose="02020603050405020304" pitchFamily="18" charset="0"/>
              </a:rPr>
              <a:t>r</a:t>
            </a:r>
          </a:p>
          <a:p>
            <a:pPr algn="just">
              <a:lnSpc>
                <a:spcPct val="160000"/>
              </a:lnSpc>
            </a:pPr>
            <a:r>
              <a:rPr lang="fr-FR" sz="3800" dirty="0">
                <a:latin typeface="Times New Roman" panose="02020603050405020304" pitchFamily="18" charset="0"/>
                <a:cs typeface="Times New Roman" panose="02020603050405020304" pitchFamily="18" charset="0"/>
              </a:rPr>
              <a:t>[ø], comme dans </a:t>
            </a:r>
            <a:r>
              <a:rPr lang="fr-FR" sz="3800" i="1" dirty="0">
                <a:latin typeface="Times New Roman" panose="02020603050405020304" pitchFamily="18" charset="0"/>
                <a:cs typeface="Times New Roman" panose="02020603050405020304" pitchFamily="18" charset="0"/>
              </a:rPr>
              <a:t>d</a:t>
            </a:r>
            <a:r>
              <a:rPr lang="fr-FR" sz="3800" b="1" i="1" dirty="0">
                <a:latin typeface="Times New Roman" panose="02020603050405020304" pitchFamily="18" charset="0"/>
                <a:cs typeface="Times New Roman" panose="02020603050405020304" pitchFamily="18" charset="0"/>
              </a:rPr>
              <a:t>eu</a:t>
            </a:r>
            <a:r>
              <a:rPr lang="fr-FR" sz="3800" i="1" dirty="0">
                <a:latin typeface="Times New Roman" panose="02020603050405020304" pitchFamily="18" charset="0"/>
                <a:cs typeface="Times New Roman" panose="02020603050405020304" pitchFamily="18" charset="0"/>
              </a:rPr>
              <a:t>x</a:t>
            </a:r>
          </a:p>
          <a:p>
            <a:pPr algn="just">
              <a:lnSpc>
                <a:spcPct val="160000"/>
              </a:lnSpc>
            </a:pPr>
            <a:r>
              <a:rPr lang="fr-FR" sz="3800" dirty="0">
                <a:latin typeface="Times New Roman" panose="02020603050405020304" pitchFamily="18" charset="0"/>
                <a:cs typeface="Times New Roman" panose="02020603050405020304" pitchFamily="18" charset="0"/>
              </a:rPr>
              <a:t>[œ], comme dans </a:t>
            </a:r>
            <a:r>
              <a:rPr lang="fr-FR" sz="3800" i="1" dirty="0">
                <a:latin typeface="Times New Roman" panose="02020603050405020304" pitchFamily="18" charset="0"/>
                <a:cs typeface="Times New Roman" panose="02020603050405020304" pitchFamily="18" charset="0"/>
              </a:rPr>
              <a:t>n</a:t>
            </a:r>
            <a:r>
              <a:rPr lang="fr-FR" sz="3800" b="1" i="1" dirty="0">
                <a:latin typeface="Times New Roman" panose="02020603050405020304" pitchFamily="18" charset="0"/>
                <a:cs typeface="Times New Roman" panose="02020603050405020304" pitchFamily="18" charset="0"/>
              </a:rPr>
              <a:t>eu</a:t>
            </a:r>
            <a:r>
              <a:rPr lang="fr-FR" sz="3800" i="1" dirty="0">
                <a:latin typeface="Times New Roman" panose="02020603050405020304" pitchFamily="18" charset="0"/>
                <a:cs typeface="Times New Roman" panose="02020603050405020304" pitchFamily="18" charset="0"/>
              </a:rPr>
              <a:t>f</a:t>
            </a:r>
          </a:p>
          <a:p>
            <a:pPr algn="just">
              <a:lnSpc>
                <a:spcPct val="160000"/>
              </a:lnSpc>
            </a:pPr>
            <a:r>
              <a:rPr lang="fr-FR" sz="3800" dirty="0">
                <a:latin typeface="Times New Roman" panose="02020603050405020304" pitchFamily="18" charset="0"/>
                <a:cs typeface="Times New Roman" panose="02020603050405020304" pitchFamily="18" charset="0"/>
              </a:rPr>
              <a:t>[ə] (appelé « e » central), comme dans </a:t>
            </a:r>
            <a:r>
              <a:rPr lang="fr-FR" sz="3800" i="1" dirty="0">
                <a:latin typeface="Times New Roman" panose="02020603050405020304" pitchFamily="18" charset="0"/>
                <a:cs typeface="Times New Roman" panose="02020603050405020304" pitchFamily="18" charset="0"/>
              </a:rPr>
              <a:t>D</a:t>
            </a:r>
            <a:r>
              <a:rPr lang="fr-FR" sz="3800" b="1" i="1" dirty="0">
                <a:latin typeface="Times New Roman" panose="02020603050405020304" pitchFamily="18" charset="0"/>
                <a:cs typeface="Times New Roman" panose="02020603050405020304" pitchFamily="18" charset="0"/>
              </a:rPr>
              <a:t>e</a:t>
            </a:r>
            <a:r>
              <a:rPr lang="fr-FR" sz="3800" i="1" dirty="0">
                <a:latin typeface="Times New Roman" panose="02020603050405020304" pitchFamily="18" charset="0"/>
                <a:cs typeface="Times New Roman" panose="02020603050405020304" pitchFamily="18" charset="0"/>
              </a:rPr>
              <a:t>nis</a:t>
            </a:r>
          </a:p>
          <a:p>
            <a:pPr algn="just">
              <a:lnSpc>
                <a:spcPct val="160000"/>
              </a:lnSpc>
            </a:pPr>
            <a:r>
              <a:rPr lang="fr-FR" sz="3800" dirty="0">
                <a:latin typeface="Times New Roman" panose="02020603050405020304" pitchFamily="18" charset="0"/>
                <a:cs typeface="Times New Roman" panose="02020603050405020304" pitchFamily="18" charset="0"/>
              </a:rPr>
              <a:t>[ɑ̃], comme dans </a:t>
            </a:r>
            <a:r>
              <a:rPr lang="fr-FR" sz="3800" b="1" i="1" dirty="0">
                <a:latin typeface="Times New Roman" panose="02020603050405020304" pitchFamily="18" charset="0"/>
                <a:cs typeface="Times New Roman" panose="02020603050405020304" pitchFamily="18" charset="0"/>
              </a:rPr>
              <a:t>an</a:t>
            </a:r>
          </a:p>
          <a:p>
            <a:pPr algn="just">
              <a:lnSpc>
                <a:spcPct val="160000"/>
              </a:lnSpc>
            </a:pPr>
            <a:r>
              <a:rPr lang="fr-FR" sz="3800" dirty="0">
                <a:latin typeface="Times New Roman" panose="02020603050405020304" pitchFamily="18" charset="0"/>
                <a:cs typeface="Times New Roman" panose="02020603050405020304" pitchFamily="18" charset="0"/>
              </a:rPr>
              <a:t>[ɛ̃], comme dans </a:t>
            </a:r>
            <a:r>
              <a:rPr lang="fr-FR" sz="3800" i="1" dirty="0">
                <a:latin typeface="Times New Roman" panose="02020603050405020304" pitchFamily="18" charset="0"/>
                <a:cs typeface="Times New Roman" panose="02020603050405020304" pitchFamily="18" charset="0"/>
              </a:rPr>
              <a:t>pl</a:t>
            </a:r>
            <a:r>
              <a:rPr lang="fr-FR" sz="3800" b="1" i="1" dirty="0">
                <a:latin typeface="Times New Roman" panose="02020603050405020304" pitchFamily="18" charset="0"/>
                <a:cs typeface="Times New Roman" panose="02020603050405020304" pitchFamily="18" charset="0"/>
              </a:rPr>
              <a:t>ein</a:t>
            </a:r>
          </a:p>
          <a:p>
            <a:pPr algn="just">
              <a:lnSpc>
                <a:spcPct val="160000"/>
              </a:lnSpc>
            </a:pPr>
            <a:r>
              <a:rPr lang="fr-FR" sz="3800" dirty="0">
                <a:latin typeface="Times New Roman" panose="02020603050405020304" pitchFamily="18" charset="0"/>
                <a:cs typeface="Times New Roman" panose="02020603050405020304" pitchFamily="18" charset="0"/>
              </a:rPr>
              <a:t>[ɔ̃], comme dans </a:t>
            </a:r>
            <a:r>
              <a:rPr lang="fr-FR" sz="3800" i="1" dirty="0">
                <a:latin typeface="Times New Roman" panose="02020603050405020304" pitchFamily="18" charset="0"/>
                <a:cs typeface="Times New Roman" panose="02020603050405020304" pitchFamily="18" charset="0"/>
              </a:rPr>
              <a:t>b</a:t>
            </a:r>
            <a:r>
              <a:rPr lang="fr-FR" sz="3800" b="1" i="1" dirty="0">
                <a:latin typeface="Times New Roman" panose="02020603050405020304" pitchFamily="18" charset="0"/>
                <a:cs typeface="Times New Roman" panose="02020603050405020304" pitchFamily="18" charset="0"/>
              </a:rPr>
              <a:t>on</a:t>
            </a:r>
          </a:p>
          <a:p>
            <a:pPr algn="just"/>
            <a:endParaRPr lang="fr-FR" dirty="0">
              <a:latin typeface="Times New Roman" panose="02020603050405020304" pitchFamily="18" charset="0"/>
              <a:cs typeface="Times New Roman" panose="02020603050405020304" pitchFamily="18" charset="0"/>
            </a:endParaRPr>
          </a:p>
          <a:p>
            <a:pPr algn="just"/>
            <a:endParaRPr lang="fr-F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5369112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7F36DBF1-5971-4169-ADF5-F5D67E5EAD3D}"/>
              </a:ext>
            </a:extLst>
          </p:cNvPr>
          <p:cNvSpPr>
            <a:spLocks noGrp="1"/>
          </p:cNvSpPr>
          <p:nvPr>
            <p:ph type="title"/>
          </p:nvPr>
        </p:nvSpPr>
        <p:spPr/>
        <p:txBody>
          <a:bodyPr/>
          <a:lstStyle/>
          <a:p>
            <a:pPr algn="ctr"/>
            <a:r>
              <a:rPr lang="fr-FR" dirty="0">
                <a:latin typeface="Times New Roman" panose="02020603050405020304" pitchFamily="18" charset="0"/>
                <a:cs typeface="Times New Roman" panose="02020603050405020304" pitchFamily="18" charset="0"/>
              </a:rPr>
              <a:t>Les accents</a:t>
            </a:r>
          </a:p>
        </p:txBody>
      </p:sp>
      <p:sp>
        <p:nvSpPr>
          <p:cNvPr id="3" name="Espace réservé du contenu 2">
            <a:extLst>
              <a:ext uri="{FF2B5EF4-FFF2-40B4-BE49-F238E27FC236}">
                <a16:creationId xmlns="" xmlns:a16="http://schemas.microsoft.com/office/drawing/2014/main" id="{F625767E-1095-4075-AB50-CBFDB1A09321}"/>
              </a:ext>
            </a:extLst>
          </p:cNvPr>
          <p:cNvSpPr>
            <a:spLocks noGrp="1"/>
          </p:cNvSpPr>
          <p:nvPr>
            <p:ph idx="1"/>
          </p:nvPr>
        </p:nvSpPr>
        <p:spPr/>
        <p:txBody>
          <a:bodyPr/>
          <a:lstStyle/>
          <a:p>
            <a:pPr algn="just">
              <a:lnSpc>
                <a:spcPct val="150000"/>
              </a:lnSpc>
            </a:pPr>
            <a:r>
              <a:rPr lang="fr-FR" dirty="0">
                <a:latin typeface="Times New Roman" panose="02020603050405020304" pitchFamily="18" charset="0"/>
                <a:cs typeface="Times New Roman" panose="02020603050405020304" pitchFamily="18" charset="0"/>
              </a:rPr>
              <a:t>L’accent tonique, en français, tombe sur la dernière syllabe d’un mot si ce dernier est pris à l’état isolé : orange, idéaliste, etc.</a:t>
            </a:r>
          </a:p>
          <a:p>
            <a:pPr algn="just">
              <a:lnSpc>
                <a:spcPct val="150000"/>
              </a:lnSpc>
            </a:pPr>
            <a:r>
              <a:rPr lang="fr-FR" dirty="0">
                <a:latin typeface="Times New Roman" panose="02020603050405020304" pitchFamily="18" charset="0"/>
                <a:cs typeface="Times New Roman" panose="02020603050405020304" pitchFamily="18" charset="0"/>
              </a:rPr>
              <a:t>Par contre, lorsque les mots forment une phrase, ils forment des unités syntaxiques, les syntagmes, et l’accent tonique tombe alors sur la dernière syllabe du syntagme: </a:t>
            </a:r>
            <a:r>
              <a:rPr lang="fr-FR" i="1" dirty="0">
                <a:latin typeface="Times New Roman" panose="02020603050405020304" pitchFamily="18" charset="0"/>
                <a:cs typeface="Times New Roman" panose="02020603050405020304" pitchFamily="18" charset="0"/>
              </a:rPr>
              <a:t>Depuis qu’il est parti, rien ne va plus</a:t>
            </a:r>
          </a:p>
        </p:txBody>
      </p:sp>
    </p:spTree>
    <p:extLst>
      <p:ext uri="{BB962C8B-B14F-4D97-AF65-F5344CB8AC3E}">
        <p14:creationId xmlns:p14="http://schemas.microsoft.com/office/powerpoint/2010/main" val="96242861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 xmlns:a16="http://schemas.microsoft.com/office/drawing/2014/main" id="{B37B64B7-563D-4EF8-90F7-AEFD51D0AC83}"/>
              </a:ext>
            </a:extLst>
          </p:cNvPr>
          <p:cNvSpPr>
            <a:spLocks noGrp="1"/>
          </p:cNvSpPr>
          <p:nvPr>
            <p:ph idx="1"/>
          </p:nvPr>
        </p:nvSpPr>
        <p:spPr>
          <a:xfrm>
            <a:off x="838200" y="1253331"/>
            <a:ext cx="10515600" cy="4351338"/>
          </a:xfrm>
        </p:spPr>
        <p:txBody>
          <a:bodyPr>
            <a:normAutofit lnSpcReduction="10000"/>
          </a:bodyPr>
          <a:lstStyle/>
          <a:p>
            <a:pPr marL="0" indent="0">
              <a:lnSpc>
                <a:spcPct val="150000"/>
              </a:lnSpc>
              <a:buNone/>
            </a:pPr>
            <a:endParaRPr lang="fr-FR" dirty="0"/>
          </a:p>
          <a:p>
            <a:pPr marL="0" indent="0" algn="ctr">
              <a:lnSpc>
                <a:spcPct val="150000"/>
              </a:lnSpc>
              <a:buNone/>
            </a:pPr>
            <a:r>
              <a:rPr lang="fr-FR" sz="5400" dirty="0">
                <a:latin typeface="Times New Roman" panose="02020603050405020304" pitchFamily="18" charset="0"/>
                <a:cs typeface="Times New Roman" panose="02020603050405020304" pitchFamily="18" charset="0"/>
              </a:rPr>
              <a:t>Les caractéristiques distributionnelles et les fréquences d’utilisation des sons</a:t>
            </a:r>
          </a:p>
        </p:txBody>
      </p:sp>
    </p:spTree>
    <p:extLst>
      <p:ext uri="{BB962C8B-B14F-4D97-AF65-F5344CB8AC3E}">
        <p14:creationId xmlns:p14="http://schemas.microsoft.com/office/powerpoint/2010/main" val="43889330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7F3BB250-10C0-47C2-97CB-3AA3BBADE054}"/>
              </a:ext>
            </a:extLst>
          </p:cNvPr>
          <p:cNvSpPr>
            <a:spLocks noGrp="1"/>
          </p:cNvSpPr>
          <p:nvPr>
            <p:ph type="title"/>
          </p:nvPr>
        </p:nvSpPr>
        <p:spPr/>
        <p:txBody>
          <a:bodyPr/>
          <a:lstStyle/>
          <a:p>
            <a:pPr algn="ctr"/>
            <a:r>
              <a:rPr lang="fr-FR" dirty="0">
                <a:latin typeface="Times New Roman" panose="02020603050405020304" pitchFamily="18" charset="0"/>
                <a:cs typeface="Times New Roman" panose="02020603050405020304" pitchFamily="18" charset="0"/>
              </a:rPr>
              <a:t>Quelques remarques générales</a:t>
            </a:r>
          </a:p>
        </p:txBody>
      </p:sp>
      <p:sp>
        <p:nvSpPr>
          <p:cNvPr id="3" name="Espace réservé du contenu 2">
            <a:extLst>
              <a:ext uri="{FF2B5EF4-FFF2-40B4-BE49-F238E27FC236}">
                <a16:creationId xmlns="" xmlns:a16="http://schemas.microsoft.com/office/drawing/2014/main" id="{D0D5672D-9A7C-4A6F-B3C4-8F18E44A253B}"/>
              </a:ext>
            </a:extLst>
          </p:cNvPr>
          <p:cNvSpPr>
            <a:spLocks noGrp="1"/>
          </p:cNvSpPr>
          <p:nvPr>
            <p:ph idx="1"/>
          </p:nvPr>
        </p:nvSpPr>
        <p:spPr/>
        <p:txBody>
          <a:bodyPr>
            <a:normAutofit fontScale="92500"/>
          </a:bodyPr>
          <a:lstStyle/>
          <a:p>
            <a:pPr algn="just">
              <a:lnSpc>
                <a:spcPct val="150000"/>
              </a:lnSpc>
            </a:pPr>
            <a:r>
              <a:rPr lang="fr-FR" dirty="0">
                <a:latin typeface="Times New Roman" panose="02020603050405020304" pitchFamily="18" charset="0"/>
                <a:cs typeface="Times New Roman" panose="02020603050405020304" pitchFamily="18" charset="0"/>
              </a:rPr>
              <a:t>L’inventaire des systèmes phonétiques des langues du monde révèle que les langues ont en moyenne 32 phonèmes.</a:t>
            </a:r>
          </a:p>
          <a:p>
            <a:pPr algn="just">
              <a:lnSpc>
                <a:spcPct val="150000"/>
              </a:lnSpc>
            </a:pPr>
            <a:r>
              <a:rPr lang="fr-FR" dirty="0">
                <a:latin typeface="Times New Roman" panose="02020603050405020304" pitchFamily="18" charset="0"/>
                <a:cs typeface="Times New Roman" panose="02020603050405020304" pitchFamily="18" charset="0"/>
              </a:rPr>
              <a:t>La langue qui a le plus petit nombre de phonèmes est le hawaïen, avec 12 phonèmes.</a:t>
            </a:r>
          </a:p>
          <a:p>
            <a:pPr algn="just">
              <a:lnSpc>
                <a:spcPct val="150000"/>
              </a:lnSpc>
            </a:pPr>
            <a:r>
              <a:rPr lang="fr-FR" dirty="0">
                <a:latin typeface="Times New Roman" panose="02020603050405020304" pitchFamily="18" charset="0"/>
                <a:cs typeface="Times New Roman" panose="02020603050405020304" pitchFamily="18" charset="0"/>
              </a:rPr>
              <a:t>La langue qui a le plus grand nombre de phonèmes est le !</a:t>
            </a:r>
            <a:r>
              <a:rPr lang="fr-FR" dirty="0" err="1">
                <a:latin typeface="Times New Roman" panose="02020603050405020304" pitchFamily="18" charset="0"/>
                <a:cs typeface="Times New Roman" panose="02020603050405020304" pitchFamily="18" charset="0"/>
              </a:rPr>
              <a:t>xun</a:t>
            </a:r>
            <a:r>
              <a:rPr lang="fr-FR" dirty="0">
                <a:latin typeface="Times New Roman" panose="02020603050405020304" pitchFamily="18" charset="0"/>
                <a:cs typeface="Times New Roman" panose="02020603050405020304" pitchFamily="18" charset="0"/>
              </a:rPr>
              <a:t> (parlé en Angola, Namibie, Botswana et Afrique du sud), avec 141 phonèmes. </a:t>
            </a:r>
          </a:p>
        </p:txBody>
      </p:sp>
    </p:spTree>
    <p:extLst>
      <p:ext uri="{BB962C8B-B14F-4D97-AF65-F5344CB8AC3E}">
        <p14:creationId xmlns:p14="http://schemas.microsoft.com/office/powerpoint/2010/main" val="113520683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EE6B09EA-F5DA-42C0-B389-7A5C06B939E0}"/>
              </a:ext>
            </a:extLst>
          </p:cNvPr>
          <p:cNvSpPr>
            <a:spLocks noGrp="1"/>
          </p:cNvSpPr>
          <p:nvPr>
            <p:ph type="title"/>
          </p:nvPr>
        </p:nvSpPr>
        <p:spPr/>
        <p:txBody>
          <a:bodyPr>
            <a:normAutofit/>
          </a:bodyPr>
          <a:lstStyle/>
          <a:p>
            <a:pPr algn="ctr"/>
            <a:r>
              <a:rPr lang="fr-FR" sz="3600" dirty="0">
                <a:latin typeface="Times New Roman" panose="02020603050405020304" pitchFamily="18" charset="0"/>
                <a:cs typeface="Times New Roman" panose="02020603050405020304" pitchFamily="18" charset="0"/>
              </a:rPr>
              <a:t>Quelques remarques générales (d’après Nathalie Vallée, Louis-Jean Boë et Muriel Stefanuto)</a:t>
            </a:r>
          </a:p>
        </p:txBody>
      </p:sp>
      <p:sp>
        <p:nvSpPr>
          <p:cNvPr id="3" name="Espace réservé du contenu 2">
            <a:extLst>
              <a:ext uri="{FF2B5EF4-FFF2-40B4-BE49-F238E27FC236}">
                <a16:creationId xmlns="" xmlns:a16="http://schemas.microsoft.com/office/drawing/2014/main" id="{A200050B-4A0A-4705-A8D7-5E39CA700240}"/>
              </a:ext>
            </a:extLst>
          </p:cNvPr>
          <p:cNvSpPr>
            <a:spLocks noGrp="1"/>
          </p:cNvSpPr>
          <p:nvPr>
            <p:ph idx="1"/>
          </p:nvPr>
        </p:nvSpPr>
        <p:spPr/>
        <p:txBody>
          <a:bodyPr>
            <a:normAutofit fontScale="92500"/>
          </a:bodyPr>
          <a:lstStyle/>
          <a:p>
            <a:pPr algn="just">
              <a:lnSpc>
                <a:spcPct val="150000"/>
              </a:lnSpc>
            </a:pPr>
            <a:r>
              <a:rPr lang="fr-FR" dirty="0">
                <a:latin typeface="Times New Roman" panose="02020603050405020304" pitchFamily="18" charset="0"/>
                <a:cs typeface="Times New Roman" panose="02020603050405020304" pitchFamily="18" charset="0"/>
              </a:rPr>
              <a:t> Le nombre de consonnes moyen par langue est de 22. </a:t>
            </a:r>
            <a:r>
              <a:rPr lang="fr-FR" dirty="0" smtClean="0">
                <a:latin typeface="Times New Roman" panose="02020603050405020304" pitchFamily="18" charset="0"/>
                <a:cs typeface="Times New Roman" panose="02020603050405020304" pitchFamily="18" charset="0"/>
              </a:rPr>
              <a:t>Le maximum est de 95 </a:t>
            </a:r>
            <a:r>
              <a:rPr lang="fr-FR" dirty="0">
                <a:latin typeface="Times New Roman" panose="02020603050405020304" pitchFamily="18" charset="0"/>
                <a:cs typeface="Times New Roman" panose="02020603050405020304" pitchFamily="18" charset="0"/>
              </a:rPr>
              <a:t>(dont 48 clicks) pour le !xun (famille khoisan, 141 phonèmes). </a:t>
            </a:r>
          </a:p>
          <a:p>
            <a:pPr algn="just">
              <a:lnSpc>
                <a:spcPct val="150000"/>
              </a:lnSpc>
            </a:pPr>
            <a:r>
              <a:rPr lang="fr-FR" dirty="0">
                <a:latin typeface="Times New Roman" panose="02020603050405020304" pitchFamily="18" charset="0"/>
                <a:cs typeface="Times New Roman" panose="02020603050405020304" pitchFamily="18" charset="0"/>
              </a:rPr>
              <a:t>Chaque langue possède plus de consonnes que de voyelles (à 2 exceptions près : le pawaian (famille austro-thaï) avec 12 voyelles et 10 consonnes ; et l’apinaye (famille sud-amérindienne, groupe macro-</a:t>
            </a:r>
            <a:r>
              <a:rPr lang="fr-FR" dirty="0" err="1">
                <a:latin typeface="Times New Roman" panose="02020603050405020304" pitchFamily="18" charset="0"/>
                <a:cs typeface="Times New Roman" panose="02020603050405020304" pitchFamily="18" charset="0"/>
              </a:rPr>
              <a:t>ge</a:t>
            </a:r>
            <a:r>
              <a:rPr lang="fr-FR" dirty="0">
                <a:latin typeface="Times New Roman" panose="02020603050405020304" pitchFamily="18" charset="0"/>
                <a:cs typeface="Times New Roman" panose="02020603050405020304" pitchFamily="18" charset="0"/>
              </a:rPr>
              <a:t>), 17 voyelles et 13 consonnes).</a:t>
            </a:r>
          </a:p>
          <a:p>
            <a:endParaRPr lang="fr-F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0178893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3586B35C-15E5-4EE7-A33E-900BEE4F8718}"/>
              </a:ext>
            </a:extLst>
          </p:cNvPr>
          <p:cNvSpPr>
            <a:spLocks noGrp="1"/>
          </p:cNvSpPr>
          <p:nvPr>
            <p:ph type="title"/>
          </p:nvPr>
        </p:nvSpPr>
        <p:spPr/>
        <p:txBody>
          <a:bodyPr>
            <a:normAutofit fontScale="90000"/>
          </a:bodyPr>
          <a:lstStyle/>
          <a:p>
            <a:pPr algn="ctr"/>
            <a:r>
              <a:rPr lang="fr-FR" dirty="0">
                <a:latin typeface="Times New Roman" panose="02020603050405020304" pitchFamily="18" charset="0"/>
                <a:cs typeface="Times New Roman" panose="02020603050405020304" pitchFamily="18" charset="0"/>
              </a:rPr>
              <a:t>Quelques remarques générales (d’après Nathalie Vallée, Louis-Jean Boë et Muriel Stefanuto)</a:t>
            </a:r>
            <a:endParaRPr lang="fr-FR" dirty="0"/>
          </a:p>
        </p:txBody>
      </p:sp>
      <p:sp>
        <p:nvSpPr>
          <p:cNvPr id="3" name="Espace réservé du contenu 2">
            <a:extLst>
              <a:ext uri="{FF2B5EF4-FFF2-40B4-BE49-F238E27FC236}">
                <a16:creationId xmlns="" xmlns:a16="http://schemas.microsoft.com/office/drawing/2014/main" id="{4114C76A-6B41-4F0C-A500-853873C6A2D2}"/>
              </a:ext>
            </a:extLst>
          </p:cNvPr>
          <p:cNvSpPr>
            <a:spLocks noGrp="1"/>
          </p:cNvSpPr>
          <p:nvPr>
            <p:ph idx="1"/>
          </p:nvPr>
        </p:nvSpPr>
        <p:spPr/>
        <p:txBody>
          <a:bodyPr>
            <a:normAutofit fontScale="85000" lnSpcReduction="10000"/>
          </a:bodyPr>
          <a:lstStyle/>
          <a:p>
            <a:pPr marL="0" indent="0" algn="just">
              <a:lnSpc>
                <a:spcPct val="150000"/>
              </a:lnSpc>
              <a:buNone/>
            </a:pPr>
            <a:r>
              <a:rPr lang="fr-FR" dirty="0">
                <a:latin typeface="Times New Roman" panose="02020603050405020304" pitchFamily="18" charset="0"/>
                <a:cs typeface="Times New Roman" panose="02020603050405020304" pitchFamily="18" charset="0"/>
              </a:rPr>
              <a:t>« Les systèmes vocaliques recrutent 3 à 28 phonèmes mais deux tiers d’entre eux ont entre 5 et 7 voyelles. La comparaison des systèmes les plus fréquents met en évidence un ordre d’apparition des voyelles dans les systèmes. Les 3 « vedettes » /ιαυ/ sont présentes dans 97% des langues. S’y ajoute la voyelle antérieure /ˈeˈ/ dans le système à 4 le mieux représenté. Le système à 5 /iˈeˈaˈoˈu/ est de loin le plus « populaire » dans les langues du monde. C’est le cas dans 3 des 4 grands groupes linguistiques (eurasien, américain, australien), alors que c’est le système périphérique à 7 /i e ɛ a ɔ o u/ qui est majoritaire en Afrique. »</a:t>
            </a:r>
          </a:p>
        </p:txBody>
      </p:sp>
    </p:spTree>
    <p:extLst>
      <p:ext uri="{BB962C8B-B14F-4D97-AF65-F5344CB8AC3E}">
        <p14:creationId xmlns:p14="http://schemas.microsoft.com/office/powerpoint/2010/main" val="184632107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AA644E1C-1C69-4256-8FEE-D6552046083E}"/>
              </a:ext>
            </a:extLst>
          </p:cNvPr>
          <p:cNvSpPr>
            <a:spLocks noGrp="1"/>
          </p:cNvSpPr>
          <p:nvPr>
            <p:ph type="title"/>
          </p:nvPr>
        </p:nvSpPr>
        <p:spPr/>
        <p:txBody>
          <a:bodyPr/>
          <a:lstStyle/>
          <a:p>
            <a:pPr algn="ctr"/>
            <a:r>
              <a:rPr lang="fr-FR" dirty="0">
                <a:latin typeface="Times New Roman" panose="02020603050405020304" pitchFamily="18" charset="0"/>
                <a:cs typeface="Times New Roman" panose="02020603050405020304" pitchFamily="18" charset="0"/>
              </a:rPr>
              <a:t>Le cas du français</a:t>
            </a:r>
          </a:p>
        </p:txBody>
      </p:sp>
      <p:sp>
        <p:nvSpPr>
          <p:cNvPr id="3" name="Espace réservé du contenu 2">
            <a:extLst>
              <a:ext uri="{FF2B5EF4-FFF2-40B4-BE49-F238E27FC236}">
                <a16:creationId xmlns="" xmlns:a16="http://schemas.microsoft.com/office/drawing/2014/main" id="{779B2DE1-170A-44AB-8C56-6B2AA92BBBA8}"/>
              </a:ext>
            </a:extLst>
          </p:cNvPr>
          <p:cNvSpPr>
            <a:spLocks noGrp="1"/>
          </p:cNvSpPr>
          <p:nvPr>
            <p:ph idx="1"/>
          </p:nvPr>
        </p:nvSpPr>
        <p:spPr/>
        <p:txBody>
          <a:bodyPr/>
          <a:lstStyle/>
          <a:p>
            <a:pPr algn="just">
              <a:lnSpc>
                <a:spcPct val="150000"/>
              </a:lnSpc>
            </a:pPr>
            <a:r>
              <a:rPr lang="fr-FR" dirty="0">
                <a:latin typeface="Times New Roman" panose="02020603050405020304" pitchFamily="18" charset="0"/>
                <a:cs typeface="Times New Roman" panose="02020603050405020304" pitchFamily="18" charset="0"/>
              </a:rPr>
              <a:t>Des statistiques ont montré que, en français, dans le discours, la proportion des voyelles et des consonnes est à peu près équilibrée.</a:t>
            </a:r>
          </a:p>
          <a:p>
            <a:pPr algn="just">
              <a:lnSpc>
                <a:spcPct val="150000"/>
              </a:lnSpc>
            </a:pPr>
            <a:r>
              <a:rPr lang="fr-FR" dirty="0">
                <a:latin typeface="Times New Roman" panose="02020603050405020304" pitchFamily="18" charset="0"/>
                <a:cs typeface="Times New Roman" panose="02020603050405020304" pitchFamily="18" charset="0"/>
              </a:rPr>
              <a:t>On a un rapport qui est d’environ 3 voyelles pour 4 consonnes</a:t>
            </a:r>
          </a:p>
          <a:p>
            <a:pPr algn="just">
              <a:lnSpc>
                <a:spcPct val="150000"/>
              </a:lnSpc>
            </a:pPr>
            <a:r>
              <a:rPr lang="fr-FR" dirty="0">
                <a:latin typeface="Times New Roman" panose="02020603050405020304" pitchFamily="18" charset="0"/>
                <a:cs typeface="Times New Roman" panose="02020603050405020304" pitchFamily="18" charset="0"/>
              </a:rPr>
              <a:t>Ce n’est pas le cas pour toutes les langues</a:t>
            </a:r>
          </a:p>
          <a:p>
            <a:pPr algn="just">
              <a:lnSpc>
                <a:spcPct val="150000"/>
              </a:lnSpc>
            </a:pPr>
            <a:r>
              <a:rPr lang="fr-FR" dirty="0">
                <a:latin typeface="Times New Roman" panose="02020603050405020304" pitchFamily="18" charset="0"/>
                <a:cs typeface="Times New Roman" panose="02020603050405020304" pitchFamily="18" charset="0"/>
              </a:rPr>
              <a:t>Les langues vocaliques paraissent plus harmonieuses que les langues consonantiques sur le plan phonostylistique.</a:t>
            </a:r>
          </a:p>
        </p:txBody>
      </p:sp>
    </p:spTree>
    <p:extLst>
      <p:ext uri="{BB962C8B-B14F-4D97-AF65-F5344CB8AC3E}">
        <p14:creationId xmlns:p14="http://schemas.microsoft.com/office/powerpoint/2010/main" val="284755492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C00740C5-C71A-4993-B74E-EF45DD0D4AEA}"/>
              </a:ext>
            </a:extLst>
          </p:cNvPr>
          <p:cNvSpPr>
            <a:spLocks noGrp="1"/>
          </p:cNvSpPr>
          <p:nvPr>
            <p:ph type="title"/>
          </p:nvPr>
        </p:nvSpPr>
        <p:spPr/>
        <p:txBody>
          <a:bodyPr/>
          <a:lstStyle/>
          <a:p>
            <a:pPr algn="ctr"/>
            <a:r>
              <a:rPr lang="fr-FR" dirty="0">
                <a:latin typeface="Times New Roman" panose="02020603050405020304" pitchFamily="18" charset="0"/>
                <a:cs typeface="Times New Roman" panose="02020603050405020304" pitchFamily="18" charset="0"/>
              </a:rPr>
              <a:t>Fréquence d’occurrence des sons dans le discours en français</a:t>
            </a:r>
          </a:p>
        </p:txBody>
      </p:sp>
      <p:sp>
        <p:nvSpPr>
          <p:cNvPr id="3" name="Espace réservé du contenu 2">
            <a:extLst>
              <a:ext uri="{FF2B5EF4-FFF2-40B4-BE49-F238E27FC236}">
                <a16:creationId xmlns="" xmlns:a16="http://schemas.microsoft.com/office/drawing/2014/main" id="{6FD4ED8C-5AEC-44ED-8CEF-25C046905131}"/>
              </a:ext>
            </a:extLst>
          </p:cNvPr>
          <p:cNvSpPr>
            <a:spLocks noGrp="1"/>
          </p:cNvSpPr>
          <p:nvPr>
            <p:ph idx="1"/>
          </p:nvPr>
        </p:nvSpPr>
        <p:spPr/>
        <p:txBody>
          <a:bodyPr>
            <a:normAutofit lnSpcReduction="10000"/>
          </a:bodyPr>
          <a:lstStyle/>
          <a:p>
            <a:pPr marL="0" indent="0" algn="just">
              <a:lnSpc>
                <a:spcPct val="150000"/>
              </a:lnSpc>
              <a:buNone/>
            </a:pPr>
            <a:r>
              <a:rPr lang="fr-FR" dirty="0">
                <a:latin typeface="Times New Roman" panose="02020603050405020304" pitchFamily="18" charset="0"/>
                <a:cs typeface="Times New Roman" panose="02020603050405020304" pitchFamily="18" charset="0"/>
              </a:rPr>
              <a:t>On peut noter que:</a:t>
            </a:r>
          </a:p>
          <a:p>
            <a:pPr algn="just">
              <a:lnSpc>
                <a:spcPct val="150000"/>
              </a:lnSpc>
            </a:pPr>
            <a:r>
              <a:rPr lang="fr-FR" dirty="0">
                <a:latin typeface="Times New Roman" panose="02020603050405020304" pitchFamily="18" charset="0"/>
                <a:cs typeface="Times New Roman" panose="02020603050405020304" pitchFamily="18" charset="0"/>
              </a:rPr>
              <a:t>Les voyelles [E] (ouvert ou fermé), [a] et [i] représentent 1 son sur 4 en français.</a:t>
            </a:r>
          </a:p>
          <a:p>
            <a:pPr algn="just">
              <a:lnSpc>
                <a:spcPct val="150000"/>
              </a:lnSpc>
            </a:pPr>
            <a:r>
              <a:rPr lang="fr-FR" dirty="0">
                <a:latin typeface="Times New Roman" panose="02020603050405020304" pitchFamily="18" charset="0"/>
                <a:cs typeface="Times New Roman" panose="02020603050405020304" pitchFamily="18" charset="0"/>
              </a:rPr>
              <a:t>1 son sur 5 est une consonne sourde</a:t>
            </a:r>
          </a:p>
          <a:p>
            <a:pPr algn="just">
              <a:lnSpc>
                <a:spcPct val="150000"/>
              </a:lnSpc>
            </a:pPr>
            <a:r>
              <a:rPr lang="fr-FR" dirty="0">
                <a:latin typeface="Times New Roman" panose="02020603050405020304" pitchFamily="18" charset="0"/>
                <a:cs typeface="Times New Roman" panose="02020603050405020304" pitchFamily="18" charset="0"/>
              </a:rPr>
              <a:t>1 son sur 7 est une articulation nasale</a:t>
            </a:r>
          </a:p>
          <a:p>
            <a:pPr algn="just">
              <a:lnSpc>
                <a:spcPct val="150000"/>
              </a:lnSpc>
            </a:pPr>
            <a:r>
              <a:rPr lang="fr-FR" dirty="0">
                <a:latin typeface="Times New Roman" panose="02020603050405020304" pitchFamily="18" charset="0"/>
                <a:cs typeface="Times New Roman" panose="02020603050405020304" pitchFamily="18" charset="0"/>
              </a:rPr>
              <a:t>1 son sur 8 est [R] ou [l]</a:t>
            </a:r>
          </a:p>
        </p:txBody>
      </p:sp>
    </p:spTree>
    <p:extLst>
      <p:ext uri="{BB962C8B-B14F-4D97-AF65-F5344CB8AC3E}">
        <p14:creationId xmlns:p14="http://schemas.microsoft.com/office/powerpoint/2010/main" val="279481441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F311D418-6E3C-4E80-904F-303F53107B2D}"/>
              </a:ext>
            </a:extLst>
          </p:cNvPr>
          <p:cNvSpPr>
            <a:spLocks noGrp="1"/>
          </p:cNvSpPr>
          <p:nvPr>
            <p:ph type="title"/>
          </p:nvPr>
        </p:nvSpPr>
        <p:spPr/>
        <p:txBody>
          <a:bodyPr>
            <a:normAutofit fontScale="90000"/>
          </a:bodyPr>
          <a:lstStyle/>
          <a:p>
            <a:pPr algn="ctr"/>
            <a:r>
              <a:rPr lang="fr-FR" dirty="0">
                <a:latin typeface="Times New Roman" panose="02020603050405020304" pitchFamily="18" charset="0"/>
                <a:cs typeface="Times New Roman" panose="02020603050405020304" pitchFamily="18" charset="0"/>
              </a:rPr>
              <a:t>Fréquence d'occurrence des sons dans le discours</a:t>
            </a:r>
            <a:r>
              <a:rPr lang="fr-FR" dirty="0"/>
              <a:t/>
            </a:r>
            <a:br>
              <a:rPr lang="fr-FR" dirty="0"/>
            </a:br>
            <a:endParaRPr lang="fr-FR" dirty="0"/>
          </a:p>
        </p:txBody>
      </p:sp>
      <p:sp>
        <p:nvSpPr>
          <p:cNvPr id="3" name="Espace réservé du contenu 2">
            <a:extLst>
              <a:ext uri="{FF2B5EF4-FFF2-40B4-BE49-F238E27FC236}">
                <a16:creationId xmlns="" xmlns:a16="http://schemas.microsoft.com/office/drawing/2014/main" id="{4108CC95-7222-4EBB-BDF9-AD240C33D9FB}"/>
              </a:ext>
            </a:extLst>
          </p:cNvPr>
          <p:cNvSpPr>
            <a:spLocks noGrp="1"/>
          </p:cNvSpPr>
          <p:nvPr>
            <p:ph idx="1"/>
          </p:nvPr>
        </p:nvSpPr>
        <p:spPr>
          <a:xfrm>
            <a:off x="838200" y="1391478"/>
            <a:ext cx="10515600" cy="4785485"/>
          </a:xfrm>
        </p:spPr>
        <p:txBody>
          <a:bodyPr>
            <a:normAutofit fontScale="85000" lnSpcReduction="20000"/>
          </a:bodyPr>
          <a:lstStyle/>
          <a:p>
            <a:endParaRPr lang="fr-FR" dirty="0"/>
          </a:p>
          <a:p>
            <a:pPr algn="just">
              <a:lnSpc>
                <a:spcPct val="150000"/>
              </a:lnSpc>
            </a:pPr>
            <a:r>
              <a:rPr lang="fr-FR" dirty="0">
                <a:latin typeface="Times New Roman" panose="02020603050405020304" pitchFamily="18" charset="0"/>
                <a:cs typeface="Times New Roman" panose="02020603050405020304" pitchFamily="18" charset="0"/>
              </a:rPr>
              <a:t>Consonnes : /R/ (7,25%), /s/ (6%), /l/ (5,63%), /t/ (5,33%), /k/ (4,06%), /d/ (4,03%), /m/ (3,84%), /p/ (3,71%), /n/ (3,09%), /v/ (2,75%), /j/ (2%), /ʒ/ (1,66%), /z/ (1,53%), /f/ (1,4%), /w/ (1,4%), /b/ (1,31%), /ʃ/ (0,53%), /ɥ/ (0,51%), /g/ (0,47%) : Total = 56,55%</a:t>
            </a:r>
          </a:p>
          <a:p>
            <a:pPr algn="just">
              <a:lnSpc>
                <a:spcPct val="150000"/>
              </a:lnSpc>
            </a:pPr>
            <a:endParaRPr lang="fr-FR" dirty="0">
              <a:latin typeface="Times New Roman" panose="02020603050405020304" pitchFamily="18" charset="0"/>
              <a:cs typeface="Times New Roman" panose="02020603050405020304" pitchFamily="18" charset="0"/>
            </a:endParaRPr>
          </a:p>
          <a:p>
            <a:pPr algn="just">
              <a:lnSpc>
                <a:spcPct val="150000"/>
              </a:lnSpc>
            </a:pPr>
            <a:r>
              <a:rPr lang="fr-FR" dirty="0">
                <a:latin typeface="Times New Roman" panose="02020603050405020304" pitchFamily="18" charset="0"/>
                <a:cs typeface="Times New Roman" panose="02020603050405020304" pitchFamily="18" charset="0"/>
              </a:rPr>
              <a:t>Voyelles : /E/ (/e/+/ɛ/) (10,6%), /a/ (8,55%), /i/ 5,12%, /Œ/ (/ø /+/œ/) (4,31%), /O/ (/o/+/ɔ/) (3,36%), /ɑ̃/ (3,09%, /u/ (2,43%), /ɔ̃/ (2,25%), /y/ (1,9%), /ɛ̃/ (1,84%) : Total 43,45%.</a:t>
            </a:r>
          </a:p>
        </p:txBody>
      </p:sp>
    </p:spTree>
    <p:extLst>
      <p:ext uri="{BB962C8B-B14F-4D97-AF65-F5344CB8AC3E}">
        <p14:creationId xmlns:p14="http://schemas.microsoft.com/office/powerpoint/2010/main" val="413892667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 xmlns:a16="http://schemas.microsoft.com/office/drawing/2014/main" id="{A5C52EB6-CAFE-4233-8510-4C6B75DCB91D}"/>
              </a:ext>
            </a:extLst>
          </p:cNvPr>
          <p:cNvSpPr>
            <a:spLocks noGrp="1"/>
          </p:cNvSpPr>
          <p:nvPr>
            <p:ph idx="1"/>
          </p:nvPr>
        </p:nvSpPr>
        <p:spPr/>
        <p:txBody>
          <a:bodyPr>
            <a:normAutofit/>
          </a:bodyPr>
          <a:lstStyle/>
          <a:p>
            <a:pPr marL="0" indent="0" algn="ctr">
              <a:buNone/>
            </a:pPr>
            <a:endParaRPr lang="fr-FR" sz="5400" dirty="0">
              <a:latin typeface="Times New Roman" panose="02020603050405020304" pitchFamily="18" charset="0"/>
              <a:cs typeface="Times New Roman" panose="02020603050405020304" pitchFamily="18" charset="0"/>
            </a:endParaRPr>
          </a:p>
          <a:p>
            <a:pPr marL="0" indent="0" algn="ctr">
              <a:buNone/>
            </a:pPr>
            <a:r>
              <a:rPr lang="fr-FR" sz="5400" dirty="0">
                <a:latin typeface="Times New Roman" panose="02020603050405020304" pitchFamily="18" charset="0"/>
                <a:cs typeface="Times New Roman" panose="02020603050405020304" pitchFamily="18" charset="0"/>
              </a:rPr>
              <a:t>L’Alphabet phonétique international</a:t>
            </a:r>
          </a:p>
        </p:txBody>
      </p:sp>
    </p:spTree>
    <p:extLst>
      <p:ext uri="{BB962C8B-B14F-4D97-AF65-F5344CB8AC3E}">
        <p14:creationId xmlns:p14="http://schemas.microsoft.com/office/powerpoint/2010/main" val="223567880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CF7BF7C0-5E85-441D-8455-ABD44BA48515}"/>
              </a:ext>
            </a:extLst>
          </p:cNvPr>
          <p:cNvSpPr>
            <a:spLocks noGrp="1"/>
          </p:cNvSpPr>
          <p:nvPr>
            <p:ph type="title"/>
          </p:nvPr>
        </p:nvSpPr>
        <p:spPr/>
        <p:txBody>
          <a:bodyPr/>
          <a:lstStyle/>
          <a:p>
            <a:pPr algn="ctr"/>
            <a:r>
              <a:rPr lang="fr-FR" dirty="0">
                <a:latin typeface="Times New Roman" panose="02020603050405020304" pitchFamily="18" charset="0"/>
                <a:cs typeface="Times New Roman" panose="02020603050405020304" pitchFamily="18" charset="0"/>
              </a:rPr>
              <a:t>Qu’est-ce que l’Alphabet phonétique international? (API) </a:t>
            </a:r>
          </a:p>
        </p:txBody>
      </p:sp>
      <p:sp>
        <p:nvSpPr>
          <p:cNvPr id="3" name="Espace réservé du contenu 2">
            <a:extLst>
              <a:ext uri="{FF2B5EF4-FFF2-40B4-BE49-F238E27FC236}">
                <a16:creationId xmlns="" xmlns:a16="http://schemas.microsoft.com/office/drawing/2014/main" id="{99610F1E-F37F-4D4D-9D1D-0299D3F1C528}"/>
              </a:ext>
            </a:extLst>
          </p:cNvPr>
          <p:cNvSpPr>
            <a:spLocks noGrp="1"/>
          </p:cNvSpPr>
          <p:nvPr>
            <p:ph idx="1"/>
          </p:nvPr>
        </p:nvSpPr>
        <p:spPr/>
        <p:txBody>
          <a:bodyPr>
            <a:normAutofit fontScale="92500" lnSpcReduction="20000"/>
          </a:bodyPr>
          <a:lstStyle/>
          <a:p>
            <a:pPr algn="just">
              <a:lnSpc>
                <a:spcPct val="150000"/>
              </a:lnSpc>
            </a:pPr>
            <a:r>
              <a:rPr lang="fr-FR" dirty="0">
                <a:latin typeface="Times New Roman" panose="02020603050405020304" pitchFamily="18" charset="0"/>
                <a:cs typeface="Times New Roman" panose="02020603050405020304" pitchFamily="18" charset="0"/>
              </a:rPr>
              <a:t>L’API est un alphabet phonétique qui a été créé pour pouvoir transcrire l’ensemble des sons présents dans les langues du monde.</a:t>
            </a:r>
          </a:p>
          <a:p>
            <a:pPr algn="just">
              <a:lnSpc>
                <a:spcPct val="150000"/>
              </a:lnSpc>
            </a:pPr>
            <a:r>
              <a:rPr lang="fr-FR" dirty="0">
                <a:latin typeface="Times New Roman" panose="02020603050405020304" pitchFamily="18" charset="0"/>
                <a:cs typeface="Times New Roman" panose="02020603050405020304" pitchFamily="18" charset="0"/>
              </a:rPr>
              <a:t>L’API a été créé pour la première fois en 1888, dans le cadre de l’Association de phonétique internationale et sous la direction de Paul Passy, et il a été revu pour la dernière fois en 2005. </a:t>
            </a:r>
          </a:p>
          <a:p>
            <a:pPr algn="just">
              <a:lnSpc>
                <a:spcPct val="150000"/>
              </a:lnSpc>
            </a:pPr>
            <a:r>
              <a:rPr lang="fr-FR" dirty="0">
                <a:latin typeface="Times New Roman" panose="02020603050405020304" pitchFamily="18" charset="0"/>
                <a:cs typeface="Times New Roman" panose="02020603050405020304" pitchFamily="18" charset="0"/>
              </a:rPr>
              <a:t>Il compte 107 lettres, 52 signes diacritiques et 4 caractères de prosodie. </a:t>
            </a:r>
          </a:p>
          <a:p>
            <a:pPr algn="just">
              <a:lnSpc>
                <a:spcPct val="150000"/>
              </a:lnSpc>
            </a:pPr>
            <a:r>
              <a:rPr lang="fr-FR" dirty="0">
                <a:latin typeface="Times New Roman" panose="02020603050405020304" pitchFamily="18" charset="0"/>
                <a:cs typeface="Times New Roman" panose="02020603050405020304" pitchFamily="18" charset="0"/>
              </a:rPr>
              <a:t>Son but est de transcrire la langue orale, pas écrite.</a:t>
            </a:r>
          </a:p>
        </p:txBody>
      </p:sp>
    </p:spTree>
    <p:extLst>
      <p:ext uri="{BB962C8B-B14F-4D97-AF65-F5344CB8AC3E}">
        <p14:creationId xmlns:p14="http://schemas.microsoft.com/office/powerpoint/2010/main" val="33423714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645702A7-8A4B-4BB0-A3EF-886C87347BF4}"/>
              </a:ext>
            </a:extLst>
          </p:cNvPr>
          <p:cNvSpPr>
            <a:spLocks noGrp="1"/>
          </p:cNvSpPr>
          <p:nvPr>
            <p:ph type="title"/>
          </p:nvPr>
        </p:nvSpPr>
        <p:spPr/>
        <p:txBody>
          <a:bodyPr/>
          <a:lstStyle/>
          <a:p>
            <a:pPr algn="ctr"/>
            <a:r>
              <a:rPr lang="fr-FR" dirty="0">
                <a:solidFill>
                  <a:prstClr val="black"/>
                </a:solidFill>
                <a:latin typeface="Times New Roman" panose="02020603050405020304" pitchFamily="18" charset="0"/>
                <a:cs typeface="Times New Roman" panose="02020603050405020304" pitchFamily="18" charset="0"/>
              </a:rPr>
              <a:t>Liste des voyelles typiques du français</a:t>
            </a:r>
            <a:endParaRPr lang="fr-FR" dirty="0"/>
          </a:p>
        </p:txBody>
      </p:sp>
      <p:sp>
        <p:nvSpPr>
          <p:cNvPr id="3" name="Espace réservé du contenu 2">
            <a:extLst>
              <a:ext uri="{FF2B5EF4-FFF2-40B4-BE49-F238E27FC236}">
                <a16:creationId xmlns="" xmlns:a16="http://schemas.microsoft.com/office/drawing/2014/main" id="{4649F399-2D40-411A-8973-A84DA032E2AE}"/>
              </a:ext>
            </a:extLst>
          </p:cNvPr>
          <p:cNvSpPr>
            <a:spLocks noGrp="1"/>
          </p:cNvSpPr>
          <p:nvPr>
            <p:ph idx="1"/>
          </p:nvPr>
        </p:nvSpPr>
        <p:spPr/>
        <p:txBody>
          <a:bodyPr>
            <a:normAutofit fontScale="77500" lnSpcReduction="20000"/>
          </a:bodyPr>
          <a:lstStyle/>
          <a:p>
            <a:pPr marL="0" indent="0" algn="just">
              <a:lnSpc>
                <a:spcPct val="150000"/>
              </a:lnSpc>
              <a:buNone/>
            </a:pPr>
            <a:r>
              <a:rPr lang="fr-FR" dirty="0">
                <a:latin typeface="Times New Roman" panose="02020603050405020304" pitchFamily="18" charset="0"/>
                <a:cs typeface="Times New Roman" panose="02020603050405020304" pitchFamily="18" charset="0"/>
              </a:rPr>
              <a:t>Parmi les voyelles, le français fait également la distinction entre [ɔ] ouvert et [o] fermé, contrairement au tchèque :</a:t>
            </a:r>
          </a:p>
          <a:p>
            <a:pPr algn="just">
              <a:lnSpc>
                <a:spcPct val="150000"/>
              </a:lnSpc>
            </a:pPr>
            <a:r>
              <a:rPr lang="fr-FR" dirty="0">
                <a:latin typeface="Times New Roman" panose="02020603050405020304" pitchFamily="18" charset="0"/>
                <a:cs typeface="Times New Roman" panose="02020603050405020304" pitchFamily="18" charset="0"/>
              </a:rPr>
              <a:t>[ɔ] ouvert : bol </a:t>
            </a:r>
          </a:p>
          <a:p>
            <a:pPr algn="just">
              <a:lnSpc>
                <a:spcPct val="150000"/>
              </a:lnSpc>
            </a:pPr>
            <a:r>
              <a:rPr lang="fr-FR" dirty="0">
                <a:solidFill>
                  <a:prstClr val="black"/>
                </a:solidFill>
                <a:latin typeface="Times New Roman" panose="02020603050405020304" pitchFamily="18" charset="0"/>
                <a:cs typeface="Times New Roman" panose="02020603050405020304" pitchFamily="18" charset="0"/>
              </a:rPr>
              <a:t>[o] fermé: beau</a:t>
            </a:r>
            <a:endParaRPr lang="fr-FR" dirty="0">
              <a:latin typeface="Times New Roman" panose="02020603050405020304" pitchFamily="18" charset="0"/>
              <a:cs typeface="Times New Roman" panose="02020603050405020304" pitchFamily="18" charset="0"/>
            </a:endParaRPr>
          </a:p>
          <a:p>
            <a:pPr marL="0" indent="0" algn="just">
              <a:lnSpc>
                <a:spcPct val="150000"/>
              </a:lnSpc>
              <a:buNone/>
            </a:pPr>
            <a:r>
              <a:rPr lang="fr-FR" dirty="0">
                <a:latin typeface="Times New Roman" panose="02020603050405020304" pitchFamily="18" charset="0"/>
                <a:cs typeface="Times New Roman" panose="02020603050405020304" pitchFamily="18" charset="0"/>
              </a:rPr>
              <a:t>De la même façon, le français fait la différence entre [ɛ] ouvert et [e] fermé, contrairement au tchèque :</a:t>
            </a:r>
          </a:p>
          <a:p>
            <a:pPr algn="just">
              <a:lnSpc>
                <a:spcPct val="150000"/>
              </a:lnSpc>
            </a:pPr>
            <a:r>
              <a:rPr lang="fr-FR" dirty="0">
                <a:latin typeface="Times New Roman" panose="02020603050405020304" pitchFamily="18" charset="0"/>
                <a:cs typeface="Times New Roman" panose="02020603050405020304" pitchFamily="18" charset="0"/>
              </a:rPr>
              <a:t>[ɛ] ouvert : il est </a:t>
            </a:r>
          </a:p>
          <a:p>
            <a:pPr algn="just">
              <a:lnSpc>
                <a:spcPct val="150000"/>
              </a:lnSpc>
            </a:pPr>
            <a:r>
              <a:rPr lang="fr-FR" dirty="0">
                <a:latin typeface="Times New Roman" panose="02020603050405020304" pitchFamily="18" charset="0"/>
                <a:cs typeface="Times New Roman" panose="02020603050405020304" pitchFamily="18" charset="0"/>
              </a:rPr>
              <a:t>[e] fermé : café</a:t>
            </a:r>
          </a:p>
          <a:p>
            <a:endParaRPr lang="fr-FR" dirty="0"/>
          </a:p>
        </p:txBody>
      </p:sp>
    </p:spTree>
    <p:extLst>
      <p:ext uri="{BB962C8B-B14F-4D97-AF65-F5344CB8AC3E}">
        <p14:creationId xmlns:p14="http://schemas.microsoft.com/office/powerpoint/2010/main" val="303673699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50D03DEA-FE59-4BAA-B542-46FA9790085A}"/>
              </a:ext>
            </a:extLst>
          </p:cNvPr>
          <p:cNvSpPr>
            <a:spLocks noGrp="1"/>
          </p:cNvSpPr>
          <p:nvPr>
            <p:ph type="title"/>
          </p:nvPr>
        </p:nvSpPr>
        <p:spPr/>
        <p:txBody>
          <a:bodyPr/>
          <a:lstStyle/>
          <a:p>
            <a:pPr algn="ctr"/>
            <a:r>
              <a:rPr lang="fr-FR" dirty="0">
                <a:latin typeface="Times New Roman" panose="02020603050405020304" pitchFamily="18" charset="0"/>
                <a:cs typeface="Times New Roman" panose="02020603050405020304" pitchFamily="18" charset="0"/>
              </a:rPr>
              <a:t>Principes de l’API</a:t>
            </a:r>
          </a:p>
        </p:txBody>
      </p:sp>
      <p:sp>
        <p:nvSpPr>
          <p:cNvPr id="3" name="Espace réservé du contenu 2">
            <a:extLst>
              <a:ext uri="{FF2B5EF4-FFF2-40B4-BE49-F238E27FC236}">
                <a16:creationId xmlns="" xmlns:a16="http://schemas.microsoft.com/office/drawing/2014/main" id="{9C0B1ADE-EBB0-4054-964E-C0EC0A27E0BE}"/>
              </a:ext>
            </a:extLst>
          </p:cNvPr>
          <p:cNvSpPr>
            <a:spLocks noGrp="1"/>
          </p:cNvSpPr>
          <p:nvPr>
            <p:ph idx="1"/>
          </p:nvPr>
        </p:nvSpPr>
        <p:spPr/>
        <p:txBody>
          <a:bodyPr>
            <a:normAutofit fontScale="85000" lnSpcReduction="10000"/>
          </a:bodyPr>
          <a:lstStyle/>
          <a:p>
            <a:pPr algn="just">
              <a:lnSpc>
                <a:spcPct val="150000"/>
              </a:lnSpc>
            </a:pPr>
            <a:r>
              <a:rPr lang="fr-FR" dirty="0">
                <a:latin typeface="Times New Roman" panose="02020603050405020304" pitchFamily="18" charset="0"/>
                <a:cs typeface="Times New Roman" panose="02020603050405020304" pitchFamily="18" charset="0"/>
              </a:rPr>
              <a:t>Le principe de l’API est qu’à chaque lettre correspond un seul son et inversement. </a:t>
            </a:r>
          </a:p>
          <a:p>
            <a:pPr algn="just">
              <a:lnSpc>
                <a:spcPct val="150000"/>
              </a:lnSpc>
            </a:pPr>
            <a:r>
              <a:rPr lang="fr-FR" dirty="0">
                <a:latin typeface="Times New Roman" panose="02020603050405020304" pitchFamily="18" charset="0"/>
                <a:cs typeface="Times New Roman" panose="02020603050405020304" pitchFamily="18" charset="0"/>
              </a:rPr>
              <a:t>La graphie des langues ne reproduit pas la prononciation très souvent, et une lettre peut se prononcer de plusieurs façons, par exemple en français la lettre t se prononce [t] dans </a:t>
            </a:r>
            <a:r>
              <a:rPr lang="fr-FR" i="1" dirty="0">
                <a:latin typeface="Times New Roman" panose="02020603050405020304" pitchFamily="18" charset="0"/>
                <a:cs typeface="Times New Roman" panose="02020603050405020304" pitchFamily="18" charset="0"/>
              </a:rPr>
              <a:t>été</a:t>
            </a:r>
            <a:r>
              <a:rPr lang="fr-FR" dirty="0">
                <a:latin typeface="Times New Roman" panose="02020603050405020304" pitchFamily="18" charset="0"/>
                <a:cs typeface="Times New Roman" panose="02020603050405020304" pitchFamily="18" charset="0"/>
              </a:rPr>
              <a:t>, /s/ dans </a:t>
            </a:r>
            <a:r>
              <a:rPr lang="fr-FR" i="1" dirty="0">
                <a:latin typeface="Times New Roman" panose="02020603050405020304" pitchFamily="18" charset="0"/>
                <a:cs typeface="Times New Roman" panose="02020603050405020304" pitchFamily="18" charset="0"/>
              </a:rPr>
              <a:t>direction</a:t>
            </a:r>
            <a:r>
              <a:rPr lang="fr-FR" dirty="0">
                <a:latin typeface="Times New Roman" panose="02020603050405020304" pitchFamily="18" charset="0"/>
                <a:cs typeface="Times New Roman" panose="02020603050405020304" pitchFamily="18" charset="0"/>
              </a:rPr>
              <a:t> et ne se prononce pas dans </a:t>
            </a:r>
            <a:r>
              <a:rPr lang="fr-FR" i="1" dirty="0">
                <a:latin typeface="Times New Roman" panose="02020603050405020304" pitchFamily="18" charset="0"/>
                <a:cs typeface="Times New Roman" panose="02020603050405020304" pitchFamily="18" charset="0"/>
              </a:rPr>
              <a:t>départ</a:t>
            </a:r>
            <a:r>
              <a:rPr lang="fr-FR" dirty="0">
                <a:latin typeface="Times New Roman" panose="02020603050405020304" pitchFamily="18" charset="0"/>
                <a:cs typeface="Times New Roman" panose="02020603050405020304" pitchFamily="18" charset="0"/>
              </a:rPr>
              <a:t>. </a:t>
            </a:r>
          </a:p>
          <a:p>
            <a:pPr algn="just">
              <a:lnSpc>
                <a:spcPct val="150000"/>
              </a:lnSpc>
            </a:pPr>
            <a:r>
              <a:rPr lang="fr-FR" dirty="0">
                <a:latin typeface="Times New Roman" panose="02020603050405020304" pitchFamily="18" charset="0"/>
                <a:cs typeface="Times New Roman" panose="02020603050405020304" pitchFamily="18" charset="0"/>
              </a:rPr>
              <a:t>L’API, par l’équivalence une lettre = un son, répond à un principe de simplicité, contrairement à la graphie usuelle des langues.</a:t>
            </a:r>
          </a:p>
        </p:txBody>
      </p:sp>
    </p:spTree>
    <p:extLst>
      <p:ext uri="{BB962C8B-B14F-4D97-AF65-F5344CB8AC3E}">
        <p14:creationId xmlns:p14="http://schemas.microsoft.com/office/powerpoint/2010/main" val="229851896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30130235-7708-46CE-B46C-BF4C2AB4C117}"/>
              </a:ext>
            </a:extLst>
          </p:cNvPr>
          <p:cNvSpPr>
            <a:spLocks noGrp="1"/>
          </p:cNvSpPr>
          <p:nvPr>
            <p:ph type="title"/>
          </p:nvPr>
        </p:nvSpPr>
        <p:spPr/>
        <p:txBody>
          <a:bodyPr/>
          <a:lstStyle/>
          <a:p>
            <a:pPr algn="ctr"/>
            <a:r>
              <a:rPr lang="fr-FR" dirty="0">
                <a:solidFill>
                  <a:prstClr val="black"/>
                </a:solidFill>
                <a:latin typeface="Times New Roman" panose="02020603050405020304" pitchFamily="18" charset="0"/>
                <a:cs typeface="Times New Roman" panose="02020603050405020304" pitchFamily="18" charset="0"/>
              </a:rPr>
              <a:t>Principes de transcription de l’API</a:t>
            </a:r>
            <a:endParaRPr lang="fr-FR" dirty="0"/>
          </a:p>
        </p:txBody>
      </p:sp>
      <p:sp>
        <p:nvSpPr>
          <p:cNvPr id="3" name="Espace réservé du contenu 2">
            <a:extLst>
              <a:ext uri="{FF2B5EF4-FFF2-40B4-BE49-F238E27FC236}">
                <a16:creationId xmlns="" xmlns:a16="http://schemas.microsoft.com/office/drawing/2014/main" id="{3958D227-294B-4B07-BE54-D4647AE29392}"/>
              </a:ext>
            </a:extLst>
          </p:cNvPr>
          <p:cNvSpPr>
            <a:spLocks noGrp="1"/>
          </p:cNvSpPr>
          <p:nvPr>
            <p:ph idx="1"/>
          </p:nvPr>
        </p:nvSpPr>
        <p:spPr/>
        <p:txBody>
          <a:bodyPr>
            <a:normAutofit fontScale="92500" lnSpcReduction="10000"/>
          </a:bodyPr>
          <a:lstStyle/>
          <a:p>
            <a:pPr algn="just">
              <a:lnSpc>
                <a:spcPct val="150000"/>
              </a:lnSpc>
            </a:pPr>
            <a:r>
              <a:rPr lang="fr-FR" dirty="0">
                <a:latin typeface="Times New Roman" panose="02020603050405020304" pitchFamily="18" charset="0"/>
                <a:cs typeface="Times New Roman" panose="02020603050405020304" pitchFamily="18" charset="0"/>
              </a:rPr>
              <a:t>Comme l’API transcrit la langue orale, on ne représentera pas un espace entre les mots comme à l’écrit: à l’oral, les mots sont regroupés.</a:t>
            </a:r>
          </a:p>
          <a:p>
            <a:pPr algn="just">
              <a:lnSpc>
                <a:spcPct val="150000"/>
              </a:lnSpc>
            </a:pPr>
            <a:r>
              <a:rPr lang="fr-FR" dirty="0">
                <a:latin typeface="Times New Roman" panose="02020603050405020304" pitchFamily="18" charset="0"/>
                <a:cs typeface="Times New Roman" panose="02020603050405020304" pitchFamily="18" charset="0"/>
              </a:rPr>
              <a:t>La transcription respecte donc le rythme naturel, l’intonation, etc., de la langue orale.</a:t>
            </a:r>
          </a:p>
          <a:p>
            <a:pPr algn="just">
              <a:lnSpc>
                <a:spcPct val="150000"/>
              </a:lnSpc>
            </a:pPr>
            <a:r>
              <a:rPr lang="fr-FR" dirty="0">
                <a:latin typeface="Times New Roman" panose="02020603050405020304" pitchFamily="18" charset="0"/>
                <a:cs typeface="Times New Roman" panose="02020603050405020304" pitchFamily="18" charset="0"/>
              </a:rPr>
              <a:t>Lorsqu’on vous demande de transcrire un texte avec l’API, souvent, il n’y a pas une seule </a:t>
            </a:r>
            <a:r>
              <a:rPr lang="fr-FR" dirty="0" smtClean="0">
                <a:latin typeface="Times New Roman" panose="02020603050405020304" pitchFamily="18" charset="0"/>
                <a:cs typeface="Times New Roman" panose="02020603050405020304" pitchFamily="18" charset="0"/>
              </a:rPr>
              <a:t>solution ; </a:t>
            </a:r>
            <a:r>
              <a:rPr lang="fr-FR" dirty="0">
                <a:latin typeface="Times New Roman" panose="02020603050405020304" pitchFamily="18" charset="0"/>
                <a:cs typeface="Times New Roman" panose="02020603050405020304" pitchFamily="18" charset="0"/>
              </a:rPr>
              <a:t>toutes les variantes de bon sens peuvent être admises. </a:t>
            </a:r>
          </a:p>
        </p:txBody>
      </p:sp>
    </p:spTree>
    <p:extLst>
      <p:ext uri="{BB962C8B-B14F-4D97-AF65-F5344CB8AC3E}">
        <p14:creationId xmlns:p14="http://schemas.microsoft.com/office/powerpoint/2010/main" val="202075357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60CD5C91-B214-49B4-80F2-EC46122A7D2F}"/>
              </a:ext>
            </a:extLst>
          </p:cNvPr>
          <p:cNvSpPr>
            <a:spLocks noGrp="1"/>
          </p:cNvSpPr>
          <p:nvPr>
            <p:ph type="title"/>
          </p:nvPr>
        </p:nvSpPr>
        <p:spPr/>
        <p:txBody>
          <a:bodyPr/>
          <a:lstStyle/>
          <a:p>
            <a:pPr algn="ctr"/>
            <a:r>
              <a:rPr lang="fr-FR" dirty="0">
                <a:solidFill>
                  <a:prstClr val="black"/>
                </a:solidFill>
                <a:latin typeface="Times New Roman" panose="02020603050405020304" pitchFamily="18" charset="0"/>
                <a:cs typeface="Times New Roman" panose="02020603050405020304" pitchFamily="18" charset="0"/>
              </a:rPr>
              <a:t>Principes de transcription de l’API</a:t>
            </a:r>
            <a:endParaRPr lang="fr-FR" dirty="0"/>
          </a:p>
        </p:txBody>
      </p:sp>
      <p:sp>
        <p:nvSpPr>
          <p:cNvPr id="3" name="Espace réservé du contenu 2">
            <a:extLst>
              <a:ext uri="{FF2B5EF4-FFF2-40B4-BE49-F238E27FC236}">
                <a16:creationId xmlns="" xmlns:a16="http://schemas.microsoft.com/office/drawing/2014/main" id="{1E031A6D-789C-4BBA-B518-91B798EA9E6C}"/>
              </a:ext>
            </a:extLst>
          </p:cNvPr>
          <p:cNvSpPr>
            <a:spLocks noGrp="1"/>
          </p:cNvSpPr>
          <p:nvPr>
            <p:ph idx="1"/>
          </p:nvPr>
        </p:nvSpPr>
        <p:spPr>
          <a:xfrm>
            <a:off x="838200" y="1825624"/>
            <a:ext cx="10515600" cy="4548671"/>
          </a:xfrm>
        </p:spPr>
        <p:txBody>
          <a:bodyPr>
            <a:normAutofit fontScale="70000" lnSpcReduction="20000"/>
          </a:bodyPr>
          <a:lstStyle/>
          <a:p>
            <a:pPr algn="just">
              <a:lnSpc>
                <a:spcPct val="150000"/>
              </a:lnSpc>
            </a:pPr>
            <a:r>
              <a:rPr lang="fr-FR" dirty="0">
                <a:latin typeface="Times New Roman" panose="02020603050405020304" pitchFamily="18" charset="0"/>
                <a:cs typeface="Times New Roman" panose="02020603050405020304" pitchFamily="18" charset="0"/>
              </a:rPr>
              <a:t>Les signes de ponctuation sont remplacés par d’autres codes. </a:t>
            </a:r>
          </a:p>
          <a:p>
            <a:pPr algn="just">
              <a:lnSpc>
                <a:spcPct val="150000"/>
              </a:lnSpc>
            </a:pPr>
            <a:r>
              <a:rPr lang="fr-FR" dirty="0">
                <a:latin typeface="Times New Roman" panose="02020603050405020304" pitchFamily="18" charset="0"/>
                <a:cs typeface="Times New Roman" panose="02020603050405020304" pitchFamily="18" charset="0"/>
              </a:rPr>
              <a:t>Une barre verticale (|) marque une pause de la voix, représentée dans un texte par la virgule, deux barres verticales (||) marquent une pause plus longue, représentée à l’écrit par le point-virgule, et trois barres verticales (|||) marquent une pause encore plus longue, comme le point. </a:t>
            </a:r>
          </a:p>
          <a:p>
            <a:pPr algn="just">
              <a:lnSpc>
                <a:spcPct val="150000"/>
              </a:lnSpc>
            </a:pPr>
            <a:r>
              <a:rPr lang="fr-FR" dirty="0">
                <a:latin typeface="Times New Roman" panose="02020603050405020304" pitchFamily="18" charset="0"/>
                <a:cs typeface="Times New Roman" panose="02020603050405020304" pitchFamily="18" charset="0"/>
              </a:rPr>
              <a:t>Les points d’interrogation, d’exclamation, etc. sont représentés autrement que dans la graphie courante. On utilise généralement une flèche vers le haut (        )   pour le point d’interrogation (intonation montante), une flèche vers le bas  (     ) pour le point et le point d’exclamation (intonation descendante).  </a:t>
            </a:r>
          </a:p>
          <a:p>
            <a:pPr algn="just">
              <a:lnSpc>
                <a:spcPct val="150000"/>
              </a:lnSpc>
            </a:pPr>
            <a:r>
              <a:rPr lang="fr-FR" dirty="0">
                <a:latin typeface="Times New Roman" panose="02020603050405020304" pitchFamily="18" charset="0"/>
                <a:cs typeface="Times New Roman" panose="02020603050405020304" pitchFamily="18" charset="0"/>
              </a:rPr>
              <a:t>Les liaisons n’ont pas de signe particulier mais doivent être transcrites chaque fois qu’elles sont obligatoires. </a:t>
            </a:r>
          </a:p>
        </p:txBody>
      </p:sp>
      <p:cxnSp>
        <p:nvCxnSpPr>
          <p:cNvPr id="5" name="Connecteur droit avec flèche 4">
            <a:extLst>
              <a:ext uri="{FF2B5EF4-FFF2-40B4-BE49-F238E27FC236}">
                <a16:creationId xmlns="" xmlns:a16="http://schemas.microsoft.com/office/drawing/2014/main" id="{4CE7AEC5-6289-4CC5-81C5-C049D909FFFE}"/>
              </a:ext>
            </a:extLst>
          </p:cNvPr>
          <p:cNvCxnSpPr/>
          <p:nvPr/>
        </p:nvCxnSpPr>
        <p:spPr>
          <a:xfrm flipV="1">
            <a:off x="7566991" y="4139369"/>
            <a:ext cx="278296" cy="278295"/>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7" name="Connecteur droit avec flèche 6">
            <a:extLst>
              <a:ext uri="{FF2B5EF4-FFF2-40B4-BE49-F238E27FC236}">
                <a16:creationId xmlns="" xmlns:a16="http://schemas.microsoft.com/office/drawing/2014/main" id="{85222294-15A6-4D95-B231-572B64BAEE7D}"/>
              </a:ext>
            </a:extLst>
          </p:cNvPr>
          <p:cNvCxnSpPr>
            <a:cxnSpLocks/>
          </p:cNvCxnSpPr>
          <p:nvPr/>
        </p:nvCxnSpPr>
        <p:spPr>
          <a:xfrm>
            <a:off x="6337851" y="4485131"/>
            <a:ext cx="324678" cy="317086"/>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88178876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50EC9372-2B3F-42F7-A925-D418B10C3369}"/>
              </a:ext>
            </a:extLst>
          </p:cNvPr>
          <p:cNvSpPr>
            <a:spLocks noGrp="1"/>
          </p:cNvSpPr>
          <p:nvPr>
            <p:ph type="title"/>
          </p:nvPr>
        </p:nvSpPr>
        <p:spPr/>
        <p:txBody>
          <a:bodyPr/>
          <a:lstStyle/>
          <a:p>
            <a:pPr algn="ctr"/>
            <a:r>
              <a:rPr lang="fr-FR" dirty="0">
                <a:latin typeface="Times New Roman" panose="02020603050405020304" pitchFamily="18" charset="0"/>
                <a:cs typeface="Times New Roman" panose="02020603050405020304" pitchFamily="18" charset="0"/>
              </a:rPr>
              <a:t>La transcription des voyelles</a:t>
            </a:r>
          </a:p>
        </p:txBody>
      </p:sp>
      <p:sp>
        <p:nvSpPr>
          <p:cNvPr id="3" name="Espace réservé du contenu 2">
            <a:extLst>
              <a:ext uri="{FF2B5EF4-FFF2-40B4-BE49-F238E27FC236}">
                <a16:creationId xmlns="" xmlns:a16="http://schemas.microsoft.com/office/drawing/2014/main" id="{23B8DB2C-89EF-4127-A699-72224A23433B}"/>
              </a:ext>
            </a:extLst>
          </p:cNvPr>
          <p:cNvSpPr>
            <a:spLocks noGrp="1"/>
          </p:cNvSpPr>
          <p:nvPr>
            <p:ph sz="half" idx="1"/>
          </p:nvPr>
        </p:nvSpPr>
        <p:spPr/>
        <p:txBody>
          <a:bodyPr>
            <a:normAutofit fontScale="92500" lnSpcReduction="20000"/>
          </a:bodyPr>
          <a:lstStyle/>
          <a:p>
            <a:pPr marL="0" indent="0">
              <a:buNone/>
            </a:pPr>
            <a:r>
              <a:rPr lang="fr-FR" u="sng" dirty="0">
                <a:latin typeface="Times New Roman" panose="02020603050405020304" pitchFamily="18" charset="0"/>
                <a:cs typeface="Times New Roman" panose="02020603050405020304" pitchFamily="18" charset="0"/>
              </a:rPr>
              <a:t>Les voyelles orales</a:t>
            </a:r>
          </a:p>
          <a:p>
            <a:r>
              <a:rPr lang="fr-FR" dirty="0">
                <a:latin typeface="Times New Roman" panose="02020603050405020304" pitchFamily="18" charset="0"/>
                <a:cs typeface="Times New Roman" panose="02020603050405020304" pitchFamily="18" charset="0"/>
              </a:rPr>
              <a:t>[a] comme dans </a:t>
            </a:r>
            <a:r>
              <a:rPr lang="fr-FR" i="1" dirty="0">
                <a:latin typeface="Times New Roman" panose="02020603050405020304" pitchFamily="18" charset="0"/>
                <a:cs typeface="Times New Roman" panose="02020603050405020304" pitchFamily="18" charset="0"/>
              </a:rPr>
              <a:t>b</a:t>
            </a:r>
            <a:r>
              <a:rPr lang="fr-FR" b="1" i="1" dirty="0">
                <a:latin typeface="Times New Roman" panose="02020603050405020304" pitchFamily="18" charset="0"/>
                <a:cs typeface="Times New Roman" panose="02020603050405020304" pitchFamily="18" charset="0"/>
              </a:rPr>
              <a:t>a</a:t>
            </a:r>
            <a:r>
              <a:rPr lang="fr-FR" i="1" dirty="0">
                <a:latin typeface="Times New Roman" panose="02020603050405020304" pitchFamily="18" charset="0"/>
                <a:cs typeface="Times New Roman" panose="02020603050405020304" pitchFamily="18" charset="0"/>
              </a:rPr>
              <a:t>l</a:t>
            </a:r>
          </a:p>
          <a:p>
            <a:r>
              <a:rPr lang="fr-FR" dirty="0">
                <a:latin typeface="Times New Roman" panose="02020603050405020304" pitchFamily="18" charset="0"/>
                <a:cs typeface="Times New Roman" panose="02020603050405020304" pitchFamily="18" charset="0"/>
              </a:rPr>
              <a:t>[ɑ] comme dans </a:t>
            </a:r>
            <a:r>
              <a:rPr lang="fr-FR" i="1" dirty="0">
                <a:latin typeface="Times New Roman" panose="02020603050405020304" pitchFamily="18" charset="0"/>
                <a:cs typeface="Times New Roman" panose="02020603050405020304" pitchFamily="18" charset="0"/>
              </a:rPr>
              <a:t>p</a:t>
            </a:r>
            <a:r>
              <a:rPr lang="fr-FR" b="1" i="1" dirty="0">
                <a:latin typeface="Times New Roman" panose="02020603050405020304" pitchFamily="18" charset="0"/>
                <a:cs typeface="Times New Roman" panose="02020603050405020304" pitchFamily="18" charset="0"/>
              </a:rPr>
              <a:t>â</a:t>
            </a:r>
            <a:r>
              <a:rPr lang="fr-FR" i="1" dirty="0">
                <a:latin typeface="Times New Roman" panose="02020603050405020304" pitchFamily="18" charset="0"/>
                <a:cs typeface="Times New Roman" panose="02020603050405020304" pitchFamily="18" charset="0"/>
              </a:rPr>
              <a:t>te</a:t>
            </a:r>
          </a:p>
          <a:p>
            <a:r>
              <a:rPr lang="fr-FR" dirty="0">
                <a:latin typeface="Times New Roman" panose="02020603050405020304" pitchFamily="18" charset="0"/>
                <a:cs typeface="Times New Roman" panose="02020603050405020304" pitchFamily="18" charset="0"/>
              </a:rPr>
              <a:t>[e] comme dans </a:t>
            </a:r>
            <a:r>
              <a:rPr lang="fr-FR" b="1" i="1" dirty="0">
                <a:latin typeface="Times New Roman" panose="02020603050405020304" pitchFamily="18" charset="0"/>
                <a:cs typeface="Times New Roman" panose="02020603050405020304" pitchFamily="18" charset="0"/>
              </a:rPr>
              <a:t>é</a:t>
            </a:r>
            <a:r>
              <a:rPr lang="fr-FR" i="1" dirty="0">
                <a:latin typeface="Times New Roman" panose="02020603050405020304" pitchFamily="18" charset="0"/>
                <a:cs typeface="Times New Roman" panose="02020603050405020304" pitchFamily="18" charset="0"/>
              </a:rPr>
              <a:t>t</a:t>
            </a:r>
            <a:r>
              <a:rPr lang="fr-FR" b="1" i="1" dirty="0">
                <a:latin typeface="Times New Roman" panose="02020603050405020304" pitchFamily="18" charset="0"/>
                <a:cs typeface="Times New Roman" panose="02020603050405020304" pitchFamily="18" charset="0"/>
              </a:rPr>
              <a:t>é</a:t>
            </a:r>
          </a:p>
          <a:p>
            <a:r>
              <a:rPr lang="fr-FR" dirty="0">
                <a:latin typeface="Times New Roman" panose="02020603050405020304" pitchFamily="18" charset="0"/>
                <a:cs typeface="Times New Roman" panose="02020603050405020304" pitchFamily="18" charset="0"/>
              </a:rPr>
              <a:t>[ɛ] comme dans </a:t>
            </a:r>
            <a:r>
              <a:rPr lang="fr-FR" b="1" i="1" dirty="0">
                <a:latin typeface="Times New Roman" panose="02020603050405020304" pitchFamily="18" charset="0"/>
                <a:cs typeface="Times New Roman" panose="02020603050405020304" pitchFamily="18" charset="0"/>
              </a:rPr>
              <a:t>ê</a:t>
            </a:r>
            <a:r>
              <a:rPr lang="fr-FR" i="1" dirty="0">
                <a:latin typeface="Times New Roman" panose="02020603050405020304" pitchFamily="18" charset="0"/>
                <a:cs typeface="Times New Roman" panose="02020603050405020304" pitchFamily="18" charset="0"/>
              </a:rPr>
              <a:t>tre</a:t>
            </a:r>
          </a:p>
          <a:p>
            <a:r>
              <a:rPr lang="fr-FR" dirty="0">
                <a:latin typeface="Times New Roman" panose="02020603050405020304" pitchFamily="18" charset="0"/>
                <a:cs typeface="Times New Roman" panose="02020603050405020304" pitchFamily="18" charset="0"/>
              </a:rPr>
              <a:t>[ə] comme dans </a:t>
            </a:r>
            <a:r>
              <a:rPr lang="fr-FR" i="1" dirty="0">
                <a:latin typeface="Times New Roman" panose="02020603050405020304" pitchFamily="18" charset="0"/>
                <a:cs typeface="Times New Roman" panose="02020603050405020304" pitchFamily="18" charset="0"/>
              </a:rPr>
              <a:t>r</a:t>
            </a:r>
            <a:r>
              <a:rPr lang="fr-FR" b="1" i="1" dirty="0">
                <a:latin typeface="Times New Roman" panose="02020603050405020304" pitchFamily="18" charset="0"/>
                <a:cs typeface="Times New Roman" panose="02020603050405020304" pitchFamily="18" charset="0"/>
              </a:rPr>
              <a:t>e</a:t>
            </a:r>
            <a:r>
              <a:rPr lang="fr-FR" i="1" dirty="0">
                <a:latin typeface="Times New Roman" panose="02020603050405020304" pitchFamily="18" charset="0"/>
                <a:cs typeface="Times New Roman" panose="02020603050405020304" pitchFamily="18" charset="0"/>
              </a:rPr>
              <a:t>pos</a:t>
            </a:r>
          </a:p>
          <a:p>
            <a:r>
              <a:rPr lang="fr-FR" dirty="0">
                <a:latin typeface="Times New Roman" panose="02020603050405020304" pitchFamily="18" charset="0"/>
                <a:cs typeface="Times New Roman" panose="02020603050405020304" pitchFamily="18" charset="0"/>
              </a:rPr>
              <a:t>[i] comme dans </a:t>
            </a:r>
            <a:r>
              <a:rPr lang="fr-FR" i="1" dirty="0">
                <a:latin typeface="Times New Roman" panose="02020603050405020304" pitchFamily="18" charset="0"/>
                <a:cs typeface="Times New Roman" panose="02020603050405020304" pitchFamily="18" charset="0"/>
              </a:rPr>
              <a:t>v</a:t>
            </a:r>
            <a:r>
              <a:rPr lang="fr-FR" b="1" i="1" dirty="0">
                <a:latin typeface="Times New Roman" panose="02020603050405020304" pitchFamily="18" charset="0"/>
                <a:cs typeface="Times New Roman" panose="02020603050405020304" pitchFamily="18" charset="0"/>
              </a:rPr>
              <a:t>i</a:t>
            </a:r>
            <a:r>
              <a:rPr lang="fr-FR" i="1" dirty="0">
                <a:latin typeface="Times New Roman" panose="02020603050405020304" pitchFamily="18" charset="0"/>
                <a:cs typeface="Times New Roman" panose="02020603050405020304" pitchFamily="18" charset="0"/>
              </a:rPr>
              <a:t>te </a:t>
            </a:r>
          </a:p>
          <a:p>
            <a:r>
              <a:rPr lang="fr-FR" dirty="0">
                <a:latin typeface="Times New Roman" panose="02020603050405020304" pitchFamily="18" charset="0"/>
                <a:cs typeface="Times New Roman" panose="02020603050405020304" pitchFamily="18" charset="0"/>
              </a:rPr>
              <a:t>[œ] comme dans </a:t>
            </a:r>
            <a:r>
              <a:rPr lang="fr-FR" i="1" dirty="0">
                <a:latin typeface="Times New Roman" panose="02020603050405020304" pitchFamily="18" charset="0"/>
                <a:cs typeface="Times New Roman" panose="02020603050405020304" pitchFamily="18" charset="0"/>
              </a:rPr>
              <a:t>j</a:t>
            </a:r>
            <a:r>
              <a:rPr lang="fr-FR" b="1" i="1" dirty="0">
                <a:latin typeface="Times New Roman" panose="02020603050405020304" pitchFamily="18" charset="0"/>
                <a:cs typeface="Times New Roman" panose="02020603050405020304" pitchFamily="18" charset="0"/>
              </a:rPr>
              <a:t>eu</a:t>
            </a:r>
            <a:r>
              <a:rPr lang="fr-FR" i="1" dirty="0">
                <a:latin typeface="Times New Roman" panose="02020603050405020304" pitchFamily="18" charset="0"/>
                <a:cs typeface="Times New Roman" panose="02020603050405020304" pitchFamily="18" charset="0"/>
              </a:rPr>
              <a:t>ne</a:t>
            </a:r>
          </a:p>
          <a:p>
            <a:r>
              <a:rPr lang="fr-FR" dirty="0">
                <a:latin typeface="Times New Roman" panose="02020603050405020304" pitchFamily="18" charset="0"/>
                <a:cs typeface="Times New Roman" panose="02020603050405020304" pitchFamily="18" charset="0"/>
              </a:rPr>
              <a:t>[ø] comme dans </a:t>
            </a:r>
            <a:r>
              <a:rPr lang="fr-FR" i="1" dirty="0">
                <a:latin typeface="Times New Roman" panose="02020603050405020304" pitchFamily="18" charset="0"/>
                <a:cs typeface="Times New Roman" panose="02020603050405020304" pitchFamily="18" charset="0"/>
              </a:rPr>
              <a:t>p</a:t>
            </a:r>
            <a:r>
              <a:rPr lang="fr-FR" b="1" i="1" dirty="0">
                <a:latin typeface="Times New Roman" panose="02020603050405020304" pitchFamily="18" charset="0"/>
                <a:cs typeface="Times New Roman" panose="02020603050405020304" pitchFamily="18" charset="0"/>
              </a:rPr>
              <a:t>eu</a:t>
            </a:r>
          </a:p>
        </p:txBody>
      </p:sp>
      <p:sp>
        <p:nvSpPr>
          <p:cNvPr id="4" name="Espace réservé du contenu 3">
            <a:extLst>
              <a:ext uri="{FF2B5EF4-FFF2-40B4-BE49-F238E27FC236}">
                <a16:creationId xmlns="" xmlns:a16="http://schemas.microsoft.com/office/drawing/2014/main" id="{D21BD80B-FB1E-4E79-8A4B-1603B93C247F}"/>
              </a:ext>
            </a:extLst>
          </p:cNvPr>
          <p:cNvSpPr>
            <a:spLocks noGrp="1"/>
          </p:cNvSpPr>
          <p:nvPr>
            <p:ph sz="half" idx="2"/>
          </p:nvPr>
        </p:nvSpPr>
        <p:spPr/>
        <p:txBody>
          <a:bodyPr>
            <a:normAutofit fontScale="92500" lnSpcReduction="20000"/>
          </a:bodyPr>
          <a:lstStyle/>
          <a:p>
            <a:r>
              <a:rPr lang="fr-FR" dirty="0">
                <a:latin typeface="Times New Roman" panose="02020603050405020304" pitchFamily="18" charset="0"/>
                <a:cs typeface="Times New Roman" panose="02020603050405020304" pitchFamily="18" charset="0"/>
              </a:rPr>
              <a:t>[o] comme dans </a:t>
            </a:r>
            <a:r>
              <a:rPr lang="fr-FR" i="1" dirty="0">
                <a:latin typeface="Times New Roman" panose="02020603050405020304" pitchFamily="18" charset="0"/>
                <a:cs typeface="Times New Roman" panose="02020603050405020304" pitchFamily="18" charset="0"/>
              </a:rPr>
              <a:t>b</a:t>
            </a:r>
            <a:r>
              <a:rPr lang="fr-FR" b="1" i="1" dirty="0">
                <a:latin typeface="Times New Roman" panose="02020603050405020304" pitchFamily="18" charset="0"/>
                <a:cs typeface="Times New Roman" panose="02020603050405020304" pitchFamily="18" charset="0"/>
              </a:rPr>
              <a:t>eau</a:t>
            </a:r>
            <a:r>
              <a:rPr lang="fr-FR" dirty="0">
                <a:latin typeface="Times New Roman" panose="02020603050405020304" pitchFamily="18" charset="0"/>
                <a:cs typeface="Times New Roman" panose="02020603050405020304" pitchFamily="18" charset="0"/>
              </a:rPr>
              <a:t>	</a:t>
            </a:r>
          </a:p>
          <a:p>
            <a:r>
              <a:rPr lang="fr-FR" dirty="0">
                <a:latin typeface="Times New Roman" panose="02020603050405020304" pitchFamily="18" charset="0"/>
                <a:cs typeface="Times New Roman" panose="02020603050405020304" pitchFamily="18" charset="0"/>
              </a:rPr>
              <a:t>[ɔ] comme dans </a:t>
            </a:r>
            <a:r>
              <a:rPr lang="fr-FR" b="1" i="1" dirty="0">
                <a:latin typeface="Times New Roman" panose="02020603050405020304" pitchFamily="18" charset="0"/>
                <a:cs typeface="Times New Roman" panose="02020603050405020304" pitchFamily="18" charset="0"/>
              </a:rPr>
              <a:t>o</a:t>
            </a:r>
            <a:r>
              <a:rPr lang="fr-FR" i="1" dirty="0">
                <a:latin typeface="Times New Roman" panose="02020603050405020304" pitchFamily="18" charset="0"/>
                <a:cs typeface="Times New Roman" panose="02020603050405020304" pitchFamily="18" charset="0"/>
              </a:rPr>
              <a:t>rgue</a:t>
            </a:r>
          </a:p>
          <a:p>
            <a:r>
              <a:rPr lang="fr-FR" dirty="0">
                <a:latin typeface="Times New Roman" panose="02020603050405020304" pitchFamily="18" charset="0"/>
                <a:cs typeface="Times New Roman" panose="02020603050405020304" pitchFamily="18" charset="0"/>
              </a:rPr>
              <a:t>[u] comme dans </a:t>
            </a:r>
            <a:r>
              <a:rPr lang="fr-FR" i="1" dirty="0">
                <a:latin typeface="Times New Roman" panose="02020603050405020304" pitchFamily="18" charset="0"/>
                <a:cs typeface="Times New Roman" panose="02020603050405020304" pitchFamily="18" charset="0"/>
              </a:rPr>
              <a:t>v</a:t>
            </a:r>
            <a:r>
              <a:rPr lang="fr-FR" b="1" i="1" dirty="0">
                <a:latin typeface="Times New Roman" panose="02020603050405020304" pitchFamily="18" charset="0"/>
                <a:cs typeface="Times New Roman" panose="02020603050405020304" pitchFamily="18" charset="0"/>
              </a:rPr>
              <a:t>ou</a:t>
            </a:r>
            <a:r>
              <a:rPr lang="fr-FR" i="1" dirty="0">
                <a:latin typeface="Times New Roman" panose="02020603050405020304" pitchFamily="18" charset="0"/>
                <a:cs typeface="Times New Roman" panose="02020603050405020304" pitchFamily="18" charset="0"/>
              </a:rPr>
              <a:t>s</a:t>
            </a:r>
            <a:r>
              <a:rPr lang="fr-FR" dirty="0">
                <a:latin typeface="Times New Roman" panose="02020603050405020304" pitchFamily="18" charset="0"/>
                <a:cs typeface="Times New Roman" panose="02020603050405020304" pitchFamily="18" charset="0"/>
              </a:rPr>
              <a:t>	</a:t>
            </a:r>
          </a:p>
          <a:p>
            <a:r>
              <a:rPr lang="fr-FR" dirty="0">
                <a:latin typeface="Times New Roman" panose="02020603050405020304" pitchFamily="18" charset="0"/>
                <a:cs typeface="Times New Roman" panose="02020603050405020304" pitchFamily="18" charset="0"/>
              </a:rPr>
              <a:t>[y] comme dans </a:t>
            </a:r>
            <a:r>
              <a:rPr lang="fr-FR" i="1" dirty="0">
                <a:latin typeface="Times New Roman" panose="02020603050405020304" pitchFamily="18" charset="0"/>
                <a:cs typeface="Times New Roman" panose="02020603050405020304" pitchFamily="18" charset="0"/>
              </a:rPr>
              <a:t>s</a:t>
            </a:r>
            <a:r>
              <a:rPr lang="fr-FR" b="1" i="1" dirty="0">
                <a:latin typeface="Times New Roman" panose="02020603050405020304" pitchFamily="18" charset="0"/>
                <a:cs typeface="Times New Roman" panose="02020603050405020304" pitchFamily="18" charset="0"/>
              </a:rPr>
              <a:t>u</a:t>
            </a:r>
            <a:r>
              <a:rPr lang="fr-FR" i="1" dirty="0">
                <a:latin typeface="Times New Roman" panose="02020603050405020304" pitchFamily="18" charset="0"/>
                <a:cs typeface="Times New Roman" panose="02020603050405020304" pitchFamily="18" charset="0"/>
              </a:rPr>
              <a:t>r</a:t>
            </a:r>
          </a:p>
          <a:p>
            <a:pPr marL="0" indent="0">
              <a:buNone/>
            </a:pPr>
            <a:endParaRPr lang="fr-FR" u="sng" dirty="0">
              <a:latin typeface="Times New Roman" panose="02020603050405020304" pitchFamily="18" charset="0"/>
              <a:cs typeface="Times New Roman" panose="02020603050405020304" pitchFamily="18" charset="0"/>
            </a:endParaRPr>
          </a:p>
          <a:p>
            <a:pPr marL="0" indent="0">
              <a:buNone/>
            </a:pPr>
            <a:r>
              <a:rPr lang="fr-FR" u="sng" dirty="0">
                <a:latin typeface="Times New Roman" panose="02020603050405020304" pitchFamily="18" charset="0"/>
                <a:cs typeface="Times New Roman" panose="02020603050405020304" pitchFamily="18" charset="0"/>
              </a:rPr>
              <a:t>Les voyelles nasales</a:t>
            </a:r>
          </a:p>
          <a:p>
            <a:r>
              <a:rPr lang="fr-FR" dirty="0">
                <a:latin typeface="Times New Roman" panose="02020603050405020304" pitchFamily="18" charset="0"/>
                <a:cs typeface="Times New Roman" panose="02020603050405020304" pitchFamily="18" charset="0"/>
              </a:rPr>
              <a:t>[ɑ̃] comme dans </a:t>
            </a:r>
            <a:r>
              <a:rPr lang="fr-FR" i="1" dirty="0">
                <a:latin typeface="Times New Roman" panose="02020603050405020304" pitchFamily="18" charset="0"/>
                <a:cs typeface="Times New Roman" panose="02020603050405020304" pitchFamily="18" charset="0"/>
              </a:rPr>
              <a:t>v</a:t>
            </a:r>
            <a:r>
              <a:rPr lang="fr-FR" b="1" i="1" dirty="0">
                <a:latin typeface="Times New Roman" panose="02020603050405020304" pitchFamily="18" charset="0"/>
                <a:cs typeface="Times New Roman" panose="02020603050405020304" pitchFamily="18" charset="0"/>
              </a:rPr>
              <a:t>en</a:t>
            </a:r>
            <a:r>
              <a:rPr lang="fr-FR" i="1" dirty="0">
                <a:latin typeface="Times New Roman" panose="02020603050405020304" pitchFamily="18" charset="0"/>
                <a:cs typeface="Times New Roman" panose="02020603050405020304" pitchFamily="18" charset="0"/>
              </a:rPr>
              <a:t>t</a:t>
            </a:r>
          </a:p>
          <a:p>
            <a:r>
              <a:rPr lang="fr-FR" dirty="0">
                <a:latin typeface="Times New Roman" panose="02020603050405020304" pitchFamily="18" charset="0"/>
                <a:cs typeface="Times New Roman" panose="02020603050405020304" pitchFamily="18" charset="0"/>
              </a:rPr>
              <a:t>[ɛ̃] comme dans </a:t>
            </a:r>
            <a:r>
              <a:rPr lang="fr-FR" i="1" dirty="0">
                <a:latin typeface="Times New Roman" panose="02020603050405020304" pitchFamily="18" charset="0"/>
                <a:cs typeface="Times New Roman" panose="02020603050405020304" pitchFamily="18" charset="0"/>
              </a:rPr>
              <a:t>t</a:t>
            </a:r>
            <a:r>
              <a:rPr lang="fr-FR" b="1" i="1" dirty="0">
                <a:latin typeface="Times New Roman" panose="02020603050405020304" pitchFamily="18" charset="0"/>
                <a:cs typeface="Times New Roman" panose="02020603050405020304" pitchFamily="18" charset="0"/>
              </a:rPr>
              <a:t>im</a:t>
            </a:r>
            <a:r>
              <a:rPr lang="fr-FR" i="1" dirty="0">
                <a:latin typeface="Times New Roman" panose="02020603050405020304" pitchFamily="18" charset="0"/>
                <a:cs typeface="Times New Roman" panose="02020603050405020304" pitchFamily="18" charset="0"/>
              </a:rPr>
              <a:t>bre</a:t>
            </a:r>
          </a:p>
          <a:p>
            <a:r>
              <a:rPr lang="fr-FR" dirty="0">
                <a:latin typeface="Times New Roman" panose="02020603050405020304" pitchFamily="18" charset="0"/>
                <a:cs typeface="Times New Roman" panose="02020603050405020304" pitchFamily="18" charset="0"/>
              </a:rPr>
              <a:t>[œ̃] comme dans </a:t>
            </a:r>
            <a:r>
              <a:rPr lang="fr-FR" i="1" dirty="0">
                <a:latin typeface="Times New Roman" panose="02020603050405020304" pitchFamily="18" charset="0"/>
                <a:cs typeface="Times New Roman" panose="02020603050405020304" pitchFamily="18" charset="0"/>
              </a:rPr>
              <a:t>br</a:t>
            </a:r>
            <a:r>
              <a:rPr lang="fr-FR" b="1" i="1" dirty="0">
                <a:latin typeface="Times New Roman" panose="02020603050405020304" pitchFamily="18" charset="0"/>
                <a:cs typeface="Times New Roman" panose="02020603050405020304" pitchFamily="18" charset="0"/>
              </a:rPr>
              <a:t>un</a:t>
            </a:r>
          </a:p>
          <a:p>
            <a:r>
              <a:rPr lang="fr-FR" dirty="0">
                <a:latin typeface="Times New Roman" panose="02020603050405020304" pitchFamily="18" charset="0"/>
                <a:cs typeface="Times New Roman" panose="02020603050405020304" pitchFamily="18" charset="0"/>
              </a:rPr>
              <a:t>[ɔ̃] comme dans </a:t>
            </a:r>
            <a:r>
              <a:rPr lang="fr-FR" i="1" dirty="0">
                <a:latin typeface="Times New Roman" panose="02020603050405020304" pitchFamily="18" charset="0"/>
                <a:cs typeface="Times New Roman" panose="02020603050405020304" pitchFamily="18" charset="0"/>
              </a:rPr>
              <a:t>s</a:t>
            </a:r>
            <a:r>
              <a:rPr lang="fr-FR" b="1" i="1" dirty="0">
                <a:latin typeface="Times New Roman" panose="02020603050405020304" pitchFamily="18" charset="0"/>
                <a:cs typeface="Times New Roman" panose="02020603050405020304" pitchFamily="18" charset="0"/>
              </a:rPr>
              <a:t>on</a:t>
            </a:r>
          </a:p>
          <a:p>
            <a:endParaRPr lang="fr-FR" dirty="0">
              <a:latin typeface="Times New Roman" panose="02020603050405020304" pitchFamily="18" charset="0"/>
              <a:cs typeface="Times New Roman" panose="02020603050405020304" pitchFamily="18" charset="0"/>
            </a:endParaRPr>
          </a:p>
          <a:p>
            <a:pPr marL="0" indent="0">
              <a:buNone/>
            </a:pPr>
            <a:endParaRPr lang="fr-F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3388300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C2CFD48C-E932-440D-8DAC-0B36219E77A0}"/>
              </a:ext>
            </a:extLst>
          </p:cNvPr>
          <p:cNvSpPr>
            <a:spLocks noGrp="1"/>
          </p:cNvSpPr>
          <p:nvPr>
            <p:ph type="title"/>
          </p:nvPr>
        </p:nvSpPr>
        <p:spPr/>
        <p:txBody>
          <a:bodyPr/>
          <a:lstStyle/>
          <a:p>
            <a:pPr algn="ctr"/>
            <a:r>
              <a:rPr lang="fr-FR" dirty="0">
                <a:solidFill>
                  <a:prstClr val="black"/>
                </a:solidFill>
                <a:latin typeface="Times New Roman" panose="02020603050405020304" pitchFamily="18" charset="0"/>
                <a:cs typeface="Times New Roman" panose="02020603050405020304" pitchFamily="18" charset="0"/>
              </a:rPr>
              <a:t>La transcription des consonnes. Les consonnes orales</a:t>
            </a:r>
            <a:endParaRPr lang="fr-FR" dirty="0"/>
          </a:p>
        </p:txBody>
      </p:sp>
      <p:sp>
        <p:nvSpPr>
          <p:cNvPr id="3" name="Espace réservé du contenu 2">
            <a:extLst>
              <a:ext uri="{FF2B5EF4-FFF2-40B4-BE49-F238E27FC236}">
                <a16:creationId xmlns="" xmlns:a16="http://schemas.microsoft.com/office/drawing/2014/main" id="{DC77A634-B210-4594-B1AB-952D850787A0}"/>
              </a:ext>
            </a:extLst>
          </p:cNvPr>
          <p:cNvSpPr>
            <a:spLocks noGrp="1"/>
          </p:cNvSpPr>
          <p:nvPr>
            <p:ph sz="half" idx="1"/>
          </p:nvPr>
        </p:nvSpPr>
        <p:spPr/>
        <p:txBody>
          <a:bodyPr>
            <a:normAutofit/>
          </a:bodyPr>
          <a:lstStyle/>
          <a:p>
            <a:r>
              <a:rPr lang="fr-FR" dirty="0">
                <a:latin typeface="Times New Roman" panose="02020603050405020304" pitchFamily="18" charset="0"/>
                <a:cs typeface="Times New Roman" panose="02020603050405020304" pitchFamily="18" charset="0"/>
              </a:rPr>
              <a:t>[p] comme dans </a:t>
            </a:r>
            <a:r>
              <a:rPr lang="fr-FR" b="1" i="1" dirty="0">
                <a:latin typeface="Times New Roman" panose="02020603050405020304" pitchFamily="18" charset="0"/>
                <a:cs typeface="Times New Roman" panose="02020603050405020304" pitchFamily="18" charset="0"/>
              </a:rPr>
              <a:t>p</a:t>
            </a:r>
            <a:r>
              <a:rPr lang="fr-FR" i="1" dirty="0">
                <a:latin typeface="Times New Roman" panose="02020603050405020304" pitchFamily="18" charset="0"/>
                <a:cs typeface="Times New Roman" panose="02020603050405020304" pitchFamily="18" charset="0"/>
              </a:rPr>
              <a:t>as</a:t>
            </a:r>
          </a:p>
          <a:p>
            <a:r>
              <a:rPr lang="fr-FR" dirty="0">
                <a:latin typeface="Times New Roman" panose="02020603050405020304" pitchFamily="18" charset="0"/>
                <a:cs typeface="Times New Roman" panose="02020603050405020304" pitchFamily="18" charset="0"/>
              </a:rPr>
              <a:t>[b] comme dans </a:t>
            </a:r>
            <a:r>
              <a:rPr lang="fr-FR" b="1" i="1" dirty="0">
                <a:latin typeface="Times New Roman" panose="02020603050405020304" pitchFamily="18" charset="0"/>
                <a:cs typeface="Times New Roman" panose="02020603050405020304" pitchFamily="18" charset="0"/>
              </a:rPr>
              <a:t>b</a:t>
            </a:r>
            <a:r>
              <a:rPr lang="fr-FR" i="1" dirty="0">
                <a:latin typeface="Times New Roman" panose="02020603050405020304" pitchFamily="18" charset="0"/>
                <a:cs typeface="Times New Roman" panose="02020603050405020304" pitchFamily="18" charset="0"/>
              </a:rPr>
              <a:t>oire</a:t>
            </a:r>
          </a:p>
          <a:p>
            <a:r>
              <a:rPr lang="fr-FR" dirty="0">
                <a:latin typeface="Times New Roman" panose="02020603050405020304" pitchFamily="18" charset="0"/>
                <a:cs typeface="Times New Roman" panose="02020603050405020304" pitchFamily="18" charset="0"/>
              </a:rPr>
              <a:t>[t] comme dans </a:t>
            </a:r>
            <a:r>
              <a:rPr lang="fr-FR" b="1" i="1" dirty="0">
                <a:latin typeface="Times New Roman" panose="02020603050405020304" pitchFamily="18" charset="0"/>
                <a:cs typeface="Times New Roman" panose="02020603050405020304" pitchFamily="18" charset="0"/>
              </a:rPr>
              <a:t>t</a:t>
            </a:r>
            <a:r>
              <a:rPr lang="fr-FR" i="1" dirty="0">
                <a:latin typeface="Times New Roman" panose="02020603050405020304" pitchFamily="18" charset="0"/>
                <a:cs typeface="Times New Roman" panose="02020603050405020304" pitchFamily="18" charset="0"/>
              </a:rPr>
              <a:t>on</a:t>
            </a:r>
          </a:p>
          <a:p>
            <a:r>
              <a:rPr lang="fr-FR" dirty="0">
                <a:latin typeface="Times New Roman" panose="02020603050405020304" pitchFamily="18" charset="0"/>
                <a:cs typeface="Times New Roman" panose="02020603050405020304" pitchFamily="18" charset="0"/>
              </a:rPr>
              <a:t>[d] comme dans </a:t>
            </a:r>
            <a:r>
              <a:rPr lang="fr-FR" b="1" i="1" dirty="0">
                <a:latin typeface="Times New Roman" panose="02020603050405020304" pitchFamily="18" charset="0"/>
                <a:cs typeface="Times New Roman" panose="02020603050405020304" pitchFamily="18" charset="0"/>
              </a:rPr>
              <a:t>d</a:t>
            </a:r>
            <a:r>
              <a:rPr lang="fr-FR" i="1" dirty="0">
                <a:latin typeface="Times New Roman" panose="02020603050405020304" pitchFamily="18" charset="0"/>
                <a:cs typeface="Times New Roman" panose="02020603050405020304" pitchFamily="18" charset="0"/>
              </a:rPr>
              <a:t>ans</a:t>
            </a:r>
          </a:p>
          <a:p>
            <a:r>
              <a:rPr lang="fr-FR" dirty="0">
                <a:latin typeface="Times New Roman" panose="02020603050405020304" pitchFamily="18" charset="0"/>
                <a:cs typeface="Times New Roman" panose="02020603050405020304" pitchFamily="18" charset="0"/>
              </a:rPr>
              <a:t>[f] comme dans </a:t>
            </a:r>
            <a:r>
              <a:rPr lang="fr-FR" b="1" i="1" dirty="0">
                <a:latin typeface="Times New Roman" panose="02020603050405020304" pitchFamily="18" charset="0"/>
                <a:cs typeface="Times New Roman" panose="02020603050405020304" pitchFamily="18" charset="0"/>
              </a:rPr>
              <a:t>f</a:t>
            </a:r>
            <a:r>
              <a:rPr lang="fr-FR" i="1" dirty="0">
                <a:latin typeface="Times New Roman" panose="02020603050405020304" pitchFamily="18" charset="0"/>
                <a:cs typeface="Times New Roman" panose="02020603050405020304" pitchFamily="18" charset="0"/>
              </a:rPr>
              <a:t>leur</a:t>
            </a:r>
          </a:p>
          <a:p>
            <a:r>
              <a:rPr lang="fr-FR" dirty="0">
                <a:latin typeface="Times New Roman" panose="02020603050405020304" pitchFamily="18" charset="0"/>
                <a:cs typeface="Times New Roman" panose="02020603050405020304" pitchFamily="18" charset="0"/>
              </a:rPr>
              <a:t>[v] comme dans </a:t>
            </a:r>
            <a:r>
              <a:rPr lang="fr-FR" b="1" i="1" dirty="0">
                <a:latin typeface="Times New Roman" panose="02020603050405020304" pitchFamily="18" charset="0"/>
                <a:cs typeface="Times New Roman" panose="02020603050405020304" pitchFamily="18" charset="0"/>
              </a:rPr>
              <a:t>v</a:t>
            </a:r>
            <a:r>
              <a:rPr lang="fr-FR" i="1" dirty="0">
                <a:latin typeface="Times New Roman" panose="02020603050405020304" pitchFamily="18" charset="0"/>
                <a:cs typeface="Times New Roman" panose="02020603050405020304" pitchFamily="18" charset="0"/>
              </a:rPr>
              <a:t>ille </a:t>
            </a:r>
          </a:p>
          <a:p>
            <a:r>
              <a:rPr lang="fr-FR" dirty="0">
                <a:latin typeface="Times New Roman" panose="02020603050405020304" pitchFamily="18" charset="0"/>
                <a:cs typeface="Times New Roman" panose="02020603050405020304" pitchFamily="18" charset="0"/>
              </a:rPr>
              <a:t>[k] comme dans </a:t>
            </a:r>
            <a:r>
              <a:rPr lang="fr-FR" b="1" i="1" dirty="0">
                <a:latin typeface="Times New Roman" panose="02020603050405020304" pitchFamily="18" charset="0"/>
                <a:cs typeface="Times New Roman" panose="02020603050405020304" pitchFamily="18" charset="0"/>
              </a:rPr>
              <a:t>c</a:t>
            </a:r>
            <a:r>
              <a:rPr lang="fr-FR" i="1" dirty="0">
                <a:latin typeface="Times New Roman" panose="02020603050405020304" pitchFamily="18" charset="0"/>
                <a:cs typeface="Times New Roman" panose="02020603050405020304" pitchFamily="18" charset="0"/>
              </a:rPr>
              <a:t>alme</a:t>
            </a:r>
            <a:r>
              <a:rPr lang="fr-FR" dirty="0">
                <a:latin typeface="Times New Roman" panose="02020603050405020304" pitchFamily="18" charset="0"/>
                <a:cs typeface="Times New Roman" panose="02020603050405020304" pitchFamily="18" charset="0"/>
              </a:rPr>
              <a:t> </a:t>
            </a:r>
          </a:p>
        </p:txBody>
      </p:sp>
      <p:sp>
        <p:nvSpPr>
          <p:cNvPr id="7" name="Espace réservé du contenu 6">
            <a:extLst>
              <a:ext uri="{FF2B5EF4-FFF2-40B4-BE49-F238E27FC236}">
                <a16:creationId xmlns="" xmlns:a16="http://schemas.microsoft.com/office/drawing/2014/main" id="{D9B44403-7EC0-4C01-B6B1-97886A2EFBBC}"/>
              </a:ext>
            </a:extLst>
          </p:cNvPr>
          <p:cNvSpPr>
            <a:spLocks noGrp="1"/>
          </p:cNvSpPr>
          <p:nvPr>
            <p:ph sz="half" idx="2"/>
          </p:nvPr>
        </p:nvSpPr>
        <p:spPr/>
        <p:txBody>
          <a:bodyPr>
            <a:normAutofit/>
          </a:bodyPr>
          <a:lstStyle/>
          <a:p>
            <a:r>
              <a:rPr lang="fr-FR" dirty="0">
                <a:latin typeface="Times New Roman" panose="02020603050405020304" pitchFamily="18" charset="0"/>
                <a:cs typeface="Times New Roman" panose="02020603050405020304" pitchFamily="18" charset="0"/>
              </a:rPr>
              <a:t>[g] comme dans </a:t>
            </a:r>
            <a:r>
              <a:rPr lang="fr-FR" b="1" i="1" dirty="0">
                <a:latin typeface="Times New Roman" panose="02020603050405020304" pitchFamily="18" charset="0"/>
                <a:cs typeface="Times New Roman" panose="02020603050405020304" pitchFamily="18" charset="0"/>
              </a:rPr>
              <a:t>g</a:t>
            </a:r>
            <a:r>
              <a:rPr lang="fr-FR" i="1" dirty="0">
                <a:latin typeface="Times New Roman" panose="02020603050405020304" pitchFamily="18" charset="0"/>
                <a:cs typeface="Times New Roman" panose="02020603050405020304" pitchFamily="18" charset="0"/>
              </a:rPr>
              <a:t>rand</a:t>
            </a:r>
          </a:p>
          <a:p>
            <a:r>
              <a:rPr lang="fr-FR" dirty="0">
                <a:latin typeface="Times New Roman" panose="02020603050405020304" pitchFamily="18" charset="0"/>
                <a:cs typeface="Times New Roman" panose="02020603050405020304" pitchFamily="18" charset="0"/>
              </a:rPr>
              <a:t>[s] comme dans </a:t>
            </a:r>
            <a:r>
              <a:rPr lang="fr-FR" b="1" i="1" dirty="0">
                <a:latin typeface="Times New Roman" panose="02020603050405020304" pitchFamily="18" charset="0"/>
                <a:cs typeface="Times New Roman" panose="02020603050405020304" pitchFamily="18" charset="0"/>
              </a:rPr>
              <a:t>s</a:t>
            </a:r>
            <a:r>
              <a:rPr lang="fr-FR" i="1" dirty="0">
                <a:latin typeface="Times New Roman" panose="02020603050405020304" pitchFamily="18" charset="0"/>
                <a:cs typeface="Times New Roman" panose="02020603050405020304" pitchFamily="18" charset="0"/>
              </a:rPr>
              <a:t>ite </a:t>
            </a:r>
          </a:p>
          <a:p>
            <a:r>
              <a:rPr lang="fr-FR" dirty="0">
                <a:latin typeface="Times New Roman" panose="02020603050405020304" pitchFamily="18" charset="0"/>
                <a:cs typeface="Times New Roman" panose="02020603050405020304" pitchFamily="18" charset="0"/>
              </a:rPr>
              <a:t>[z] comme dans </a:t>
            </a:r>
            <a:r>
              <a:rPr lang="fr-FR" b="1" i="1" dirty="0">
                <a:latin typeface="Times New Roman" panose="02020603050405020304" pitchFamily="18" charset="0"/>
                <a:cs typeface="Times New Roman" panose="02020603050405020304" pitchFamily="18" charset="0"/>
              </a:rPr>
              <a:t>z</a:t>
            </a:r>
            <a:r>
              <a:rPr lang="fr-FR" i="1" dirty="0">
                <a:latin typeface="Times New Roman" panose="02020603050405020304" pitchFamily="18" charset="0"/>
                <a:cs typeface="Times New Roman" panose="02020603050405020304" pitchFamily="18" charset="0"/>
              </a:rPr>
              <a:t>èbre</a:t>
            </a:r>
          </a:p>
          <a:p>
            <a:r>
              <a:rPr lang="fr-FR" dirty="0">
                <a:latin typeface="Times New Roman" panose="02020603050405020304" pitchFamily="18" charset="0"/>
                <a:cs typeface="Times New Roman" panose="02020603050405020304" pitchFamily="18" charset="0"/>
              </a:rPr>
              <a:t>[ʃ] comme dans </a:t>
            </a:r>
            <a:r>
              <a:rPr lang="fr-FR" b="1" i="1" dirty="0">
                <a:latin typeface="Times New Roman" panose="02020603050405020304" pitchFamily="18" charset="0"/>
                <a:cs typeface="Times New Roman" panose="02020603050405020304" pitchFamily="18" charset="0"/>
              </a:rPr>
              <a:t>ch</a:t>
            </a:r>
            <a:r>
              <a:rPr lang="fr-FR" i="1" dirty="0">
                <a:latin typeface="Times New Roman" panose="02020603050405020304" pitchFamily="18" charset="0"/>
                <a:cs typeface="Times New Roman" panose="02020603050405020304" pitchFamily="18" charset="0"/>
              </a:rPr>
              <a:t>ocolat </a:t>
            </a:r>
          </a:p>
          <a:p>
            <a:r>
              <a:rPr lang="fr-FR" dirty="0">
                <a:latin typeface="Times New Roman" panose="02020603050405020304" pitchFamily="18" charset="0"/>
                <a:cs typeface="Times New Roman" panose="02020603050405020304" pitchFamily="18" charset="0"/>
              </a:rPr>
              <a:t>[ʒ] comme dans </a:t>
            </a:r>
            <a:r>
              <a:rPr lang="fr-FR" b="1" i="1" dirty="0">
                <a:latin typeface="Times New Roman" panose="02020603050405020304" pitchFamily="18" charset="0"/>
                <a:cs typeface="Times New Roman" panose="02020603050405020304" pitchFamily="18" charset="0"/>
              </a:rPr>
              <a:t>j</a:t>
            </a:r>
            <a:r>
              <a:rPr lang="fr-FR" i="1" dirty="0">
                <a:latin typeface="Times New Roman" panose="02020603050405020304" pitchFamily="18" charset="0"/>
                <a:cs typeface="Times New Roman" panose="02020603050405020304" pitchFamily="18" charset="0"/>
              </a:rPr>
              <a:t>ournal </a:t>
            </a:r>
          </a:p>
          <a:p>
            <a:r>
              <a:rPr lang="fr-FR" dirty="0">
                <a:latin typeface="Times New Roman" panose="02020603050405020304" pitchFamily="18" charset="0"/>
                <a:cs typeface="Times New Roman" panose="02020603050405020304" pitchFamily="18" charset="0"/>
              </a:rPr>
              <a:t>[ʁ] comme dans </a:t>
            </a:r>
            <a:r>
              <a:rPr lang="fr-FR" b="1" i="1" dirty="0">
                <a:latin typeface="Times New Roman" panose="02020603050405020304" pitchFamily="18" charset="0"/>
                <a:cs typeface="Times New Roman" panose="02020603050405020304" pitchFamily="18" charset="0"/>
              </a:rPr>
              <a:t>r</a:t>
            </a:r>
            <a:r>
              <a:rPr lang="fr-FR" i="1" dirty="0">
                <a:latin typeface="Times New Roman" panose="02020603050405020304" pitchFamily="18" charset="0"/>
                <a:cs typeface="Times New Roman" panose="02020603050405020304" pitchFamily="18" charset="0"/>
              </a:rPr>
              <a:t>ousse </a:t>
            </a:r>
          </a:p>
          <a:p>
            <a:r>
              <a:rPr lang="fr-FR" dirty="0">
                <a:latin typeface="Times New Roman" panose="02020603050405020304" pitchFamily="18" charset="0"/>
                <a:cs typeface="Times New Roman" panose="02020603050405020304" pitchFamily="18" charset="0"/>
              </a:rPr>
              <a:t>[l] comme dans </a:t>
            </a:r>
            <a:r>
              <a:rPr lang="fr-FR" b="1" i="1" dirty="0">
                <a:latin typeface="Times New Roman" panose="02020603050405020304" pitchFamily="18" charset="0"/>
                <a:cs typeface="Times New Roman" panose="02020603050405020304" pitchFamily="18" charset="0"/>
              </a:rPr>
              <a:t>l</a:t>
            </a:r>
            <a:r>
              <a:rPr lang="fr-FR" i="1" dirty="0">
                <a:latin typeface="Times New Roman" panose="02020603050405020304" pitchFamily="18" charset="0"/>
                <a:cs typeface="Times New Roman" panose="02020603050405020304" pitchFamily="18" charset="0"/>
              </a:rPr>
              <a:t>oup</a:t>
            </a:r>
          </a:p>
          <a:p>
            <a:endParaRPr lang="fr-F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0170639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211C9473-1FB6-4FD9-97A5-813CE5C7EB02}"/>
              </a:ext>
            </a:extLst>
          </p:cNvPr>
          <p:cNvSpPr>
            <a:spLocks noGrp="1"/>
          </p:cNvSpPr>
          <p:nvPr>
            <p:ph type="title"/>
          </p:nvPr>
        </p:nvSpPr>
        <p:spPr/>
        <p:txBody>
          <a:bodyPr/>
          <a:lstStyle/>
          <a:p>
            <a:pPr algn="ctr"/>
            <a:r>
              <a:rPr lang="fr-FR" dirty="0">
                <a:latin typeface="Times New Roman" panose="02020603050405020304" pitchFamily="18" charset="0"/>
                <a:cs typeface="Times New Roman" panose="02020603050405020304" pitchFamily="18" charset="0"/>
              </a:rPr>
              <a:t>Les consonnes nasales et les semi-consonnes</a:t>
            </a:r>
          </a:p>
        </p:txBody>
      </p:sp>
      <p:sp>
        <p:nvSpPr>
          <p:cNvPr id="3" name="Espace réservé du contenu 2">
            <a:extLst>
              <a:ext uri="{FF2B5EF4-FFF2-40B4-BE49-F238E27FC236}">
                <a16:creationId xmlns="" xmlns:a16="http://schemas.microsoft.com/office/drawing/2014/main" id="{6EF5C50E-156D-46B7-84DD-3D3C006C57C7}"/>
              </a:ext>
            </a:extLst>
          </p:cNvPr>
          <p:cNvSpPr>
            <a:spLocks noGrp="1"/>
          </p:cNvSpPr>
          <p:nvPr>
            <p:ph sz="half" idx="1"/>
          </p:nvPr>
        </p:nvSpPr>
        <p:spPr/>
        <p:txBody>
          <a:bodyPr>
            <a:normAutofit/>
          </a:bodyPr>
          <a:lstStyle/>
          <a:p>
            <a:pPr marL="0" indent="0">
              <a:buNone/>
            </a:pPr>
            <a:r>
              <a:rPr lang="fr-FR" u="sng" dirty="0">
                <a:latin typeface="Times New Roman" panose="02020603050405020304" pitchFamily="18" charset="0"/>
                <a:cs typeface="Times New Roman" panose="02020603050405020304" pitchFamily="18" charset="0"/>
              </a:rPr>
              <a:t>Les consonnes nasales</a:t>
            </a:r>
          </a:p>
          <a:p>
            <a:r>
              <a:rPr lang="fr-FR" dirty="0">
                <a:latin typeface="Times New Roman" panose="02020603050405020304" pitchFamily="18" charset="0"/>
                <a:cs typeface="Times New Roman" panose="02020603050405020304" pitchFamily="18" charset="0"/>
              </a:rPr>
              <a:t>[m] comme dans </a:t>
            </a:r>
            <a:r>
              <a:rPr lang="fr-FR" b="1" i="1" dirty="0">
                <a:latin typeface="Times New Roman" panose="02020603050405020304" pitchFamily="18" charset="0"/>
                <a:cs typeface="Times New Roman" panose="02020603050405020304" pitchFamily="18" charset="0"/>
              </a:rPr>
              <a:t>m</a:t>
            </a:r>
            <a:r>
              <a:rPr lang="fr-FR" i="1" dirty="0">
                <a:latin typeface="Times New Roman" panose="02020603050405020304" pitchFamily="18" charset="0"/>
                <a:cs typeface="Times New Roman" panose="02020603050405020304" pitchFamily="18" charset="0"/>
              </a:rPr>
              <a:t>a</a:t>
            </a:r>
          </a:p>
          <a:p>
            <a:r>
              <a:rPr lang="fr-FR" dirty="0">
                <a:latin typeface="Times New Roman" panose="02020603050405020304" pitchFamily="18" charset="0"/>
                <a:cs typeface="Times New Roman" panose="02020603050405020304" pitchFamily="18" charset="0"/>
              </a:rPr>
              <a:t>[n] comme dans </a:t>
            </a:r>
            <a:r>
              <a:rPr lang="fr-FR" b="1" i="1" dirty="0">
                <a:latin typeface="Times New Roman" panose="02020603050405020304" pitchFamily="18" charset="0"/>
                <a:cs typeface="Times New Roman" panose="02020603050405020304" pitchFamily="18" charset="0"/>
              </a:rPr>
              <a:t>n</a:t>
            </a:r>
            <a:r>
              <a:rPr lang="fr-FR" i="1" dirty="0">
                <a:latin typeface="Times New Roman" panose="02020603050405020304" pitchFamily="18" charset="0"/>
                <a:cs typeface="Times New Roman" panose="02020603050405020304" pitchFamily="18" charset="0"/>
              </a:rPr>
              <a:t>i</a:t>
            </a:r>
          </a:p>
          <a:p>
            <a:r>
              <a:rPr lang="fr-FR" dirty="0">
                <a:latin typeface="Times New Roman" panose="02020603050405020304" pitchFamily="18" charset="0"/>
                <a:cs typeface="Times New Roman" panose="02020603050405020304" pitchFamily="18" charset="0"/>
              </a:rPr>
              <a:t>[ɲ] comme dans </a:t>
            </a:r>
            <a:r>
              <a:rPr lang="fr-FR" i="1" dirty="0">
                <a:latin typeface="Times New Roman" panose="02020603050405020304" pitchFamily="18" charset="0"/>
                <a:cs typeface="Times New Roman" panose="02020603050405020304" pitchFamily="18" charset="0"/>
              </a:rPr>
              <a:t>a</a:t>
            </a:r>
            <a:r>
              <a:rPr lang="fr-FR" b="1" i="1" dirty="0">
                <a:latin typeface="Times New Roman" panose="02020603050405020304" pitchFamily="18" charset="0"/>
                <a:cs typeface="Times New Roman" panose="02020603050405020304" pitchFamily="18" charset="0"/>
              </a:rPr>
              <a:t>gn</a:t>
            </a:r>
            <a:r>
              <a:rPr lang="fr-FR" i="1" dirty="0">
                <a:latin typeface="Times New Roman" panose="02020603050405020304" pitchFamily="18" charset="0"/>
                <a:cs typeface="Times New Roman" panose="02020603050405020304" pitchFamily="18" charset="0"/>
              </a:rPr>
              <a:t>eau</a:t>
            </a:r>
          </a:p>
          <a:p>
            <a:r>
              <a:rPr lang="fr-FR" dirty="0">
                <a:latin typeface="Times New Roman" panose="02020603050405020304" pitchFamily="18" charset="0"/>
                <a:cs typeface="Times New Roman" panose="02020603050405020304" pitchFamily="18" charset="0"/>
              </a:rPr>
              <a:t>[ŋ] come dans </a:t>
            </a:r>
            <a:r>
              <a:rPr lang="fr-FR" i="1" dirty="0">
                <a:latin typeface="Times New Roman" panose="02020603050405020304" pitchFamily="18" charset="0"/>
                <a:cs typeface="Times New Roman" panose="02020603050405020304" pitchFamily="18" charset="0"/>
              </a:rPr>
              <a:t>parki</a:t>
            </a:r>
            <a:r>
              <a:rPr lang="fr-FR" b="1" i="1" dirty="0">
                <a:latin typeface="Times New Roman" panose="02020603050405020304" pitchFamily="18" charset="0"/>
                <a:cs typeface="Times New Roman" panose="02020603050405020304" pitchFamily="18" charset="0"/>
              </a:rPr>
              <a:t>ng</a:t>
            </a:r>
          </a:p>
          <a:p>
            <a:pPr marL="0" indent="0">
              <a:buNone/>
            </a:pPr>
            <a:endParaRPr lang="fr-FR" dirty="0">
              <a:latin typeface="Times New Roman" panose="02020603050405020304" pitchFamily="18" charset="0"/>
              <a:cs typeface="Times New Roman" panose="02020603050405020304" pitchFamily="18" charset="0"/>
            </a:endParaRPr>
          </a:p>
          <a:p>
            <a:pPr marL="0" indent="0">
              <a:buNone/>
            </a:pPr>
            <a:endParaRPr lang="fr-FR" dirty="0">
              <a:latin typeface="Times New Roman" panose="02020603050405020304" pitchFamily="18" charset="0"/>
              <a:cs typeface="Times New Roman" panose="02020603050405020304" pitchFamily="18" charset="0"/>
            </a:endParaRPr>
          </a:p>
          <a:p>
            <a:pPr marL="0" indent="0">
              <a:buNone/>
            </a:pPr>
            <a:endParaRPr lang="fr-FR" dirty="0">
              <a:latin typeface="Times New Roman" panose="02020603050405020304" pitchFamily="18" charset="0"/>
              <a:cs typeface="Times New Roman" panose="02020603050405020304" pitchFamily="18" charset="0"/>
            </a:endParaRPr>
          </a:p>
        </p:txBody>
      </p:sp>
      <p:sp>
        <p:nvSpPr>
          <p:cNvPr id="4" name="Espace réservé du contenu 3">
            <a:extLst>
              <a:ext uri="{FF2B5EF4-FFF2-40B4-BE49-F238E27FC236}">
                <a16:creationId xmlns="" xmlns:a16="http://schemas.microsoft.com/office/drawing/2014/main" id="{3A451520-ACEB-417E-9C17-48FCEE970E65}"/>
              </a:ext>
            </a:extLst>
          </p:cNvPr>
          <p:cNvSpPr>
            <a:spLocks noGrp="1"/>
          </p:cNvSpPr>
          <p:nvPr>
            <p:ph sz="half" idx="2"/>
          </p:nvPr>
        </p:nvSpPr>
        <p:spPr/>
        <p:txBody>
          <a:bodyPr>
            <a:normAutofit/>
          </a:bodyPr>
          <a:lstStyle/>
          <a:p>
            <a:pPr marL="0" indent="0" algn="just">
              <a:buNone/>
            </a:pPr>
            <a:r>
              <a:rPr lang="nl-NL" u="sng" dirty="0">
                <a:latin typeface="Times New Roman" panose="02020603050405020304" pitchFamily="18" charset="0"/>
                <a:cs typeface="Times New Roman" panose="02020603050405020304" pitchFamily="18" charset="0"/>
              </a:rPr>
              <a:t>Les semi-</a:t>
            </a:r>
            <a:r>
              <a:rPr lang="nl-NL" u="sng" dirty="0" err="1">
                <a:latin typeface="Times New Roman" panose="02020603050405020304" pitchFamily="18" charset="0"/>
                <a:cs typeface="Times New Roman" panose="02020603050405020304" pitchFamily="18" charset="0"/>
              </a:rPr>
              <a:t>consonnes</a:t>
            </a:r>
            <a:endParaRPr lang="nl-NL" u="sng" dirty="0">
              <a:latin typeface="Times New Roman" panose="02020603050405020304" pitchFamily="18" charset="0"/>
              <a:cs typeface="Times New Roman" panose="02020603050405020304" pitchFamily="18" charset="0"/>
            </a:endParaRPr>
          </a:p>
          <a:p>
            <a:pPr algn="just"/>
            <a:r>
              <a:rPr lang="nl-NL" dirty="0">
                <a:latin typeface="Times New Roman" panose="02020603050405020304" pitchFamily="18" charset="0"/>
                <a:cs typeface="Times New Roman" panose="02020603050405020304" pitchFamily="18" charset="0"/>
              </a:rPr>
              <a:t>[j] comme dans </a:t>
            </a:r>
            <a:r>
              <a:rPr lang="nl-NL" i="1" dirty="0">
                <a:latin typeface="Times New Roman" panose="02020603050405020304" pitchFamily="18" charset="0"/>
                <a:cs typeface="Times New Roman" panose="02020603050405020304" pitchFamily="18" charset="0"/>
              </a:rPr>
              <a:t>bi</a:t>
            </a:r>
            <a:r>
              <a:rPr lang="nl-NL" b="1" i="1" dirty="0">
                <a:latin typeface="Times New Roman" panose="02020603050405020304" pitchFamily="18" charset="0"/>
                <a:cs typeface="Times New Roman" panose="02020603050405020304" pitchFamily="18" charset="0"/>
              </a:rPr>
              <a:t>ll</a:t>
            </a:r>
            <a:r>
              <a:rPr lang="nl-NL" i="1" dirty="0">
                <a:latin typeface="Times New Roman" panose="02020603050405020304" pitchFamily="18" charset="0"/>
                <a:cs typeface="Times New Roman" panose="02020603050405020304" pitchFamily="18" charset="0"/>
              </a:rPr>
              <a:t>e</a:t>
            </a:r>
            <a:r>
              <a:rPr lang="nl-NL" dirty="0">
                <a:latin typeface="Times New Roman" panose="02020603050405020304" pitchFamily="18" charset="0"/>
                <a:cs typeface="Times New Roman" panose="02020603050405020304" pitchFamily="18" charset="0"/>
              </a:rPr>
              <a:t> </a:t>
            </a:r>
          </a:p>
          <a:p>
            <a:pPr algn="just"/>
            <a:r>
              <a:rPr lang="nl-NL" dirty="0">
                <a:latin typeface="Times New Roman" panose="02020603050405020304" pitchFamily="18" charset="0"/>
                <a:cs typeface="Times New Roman" panose="02020603050405020304" pitchFamily="18" charset="0"/>
              </a:rPr>
              <a:t>[w] comme dans </a:t>
            </a:r>
            <a:r>
              <a:rPr lang="nl-NL" i="1" dirty="0">
                <a:latin typeface="Times New Roman" panose="02020603050405020304" pitchFamily="18" charset="0"/>
                <a:cs typeface="Times New Roman" panose="02020603050405020304" pitchFamily="18" charset="0"/>
              </a:rPr>
              <a:t>v</a:t>
            </a:r>
            <a:r>
              <a:rPr lang="nl-NL" b="1" i="1" dirty="0">
                <a:latin typeface="Times New Roman" panose="02020603050405020304" pitchFamily="18" charset="0"/>
                <a:cs typeface="Times New Roman" panose="02020603050405020304" pitchFamily="18" charset="0"/>
              </a:rPr>
              <a:t>oi</a:t>
            </a:r>
            <a:r>
              <a:rPr lang="nl-NL" i="1" dirty="0">
                <a:latin typeface="Times New Roman" panose="02020603050405020304" pitchFamily="18" charset="0"/>
                <a:cs typeface="Times New Roman" panose="02020603050405020304" pitchFamily="18" charset="0"/>
              </a:rPr>
              <a:t>r</a:t>
            </a:r>
          </a:p>
          <a:p>
            <a:pPr algn="just"/>
            <a:r>
              <a:rPr lang="nl-NL" dirty="0">
                <a:latin typeface="Times New Roman" panose="02020603050405020304" pitchFamily="18" charset="0"/>
                <a:cs typeface="Times New Roman" panose="02020603050405020304" pitchFamily="18" charset="0"/>
              </a:rPr>
              <a:t>[ɥ] comme dans </a:t>
            </a:r>
            <a:r>
              <a:rPr lang="nl-NL" b="1" i="1" dirty="0">
                <a:latin typeface="Times New Roman" panose="02020603050405020304" pitchFamily="18" charset="0"/>
                <a:cs typeface="Times New Roman" panose="02020603050405020304" pitchFamily="18" charset="0"/>
              </a:rPr>
              <a:t>hu</a:t>
            </a:r>
            <a:r>
              <a:rPr lang="nl-NL" i="1" dirty="0">
                <a:latin typeface="Times New Roman" panose="02020603050405020304" pitchFamily="18" charset="0"/>
                <a:cs typeface="Times New Roman" panose="02020603050405020304" pitchFamily="18" charset="0"/>
              </a:rPr>
              <a:t>ile</a:t>
            </a:r>
            <a:endParaRPr lang="fr-FR" i="1" dirty="0">
              <a:latin typeface="Times New Roman" panose="02020603050405020304" pitchFamily="18" charset="0"/>
              <a:cs typeface="Times New Roman" panose="02020603050405020304" pitchFamily="18" charset="0"/>
            </a:endParaRPr>
          </a:p>
          <a:p>
            <a:pPr marL="0" indent="0">
              <a:buNone/>
            </a:pPr>
            <a:endParaRPr lang="fr-FR" dirty="0"/>
          </a:p>
        </p:txBody>
      </p:sp>
    </p:spTree>
    <p:extLst>
      <p:ext uri="{BB962C8B-B14F-4D97-AF65-F5344CB8AC3E}">
        <p14:creationId xmlns:p14="http://schemas.microsoft.com/office/powerpoint/2010/main" val="311223081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 xmlns:a16="http://schemas.microsoft.com/office/drawing/2014/main" id="{55FA9EE9-63BE-43E2-BC8F-5E5404AB3E16}"/>
              </a:ext>
            </a:extLst>
          </p:cNvPr>
          <p:cNvSpPr>
            <a:spLocks noGrp="1"/>
          </p:cNvSpPr>
          <p:nvPr>
            <p:ph idx="1"/>
          </p:nvPr>
        </p:nvSpPr>
        <p:spPr>
          <a:xfrm>
            <a:off x="775855" y="1091334"/>
            <a:ext cx="10577945" cy="4796848"/>
          </a:xfrm>
        </p:spPr>
        <p:txBody>
          <a:bodyPr>
            <a:normAutofit fontScale="85000" lnSpcReduction="10000"/>
          </a:bodyPr>
          <a:lstStyle/>
          <a:p>
            <a:pPr algn="just">
              <a:lnSpc>
                <a:spcPct val="150000"/>
              </a:lnSpc>
            </a:pPr>
            <a:r>
              <a:rPr lang="fr-FR" dirty="0">
                <a:latin typeface="Times New Roman" panose="02020603050405020304" pitchFamily="18" charset="0"/>
                <a:cs typeface="Times New Roman" panose="02020603050405020304" pitchFamily="18" charset="0"/>
              </a:rPr>
              <a:t>Le linguiste isole des sons (les phonèmes), mais dans la réalité de la parole les sons se succèdent et ne sont pas isolés les uns des autres.</a:t>
            </a:r>
          </a:p>
          <a:p>
            <a:pPr algn="just">
              <a:lnSpc>
                <a:spcPct val="150000"/>
              </a:lnSpc>
            </a:pPr>
            <a:r>
              <a:rPr lang="fr-FR" dirty="0">
                <a:latin typeface="Times New Roman" panose="02020603050405020304" pitchFamily="18" charset="0"/>
                <a:cs typeface="Times New Roman" panose="02020603050405020304" pitchFamily="18" charset="0"/>
              </a:rPr>
              <a:t>Le passage d’un son à un autre se fait de façon continue. Dans « continue », le </a:t>
            </a:r>
            <a:r>
              <a:rPr lang="fr-FR" dirty="0" smtClean="0">
                <a:latin typeface="Times New Roman" panose="02020603050405020304" pitchFamily="18" charset="0"/>
                <a:cs typeface="Times New Roman" panose="02020603050405020304" pitchFamily="18" charset="0"/>
              </a:rPr>
              <a:t>[</a:t>
            </a:r>
            <a:r>
              <a:rPr lang="cs-CZ" dirty="0" smtClean="0">
                <a:latin typeface="Times New Roman" panose="02020603050405020304" pitchFamily="18" charset="0"/>
                <a:cs typeface="Times New Roman" panose="02020603050405020304" pitchFamily="18" charset="0"/>
              </a:rPr>
              <a:t>i</a:t>
            </a:r>
            <a:r>
              <a:rPr lang="fr-FR" dirty="0" smtClean="0">
                <a:latin typeface="Times New Roman" panose="02020603050405020304" pitchFamily="18" charset="0"/>
                <a:cs typeface="Times New Roman" panose="02020603050405020304" pitchFamily="18" charset="0"/>
              </a:rPr>
              <a:t>] </a:t>
            </a:r>
            <a:r>
              <a:rPr lang="fr-FR" dirty="0">
                <a:latin typeface="Times New Roman" panose="02020603050405020304" pitchFamily="18" charset="0"/>
                <a:cs typeface="Times New Roman" panose="02020603050405020304" pitchFamily="18" charset="0"/>
              </a:rPr>
              <a:t>commence comme le [t] se termine: le conduit vocal ne permet pas de passer d’un son à l’autre de façon immédiate.</a:t>
            </a:r>
          </a:p>
          <a:p>
            <a:pPr algn="just">
              <a:lnSpc>
                <a:spcPct val="150000"/>
              </a:lnSpc>
            </a:pPr>
            <a:r>
              <a:rPr lang="fr-FR" dirty="0">
                <a:latin typeface="Times New Roman" panose="02020603050405020304" pitchFamily="18" charset="0"/>
                <a:cs typeface="Times New Roman" panose="02020603050405020304" pitchFamily="18" charset="0"/>
              </a:rPr>
              <a:t>Par conséquent, les sons agissent les uns sur les autres lors de l’articulation, s’influencent, s’articulent les uns par rapport aux autres; on parle de coarticulation. </a:t>
            </a:r>
          </a:p>
          <a:p>
            <a:pPr algn="just">
              <a:lnSpc>
                <a:spcPct val="150000"/>
              </a:lnSpc>
            </a:pPr>
            <a:r>
              <a:rPr lang="fr-FR" dirty="0">
                <a:latin typeface="Times New Roman" panose="02020603050405020304" pitchFamily="18" charset="0"/>
                <a:cs typeface="Times New Roman" panose="02020603050405020304" pitchFamily="18" charset="0"/>
              </a:rPr>
              <a:t>Les phénomènes de coarticulation sont étudiés par la phonétique combinatoire.</a:t>
            </a:r>
          </a:p>
          <a:p>
            <a:endParaRPr lang="fr-F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533116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E94BCBB5-A3BB-4086-9E82-50C1776DDEC8}"/>
              </a:ext>
            </a:extLst>
          </p:cNvPr>
          <p:cNvSpPr>
            <a:spLocks noGrp="1"/>
          </p:cNvSpPr>
          <p:nvPr>
            <p:ph type="ctrTitle"/>
          </p:nvPr>
        </p:nvSpPr>
        <p:spPr>
          <a:xfrm>
            <a:off x="1524000" y="1041400"/>
            <a:ext cx="9144000" cy="2387600"/>
          </a:xfrm>
        </p:spPr>
        <p:txBody>
          <a:bodyPr/>
          <a:lstStyle/>
          <a:p>
            <a:r>
              <a:rPr lang="fr-FR" dirty="0">
                <a:latin typeface="Times New Roman" panose="02020603050405020304" pitchFamily="18" charset="0"/>
                <a:cs typeface="Times New Roman" panose="02020603050405020304" pitchFamily="18" charset="0"/>
              </a:rPr>
              <a:t>La coarticulation (d’après Jean-Michel Kalmbach)</a:t>
            </a:r>
          </a:p>
        </p:txBody>
      </p:sp>
    </p:spTree>
    <p:extLst>
      <p:ext uri="{BB962C8B-B14F-4D97-AF65-F5344CB8AC3E}">
        <p14:creationId xmlns:p14="http://schemas.microsoft.com/office/powerpoint/2010/main" val="377295929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4F1FEC99-802C-4F8B-B08F-60BB3A58AE06}"/>
              </a:ext>
            </a:extLst>
          </p:cNvPr>
          <p:cNvSpPr>
            <a:spLocks noGrp="1"/>
          </p:cNvSpPr>
          <p:nvPr>
            <p:ph type="title"/>
          </p:nvPr>
        </p:nvSpPr>
        <p:spPr/>
        <p:txBody>
          <a:bodyPr/>
          <a:lstStyle/>
          <a:p>
            <a:pPr algn="ctr"/>
            <a:r>
              <a:rPr lang="fr-FR" dirty="0">
                <a:latin typeface="Times New Roman" panose="02020603050405020304" pitchFamily="18" charset="0"/>
                <a:cs typeface="Times New Roman" panose="02020603050405020304" pitchFamily="18" charset="0"/>
              </a:rPr>
              <a:t>Exemples</a:t>
            </a:r>
          </a:p>
        </p:txBody>
      </p:sp>
      <p:sp>
        <p:nvSpPr>
          <p:cNvPr id="3" name="Espace réservé du contenu 2">
            <a:extLst>
              <a:ext uri="{FF2B5EF4-FFF2-40B4-BE49-F238E27FC236}">
                <a16:creationId xmlns="" xmlns:a16="http://schemas.microsoft.com/office/drawing/2014/main" id="{8AACD784-F1C5-470A-B823-22DB88BE44D6}"/>
              </a:ext>
            </a:extLst>
          </p:cNvPr>
          <p:cNvSpPr>
            <a:spLocks noGrp="1"/>
          </p:cNvSpPr>
          <p:nvPr>
            <p:ph idx="1"/>
          </p:nvPr>
        </p:nvSpPr>
        <p:spPr/>
        <p:txBody>
          <a:bodyPr>
            <a:normAutofit lnSpcReduction="10000"/>
          </a:bodyPr>
          <a:lstStyle/>
          <a:p>
            <a:pPr algn="just"/>
            <a:r>
              <a:rPr lang="fr-FR" dirty="0">
                <a:latin typeface="Times New Roman" panose="02020603050405020304" pitchFamily="18" charset="0"/>
                <a:cs typeface="Times New Roman" panose="02020603050405020304" pitchFamily="18" charset="0"/>
              </a:rPr>
              <a:t>Dans un mot comme </a:t>
            </a:r>
            <a:r>
              <a:rPr lang="fr-FR" i="1" dirty="0">
                <a:latin typeface="Times New Roman" panose="02020603050405020304" pitchFamily="18" charset="0"/>
                <a:cs typeface="Times New Roman" panose="02020603050405020304" pitchFamily="18" charset="0"/>
              </a:rPr>
              <a:t>trouve</a:t>
            </a:r>
            <a:r>
              <a:rPr lang="fr-FR" dirty="0">
                <a:latin typeface="Times New Roman" panose="02020603050405020304" pitchFamily="18" charset="0"/>
                <a:cs typeface="Times New Roman" panose="02020603050405020304" pitchFamily="18" charset="0"/>
              </a:rPr>
              <a:t>, les consonnes [t], [ʁ] et [v] se labialisent à cause du [u], qui est prononcé avec les lèvres arrondies.</a:t>
            </a:r>
          </a:p>
          <a:p>
            <a:pPr algn="just"/>
            <a:r>
              <a:rPr lang="fr-FR" dirty="0">
                <a:latin typeface="Times New Roman" panose="02020603050405020304" pitchFamily="18" charset="0"/>
                <a:cs typeface="Times New Roman" panose="02020603050405020304" pitchFamily="18" charset="0"/>
              </a:rPr>
              <a:t>Dans </a:t>
            </a:r>
            <a:r>
              <a:rPr lang="fr-FR" i="1" dirty="0">
                <a:latin typeface="Times New Roman" panose="02020603050405020304" pitchFamily="18" charset="0"/>
                <a:cs typeface="Times New Roman" panose="02020603050405020304" pitchFamily="18" charset="0"/>
              </a:rPr>
              <a:t>trêve</a:t>
            </a:r>
            <a:r>
              <a:rPr lang="fr-FR" dirty="0">
                <a:latin typeface="Times New Roman" panose="02020603050405020304" pitchFamily="18" charset="0"/>
                <a:cs typeface="Times New Roman" panose="02020603050405020304" pitchFamily="18" charset="0"/>
              </a:rPr>
              <a:t> au contraire, [t], [ʁ] et [v] ne se labialisent pas car la voyelle [ɛ] n’est pas prononcée avec les lèvres arrondies. </a:t>
            </a:r>
          </a:p>
          <a:p>
            <a:pPr algn="just"/>
            <a:r>
              <a:rPr lang="fr-FR" dirty="0">
                <a:latin typeface="Times New Roman" panose="02020603050405020304" pitchFamily="18" charset="0"/>
                <a:cs typeface="Times New Roman" panose="02020603050405020304" pitchFamily="18" charset="0"/>
              </a:rPr>
              <a:t>La raison de la labialisation dans </a:t>
            </a:r>
            <a:r>
              <a:rPr lang="fr-FR" i="1" dirty="0">
                <a:latin typeface="Times New Roman" panose="02020603050405020304" pitchFamily="18" charset="0"/>
                <a:cs typeface="Times New Roman" panose="02020603050405020304" pitchFamily="18" charset="0"/>
              </a:rPr>
              <a:t>trouve</a:t>
            </a:r>
            <a:r>
              <a:rPr lang="fr-FR" dirty="0">
                <a:latin typeface="Times New Roman" panose="02020603050405020304" pitchFamily="18" charset="0"/>
                <a:cs typeface="Times New Roman" panose="02020603050405020304" pitchFamily="18" charset="0"/>
              </a:rPr>
              <a:t> est </a:t>
            </a:r>
            <a:r>
              <a:rPr lang="fr-FR" i="1" dirty="0">
                <a:latin typeface="Times New Roman" panose="02020603050405020304" pitchFamily="18" charset="0"/>
                <a:cs typeface="Times New Roman" panose="02020603050405020304" pitchFamily="18" charset="0"/>
              </a:rPr>
              <a:t>la loi du moindre effort</a:t>
            </a:r>
            <a:r>
              <a:rPr lang="fr-FR" dirty="0">
                <a:latin typeface="Times New Roman" panose="02020603050405020304" pitchFamily="18" charset="0"/>
                <a:cs typeface="Times New Roman" panose="02020603050405020304" pitchFamily="18" charset="0"/>
              </a:rPr>
              <a:t>: il est plus pratique d’arrondir directement les lèvres et de les garder dans cette position durant toute la prononciation du mot car cela n’affecte pas la compréhension.</a:t>
            </a:r>
          </a:p>
          <a:p>
            <a:pPr algn="just"/>
            <a:r>
              <a:rPr lang="fr-FR" dirty="0">
                <a:latin typeface="Times New Roman" panose="02020603050405020304" pitchFamily="18" charset="0"/>
                <a:cs typeface="Times New Roman" panose="02020603050405020304" pitchFamily="18" charset="0"/>
              </a:rPr>
              <a:t>La loi du moindre effort est toujours contrebalancée par le principe de clarté: on peut prononcer de façon économique seulement si cela ne joue pas sur la compréhension. </a:t>
            </a:r>
          </a:p>
        </p:txBody>
      </p:sp>
    </p:spTree>
    <p:extLst>
      <p:ext uri="{BB962C8B-B14F-4D97-AF65-F5344CB8AC3E}">
        <p14:creationId xmlns:p14="http://schemas.microsoft.com/office/powerpoint/2010/main" val="231164936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11D95DE4-214B-492C-942E-54DA902F7C3C}"/>
              </a:ext>
            </a:extLst>
          </p:cNvPr>
          <p:cNvSpPr>
            <a:spLocks noGrp="1"/>
          </p:cNvSpPr>
          <p:nvPr>
            <p:ph type="title"/>
          </p:nvPr>
        </p:nvSpPr>
        <p:spPr/>
        <p:txBody>
          <a:bodyPr/>
          <a:lstStyle/>
          <a:p>
            <a:pPr algn="ctr"/>
            <a:r>
              <a:rPr lang="fr-FR" dirty="0">
                <a:latin typeface="Times New Roman" panose="02020603050405020304" pitchFamily="18" charset="0"/>
                <a:cs typeface="Times New Roman" panose="02020603050405020304" pitchFamily="18" charset="0"/>
              </a:rPr>
              <a:t>La syllabe</a:t>
            </a:r>
          </a:p>
        </p:txBody>
      </p:sp>
      <p:sp>
        <p:nvSpPr>
          <p:cNvPr id="3" name="Espace réservé du contenu 2">
            <a:extLst>
              <a:ext uri="{FF2B5EF4-FFF2-40B4-BE49-F238E27FC236}">
                <a16:creationId xmlns="" xmlns:a16="http://schemas.microsoft.com/office/drawing/2014/main" id="{79BA60E1-4976-4E90-8680-E93C333EF930}"/>
              </a:ext>
            </a:extLst>
          </p:cNvPr>
          <p:cNvSpPr>
            <a:spLocks noGrp="1"/>
          </p:cNvSpPr>
          <p:nvPr>
            <p:ph idx="1"/>
          </p:nvPr>
        </p:nvSpPr>
        <p:spPr>
          <a:xfrm>
            <a:off x="838200" y="1427018"/>
            <a:ext cx="10515600" cy="4749945"/>
          </a:xfrm>
        </p:spPr>
        <p:txBody>
          <a:bodyPr>
            <a:normAutofit fontScale="62500" lnSpcReduction="20000"/>
          </a:bodyPr>
          <a:lstStyle/>
          <a:p>
            <a:pPr marL="0" indent="0" algn="just">
              <a:lnSpc>
                <a:spcPct val="160000"/>
              </a:lnSpc>
              <a:buNone/>
            </a:pPr>
            <a:r>
              <a:rPr lang="fr-FR" dirty="0">
                <a:latin typeface="Times New Roman" panose="02020603050405020304" pitchFamily="18" charset="0"/>
                <a:cs typeface="Times New Roman" panose="02020603050405020304" pitchFamily="18" charset="0"/>
              </a:rPr>
              <a:t>La syllabe pose des problèmes de définition puisque les sons sont continus au niveau de la parole. On a toutefois plusieurs repères:</a:t>
            </a:r>
          </a:p>
          <a:p>
            <a:pPr marL="514350" indent="-514350" algn="just">
              <a:lnSpc>
                <a:spcPct val="160000"/>
              </a:lnSpc>
              <a:buAutoNum type="arabicParenR"/>
            </a:pPr>
            <a:r>
              <a:rPr lang="fr-FR" dirty="0">
                <a:latin typeface="Times New Roman" panose="02020603050405020304" pitchFamily="18" charset="0"/>
                <a:cs typeface="Times New Roman" panose="02020603050405020304" pitchFamily="18" charset="0"/>
              </a:rPr>
              <a:t>D’un point de vue physiologique, il y a une légère baisse de tension musculaire entre les syllabes. Dans </a:t>
            </a:r>
            <a:r>
              <a:rPr lang="fr-FR" i="1" dirty="0">
                <a:latin typeface="Times New Roman" panose="02020603050405020304" pitchFamily="18" charset="0"/>
                <a:cs typeface="Times New Roman" panose="02020603050405020304" pitchFamily="18" charset="0"/>
              </a:rPr>
              <a:t>il va à Annecy</a:t>
            </a:r>
            <a:r>
              <a:rPr lang="fr-FR" dirty="0">
                <a:latin typeface="Times New Roman" panose="02020603050405020304" pitchFamily="18" charset="0"/>
                <a:cs typeface="Times New Roman" panose="02020603050405020304" pitchFamily="18" charset="0"/>
              </a:rPr>
              <a:t>, vous pouvez observer une baisse de tension musculaire entre les 3 [a].</a:t>
            </a:r>
          </a:p>
          <a:p>
            <a:pPr marL="514350" indent="-514350" algn="just">
              <a:lnSpc>
                <a:spcPct val="160000"/>
              </a:lnSpc>
              <a:buAutoNum type="arabicParenR"/>
            </a:pPr>
            <a:r>
              <a:rPr lang="fr-FR" dirty="0">
                <a:latin typeface="Times New Roman" panose="02020603050405020304" pitchFamily="18" charset="0"/>
                <a:cs typeface="Times New Roman" panose="02020603050405020304" pitchFamily="18" charset="0"/>
              </a:rPr>
              <a:t>Pour les consonnes, la bouche se ferme généralement, alors qu’elle s’ouvre pour les voyelles. </a:t>
            </a:r>
          </a:p>
          <a:p>
            <a:pPr marL="514350" indent="-514350" algn="just">
              <a:lnSpc>
                <a:spcPct val="160000"/>
              </a:lnSpc>
              <a:buAutoNum type="arabicParenR"/>
            </a:pPr>
            <a:r>
              <a:rPr lang="fr-FR" dirty="0">
                <a:latin typeface="Times New Roman" panose="02020603050405020304" pitchFamily="18" charset="0"/>
                <a:cs typeface="Times New Roman" panose="02020603050405020304" pitchFamily="18" charset="0"/>
              </a:rPr>
              <a:t>Le français préfère les syllabes terminées par des voyelles (syllabes ouvertes), car le français maintient généralement la tension vers la fin (or les voyelles sont plus tendues que les consonnes)</a:t>
            </a:r>
          </a:p>
          <a:p>
            <a:pPr marL="514350" indent="-514350" algn="just">
              <a:lnSpc>
                <a:spcPct val="160000"/>
              </a:lnSpc>
              <a:buAutoNum type="arabicParenR"/>
            </a:pPr>
            <a:r>
              <a:rPr lang="fr-FR" dirty="0">
                <a:latin typeface="Times New Roman" panose="02020603050405020304" pitchFamily="18" charset="0"/>
                <a:cs typeface="Times New Roman" panose="02020603050405020304" pitchFamily="18" charset="0"/>
              </a:rPr>
              <a:t>La tension permet donc de distinguer un élément faible (la consonne) et un élément fort (la voyelle) et de distinguer physiologiquement les syllabes. </a:t>
            </a:r>
          </a:p>
          <a:p>
            <a:endParaRPr lang="fr-FR" dirty="0">
              <a:latin typeface="Times New Roman" panose="02020603050405020304" pitchFamily="18" charset="0"/>
              <a:cs typeface="Times New Roman" panose="02020603050405020304" pitchFamily="18" charset="0"/>
            </a:endParaRPr>
          </a:p>
          <a:p>
            <a:endParaRPr lang="fr-F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676168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2B6F4122-7811-4DA9-8CDB-3540118B4215}"/>
              </a:ext>
            </a:extLst>
          </p:cNvPr>
          <p:cNvSpPr>
            <a:spLocks noGrp="1"/>
          </p:cNvSpPr>
          <p:nvPr>
            <p:ph type="title"/>
          </p:nvPr>
        </p:nvSpPr>
        <p:spPr/>
        <p:txBody>
          <a:bodyPr/>
          <a:lstStyle/>
          <a:p>
            <a:pPr algn="ctr"/>
            <a:r>
              <a:rPr lang="fr-FR" dirty="0">
                <a:solidFill>
                  <a:prstClr val="black"/>
                </a:solidFill>
                <a:latin typeface="Times New Roman" panose="02020603050405020304" pitchFamily="18" charset="0"/>
                <a:cs typeface="Times New Roman" panose="02020603050405020304" pitchFamily="18" charset="0"/>
              </a:rPr>
              <a:t>Liste des sons typiques du tchèque</a:t>
            </a:r>
            <a:endParaRPr lang="fr-FR" dirty="0"/>
          </a:p>
        </p:txBody>
      </p:sp>
      <p:sp>
        <p:nvSpPr>
          <p:cNvPr id="3" name="Espace réservé du contenu 2">
            <a:extLst>
              <a:ext uri="{FF2B5EF4-FFF2-40B4-BE49-F238E27FC236}">
                <a16:creationId xmlns="" xmlns:a16="http://schemas.microsoft.com/office/drawing/2014/main" id="{32A9C63E-03A9-4767-A5E9-077E6F725B29}"/>
              </a:ext>
            </a:extLst>
          </p:cNvPr>
          <p:cNvSpPr>
            <a:spLocks noGrp="1"/>
          </p:cNvSpPr>
          <p:nvPr>
            <p:ph idx="1"/>
          </p:nvPr>
        </p:nvSpPr>
        <p:spPr/>
        <p:txBody>
          <a:bodyPr>
            <a:normAutofit fontScale="70000" lnSpcReduction="20000"/>
          </a:bodyPr>
          <a:lstStyle/>
          <a:p>
            <a:pPr marL="0" indent="0" algn="just">
              <a:lnSpc>
                <a:spcPct val="160000"/>
              </a:lnSpc>
              <a:buNone/>
            </a:pPr>
            <a:r>
              <a:rPr lang="fr-FR" dirty="0">
                <a:latin typeface="Times New Roman" panose="02020603050405020304" pitchFamily="18" charset="0"/>
                <a:cs typeface="Times New Roman" panose="02020603050405020304" pitchFamily="18" charset="0"/>
              </a:rPr>
              <a:t>En ce qui concerne les voyelles, le tchèque, contrairement au français, fait la différence entre les voyelles brèves et les voyelles longues : </a:t>
            </a:r>
          </a:p>
          <a:p>
            <a:pPr algn="just">
              <a:lnSpc>
                <a:spcPct val="160000"/>
              </a:lnSpc>
            </a:pPr>
            <a:r>
              <a:rPr lang="fr-FR" dirty="0" err="1">
                <a:latin typeface="Times New Roman" panose="02020603050405020304" pitchFamily="18" charset="0"/>
                <a:cs typeface="Times New Roman" panose="02020603050405020304" pitchFamily="18" charset="0"/>
              </a:rPr>
              <a:t>Rušit</a:t>
            </a:r>
            <a:r>
              <a:rPr lang="fr-FR" dirty="0">
                <a:latin typeface="Times New Roman" panose="02020603050405020304" pitchFamily="18" charset="0"/>
                <a:cs typeface="Times New Roman" panose="02020603050405020304" pitchFamily="18" charset="0"/>
              </a:rPr>
              <a:t> (déranger) </a:t>
            </a:r>
            <a:r>
              <a:rPr lang="fr-FR" dirty="0" err="1">
                <a:latin typeface="Times New Roman" panose="02020603050405020304" pitchFamily="18" charset="0"/>
                <a:cs typeface="Times New Roman" panose="02020603050405020304" pitchFamily="18" charset="0"/>
              </a:rPr>
              <a:t>růže</a:t>
            </a:r>
            <a:r>
              <a:rPr lang="fr-FR" dirty="0">
                <a:latin typeface="Times New Roman" panose="02020603050405020304" pitchFamily="18" charset="0"/>
                <a:cs typeface="Times New Roman" panose="02020603050405020304" pitchFamily="18" charset="0"/>
              </a:rPr>
              <a:t> (rose)</a:t>
            </a:r>
          </a:p>
          <a:p>
            <a:pPr algn="just">
              <a:lnSpc>
                <a:spcPct val="160000"/>
              </a:lnSpc>
            </a:pPr>
            <a:r>
              <a:rPr lang="fr-FR" dirty="0" err="1">
                <a:latin typeface="Times New Roman" panose="02020603050405020304" pitchFamily="18" charset="0"/>
                <a:cs typeface="Times New Roman" panose="02020603050405020304" pitchFamily="18" charset="0"/>
              </a:rPr>
              <a:t>Báječný</a:t>
            </a:r>
            <a:r>
              <a:rPr lang="fr-FR" dirty="0">
                <a:latin typeface="Times New Roman" panose="02020603050405020304" pitchFamily="18" charset="0"/>
                <a:cs typeface="Times New Roman" panose="02020603050405020304" pitchFamily="18" charset="0"/>
              </a:rPr>
              <a:t> (merveilleux) </a:t>
            </a:r>
            <a:r>
              <a:rPr lang="fr-FR" dirty="0" err="1">
                <a:latin typeface="Times New Roman" panose="02020603050405020304" pitchFamily="18" charset="0"/>
                <a:cs typeface="Times New Roman" panose="02020603050405020304" pitchFamily="18" charset="0"/>
              </a:rPr>
              <a:t>balit</a:t>
            </a:r>
            <a:r>
              <a:rPr lang="fr-FR" dirty="0">
                <a:latin typeface="Times New Roman" panose="02020603050405020304" pitchFamily="18" charset="0"/>
                <a:cs typeface="Times New Roman" panose="02020603050405020304" pitchFamily="18" charset="0"/>
              </a:rPr>
              <a:t> (envelopper), etc.</a:t>
            </a:r>
          </a:p>
          <a:p>
            <a:pPr marL="0" indent="0" algn="just">
              <a:lnSpc>
                <a:spcPct val="160000"/>
              </a:lnSpc>
              <a:buNone/>
            </a:pPr>
            <a:r>
              <a:rPr lang="fr-FR" dirty="0">
                <a:latin typeface="Times New Roman" panose="02020603050405020304" pitchFamily="18" charset="0"/>
                <a:cs typeface="Times New Roman" panose="02020603050405020304" pitchFamily="18" charset="0"/>
              </a:rPr>
              <a:t>En ce qui concerne le consonnes, le son le plus caractéristique du tchèque que le français n’a pas est le son  ř : </a:t>
            </a:r>
            <a:r>
              <a:rPr lang="fr-FR" dirty="0" err="1">
                <a:latin typeface="Times New Roman" panose="02020603050405020304" pitchFamily="18" charset="0"/>
                <a:cs typeface="Times New Roman" panose="02020603050405020304" pitchFamily="18" charset="0"/>
              </a:rPr>
              <a:t>Byl</a:t>
            </a:r>
            <a:r>
              <a:rPr lang="fr-FR" dirty="0">
                <a:latin typeface="Times New Roman" panose="02020603050405020304" pitchFamily="18" charset="0"/>
                <a:cs typeface="Times New Roman" panose="02020603050405020304" pitchFamily="18" charset="0"/>
              </a:rPr>
              <a:t> </a:t>
            </a:r>
            <a:r>
              <a:rPr lang="fr-FR" b="1" dirty="0" err="1">
                <a:latin typeface="Times New Roman" panose="02020603050405020304" pitchFamily="18" charset="0"/>
                <a:cs typeface="Times New Roman" panose="02020603050405020304" pitchFamily="18" charset="0"/>
              </a:rPr>
              <a:t>jeden</a:t>
            </a:r>
            <a:r>
              <a:rPr lang="fr-FR" b="1" dirty="0">
                <a:latin typeface="Times New Roman" panose="02020603050405020304" pitchFamily="18" charset="0"/>
                <a:cs typeface="Times New Roman" panose="02020603050405020304" pitchFamily="18" charset="0"/>
              </a:rPr>
              <a:t> </a:t>
            </a:r>
            <a:r>
              <a:rPr lang="fr-FR" b="1" dirty="0" err="1">
                <a:latin typeface="Times New Roman" panose="02020603050405020304" pitchFamily="18" charset="0"/>
                <a:cs typeface="Times New Roman" panose="02020603050405020304" pitchFamily="18" charset="0"/>
              </a:rPr>
              <a:t>Řek</a:t>
            </a:r>
            <a:r>
              <a:rPr lang="fr-FR" dirty="0">
                <a:latin typeface="Times New Roman" panose="02020603050405020304" pitchFamily="18" charset="0"/>
                <a:cs typeface="Times New Roman" panose="02020603050405020304" pitchFamily="18" charset="0"/>
              </a:rPr>
              <a:t> a </a:t>
            </a:r>
            <a:r>
              <a:rPr lang="fr-FR" dirty="0" err="1">
                <a:latin typeface="Times New Roman" panose="02020603050405020304" pitchFamily="18" charset="0"/>
                <a:cs typeface="Times New Roman" panose="02020603050405020304" pitchFamily="18" charset="0"/>
              </a:rPr>
              <a:t>ten</a:t>
            </a:r>
            <a:r>
              <a:rPr lang="fr-FR" dirty="0">
                <a:latin typeface="Times New Roman" panose="02020603050405020304" pitchFamily="18" charset="0"/>
                <a:cs typeface="Times New Roman" panose="02020603050405020304" pitchFamily="18" charset="0"/>
              </a:rPr>
              <a:t> </a:t>
            </a:r>
            <a:r>
              <a:rPr lang="fr-FR" b="1" dirty="0">
                <a:latin typeface="Times New Roman" panose="02020603050405020304" pitchFamily="18" charset="0"/>
                <a:cs typeface="Times New Roman" panose="02020603050405020304" pitchFamily="18" charset="0"/>
              </a:rPr>
              <a:t>mi </a:t>
            </a:r>
            <a:r>
              <a:rPr lang="fr-FR" b="1" dirty="0" err="1">
                <a:latin typeface="Times New Roman" panose="02020603050405020304" pitchFamily="18" charset="0"/>
                <a:cs typeface="Times New Roman" panose="02020603050405020304" pitchFamily="18" charset="0"/>
              </a:rPr>
              <a:t>řek</a:t>
            </a:r>
            <a:r>
              <a:rPr lang="fr-FR" dirty="0">
                <a:latin typeface="Times New Roman" panose="02020603050405020304" pitchFamily="18" charset="0"/>
                <a:cs typeface="Times New Roman" panose="02020603050405020304" pitchFamily="18" charset="0"/>
              </a:rPr>
              <a:t>, </a:t>
            </a:r>
            <a:r>
              <a:rPr lang="fr-FR" b="1" dirty="0" err="1">
                <a:latin typeface="Times New Roman" panose="02020603050405020304" pitchFamily="18" charset="0"/>
                <a:cs typeface="Times New Roman" panose="02020603050405020304" pitchFamily="18" charset="0"/>
              </a:rPr>
              <a:t>abych</a:t>
            </a:r>
            <a:r>
              <a:rPr lang="fr-FR" b="1" dirty="0">
                <a:latin typeface="Times New Roman" panose="02020603050405020304" pitchFamily="18" charset="0"/>
                <a:cs typeface="Times New Roman" panose="02020603050405020304" pitchFamily="18" charset="0"/>
              </a:rPr>
              <a:t> mu </a:t>
            </a:r>
            <a:r>
              <a:rPr lang="fr-FR" b="1" dirty="0" err="1">
                <a:latin typeface="Times New Roman" panose="02020603050405020304" pitchFamily="18" charset="0"/>
                <a:cs typeface="Times New Roman" panose="02020603050405020304" pitchFamily="18" charset="0"/>
              </a:rPr>
              <a:t>řek</a:t>
            </a:r>
            <a:r>
              <a:rPr lang="fr-FR" dirty="0">
                <a:latin typeface="Times New Roman" panose="02020603050405020304" pitchFamily="18" charset="0"/>
                <a:cs typeface="Times New Roman" panose="02020603050405020304" pitchFamily="18" charset="0"/>
              </a:rPr>
              <a:t>, </a:t>
            </a:r>
            <a:r>
              <a:rPr lang="fr-FR" b="1" dirty="0" err="1">
                <a:latin typeface="Times New Roman" panose="02020603050405020304" pitchFamily="18" charset="0"/>
                <a:cs typeface="Times New Roman" panose="02020603050405020304" pitchFamily="18" charset="0"/>
              </a:rPr>
              <a:t>kolik</a:t>
            </a:r>
            <a:r>
              <a:rPr lang="fr-FR" dirty="0">
                <a:latin typeface="Times New Roman" panose="02020603050405020304" pitchFamily="18" charset="0"/>
                <a:cs typeface="Times New Roman" panose="02020603050405020304" pitchFamily="18" charset="0"/>
              </a:rPr>
              <a:t> je v </a:t>
            </a:r>
            <a:r>
              <a:rPr lang="fr-FR" dirty="0" err="1">
                <a:latin typeface="Times New Roman" panose="02020603050405020304" pitchFamily="18" charset="0"/>
                <a:cs typeface="Times New Roman" panose="02020603050405020304" pitchFamily="18" charset="0"/>
              </a:rPr>
              <a:t>Řecku</a:t>
            </a:r>
            <a:r>
              <a:rPr lang="fr-FR" dirty="0">
                <a:latin typeface="Times New Roman" panose="02020603050405020304" pitchFamily="18" charset="0"/>
                <a:cs typeface="Times New Roman" panose="02020603050405020304" pitchFamily="18" charset="0"/>
              </a:rPr>
              <a:t> </a:t>
            </a:r>
            <a:r>
              <a:rPr lang="fr-FR" dirty="0" err="1">
                <a:latin typeface="Times New Roman" panose="02020603050405020304" pitchFamily="18" charset="0"/>
                <a:cs typeface="Times New Roman" panose="02020603050405020304" pitchFamily="18" charset="0"/>
              </a:rPr>
              <a:t>řeckých</a:t>
            </a:r>
            <a:r>
              <a:rPr lang="fr-FR" dirty="0">
                <a:latin typeface="Times New Roman" panose="02020603050405020304" pitchFamily="18" charset="0"/>
                <a:cs typeface="Times New Roman" panose="02020603050405020304" pitchFamily="18" charset="0"/>
              </a:rPr>
              <a:t> </a:t>
            </a:r>
            <a:r>
              <a:rPr lang="fr-FR" b="1" dirty="0" err="1">
                <a:latin typeface="Times New Roman" panose="02020603050405020304" pitchFamily="18" charset="0"/>
                <a:cs typeface="Times New Roman" panose="02020603050405020304" pitchFamily="18" charset="0"/>
              </a:rPr>
              <a:t>řek</a:t>
            </a:r>
            <a:r>
              <a:rPr lang="fr-FR" dirty="0">
                <a:latin typeface="Times New Roman" panose="02020603050405020304" pitchFamily="18" charset="0"/>
                <a:cs typeface="Times New Roman" panose="02020603050405020304" pitchFamily="18" charset="0"/>
              </a:rPr>
              <a:t> a </a:t>
            </a:r>
            <a:r>
              <a:rPr lang="fr-FR" dirty="0" err="1">
                <a:latin typeface="Times New Roman" panose="02020603050405020304" pitchFamily="18" charset="0"/>
                <a:cs typeface="Times New Roman" panose="02020603050405020304" pitchFamily="18" charset="0"/>
              </a:rPr>
              <a:t>já</a:t>
            </a:r>
            <a:r>
              <a:rPr lang="fr-FR" dirty="0">
                <a:latin typeface="Times New Roman" panose="02020603050405020304" pitchFamily="18" charset="0"/>
                <a:cs typeface="Times New Roman" panose="02020603050405020304" pitchFamily="18" charset="0"/>
              </a:rPr>
              <a:t> </a:t>
            </a:r>
            <a:r>
              <a:rPr lang="fr-FR" b="1" dirty="0">
                <a:latin typeface="Times New Roman" panose="02020603050405020304" pitchFamily="18" charset="0"/>
                <a:cs typeface="Times New Roman" panose="02020603050405020304" pitchFamily="18" charset="0"/>
              </a:rPr>
              <a:t>mu </a:t>
            </a:r>
            <a:r>
              <a:rPr lang="fr-FR" b="1" dirty="0" err="1">
                <a:latin typeface="Times New Roman" panose="02020603050405020304" pitchFamily="18" charset="0"/>
                <a:cs typeface="Times New Roman" panose="02020603050405020304" pitchFamily="18" charset="0"/>
              </a:rPr>
              <a:t>řek</a:t>
            </a:r>
            <a:r>
              <a:rPr lang="fr-FR" dirty="0">
                <a:latin typeface="Times New Roman" panose="02020603050405020304" pitchFamily="18" charset="0"/>
                <a:cs typeface="Times New Roman" panose="02020603050405020304" pitchFamily="18" charset="0"/>
              </a:rPr>
              <a:t>, </a:t>
            </a:r>
            <a:r>
              <a:rPr lang="fr-FR" dirty="0" err="1">
                <a:latin typeface="Times New Roman" panose="02020603050405020304" pitchFamily="18" charset="0"/>
                <a:cs typeface="Times New Roman" panose="02020603050405020304" pitchFamily="18" charset="0"/>
              </a:rPr>
              <a:t>že</a:t>
            </a:r>
            <a:r>
              <a:rPr lang="fr-FR" dirty="0">
                <a:latin typeface="Times New Roman" panose="02020603050405020304" pitchFamily="18" charset="0"/>
                <a:cs typeface="Times New Roman" panose="02020603050405020304" pitchFamily="18" charset="0"/>
              </a:rPr>
              <a:t> </a:t>
            </a:r>
            <a:r>
              <a:rPr lang="fr-FR" dirty="0" err="1">
                <a:latin typeface="Times New Roman" panose="02020603050405020304" pitchFamily="18" charset="0"/>
                <a:cs typeface="Times New Roman" panose="02020603050405020304" pitchFamily="18" charset="0"/>
              </a:rPr>
              <a:t>nejsem</a:t>
            </a:r>
            <a:r>
              <a:rPr lang="fr-FR" dirty="0">
                <a:latin typeface="Times New Roman" panose="02020603050405020304" pitchFamily="18" charset="0"/>
                <a:cs typeface="Times New Roman" panose="02020603050405020304" pitchFamily="18" charset="0"/>
              </a:rPr>
              <a:t> </a:t>
            </a:r>
            <a:r>
              <a:rPr lang="fr-FR" b="1" dirty="0" err="1">
                <a:latin typeface="Times New Roman" panose="02020603050405020304" pitchFamily="18" charset="0"/>
                <a:cs typeface="Times New Roman" panose="02020603050405020304" pitchFamily="18" charset="0"/>
              </a:rPr>
              <a:t>Řek</a:t>
            </a:r>
            <a:r>
              <a:rPr lang="fr-FR" dirty="0">
                <a:latin typeface="Times New Roman" panose="02020603050405020304" pitchFamily="18" charset="0"/>
                <a:cs typeface="Times New Roman" panose="02020603050405020304" pitchFamily="18" charset="0"/>
              </a:rPr>
              <a:t>, </a:t>
            </a:r>
            <a:r>
              <a:rPr lang="fr-FR" b="1" dirty="0" err="1">
                <a:latin typeface="Times New Roman" panose="02020603050405020304" pitchFamily="18" charset="0"/>
                <a:cs typeface="Times New Roman" panose="02020603050405020304" pitchFamily="18" charset="0"/>
              </a:rPr>
              <a:t>abych</a:t>
            </a:r>
            <a:r>
              <a:rPr lang="fr-FR" b="1" dirty="0">
                <a:latin typeface="Times New Roman" panose="02020603050405020304" pitchFamily="18" charset="0"/>
                <a:cs typeface="Times New Roman" panose="02020603050405020304" pitchFamily="18" charset="0"/>
              </a:rPr>
              <a:t> mu </a:t>
            </a:r>
            <a:r>
              <a:rPr lang="fr-FR" b="1" dirty="0" err="1">
                <a:latin typeface="Times New Roman" panose="02020603050405020304" pitchFamily="18" charset="0"/>
                <a:cs typeface="Times New Roman" panose="02020603050405020304" pitchFamily="18" charset="0"/>
              </a:rPr>
              <a:t>řek</a:t>
            </a:r>
            <a:r>
              <a:rPr lang="fr-FR" b="1" dirty="0">
                <a:latin typeface="Times New Roman" panose="02020603050405020304" pitchFamily="18" charset="0"/>
                <a:cs typeface="Times New Roman" panose="02020603050405020304" pitchFamily="18" charset="0"/>
              </a:rPr>
              <a:t> </a:t>
            </a:r>
            <a:r>
              <a:rPr lang="fr-FR" b="1" dirty="0" err="1">
                <a:latin typeface="Times New Roman" panose="02020603050405020304" pitchFamily="18" charset="0"/>
                <a:cs typeface="Times New Roman" panose="02020603050405020304" pitchFamily="18" charset="0"/>
              </a:rPr>
              <a:t>kolik</a:t>
            </a:r>
            <a:r>
              <a:rPr lang="fr-FR" dirty="0">
                <a:latin typeface="Times New Roman" panose="02020603050405020304" pitchFamily="18" charset="0"/>
                <a:cs typeface="Times New Roman" panose="02020603050405020304" pitchFamily="18" charset="0"/>
              </a:rPr>
              <a:t> je v </a:t>
            </a:r>
            <a:r>
              <a:rPr lang="fr-FR" dirty="0" err="1">
                <a:latin typeface="Times New Roman" panose="02020603050405020304" pitchFamily="18" charset="0"/>
                <a:cs typeface="Times New Roman" panose="02020603050405020304" pitchFamily="18" charset="0"/>
              </a:rPr>
              <a:t>Řecku</a:t>
            </a:r>
            <a:r>
              <a:rPr lang="fr-FR" dirty="0">
                <a:latin typeface="Times New Roman" panose="02020603050405020304" pitchFamily="18" charset="0"/>
                <a:cs typeface="Times New Roman" panose="02020603050405020304" pitchFamily="18" charset="0"/>
              </a:rPr>
              <a:t> </a:t>
            </a:r>
            <a:r>
              <a:rPr lang="fr-FR" dirty="0" err="1">
                <a:latin typeface="Times New Roman" panose="02020603050405020304" pitchFamily="18" charset="0"/>
                <a:cs typeface="Times New Roman" panose="02020603050405020304" pitchFamily="18" charset="0"/>
              </a:rPr>
              <a:t>řeckých</a:t>
            </a:r>
            <a:r>
              <a:rPr lang="fr-FR" dirty="0">
                <a:latin typeface="Times New Roman" panose="02020603050405020304" pitchFamily="18" charset="0"/>
                <a:cs typeface="Times New Roman" panose="02020603050405020304" pitchFamily="18" charset="0"/>
              </a:rPr>
              <a:t> </a:t>
            </a:r>
            <a:r>
              <a:rPr lang="fr-FR" b="1" dirty="0" err="1">
                <a:latin typeface="Times New Roman" panose="02020603050405020304" pitchFamily="18" charset="0"/>
                <a:cs typeface="Times New Roman" panose="02020603050405020304" pitchFamily="18" charset="0"/>
              </a:rPr>
              <a:t>řek</a:t>
            </a:r>
            <a:r>
              <a:rPr lang="fr-FR" dirty="0">
                <a:latin typeface="Times New Roman" panose="02020603050405020304" pitchFamily="18" charset="0"/>
                <a:cs typeface="Times New Roman" panose="02020603050405020304" pitchFamily="18" charset="0"/>
              </a:rPr>
              <a:t>.</a:t>
            </a:r>
          </a:p>
          <a:p>
            <a:pPr algn="just">
              <a:lnSpc>
                <a:spcPct val="160000"/>
              </a:lnSpc>
            </a:pPr>
            <a:r>
              <a:rPr lang="fr-FR" dirty="0">
                <a:latin typeface="Times New Roman" panose="02020603050405020304" pitchFamily="18" charset="0"/>
                <a:cs typeface="Times New Roman" panose="02020603050405020304" pitchFamily="18" charset="0"/>
              </a:rPr>
              <a:t>Le tchèque a également le /h/ aspiré que le français n’a pas :  </a:t>
            </a:r>
            <a:r>
              <a:rPr lang="fr-FR" dirty="0" err="1">
                <a:latin typeface="Times New Roman" panose="02020603050405020304" pitchFamily="18" charset="0"/>
                <a:cs typeface="Times New Roman" panose="02020603050405020304" pitchFamily="18" charset="0"/>
              </a:rPr>
              <a:t>hlas</a:t>
            </a:r>
            <a:r>
              <a:rPr lang="fr-FR" dirty="0">
                <a:latin typeface="Times New Roman" panose="02020603050405020304" pitchFamily="18" charset="0"/>
                <a:cs typeface="Times New Roman" panose="02020603050405020304" pitchFamily="18" charset="0"/>
              </a:rPr>
              <a:t>, </a:t>
            </a:r>
            <a:r>
              <a:rPr lang="fr-FR" dirty="0" err="1">
                <a:latin typeface="Times New Roman" panose="02020603050405020304" pitchFamily="18" charset="0"/>
                <a:cs typeface="Times New Roman" panose="02020603050405020304" pitchFamily="18" charset="0"/>
              </a:rPr>
              <a:t>hlavní</a:t>
            </a:r>
            <a:r>
              <a:rPr lang="fr-FR" dirty="0">
                <a:latin typeface="Times New Roman" panose="02020603050405020304" pitchFamily="18" charset="0"/>
                <a:cs typeface="Times New Roman" panose="02020603050405020304" pitchFamily="18" charset="0"/>
              </a:rPr>
              <a:t>…</a:t>
            </a:r>
          </a:p>
          <a:p>
            <a:pPr marL="0" indent="0" algn="just">
              <a:buNone/>
            </a:pPr>
            <a:endParaRPr lang="fr-F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6712241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408D522F-0A29-4C30-9DFB-D1D853861A32}"/>
              </a:ext>
            </a:extLst>
          </p:cNvPr>
          <p:cNvSpPr>
            <a:spLocks noGrp="1"/>
          </p:cNvSpPr>
          <p:nvPr>
            <p:ph type="title"/>
          </p:nvPr>
        </p:nvSpPr>
        <p:spPr/>
        <p:txBody>
          <a:bodyPr/>
          <a:lstStyle/>
          <a:p>
            <a:pPr algn="ctr"/>
            <a:r>
              <a:rPr lang="fr-FR" dirty="0">
                <a:latin typeface="Times New Roman" panose="02020603050405020304" pitchFamily="18" charset="0"/>
                <a:cs typeface="Times New Roman" panose="02020603050405020304" pitchFamily="18" charset="0"/>
              </a:rPr>
              <a:t>La syllabe</a:t>
            </a:r>
            <a:endParaRPr lang="fr-FR" dirty="0"/>
          </a:p>
        </p:txBody>
      </p:sp>
      <p:sp>
        <p:nvSpPr>
          <p:cNvPr id="3" name="Espace réservé du contenu 2">
            <a:extLst>
              <a:ext uri="{FF2B5EF4-FFF2-40B4-BE49-F238E27FC236}">
                <a16:creationId xmlns="" xmlns:a16="http://schemas.microsoft.com/office/drawing/2014/main" id="{160E4A19-5F66-4D21-9010-21E853F0B431}"/>
              </a:ext>
            </a:extLst>
          </p:cNvPr>
          <p:cNvSpPr>
            <a:spLocks noGrp="1"/>
          </p:cNvSpPr>
          <p:nvPr>
            <p:ph idx="1"/>
          </p:nvPr>
        </p:nvSpPr>
        <p:spPr/>
        <p:txBody>
          <a:bodyPr/>
          <a:lstStyle/>
          <a:p>
            <a:pPr algn="just">
              <a:lnSpc>
                <a:spcPct val="150000"/>
              </a:lnSpc>
            </a:pPr>
            <a:r>
              <a:rPr lang="fr-FR" dirty="0">
                <a:latin typeface="Times New Roman" panose="02020603050405020304" pitchFamily="18" charset="0"/>
                <a:cs typeface="Times New Roman" panose="02020603050405020304" pitchFamily="18" charset="0"/>
              </a:rPr>
              <a:t>En français, les syllabes qui ont l’enchaînement Consonne-Voyelle sont les plus nombreuses; elles représentent 55 % des syllabes. </a:t>
            </a:r>
          </a:p>
          <a:p>
            <a:pPr algn="just">
              <a:lnSpc>
                <a:spcPct val="150000"/>
              </a:lnSpc>
            </a:pPr>
            <a:r>
              <a:rPr lang="fr-FR" dirty="0">
                <a:latin typeface="Times New Roman" panose="02020603050405020304" pitchFamily="18" charset="0"/>
                <a:cs typeface="Times New Roman" panose="02020603050405020304" pitchFamily="18" charset="0"/>
              </a:rPr>
              <a:t>Quand on articule une consonne, on lui donne déjà les traits de la voyelle qui va suivre. Quand on prononce </a:t>
            </a:r>
            <a:r>
              <a:rPr lang="fr-FR" i="1" dirty="0">
                <a:latin typeface="Times New Roman" panose="02020603050405020304" pitchFamily="18" charset="0"/>
                <a:cs typeface="Times New Roman" panose="02020603050405020304" pitchFamily="18" charset="0"/>
              </a:rPr>
              <a:t>sucr</a:t>
            </a:r>
            <a:r>
              <a:rPr lang="fr-FR" dirty="0">
                <a:latin typeface="Times New Roman" panose="02020603050405020304" pitchFamily="18" charset="0"/>
                <a:cs typeface="Times New Roman" panose="02020603050405020304" pitchFamily="18" charset="0"/>
              </a:rPr>
              <a:t>e, on arrondit déjà un peu les lèvres pour le [s], et on entend un peu la voyelle dans la consonne. </a:t>
            </a:r>
          </a:p>
        </p:txBody>
      </p:sp>
    </p:spTree>
    <p:extLst>
      <p:ext uri="{BB962C8B-B14F-4D97-AF65-F5344CB8AC3E}">
        <p14:creationId xmlns:p14="http://schemas.microsoft.com/office/powerpoint/2010/main" val="352389757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 xmlns:a16="http://schemas.microsoft.com/office/drawing/2014/main" id="{FDD15842-624D-4C38-B066-CC7C5C6DE127}"/>
              </a:ext>
            </a:extLst>
          </p:cNvPr>
          <p:cNvSpPr>
            <a:spLocks noGrp="1"/>
          </p:cNvSpPr>
          <p:nvPr>
            <p:ph idx="1"/>
          </p:nvPr>
        </p:nvSpPr>
        <p:spPr/>
        <p:txBody>
          <a:bodyPr>
            <a:normAutofit/>
          </a:bodyPr>
          <a:lstStyle/>
          <a:p>
            <a:pPr marL="0" indent="0" algn="ctr">
              <a:buNone/>
            </a:pPr>
            <a:r>
              <a:rPr lang="fr-FR" sz="5400" dirty="0">
                <a:latin typeface="Times New Roman" panose="02020603050405020304" pitchFamily="18" charset="0"/>
                <a:cs typeface="Times New Roman" panose="02020603050405020304" pitchFamily="18" charset="0"/>
              </a:rPr>
              <a:t>Les différents phénomènes de coarticulation</a:t>
            </a:r>
            <a:endParaRPr lang="fr-FR" sz="5400" dirty="0"/>
          </a:p>
        </p:txBody>
      </p:sp>
    </p:spTree>
    <p:extLst>
      <p:ext uri="{BB962C8B-B14F-4D97-AF65-F5344CB8AC3E}">
        <p14:creationId xmlns:p14="http://schemas.microsoft.com/office/powerpoint/2010/main" val="34374214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4F3A13E6-81D3-48C4-8144-D09CE256EE19}"/>
              </a:ext>
            </a:extLst>
          </p:cNvPr>
          <p:cNvSpPr>
            <a:spLocks noGrp="1"/>
          </p:cNvSpPr>
          <p:nvPr>
            <p:ph type="title"/>
          </p:nvPr>
        </p:nvSpPr>
        <p:spPr/>
        <p:txBody>
          <a:bodyPr/>
          <a:lstStyle/>
          <a:p>
            <a:pPr algn="ctr"/>
            <a:r>
              <a:rPr lang="fr-FR" dirty="0">
                <a:latin typeface="Times New Roman" panose="02020603050405020304" pitchFamily="18" charset="0"/>
                <a:cs typeface="Times New Roman" panose="02020603050405020304" pitchFamily="18" charset="0"/>
              </a:rPr>
              <a:t>L’assimilation</a:t>
            </a:r>
          </a:p>
        </p:txBody>
      </p:sp>
      <p:sp>
        <p:nvSpPr>
          <p:cNvPr id="3" name="Espace réservé du contenu 2">
            <a:extLst>
              <a:ext uri="{FF2B5EF4-FFF2-40B4-BE49-F238E27FC236}">
                <a16:creationId xmlns="" xmlns:a16="http://schemas.microsoft.com/office/drawing/2014/main" id="{03CBCB83-E8C0-4AE5-8D89-597D22165A71}"/>
              </a:ext>
            </a:extLst>
          </p:cNvPr>
          <p:cNvSpPr>
            <a:spLocks noGrp="1"/>
          </p:cNvSpPr>
          <p:nvPr>
            <p:ph idx="1"/>
          </p:nvPr>
        </p:nvSpPr>
        <p:spPr/>
        <p:txBody>
          <a:bodyPr>
            <a:normAutofit lnSpcReduction="10000"/>
          </a:bodyPr>
          <a:lstStyle/>
          <a:p>
            <a:pPr marL="0" indent="0" algn="just">
              <a:buNone/>
            </a:pPr>
            <a:r>
              <a:rPr lang="fr-FR" dirty="0">
                <a:latin typeface="Times New Roman" panose="02020603050405020304" pitchFamily="18" charset="0"/>
                <a:cs typeface="Times New Roman" panose="02020603050405020304" pitchFamily="18" charset="0"/>
              </a:rPr>
              <a:t>L’assimilation est un phénomène par lequel un son, du fait de sa proximité avec un autre, tend à devenir identique ou à prendre certaines de ses caractéristiques. On distingue plusieurs types d’assimilation:</a:t>
            </a:r>
          </a:p>
          <a:p>
            <a:pPr algn="just">
              <a:buFontTx/>
              <a:buChar char="-"/>
            </a:pPr>
            <a:r>
              <a:rPr lang="fr-FR" dirty="0">
                <a:latin typeface="Times New Roman" panose="02020603050405020304" pitchFamily="18" charset="0"/>
                <a:cs typeface="Times New Roman" panose="02020603050405020304" pitchFamily="18" charset="0"/>
              </a:rPr>
              <a:t>l’assimilation régressive : c’est celle où le son influencé se situe avant celui qui l’influence. Exemple: </a:t>
            </a:r>
            <a:r>
              <a:rPr lang="fr-FR" i="1" dirty="0">
                <a:latin typeface="Times New Roman" panose="02020603050405020304" pitchFamily="18" charset="0"/>
                <a:cs typeface="Times New Roman" panose="02020603050405020304" pitchFamily="18" charset="0"/>
              </a:rPr>
              <a:t>absent</a:t>
            </a:r>
            <a:r>
              <a:rPr lang="fr-FR" dirty="0">
                <a:latin typeface="Times New Roman" panose="02020603050405020304" pitchFamily="18" charset="0"/>
                <a:cs typeface="Times New Roman" panose="02020603050405020304" pitchFamily="18" charset="0"/>
              </a:rPr>
              <a:t> est prononcé [apsɑ̃] par assimilation du trait de surdité de [s] par [b] qui, de sonore, s’assourdit et se rapproche alors de [p]. </a:t>
            </a:r>
          </a:p>
          <a:p>
            <a:pPr algn="just">
              <a:buFontTx/>
              <a:buChar char="-"/>
            </a:pPr>
            <a:r>
              <a:rPr lang="fr-FR" dirty="0">
                <a:latin typeface="Times New Roman" panose="02020603050405020304" pitchFamily="18" charset="0"/>
                <a:cs typeface="Times New Roman" panose="02020603050405020304" pitchFamily="18" charset="0"/>
              </a:rPr>
              <a:t>L’assimilation progressive: c’est celle par laquelle le son influencé se situe après celui qui l’influence. Exemple: </a:t>
            </a:r>
            <a:r>
              <a:rPr lang="fr-FR" i="1" dirty="0">
                <a:latin typeface="Times New Roman" panose="02020603050405020304" pitchFamily="18" charset="0"/>
                <a:cs typeface="Times New Roman" panose="02020603050405020304" pitchFamily="18" charset="0"/>
              </a:rPr>
              <a:t>cheveu</a:t>
            </a:r>
            <a:r>
              <a:rPr lang="fr-FR" dirty="0">
                <a:latin typeface="Times New Roman" panose="02020603050405020304" pitchFamily="18" charset="0"/>
                <a:cs typeface="Times New Roman" panose="02020603050405020304" pitchFamily="18" charset="0"/>
              </a:rPr>
              <a:t> est prononcé [</a:t>
            </a:r>
            <a:r>
              <a:rPr lang="fr-FR" dirty="0" err="1">
                <a:latin typeface="Times New Roman" panose="02020603050405020304" pitchFamily="18" charset="0"/>
                <a:cs typeface="Times New Roman" panose="02020603050405020304" pitchFamily="18" charset="0"/>
              </a:rPr>
              <a:t>ʃfø</a:t>
            </a:r>
            <a:r>
              <a:rPr lang="fr-FR" dirty="0">
                <a:latin typeface="Times New Roman" panose="02020603050405020304" pitchFamily="18" charset="0"/>
                <a:cs typeface="Times New Roman" panose="02020603050405020304" pitchFamily="18" charset="0"/>
              </a:rPr>
              <a:t>] par assimilation du trait de surdité de [ʃ] par [v] qui, de sonore, s’assourdit et se rapproche de [f].</a:t>
            </a:r>
          </a:p>
        </p:txBody>
      </p:sp>
    </p:spTree>
    <p:extLst>
      <p:ext uri="{BB962C8B-B14F-4D97-AF65-F5344CB8AC3E}">
        <p14:creationId xmlns:p14="http://schemas.microsoft.com/office/powerpoint/2010/main" val="203280785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 xmlns:a16="http://schemas.microsoft.com/office/drawing/2014/main" id="{A42830D4-F91D-41F3-BD4A-167FA9295DD9}"/>
              </a:ext>
            </a:extLst>
          </p:cNvPr>
          <p:cNvSpPr>
            <a:spLocks noGrp="1"/>
          </p:cNvSpPr>
          <p:nvPr>
            <p:ph idx="1"/>
          </p:nvPr>
        </p:nvSpPr>
        <p:spPr>
          <a:xfrm>
            <a:off x="838200" y="637309"/>
            <a:ext cx="10515600" cy="5539654"/>
          </a:xfrm>
        </p:spPr>
        <p:txBody>
          <a:bodyPr>
            <a:normAutofit fontScale="77500" lnSpcReduction="20000"/>
          </a:bodyPr>
          <a:lstStyle/>
          <a:p>
            <a:pPr algn="just">
              <a:lnSpc>
                <a:spcPct val="150000"/>
              </a:lnSpc>
            </a:pPr>
            <a:r>
              <a:rPr lang="fr-FR" dirty="0">
                <a:latin typeface="Times New Roman" panose="02020603050405020304" pitchFamily="18" charset="0"/>
                <a:cs typeface="Times New Roman" panose="02020603050405020304" pitchFamily="18" charset="0"/>
              </a:rPr>
              <a:t>L’assimilation double: c’est une assimilation qui est à la fois progressive et régressive. Exemple: dans </a:t>
            </a:r>
            <a:r>
              <a:rPr lang="fr-FR" i="1" dirty="0">
                <a:latin typeface="Times New Roman" panose="02020603050405020304" pitchFamily="18" charset="0"/>
                <a:cs typeface="Times New Roman" panose="02020603050405020304" pitchFamily="18" charset="0"/>
              </a:rPr>
              <a:t>pendant</a:t>
            </a:r>
            <a:r>
              <a:rPr lang="fr-FR" dirty="0">
                <a:latin typeface="Times New Roman" panose="02020603050405020304" pitchFamily="18" charset="0"/>
                <a:cs typeface="Times New Roman" panose="02020603050405020304" pitchFamily="18" charset="0"/>
              </a:rPr>
              <a:t>, le [d] se nasalise en raison des voyelles nasales [ɑ̃] qui l’entourent et </a:t>
            </a:r>
            <a:r>
              <a:rPr lang="fr-FR" i="1" dirty="0">
                <a:latin typeface="Times New Roman" panose="02020603050405020304" pitchFamily="18" charset="0"/>
                <a:cs typeface="Times New Roman" panose="02020603050405020304" pitchFamily="18" charset="0"/>
              </a:rPr>
              <a:t>pendant</a:t>
            </a:r>
            <a:r>
              <a:rPr lang="fr-FR" dirty="0">
                <a:latin typeface="Times New Roman" panose="02020603050405020304" pitchFamily="18" charset="0"/>
                <a:cs typeface="Times New Roman" panose="02020603050405020304" pitchFamily="18" charset="0"/>
              </a:rPr>
              <a:t> est prononcé  [</a:t>
            </a:r>
            <a:r>
              <a:rPr lang="fr-FR" dirty="0" err="1">
                <a:latin typeface="Times New Roman" panose="02020603050405020304" pitchFamily="18" charset="0"/>
                <a:cs typeface="Times New Roman" panose="02020603050405020304" pitchFamily="18" charset="0"/>
              </a:rPr>
              <a:t>pɑ̃d̃ɑ</a:t>
            </a:r>
            <a:r>
              <a:rPr lang="fr-FR" dirty="0">
                <a:latin typeface="Times New Roman" panose="02020603050405020304" pitchFamily="18" charset="0"/>
                <a:cs typeface="Times New Roman" panose="02020603050405020304" pitchFamily="18" charset="0"/>
              </a:rPr>
              <a:t>̃]</a:t>
            </a:r>
          </a:p>
          <a:p>
            <a:pPr algn="just">
              <a:lnSpc>
                <a:spcPct val="150000"/>
              </a:lnSpc>
            </a:pPr>
            <a:r>
              <a:rPr lang="fr-FR" dirty="0">
                <a:latin typeface="Times New Roman" panose="02020603050405020304" pitchFamily="18" charset="0"/>
                <a:cs typeface="Times New Roman" panose="02020603050405020304" pitchFamily="18" charset="0"/>
              </a:rPr>
              <a:t>On ne peut pas prédire de façon sûre les assimilations, mais:</a:t>
            </a:r>
          </a:p>
          <a:p>
            <a:pPr marL="514350" indent="-514350" algn="just">
              <a:lnSpc>
                <a:spcPct val="150000"/>
              </a:lnSpc>
              <a:buAutoNum type="arabicParenR"/>
            </a:pPr>
            <a:r>
              <a:rPr lang="fr-FR" dirty="0">
                <a:latin typeface="Times New Roman" panose="02020603050405020304" pitchFamily="18" charset="0"/>
                <a:cs typeface="Times New Roman" panose="02020603050405020304" pitchFamily="18" charset="0"/>
              </a:rPr>
              <a:t>Les sons en position initiale dans un mot ou une syllabe auront plus de probabilité de transmettre leurs caractéristiques phonétiques que les sons en position finale.</a:t>
            </a:r>
          </a:p>
          <a:p>
            <a:pPr marL="514350" indent="-514350" algn="just">
              <a:lnSpc>
                <a:spcPct val="150000"/>
              </a:lnSpc>
              <a:buAutoNum type="arabicParenR"/>
            </a:pPr>
            <a:r>
              <a:rPr lang="fr-FR" dirty="0">
                <a:latin typeface="Times New Roman" panose="02020603050405020304" pitchFamily="18" charset="0"/>
                <a:cs typeface="Times New Roman" panose="02020603050405020304" pitchFamily="18" charset="0"/>
              </a:rPr>
              <a:t>Plus la force articulatoire d’un son est élevée, plus ce dernier tendra à transmettre ses caractéristiques phonétiques à un autre son, et inversement, plus la force articulatoire d’un son est faible, moins il tendra à transmettre ses caractéristiques à un autre son. Pour mesurer la force articulatoire d’un son, on utilise l’échelle de Pierre Delattre. </a:t>
            </a:r>
          </a:p>
        </p:txBody>
      </p:sp>
    </p:spTree>
    <p:extLst>
      <p:ext uri="{BB962C8B-B14F-4D97-AF65-F5344CB8AC3E}">
        <p14:creationId xmlns:p14="http://schemas.microsoft.com/office/powerpoint/2010/main" val="212747752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9627DF92-1BA3-41AB-AEE1-B422447D4C05}"/>
              </a:ext>
            </a:extLst>
          </p:cNvPr>
          <p:cNvSpPr>
            <a:spLocks noGrp="1"/>
          </p:cNvSpPr>
          <p:nvPr>
            <p:ph type="title"/>
          </p:nvPr>
        </p:nvSpPr>
        <p:spPr/>
        <p:txBody>
          <a:bodyPr/>
          <a:lstStyle/>
          <a:p>
            <a:pPr algn="ctr"/>
            <a:r>
              <a:rPr lang="fr-FR" dirty="0">
                <a:latin typeface="Times New Roman" panose="02020603050405020304" pitchFamily="18" charset="0"/>
                <a:cs typeface="Times New Roman" panose="02020603050405020304" pitchFamily="18" charset="0"/>
              </a:rPr>
              <a:t>L’échelle de la force articulatoire de Pierre Delattre</a:t>
            </a:r>
          </a:p>
        </p:txBody>
      </p:sp>
      <p:sp>
        <p:nvSpPr>
          <p:cNvPr id="3" name="Espace réservé du contenu 2">
            <a:extLst>
              <a:ext uri="{FF2B5EF4-FFF2-40B4-BE49-F238E27FC236}">
                <a16:creationId xmlns="" xmlns:a16="http://schemas.microsoft.com/office/drawing/2014/main" id="{C3798887-3442-4E8A-BB32-AC23D03E65F6}"/>
              </a:ext>
            </a:extLst>
          </p:cNvPr>
          <p:cNvSpPr>
            <a:spLocks noGrp="1"/>
          </p:cNvSpPr>
          <p:nvPr>
            <p:ph idx="1"/>
          </p:nvPr>
        </p:nvSpPr>
        <p:spPr/>
        <p:txBody>
          <a:bodyPr/>
          <a:lstStyle/>
          <a:p>
            <a:pPr marL="0" indent="0">
              <a:lnSpc>
                <a:spcPct val="150000"/>
              </a:lnSpc>
              <a:buNone/>
            </a:pPr>
            <a:r>
              <a:rPr lang="fr-FR" dirty="0">
                <a:latin typeface="Times New Roman" panose="02020603050405020304" pitchFamily="18" charset="0"/>
                <a:cs typeface="Times New Roman" panose="02020603050405020304" pitchFamily="18" charset="0"/>
              </a:rPr>
              <a:t>1. [p], [t], [k] ;</a:t>
            </a:r>
          </a:p>
          <a:p>
            <a:pPr marL="0" indent="0">
              <a:lnSpc>
                <a:spcPct val="150000"/>
              </a:lnSpc>
              <a:buNone/>
            </a:pPr>
            <a:r>
              <a:rPr lang="fr-FR" dirty="0">
                <a:latin typeface="Times New Roman" panose="02020603050405020304" pitchFamily="18" charset="0"/>
                <a:cs typeface="Times New Roman" panose="02020603050405020304" pitchFamily="18" charset="0"/>
              </a:rPr>
              <a:t>2. [l], [f] ;</a:t>
            </a:r>
          </a:p>
          <a:p>
            <a:pPr marL="0" indent="0">
              <a:lnSpc>
                <a:spcPct val="150000"/>
              </a:lnSpc>
              <a:buNone/>
            </a:pPr>
            <a:r>
              <a:rPr lang="fr-FR" dirty="0">
                <a:latin typeface="Times New Roman" panose="02020603050405020304" pitchFamily="18" charset="0"/>
                <a:cs typeface="Times New Roman" panose="02020603050405020304" pitchFamily="18" charset="0"/>
              </a:rPr>
              <a:t>3. [b], [d], [ɡ], [m], [n], [s], [ʃ] ;</a:t>
            </a:r>
          </a:p>
          <a:p>
            <a:pPr marL="0" indent="0">
              <a:lnSpc>
                <a:spcPct val="150000"/>
              </a:lnSpc>
              <a:buNone/>
            </a:pPr>
            <a:r>
              <a:rPr lang="fr-FR" dirty="0">
                <a:latin typeface="Times New Roman" panose="02020603050405020304" pitchFamily="18" charset="0"/>
                <a:cs typeface="Times New Roman" panose="02020603050405020304" pitchFamily="18" charset="0"/>
              </a:rPr>
              <a:t>4. [ɲ], [j] ;</a:t>
            </a:r>
          </a:p>
          <a:p>
            <a:pPr marL="0" indent="0">
              <a:lnSpc>
                <a:spcPct val="150000"/>
              </a:lnSpc>
              <a:buNone/>
            </a:pPr>
            <a:r>
              <a:rPr lang="fr-FR" dirty="0">
                <a:latin typeface="Times New Roman" panose="02020603050405020304" pitchFamily="18" charset="0"/>
                <a:cs typeface="Times New Roman" panose="02020603050405020304" pitchFamily="18" charset="0"/>
              </a:rPr>
              <a:t>5. [ʁ], [w], [ɥ], [z], [ʒ], [v].</a:t>
            </a:r>
          </a:p>
          <a:p>
            <a:endParaRPr lang="fr-FR" dirty="0"/>
          </a:p>
        </p:txBody>
      </p:sp>
    </p:spTree>
    <p:extLst>
      <p:ext uri="{BB962C8B-B14F-4D97-AF65-F5344CB8AC3E}">
        <p14:creationId xmlns:p14="http://schemas.microsoft.com/office/powerpoint/2010/main" val="102592043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35964191-D4DD-497A-9F0B-CCDFD3661C13}"/>
              </a:ext>
            </a:extLst>
          </p:cNvPr>
          <p:cNvSpPr>
            <a:spLocks noGrp="1"/>
          </p:cNvSpPr>
          <p:nvPr>
            <p:ph type="title"/>
          </p:nvPr>
        </p:nvSpPr>
        <p:spPr/>
        <p:txBody>
          <a:bodyPr/>
          <a:lstStyle/>
          <a:p>
            <a:pPr algn="ctr"/>
            <a:r>
              <a:rPr lang="fr-FR" dirty="0">
                <a:latin typeface="Times New Roman" panose="02020603050405020304" pitchFamily="18" charset="0"/>
                <a:cs typeface="Times New Roman" panose="02020603050405020304" pitchFamily="18" charset="0"/>
              </a:rPr>
              <a:t>La dilation</a:t>
            </a:r>
          </a:p>
        </p:txBody>
      </p:sp>
      <p:sp>
        <p:nvSpPr>
          <p:cNvPr id="3" name="Espace réservé du contenu 2">
            <a:extLst>
              <a:ext uri="{FF2B5EF4-FFF2-40B4-BE49-F238E27FC236}">
                <a16:creationId xmlns="" xmlns:a16="http://schemas.microsoft.com/office/drawing/2014/main" id="{4DD62C49-F489-40C8-A067-D74F4B2A5C09}"/>
              </a:ext>
            </a:extLst>
          </p:cNvPr>
          <p:cNvSpPr>
            <a:spLocks noGrp="1"/>
          </p:cNvSpPr>
          <p:nvPr>
            <p:ph idx="1"/>
          </p:nvPr>
        </p:nvSpPr>
        <p:spPr/>
        <p:txBody>
          <a:bodyPr>
            <a:normAutofit fontScale="92500" lnSpcReduction="10000"/>
          </a:bodyPr>
          <a:lstStyle/>
          <a:p>
            <a:pPr marL="0" indent="0" algn="just">
              <a:buNone/>
            </a:pPr>
            <a:r>
              <a:rPr lang="fr-FR" dirty="0">
                <a:latin typeface="Times New Roman" panose="02020603050405020304" pitchFamily="18" charset="0"/>
                <a:cs typeface="Times New Roman" panose="02020603050405020304" pitchFamily="18" charset="0"/>
              </a:rPr>
              <a:t>La dilation renvoie à la modification des caractéristiques d’un son par anticipation d’un autre son qui ne lui est pas contigu. On distingue plusieurs types de dilation:</a:t>
            </a:r>
          </a:p>
          <a:p>
            <a:pPr marL="514350" indent="-514350" algn="just">
              <a:buAutoNum type="arabicParenR"/>
            </a:pPr>
            <a:r>
              <a:rPr lang="fr-FR" dirty="0">
                <a:latin typeface="Times New Roman" panose="02020603050405020304" pitchFamily="18" charset="0"/>
                <a:cs typeface="Times New Roman" panose="02020603050405020304" pitchFamily="18" charset="0"/>
              </a:rPr>
              <a:t>La dilation régressive: c’est quand un son se modifie en raison  d’un autre son qui suit. Exemple</a:t>
            </a:r>
            <a:r>
              <a:rPr lang="fr-FR" dirty="0" smtClean="0">
                <a:latin typeface="Times New Roman" panose="02020603050405020304" pitchFamily="18" charset="0"/>
                <a:cs typeface="Times New Roman" panose="02020603050405020304" pitchFamily="18" charset="0"/>
              </a:rPr>
              <a:t>: si </a:t>
            </a:r>
            <a:r>
              <a:rPr lang="fr-FR" i="1" dirty="0">
                <a:latin typeface="Times New Roman" panose="02020603050405020304" pitchFamily="18" charset="0"/>
                <a:cs typeface="Times New Roman" panose="02020603050405020304" pitchFamily="18" charset="0"/>
              </a:rPr>
              <a:t>surtout </a:t>
            </a:r>
            <a:r>
              <a:rPr lang="fr-FR" dirty="0">
                <a:latin typeface="Times New Roman" panose="02020603050405020304" pitchFamily="18" charset="0"/>
                <a:cs typeface="Times New Roman" panose="02020603050405020304" pitchFamily="18" charset="0"/>
              </a:rPr>
              <a:t>est prononcé [suʁtu] au lieu de [syʁtu</a:t>
            </a:r>
            <a:r>
              <a:rPr lang="fr-FR" dirty="0" smtClean="0">
                <a:latin typeface="Times New Roman" panose="02020603050405020304" pitchFamily="18" charset="0"/>
                <a:cs typeface="Times New Roman" panose="02020603050405020304" pitchFamily="18" charset="0"/>
              </a:rPr>
              <a:t>], </a:t>
            </a:r>
            <a:r>
              <a:rPr lang="fr-FR" dirty="0">
                <a:latin typeface="Times New Roman" panose="02020603050405020304" pitchFamily="18" charset="0"/>
                <a:cs typeface="Times New Roman" panose="02020603050405020304" pitchFamily="18" charset="0"/>
              </a:rPr>
              <a:t>le [u] influence le [y] qui devient [u]. </a:t>
            </a:r>
          </a:p>
          <a:p>
            <a:pPr marL="514350" indent="-514350" algn="just">
              <a:buAutoNum type="arabicParenR"/>
            </a:pPr>
            <a:r>
              <a:rPr lang="fr-FR" dirty="0">
                <a:latin typeface="Times New Roman" panose="02020603050405020304" pitchFamily="18" charset="0"/>
                <a:cs typeface="Times New Roman" panose="02020603050405020304" pitchFamily="18" charset="0"/>
              </a:rPr>
              <a:t>La dilation progressive: c’est quand un son se modifie en raison d’un son qui précède. Exemple: </a:t>
            </a:r>
            <a:r>
              <a:rPr lang="fr-FR" i="1" dirty="0">
                <a:latin typeface="Times New Roman" panose="02020603050405020304" pitchFamily="18" charset="0"/>
                <a:cs typeface="Times New Roman" panose="02020603050405020304" pitchFamily="18" charset="0"/>
              </a:rPr>
              <a:t>définition</a:t>
            </a:r>
            <a:r>
              <a:rPr lang="fr-FR" dirty="0">
                <a:latin typeface="Times New Roman" panose="02020603050405020304" pitchFamily="18" charset="0"/>
                <a:cs typeface="Times New Roman" panose="02020603050405020304" pitchFamily="18" charset="0"/>
              </a:rPr>
              <a:t> peut être prononcé [</a:t>
            </a:r>
            <a:r>
              <a:rPr lang="fr-FR" dirty="0" err="1">
                <a:latin typeface="Times New Roman" panose="02020603050405020304" pitchFamily="18" charset="0"/>
                <a:cs typeface="Times New Roman" panose="02020603050405020304" pitchFamily="18" charset="0"/>
              </a:rPr>
              <a:t>defenisjɔ</a:t>
            </a:r>
            <a:r>
              <a:rPr lang="fr-FR" dirty="0">
                <a:latin typeface="Times New Roman" panose="02020603050405020304" pitchFamily="18" charset="0"/>
                <a:cs typeface="Times New Roman" panose="02020603050405020304" pitchFamily="18" charset="0"/>
              </a:rPr>
              <a:t>̃] au lieu de [</a:t>
            </a:r>
            <a:r>
              <a:rPr lang="fr-FR" dirty="0" err="1">
                <a:latin typeface="Times New Roman" panose="02020603050405020304" pitchFamily="18" charset="0"/>
                <a:cs typeface="Times New Roman" panose="02020603050405020304" pitchFamily="18" charset="0"/>
              </a:rPr>
              <a:t>definisjɔ</a:t>
            </a:r>
            <a:r>
              <a:rPr lang="fr-FR" dirty="0">
                <a:latin typeface="Times New Roman" panose="02020603050405020304" pitchFamily="18" charset="0"/>
                <a:cs typeface="Times New Roman" panose="02020603050405020304" pitchFamily="18" charset="0"/>
              </a:rPr>
              <a:t>̃] et le [e] initial influence le [i] qui devient [e].</a:t>
            </a:r>
          </a:p>
          <a:p>
            <a:pPr marL="514350" indent="-514350" algn="just">
              <a:buAutoNum type="arabicParenR"/>
            </a:pPr>
            <a:r>
              <a:rPr lang="fr-FR" dirty="0">
                <a:latin typeface="Times New Roman" panose="02020603050405020304" pitchFamily="18" charset="0"/>
                <a:cs typeface="Times New Roman" panose="02020603050405020304" pitchFamily="18" charset="0"/>
              </a:rPr>
              <a:t>La dilation double: c’est quand un son se modifie en raison d’un son qui précède et d’un son qui suit. Exemple: </a:t>
            </a:r>
            <a:r>
              <a:rPr lang="fr-FR" i="1" dirty="0">
                <a:latin typeface="Times New Roman" panose="02020603050405020304" pitchFamily="18" charset="0"/>
                <a:cs typeface="Times New Roman" panose="02020603050405020304" pitchFamily="18" charset="0"/>
              </a:rPr>
              <a:t>disséminer</a:t>
            </a:r>
            <a:r>
              <a:rPr lang="fr-FR" dirty="0">
                <a:latin typeface="Times New Roman" panose="02020603050405020304" pitchFamily="18" charset="0"/>
                <a:cs typeface="Times New Roman" panose="02020603050405020304" pitchFamily="18" charset="0"/>
              </a:rPr>
              <a:t> est prononcé [</a:t>
            </a:r>
            <a:r>
              <a:rPr lang="fr-FR" dirty="0" err="1">
                <a:latin typeface="Times New Roman" panose="02020603050405020304" pitchFamily="18" charset="0"/>
                <a:cs typeface="Times New Roman" panose="02020603050405020304" pitchFamily="18" charset="0"/>
              </a:rPr>
              <a:t>disimine</a:t>
            </a:r>
            <a:r>
              <a:rPr lang="fr-FR" dirty="0">
                <a:latin typeface="Times New Roman" panose="02020603050405020304" pitchFamily="18" charset="0"/>
                <a:cs typeface="Times New Roman" panose="02020603050405020304" pitchFamily="18" charset="0"/>
              </a:rPr>
              <a:t>] en raison des 2 [i] et le [e] interne devient [i]</a:t>
            </a:r>
          </a:p>
        </p:txBody>
      </p:sp>
    </p:spTree>
    <p:extLst>
      <p:ext uri="{BB962C8B-B14F-4D97-AF65-F5344CB8AC3E}">
        <p14:creationId xmlns:p14="http://schemas.microsoft.com/office/powerpoint/2010/main" val="255843604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7FCCFA04-4020-4E2D-B03C-5E5FAFF565BD}"/>
              </a:ext>
            </a:extLst>
          </p:cNvPr>
          <p:cNvSpPr>
            <a:spLocks noGrp="1"/>
          </p:cNvSpPr>
          <p:nvPr>
            <p:ph type="title"/>
          </p:nvPr>
        </p:nvSpPr>
        <p:spPr/>
        <p:txBody>
          <a:bodyPr/>
          <a:lstStyle/>
          <a:p>
            <a:pPr algn="ctr"/>
            <a:r>
              <a:rPr lang="fr-FR" dirty="0">
                <a:latin typeface="Times New Roman" panose="02020603050405020304" pitchFamily="18" charset="0"/>
                <a:cs typeface="Times New Roman" panose="02020603050405020304" pitchFamily="18" charset="0"/>
              </a:rPr>
              <a:t>La différenciation</a:t>
            </a:r>
          </a:p>
        </p:txBody>
      </p:sp>
      <p:sp>
        <p:nvSpPr>
          <p:cNvPr id="3" name="Espace réservé du contenu 2">
            <a:extLst>
              <a:ext uri="{FF2B5EF4-FFF2-40B4-BE49-F238E27FC236}">
                <a16:creationId xmlns="" xmlns:a16="http://schemas.microsoft.com/office/drawing/2014/main" id="{A2F1AB52-EC9C-4026-8AA7-6A93B4BD3F39}"/>
              </a:ext>
            </a:extLst>
          </p:cNvPr>
          <p:cNvSpPr>
            <a:spLocks noGrp="1"/>
          </p:cNvSpPr>
          <p:nvPr>
            <p:ph idx="1"/>
          </p:nvPr>
        </p:nvSpPr>
        <p:spPr/>
        <p:txBody>
          <a:bodyPr>
            <a:normAutofit fontScale="92500" lnSpcReduction="10000"/>
          </a:bodyPr>
          <a:lstStyle/>
          <a:p>
            <a:pPr marL="0" indent="0" algn="just">
              <a:lnSpc>
                <a:spcPct val="150000"/>
              </a:lnSpc>
              <a:buNone/>
            </a:pPr>
            <a:r>
              <a:rPr lang="fr-FR" dirty="0">
                <a:latin typeface="Times New Roman" panose="02020603050405020304" pitchFamily="18" charset="0"/>
                <a:cs typeface="Times New Roman" panose="02020603050405020304" pitchFamily="18" charset="0"/>
              </a:rPr>
              <a:t>On parle de différenciation quand un changement phonétique a pour but d’accentuer ou de créer une différence entre 2 sons. On peut distinguer:</a:t>
            </a:r>
          </a:p>
          <a:p>
            <a:pPr algn="just">
              <a:lnSpc>
                <a:spcPct val="150000"/>
              </a:lnSpc>
            </a:pPr>
            <a:r>
              <a:rPr lang="fr-FR" dirty="0">
                <a:latin typeface="Times New Roman" panose="02020603050405020304" pitchFamily="18" charset="0"/>
                <a:cs typeface="Times New Roman" panose="02020603050405020304" pitchFamily="18" charset="0"/>
              </a:rPr>
              <a:t>La différenciation de 2 sons en contact: dans </a:t>
            </a:r>
            <a:r>
              <a:rPr lang="fr-FR" i="1" dirty="0">
                <a:latin typeface="Times New Roman" panose="02020603050405020304" pitchFamily="18" charset="0"/>
                <a:cs typeface="Times New Roman" panose="02020603050405020304" pitchFamily="18" charset="0"/>
              </a:rPr>
              <a:t>dehors</a:t>
            </a:r>
            <a:r>
              <a:rPr lang="fr-FR" dirty="0">
                <a:latin typeface="Times New Roman" panose="02020603050405020304" pitchFamily="18" charset="0"/>
                <a:cs typeface="Times New Roman" panose="02020603050405020304" pitchFamily="18" charset="0"/>
              </a:rPr>
              <a:t>, au lieu de prononcer [</a:t>
            </a:r>
            <a:r>
              <a:rPr lang="fr-FR" dirty="0" err="1">
                <a:latin typeface="Times New Roman" panose="02020603050405020304" pitchFamily="18" charset="0"/>
                <a:cs typeface="Times New Roman" panose="02020603050405020304" pitchFamily="18" charset="0"/>
              </a:rPr>
              <a:t>dəɔʁ</a:t>
            </a:r>
            <a:r>
              <a:rPr lang="fr-FR" dirty="0">
                <a:latin typeface="Times New Roman" panose="02020603050405020304" pitchFamily="18" charset="0"/>
                <a:cs typeface="Times New Roman" panose="02020603050405020304" pitchFamily="18" charset="0"/>
              </a:rPr>
              <a:t>] on peut entendre [</a:t>
            </a:r>
            <a:r>
              <a:rPr lang="fr-FR" dirty="0" err="1">
                <a:latin typeface="Times New Roman" panose="02020603050405020304" pitchFamily="18" charset="0"/>
                <a:cs typeface="Times New Roman" panose="02020603050405020304" pitchFamily="18" charset="0"/>
              </a:rPr>
              <a:t>deɔʁ</a:t>
            </a:r>
            <a:r>
              <a:rPr lang="fr-FR" dirty="0">
                <a:latin typeface="Times New Roman" panose="02020603050405020304" pitchFamily="18" charset="0"/>
                <a:cs typeface="Times New Roman" panose="02020603050405020304" pitchFamily="18" charset="0"/>
              </a:rPr>
              <a:t>] pour différencier [ə] et [ɔ].</a:t>
            </a:r>
          </a:p>
          <a:p>
            <a:pPr algn="just">
              <a:lnSpc>
                <a:spcPct val="150000"/>
              </a:lnSpc>
            </a:pPr>
            <a:r>
              <a:rPr lang="fr-FR" dirty="0">
                <a:latin typeface="Times New Roman" panose="02020603050405020304" pitchFamily="18" charset="0"/>
                <a:cs typeface="Times New Roman" panose="02020603050405020304" pitchFamily="18" charset="0"/>
              </a:rPr>
              <a:t>La différenciation de 2 sons voisins mais non contigus (on parle alors de dissimilation): dans </a:t>
            </a:r>
            <a:r>
              <a:rPr lang="fr-FR" i="1" dirty="0">
                <a:latin typeface="Times New Roman" panose="02020603050405020304" pitchFamily="18" charset="0"/>
                <a:cs typeface="Times New Roman" panose="02020603050405020304" pitchFamily="18" charset="0"/>
              </a:rPr>
              <a:t>venimeux</a:t>
            </a:r>
            <a:r>
              <a:rPr lang="fr-FR" dirty="0">
                <a:latin typeface="Times New Roman" panose="02020603050405020304" pitchFamily="18" charset="0"/>
                <a:cs typeface="Times New Roman" panose="02020603050405020304" pitchFamily="18" charset="0"/>
              </a:rPr>
              <a:t>, au lieu de prononcer [</a:t>
            </a:r>
            <a:r>
              <a:rPr lang="fr-FR" dirty="0" err="1">
                <a:latin typeface="Times New Roman" panose="02020603050405020304" pitchFamily="18" charset="0"/>
                <a:cs typeface="Times New Roman" panose="02020603050405020304" pitchFamily="18" charset="0"/>
              </a:rPr>
              <a:t>vənimø</a:t>
            </a:r>
            <a:r>
              <a:rPr lang="fr-FR" dirty="0">
                <a:latin typeface="Times New Roman" panose="02020603050405020304" pitchFamily="18" charset="0"/>
                <a:cs typeface="Times New Roman" panose="02020603050405020304" pitchFamily="18" charset="0"/>
              </a:rPr>
              <a:t>], on peut entendre [</a:t>
            </a:r>
            <a:r>
              <a:rPr lang="fr-FR" dirty="0" err="1">
                <a:latin typeface="Times New Roman" panose="02020603050405020304" pitchFamily="18" charset="0"/>
                <a:cs typeface="Times New Roman" panose="02020603050405020304" pitchFamily="18" charset="0"/>
              </a:rPr>
              <a:t>vlimø</a:t>
            </a:r>
            <a:r>
              <a:rPr lang="fr-FR" dirty="0">
                <a:latin typeface="Times New Roman" panose="02020603050405020304" pitchFamily="18" charset="0"/>
                <a:cs typeface="Times New Roman" panose="02020603050405020304" pitchFamily="18" charset="0"/>
              </a:rPr>
              <a:t>], ce qui permet de différencier [n] et [m].</a:t>
            </a:r>
          </a:p>
        </p:txBody>
      </p:sp>
    </p:spTree>
    <p:extLst>
      <p:ext uri="{BB962C8B-B14F-4D97-AF65-F5344CB8AC3E}">
        <p14:creationId xmlns:p14="http://schemas.microsoft.com/office/powerpoint/2010/main" val="381752965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3B064641-1529-42C5-8F19-0B70AF9BCE24}"/>
              </a:ext>
            </a:extLst>
          </p:cNvPr>
          <p:cNvSpPr>
            <a:spLocks noGrp="1"/>
          </p:cNvSpPr>
          <p:nvPr>
            <p:ph type="title"/>
          </p:nvPr>
        </p:nvSpPr>
        <p:spPr/>
        <p:txBody>
          <a:bodyPr/>
          <a:lstStyle/>
          <a:p>
            <a:pPr algn="ctr"/>
            <a:r>
              <a:rPr lang="fr-FR" dirty="0">
                <a:solidFill>
                  <a:prstClr val="black"/>
                </a:solidFill>
                <a:latin typeface="Times New Roman" panose="02020603050405020304" pitchFamily="18" charset="0"/>
                <a:cs typeface="Times New Roman" panose="02020603050405020304" pitchFamily="18" charset="0"/>
              </a:rPr>
              <a:t>L’interversion et la métathèse</a:t>
            </a:r>
            <a:endParaRPr lang="fr-FR" dirty="0"/>
          </a:p>
        </p:txBody>
      </p:sp>
      <p:sp>
        <p:nvSpPr>
          <p:cNvPr id="3" name="Espace réservé du contenu 2">
            <a:extLst>
              <a:ext uri="{FF2B5EF4-FFF2-40B4-BE49-F238E27FC236}">
                <a16:creationId xmlns="" xmlns:a16="http://schemas.microsoft.com/office/drawing/2014/main" id="{D5672C1D-73F8-4B0F-B669-B85696D76375}"/>
              </a:ext>
            </a:extLst>
          </p:cNvPr>
          <p:cNvSpPr>
            <a:spLocks noGrp="1"/>
          </p:cNvSpPr>
          <p:nvPr>
            <p:ph idx="1"/>
          </p:nvPr>
        </p:nvSpPr>
        <p:spPr/>
        <p:txBody>
          <a:bodyPr/>
          <a:lstStyle/>
          <a:p>
            <a:pPr marL="0" indent="0" algn="just">
              <a:lnSpc>
                <a:spcPct val="150000"/>
              </a:lnSpc>
              <a:buNone/>
            </a:pPr>
            <a:r>
              <a:rPr lang="fr-FR" dirty="0">
                <a:latin typeface="Times New Roman" panose="02020603050405020304" pitchFamily="18" charset="0"/>
                <a:cs typeface="Times New Roman" panose="02020603050405020304" pitchFamily="18" charset="0"/>
              </a:rPr>
              <a:t>On parle d’interversion lorsque 2 sons contigus changent de place dans la chaîne parlée. Exemple: le mot </a:t>
            </a:r>
            <a:r>
              <a:rPr lang="fr-FR" i="1" dirty="0">
                <a:latin typeface="Times New Roman" panose="02020603050405020304" pitchFamily="18" charset="0"/>
                <a:cs typeface="Times New Roman" panose="02020603050405020304" pitchFamily="18" charset="0"/>
              </a:rPr>
              <a:t>aéroport</a:t>
            </a:r>
            <a:r>
              <a:rPr lang="fr-FR" dirty="0">
                <a:latin typeface="Times New Roman" panose="02020603050405020304" pitchFamily="18" charset="0"/>
                <a:cs typeface="Times New Roman" panose="02020603050405020304" pitchFamily="18" charset="0"/>
              </a:rPr>
              <a:t> peut être prononcé [</a:t>
            </a:r>
            <a:r>
              <a:rPr lang="fr-FR" dirty="0" err="1">
                <a:latin typeface="Times New Roman" panose="02020603050405020304" pitchFamily="18" charset="0"/>
                <a:cs typeface="Times New Roman" panose="02020603050405020304" pitchFamily="18" charset="0"/>
              </a:rPr>
              <a:t>aʁeopɔʁ</a:t>
            </a:r>
            <a:r>
              <a:rPr lang="fr-FR" dirty="0">
                <a:latin typeface="Times New Roman" panose="02020603050405020304" pitchFamily="18" charset="0"/>
                <a:cs typeface="Times New Roman" panose="02020603050405020304" pitchFamily="18" charset="0"/>
              </a:rPr>
              <a:t>] au lieu de [</a:t>
            </a:r>
            <a:r>
              <a:rPr lang="fr-FR" dirty="0" err="1">
                <a:latin typeface="Times New Roman" panose="02020603050405020304" pitchFamily="18" charset="0"/>
                <a:cs typeface="Times New Roman" panose="02020603050405020304" pitchFamily="18" charset="0"/>
              </a:rPr>
              <a:t>aeʁopɔʁ</a:t>
            </a:r>
            <a:r>
              <a:rPr lang="fr-FR" dirty="0">
                <a:latin typeface="Times New Roman" panose="02020603050405020304" pitchFamily="18" charset="0"/>
                <a:cs typeface="Times New Roman" panose="02020603050405020304" pitchFamily="18" charset="0"/>
              </a:rPr>
              <a:t>] </a:t>
            </a:r>
          </a:p>
          <a:p>
            <a:pPr marL="0" indent="0" algn="just">
              <a:lnSpc>
                <a:spcPct val="150000"/>
              </a:lnSpc>
              <a:buNone/>
            </a:pPr>
            <a:r>
              <a:rPr lang="fr-FR" dirty="0">
                <a:latin typeface="Times New Roman" panose="02020603050405020304" pitchFamily="18" charset="0"/>
                <a:cs typeface="Times New Roman" panose="02020603050405020304" pitchFamily="18" charset="0"/>
              </a:rPr>
              <a:t>On parle de métathèse lorsque 2 sons non contigus changent de place dans la chaîne parlée. Exemple: le mot </a:t>
            </a:r>
            <a:r>
              <a:rPr lang="fr-FR" i="1" dirty="0">
                <a:latin typeface="Times New Roman" panose="02020603050405020304" pitchFamily="18" charset="0"/>
                <a:cs typeface="Times New Roman" panose="02020603050405020304" pitchFamily="18" charset="0"/>
              </a:rPr>
              <a:t>séchoir</a:t>
            </a:r>
            <a:r>
              <a:rPr lang="fr-FR" dirty="0">
                <a:latin typeface="Times New Roman" panose="02020603050405020304" pitchFamily="18" charset="0"/>
                <a:cs typeface="Times New Roman" panose="02020603050405020304" pitchFamily="18" charset="0"/>
              </a:rPr>
              <a:t> peut être prononcé [</a:t>
            </a:r>
            <a:r>
              <a:rPr lang="fr-FR" dirty="0" err="1">
                <a:latin typeface="Times New Roman" panose="02020603050405020304" pitchFamily="18" charset="0"/>
                <a:cs typeface="Times New Roman" panose="02020603050405020304" pitchFamily="18" charset="0"/>
              </a:rPr>
              <a:t>ʃeswaʁ</a:t>
            </a:r>
            <a:r>
              <a:rPr lang="fr-FR" dirty="0">
                <a:latin typeface="Times New Roman" panose="02020603050405020304" pitchFamily="18" charset="0"/>
                <a:cs typeface="Times New Roman" panose="02020603050405020304" pitchFamily="18" charset="0"/>
              </a:rPr>
              <a:t>] au lieu de [</a:t>
            </a:r>
            <a:r>
              <a:rPr lang="fr-FR" dirty="0" err="1">
                <a:latin typeface="Times New Roman" panose="02020603050405020304" pitchFamily="18" charset="0"/>
                <a:cs typeface="Times New Roman" panose="02020603050405020304" pitchFamily="18" charset="0"/>
              </a:rPr>
              <a:t>seʃwaʁ</a:t>
            </a:r>
            <a:r>
              <a:rPr lang="fr-FR" dirty="0">
                <a:latin typeface="Times New Roman" panose="02020603050405020304" pitchFamily="18" charset="0"/>
                <a:cs typeface="Times New Roman" panose="02020603050405020304" pitchFamily="18" charset="0"/>
              </a:rPr>
              <a:t>].</a:t>
            </a:r>
          </a:p>
          <a:p>
            <a:pPr marL="0" indent="0" algn="just">
              <a:buNone/>
            </a:pPr>
            <a:endParaRPr lang="fr-F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4095549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4EFA124C-8A67-4016-B806-6B9544A23402}"/>
              </a:ext>
            </a:extLst>
          </p:cNvPr>
          <p:cNvSpPr>
            <a:spLocks noGrp="1"/>
          </p:cNvSpPr>
          <p:nvPr>
            <p:ph type="title"/>
          </p:nvPr>
        </p:nvSpPr>
        <p:spPr/>
        <p:txBody>
          <a:bodyPr/>
          <a:lstStyle/>
          <a:p>
            <a:pPr algn="ctr"/>
            <a:r>
              <a:rPr lang="fr-FR" dirty="0">
                <a:latin typeface="Times New Roman" panose="02020603050405020304" pitchFamily="18" charset="0"/>
                <a:cs typeface="Times New Roman" panose="02020603050405020304" pitchFamily="18" charset="0"/>
              </a:rPr>
              <a:t>L’épenthèse et la syncope</a:t>
            </a:r>
          </a:p>
        </p:txBody>
      </p:sp>
      <p:sp>
        <p:nvSpPr>
          <p:cNvPr id="3" name="Espace réservé du contenu 2">
            <a:extLst>
              <a:ext uri="{FF2B5EF4-FFF2-40B4-BE49-F238E27FC236}">
                <a16:creationId xmlns="" xmlns:a16="http://schemas.microsoft.com/office/drawing/2014/main" id="{D472716B-A2D6-4382-A582-18DAB68A9B88}"/>
              </a:ext>
            </a:extLst>
          </p:cNvPr>
          <p:cNvSpPr>
            <a:spLocks noGrp="1"/>
          </p:cNvSpPr>
          <p:nvPr>
            <p:ph idx="1"/>
          </p:nvPr>
        </p:nvSpPr>
        <p:spPr/>
        <p:txBody>
          <a:bodyPr>
            <a:normAutofit/>
          </a:bodyPr>
          <a:lstStyle/>
          <a:p>
            <a:pPr algn="just">
              <a:lnSpc>
                <a:spcPct val="150000"/>
              </a:lnSpc>
            </a:pPr>
            <a:r>
              <a:rPr lang="fr-FR" dirty="0">
                <a:latin typeface="Times New Roman" panose="02020603050405020304" pitchFamily="18" charset="0"/>
                <a:cs typeface="Times New Roman" panose="02020603050405020304" pitchFamily="18" charset="0"/>
              </a:rPr>
              <a:t>L’épenthèse consiste à insérer un son. Exemple : </a:t>
            </a:r>
            <a:r>
              <a:rPr lang="fr-FR" i="1" dirty="0">
                <a:latin typeface="Times New Roman" panose="02020603050405020304" pitchFamily="18" charset="0"/>
                <a:cs typeface="Times New Roman" panose="02020603050405020304" pitchFamily="18" charset="0"/>
              </a:rPr>
              <a:t>moi aussi </a:t>
            </a:r>
            <a:r>
              <a:rPr lang="fr-FR" dirty="0">
                <a:latin typeface="Times New Roman" panose="02020603050405020304" pitchFamily="18" charset="0"/>
                <a:cs typeface="Times New Roman" panose="02020603050405020304" pitchFamily="18" charset="0"/>
              </a:rPr>
              <a:t>peut être prononcé [</a:t>
            </a:r>
            <a:r>
              <a:rPr lang="fr-FR" dirty="0" err="1">
                <a:latin typeface="Times New Roman" panose="02020603050405020304" pitchFamily="18" charset="0"/>
                <a:cs typeface="Times New Roman" panose="02020603050405020304" pitchFamily="18" charset="0"/>
              </a:rPr>
              <a:t>mwa</a:t>
            </a:r>
            <a:r>
              <a:rPr lang="fr-FR" dirty="0">
                <a:latin typeface="Times New Roman" panose="02020603050405020304" pitchFamily="18" charset="0"/>
                <a:cs typeface="Times New Roman" panose="02020603050405020304" pitchFamily="18" charset="0"/>
              </a:rPr>
              <a:t> </a:t>
            </a:r>
            <a:r>
              <a:rPr lang="fr-FR" dirty="0" err="1">
                <a:latin typeface="Times New Roman" panose="02020603050405020304" pitchFamily="18" charset="0"/>
                <a:cs typeface="Times New Roman" panose="02020603050405020304" pitchFamily="18" charset="0"/>
              </a:rPr>
              <a:t>zosi</a:t>
            </a:r>
            <a:r>
              <a:rPr lang="fr-FR" dirty="0">
                <a:latin typeface="Times New Roman" panose="02020603050405020304" pitchFamily="18" charset="0"/>
                <a:cs typeface="Times New Roman" panose="02020603050405020304" pitchFamily="18" charset="0"/>
              </a:rPr>
              <a:t>], avec insertion du son [z], </a:t>
            </a:r>
            <a:r>
              <a:rPr lang="fr-FR" i="1" dirty="0">
                <a:latin typeface="Times New Roman" panose="02020603050405020304" pitchFamily="18" charset="0"/>
                <a:cs typeface="Times New Roman" panose="02020603050405020304" pitchFamily="18" charset="0"/>
              </a:rPr>
              <a:t>ours polaire </a:t>
            </a:r>
            <a:r>
              <a:rPr lang="fr-FR" dirty="0">
                <a:latin typeface="Times New Roman" panose="02020603050405020304" pitchFamily="18" charset="0"/>
                <a:cs typeface="Times New Roman" panose="02020603050405020304" pitchFamily="18" charset="0"/>
              </a:rPr>
              <a:t>peut être prononcé [</a:t>
            </a:r>
            <a:r>
              <a:rPr lang="fr-FR" dirty="0" err="1">
                <a:latin typeface="Times New Roman" panose="02020603050405020304" pitchFamily="18" charset="0"/>
                <a:cs typeface="Times New Roman" panose="02020603050405020304" pitchFamily="18" charset="0"/>
              </a:rPr>
              <a:t>uʁsəpɔlɛʁ</a:t>
            </a:r>
            <a:r>
              <a:rPr lang="fr-FR" dirty="0">
                <a:latin typeface="Times New Roman" panose="02020603050405020304" pitchFamily="18" charset="0"/>
                <a:cs typeface="Times New Roman" panose="02020603050405020304" pitchFamily="18" charset="0"/>
              </a:rPr>
              <a:t>] avec l’insertion d’un [ə], etc. </a:t>
            </a:r>
          </a:p>
          <a:p>
            <a:pPr algn="just">
              <a:lnSpc>
                <a:spcPct val="150000"/>
              </a:lnSpc>
            </a:pPr>
            <a:r>
              <a:rPr lang="fr-FR" dirty="0">
                <a:latin typeface="Times New Roman" panose="02020603050405020304" pitchFamily="18" charset="0"/>
                <a:cs typeface="Times New Roman" panose="02020603050405020304" pitchFamily="18" charset="0"/>
              </a:rPr>
              <a:t>La syncope désigne l’effacement d’un son. Exemple: Dans </a:t>
            </a:r>
            <a:r>
              <a:rPr lang="fr-FR" i="1" dirty="0">
                <a:latin typeface="Times New Roman" panose="02020603050405020304" pitchFamily="18" charset="0"/>
                <a:cs typeface="Times New Roman" panose="02020603050405020304" pitchFamily="18" charset="0"/>
              </a:rPr>
              <a:t>J’en veux plus</a:t>
            </a:r>
            <a:r>
              <a:rPr lang="fr-FR" dirty="0">
                <a:latin typeface="Times New Roman" panose="02020603050405020304" pitchFamily="18" charset="0"/>
                <a:cs typeface="Times New Roman" panose="02020603050405020304" pitchFamily="18" charset="0"/>
              </a:rPr>
              <a:t>, </a:t>
            </a:r>
            <a:r>
              <a:rPr lang="fr-FR" i="1" dirty="0">
                <a:latin typeface="Times New Roman" panose="02020603050405020304" pitchFamily="18" charset="0"/>
                <a:cs typeface="Times New Roman" panose="02020603050405020304" pitchFamily="18" charset="0"/>
              </a:rPr>
              <a:t>plus </a:t>
            </a:r>
            <a:r>
              <a:rPr lang="fr-FR" dirty="0">
                <a:latin typeface="Times New Roman" panose="02020603050405020304" pitchFamily="18" charset="0"/>
                <a:cs typeface="Times New Roman" panose="02020603050405020304" pitchFamily="18" charset="0"/>
              </a:rPr>
              <a:t>peut être prononcé [</a:t>
            </a:r>
            <a:r>
              <a:rPr lang="fr-FR" dirty="0" err="1">
                <a:latin typeface="Times New Roman" panose="02020603050405020304" pitchFamily="18" charset="0"/>
                <a:cs typeface="Times New Roman" panose="02020603050405020304" pitchFamily="18" charset="0"/>
              </a:rPr>
              <a:t>py</a:t>
            </a:r>
            <a:r>
              <a:rPr lang="fr-FR" dirty="0">
                <a:latin typeface="Times New Roman" panose="02020603050405020304" pitchFamily="18" charset="0"/>
                <a:cs typeface="Times New Roman" panose="02020603050405020304" pitchFamily="18" charset="0"/>
              </a:rPr>
              <a:t>], avec effacement de [l], au lieu de [</a:t>
            </a:r>
            <a:r>
              <a:rPr lang="fr-FR" dirty="0" err="1">
                <a:latin typeface="Times New Roman" panose="02020603050405020304" pitchFamily="18" charset="0"/>
                <a:cs typeface="Times New Roman" panose="02020603050405020304" pitchFamily="18" charset="0"/>
              </a:rPr>
              <a:t>ply</a:t>
            </a:r>
            <a:r>
              <a:rPr lang="fr-FR"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992338336"/>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normAutofit/>
          </a:bodyPr>
          <a:lstStyle/>
          <a:p>
            <a:pPr marL="0" indent="0" algn="ctr">
              <a:buNone/>
            </a:pPr>
            <a:r>
              <a:rPr lang="cs-CZ" sz="5400" dirty="0" err="1" smtClean="0">
                <a:latin typeface="Times New Roman" panose="02020603050405020304" pitchFamily="18" charset="0"/>
                <a:cs typeface="Times New Roman" panose="02020603050405020304" pitchFamily="18" charset="0"/>
              </a:rPr>
              <a:t>Classement</a:t>
            </a:r>
            <a:r>
              <a:rPr lang="cs-CZ" sz="5400" dirty="0" smtClean="0">
                <a:latin typeface="Times New Roman" panose="02020603050405020304" pitchFamily="18" charset="0"/>
                <a:cs typeface="Times New Roman" panose="02020603050405020304" pitchFamily="18" charset="0"/>
              </a:rPr>
              <a:t> </a:t>
            </a:r>
            <a:r>
              <a:rPr lang="fr-FR" sz="5400" dirty="0" smtClean="0">
                <a:latin typeface="Times New Roman" panose="02020603050405020304" pitchFamily="18" charset="0"/>
                <a:cs typeface="Times New Roman" panose="02020603050405020304" pitchFamily="18" charset="0"/>
              </a:rPr>
              <a:t>des sons du français</a:t>
            </a:r>
            <a:endParaRPr lang="cs-CZ" sz="5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13691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9B82DDE3-87B7-4926-9B6D-085A0B1B097F}"/>
              </a:ext>
            </a:extLst>
          </p:cNvPr>
          <p:cNvSpPr>
            <a:spLocks noGrp="1"/>
          </p:cNvSpPr>
          <p:nvPr>
            <p:ph type="title"/>
          </p:nvPr>
        </p:nvSpPr>
        <p:spPr/>
        <p:txBody>
          <a:bodyPr/>
          <a:lstStyle/>
          <a:p>
            <a:pPr algn="ctr"/>
            <a:r>
              <a:rPr lang="fr-FR" dirty="0">
                <a:latin typeface="Times New Roman" panose="02020603050405020304" pitchFamily="18" charset="0"/>
                <a:cs typeface="Times New Roman" panose="02020603050405020304" pitchFamily="18" charset="0"/>
              </a:rPr>
              <a:t>Une leçon de phonétique avec Molière</a:t>
            </a:r>
          </a:p>
        </p:txBody>
      </p:sp>
      <p:sp>
        <p:nvSpPr>
          <p:cNvPr id="3" name="Espace réservé du contenu 2">
            <a:extLst>
              <a:ext uri="{FF2B5EF4-FFF2-40B4-BE49-F238E27FC236}">
                <a16:creationId xmlns="" xmlns:a16="http://schemas.microsoft.com/office/drawing/2014/main" id="{0FFB938F-0D7F-4DD0-993C-3C78A873D2F0}"/>
              </a:ext>
            </a:extLst>
          </p:cNvPr>
          <p:cNvSpPr>
            <a:spLocks noGrp="1"/>
          </p:cNvSpPr>
          <p:nvPr>
            <p:ph idx="1"/>
          </p:nvPr>
        </p:nvSpPr>
        <p:spPr>
          <a:xfrm>
            <a:off x="1328530" y="1690688"/>
            <a:ext cx="10515600" cy="4351338"/>
          </a:xfrm>
        </p:spPr>
        <p:txBody>
          <a:bodyPr>
            <a:normAutofit fontScale="92500" lnSpcReduction="10000"/>
          </a:bodyPr>
          <a:lstStyle/>
          <a:p>
            <a:pPr marL="0" indent="0" algn="just">
              <a:lnSpc>
                <a:spcPct val="150000"/>
              </a:lnSpc>
              <a:buNone/>
            </a:pPr>
            <a:r>
              <a:rPr lang="fr-FR" dirty="0">
                <a:latin typeface="Times New Roman" panose="02020603050405020304" pitchFamily="18" charset="0"/>
                <a:cs typeface="Times New Roman" panose="02020603050405020304" pitchFamily="18" charset="0"/>
              </a:rPr>
              <a:t>Dans la pièce de Molière Le bourgeois gentilhomme (en tchèque </a:t>
            </a:r>
            <a:r>
              <a:rPr lang="fr-FR" b="1" i="1" dirty="0" err="1">
                <a:solidFill>
                  <a:srgbClr val="222222"/>
                </a:solidFill>
                <a:latin typeface="Times New Roman" panose="02020603050405020304" pitchFamily="18" charset="0"/>
                <a:cs typeface="Times New Roman" panose="02020603050405020304" pitchFamily="18" charset="0"/>
              </a:rPr>
              <a:t>Měšťák</a:t>
            </a:r>
            <a:r>
              <a:rPr lang="fr-FR" b="1" i="1" dirty="0">
                <a:solidFill>
                  <a:srgbClr val="222222"/>
                </a:solidFill>
                <a:latin typeface="Times New Roman" panose="02020603050405020304" pitchFamily="18" charset="0"/>
                <a:cs typeface="Times New Roman" panose="02020603050405020304" pitchFamily="18" charset="0"/>
              </a:rPr>
              <a:t> </a:t>
            </a:r>
            <a:r>
              <a:rPr lang="fr-FR" b="1" i="1" dirty="0" err="1">
                <a:solidFill>
                  <a:srgbClr val="222222"/>
                </a:solidFill>
                <a:latin typeface="Times New Roman" panose="02020603050405020304" pitchFamily="18" charset="0"/>
                <a:cs typeface="Times New Roman" panose="02020603050405020304" pitchFamily="18" charset="0"/>
              </a:rPr>
              <a:t>šlechticem</a:t>
            </a:r>
            <a:r>
              <a:rPr lang="fr-FR" b="1" i="1" dirty="0">
                <a:solidFill>
                  <a:srgbClr val="222222"/>
                </a:solidFill>
                <a:latin typeface="Times New Roman" panose="02020603050405020304" pitchFamily="18" charset="0"/>
                <a:cs typeface="Times New Roman" panose="02020603050405020304" pitchFamily="18" charset="0"/>
              </a:rPr>
              <a:t>)</a:t>
            </a:r>
            <a:r>
              <a:rPr lang="fr-FR" dirty="0">
                <a:latin typeface="Times New Roman" panose="02020603050405020304" pitchFamily="18" charset="0"/>
                <a:cs typeface="Times New Roman" panose="02020603050405020304" pitchFamily="18" charset="0"/>
              </a:rPr>
              <a:t>, M. Jourdain, un bourgeois qui veut paraître noble, embauche des professeurs pour lui apprendre les bonnes manières. Mais il enchaîne les situations ridicules, comme dans la célèbre scène suivante du cours de prononciation du français: </a:t>
            </a:r>
          </a:p>
          <a:p>
            <a:pPr marL="0" indent="0" algn="just">
              <a:lnSpc>
                <a:spcPct val="150000"/>
              </a:lnSpc>
              <a:buNone/>
            </a:pPr>
            <a:endParaRPr lang="fr-FR" dirty="0">
              <a:latin typeface="Times New Roman" panose="02020603050405020304" pitchFamily="18" charset="0"/>
              <a:cs typeface="Times New Roman" panose="02020603050405020304" pitchFamily="18" charset="0"/>
            </a:endParaRPr>
          </a:p>
          <a:p>
            <a:pPr marL="0" indent="0" algn="just">
              <a:lnSpc>
                <a:spcPct val="150000"/>
              </a:lnSpc>
              <a:buNone/>
            </a:pPr>
            <a:r>
              <a:rPr lang="fr-FR" dirty="0">
                <a:latin typeface="Times New Roman" panose="02020603050405020304" pitchFamily="18" charset="0"/>
                <a:cs typeface="Times New Roman" panose="02020603050405020304" pitchFamily="18" charset="0"/>
              </a:rPr>
              <a:t>http://enseigner.tv5monde.com/fle/le-bourgeois-gentilhomme</a:t>
            </a:r>
          </a:p>
        </p:txBody>
      </p:sp>
    </p:spTree>
    <p:extLst>
      <p:ext uri="{BB962C8B-B14F-4D97-AF65-F5344CB8AC3E}">
        <p14:creationId xmlns:p14="http://schemas.microsoft.com/office/powerpoint/2010/main" val="360362022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744416" y="130664"/>
            <a:ext cx="10515600" cy="596167"/>
          </a:xfrm>
        </p:spPr>
        <p:txBody>
          <a:bodyPr>
            <a:normAutofit fontScale="90000"/>
          </a:bodyPr>
          <a:lstStyle/>
          <a:p>
            <a:pPr algn="ctr"/>
            <a:r>
              <a:rPr lang="fr-FR" smtClean="0">
                <a:latin typeface="Times New Roman" panose="02020603050405020304" pitchFamily="18" charset="0"/>
                <a:cs typeface="Times New Roman" panose="02020603050405020304" pitchFamily="18" charset="0"/>
              </a:rPr>
              <a:t>Schéma des articulateurs de </a:t>
            </a:r>
            <a:r>
              <a:rPr lang="fr-FR" dirty="0" smtClean="0">
                <a:latin typeface="Times New Roman" panose="02020603050405020304" pitchFamily="18" charset="0"/>
                <a:cs typeface="Times New Roman" panose="02020603050405020304" pitchFamily="18" charset="0"/>
              </a:rPr>
              <a:t>l’appareil phonatoire</a:t>
            </a:r>
            <a:endParaRPr lang="cs-CZ" dirty="0">
              <a:latin typeface="Times New Roman" panose="02020603050405020304" pitchFamily="18" charset="0"/>
              <a:cs typeface="Times New Roman" panose="02020603050405020304" pitchFamily="18" charset="0"/>
            </a:endParaRPr>
          </a:p>
        </p:txBody>
      </p:sp>
      <p:pic>
        <p:nvPicPr>
          <p:cNvPr id="2050"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602523" y="1055077"/>
            <a:ext cx="6986954" cy="550984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836571743"/>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fr-FR" dirty="0" smtClean="0">
                <a:latin typeface="Times New Roman" panose="02020603050405020304" pitchFamily="18" charset="0"/>
                <a:cs typeface="Times New Roman" panose="02020603050405020304" pitchFamily="18" charset="0"/>
              </a:rPr>
              <a:t>Voyelles et consonnes</a:t>
            </a:r>
            <a:endParaRPr lang="cs-CZ"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a:xfrm>
            <a:off x="838200" y="1825625"/>
            <a:ext cx="10515600" cy="4633790"/>
          </a:xfrm>
        </p:spPr>
        <p:txBody>
          <a:bodyPr>
            <a:normAutofit fontScale="85000" lnSpcReduction="20000"/>
          </a:bodyPr>
          <a:lstStyle/>
          <a:p>
            <a:pPr algn="just">
              <a:lnSpc>
                <a:spcPct val="150000"/>
              </a:lnSpc>
            </a:pPr>
            <a:r>
              <a:rPr lang="fr-FR" dirty="0">
                <a:latin typeface="Times New Roman" panose="02020603050405020304" pitchFamily="18" charset="0"/>
                <a:cs typeface="Times New Roman" panose="02020603050405020304" pitchFamily="18" charset="0"/>
              </a:rPr>
              <a:t>Les voyelles sont caractérisées par le libre passage de </a:t>
            </a:r>
            <a:r>
              <a:rPr lang="fr-FR" dirty="0" smtClean="0">
                <a:latin typeface="Times New Roman" panose="02020603050405020304" pitchFamily="18" charset="0"/>
                <a:cs typeface="Times New Roman" panose="02020603050405020304" pitchFamily="18" charset="0"/>
              </a:rPr>
              <a:t>l’air </a:t>
            </a:r>
            <a:r>
              <a:rPr lang="fr-FR" dirty="0">
                <a:latin typeface="Times New Roman" panose="02020603050405020304" pitchFamily="18" charset="0"/>
                <a:cs typeface="Times New Roman" panose="02020603050405020304" pitchFamily="18" charset="0"/>
              </a:rPr>
              <a:t>dans </a:t>
            </a:r>
            <a:r>
              <a:rPr lang="fr-FR" dirty="0" smtClean="0">
                <a:latin typeface="Times New Roman" panose="02020603050405020304" pitchFamily="18" charset="0"/>
                <a:cs typeface="Times New Roman" panose="02020603050405020304" pitchFamily="18" charset="0"/>
              </a:rPr>
              <a:t>la cavité buccale ou les fosses nasales. Elles sont toutes sonores en français, c’est-à-dire que les cordes vocales vibrent. </a:t>
            </a:r>
            <a:endParaRPr lang="fr-FR" dirty="0">
              <a:latin typeface="Times New Roman" panose="02020603050405020304" pitchFamily="18" charset="0"/>
              <a:cs typeface="Times New Roman" panose="02020603050405020304" pitchFamily="18" charset="0"/>
            </a:endParaRPr>
          </a:p>
          <a:p>
            <a:pPr algn="just">
              <a:lnSpc>
                <a:spcPct val="150000"/>
              </a:lnSpc>
            </a:pPr>
            <a:r>
              <a:rPr lang="fr-FR" dirty="0" smtClean="0">
                <a:latin typeface="Times New Roman" panose="02020603050405020304" pitchFamily="18" charset="0"/>
                <a:cs typeface="Times New Roman" panose="02020603050405020304" pitchFamily="18" charset="0"/>
              </a:rPr>
              <a:t>Les consonnes sont produites par obstruction (= présence d’un obstacle) au passage de l’air; les cordes vocales peuvent vibrer ou ne pas vibrer selon le type de consonnes. </a:t>
            </a:r>
          </a:p>
          <a:p>
            <a:pPr algn="just">
              <a:lnSpc>
                <a:spcPct val="150000"/>
              </a:lnSpc>
            </a:pPr>
            <a:r>
              <a:rPr lang="fr-FR" dirty="0" smtClean="0">
                <a:latin typeface="Times New Roman" panose="02020603050405020304" pitchFamily="18" charset="0"/>
                <a:cs typeface="Times New Roman" panose="02020603050405020304" pitchFamily="18" charset="0"/>
              </a:rPr>
              <a:t>Les semi-consonnes, aussi appelées </a:t>
            </a:r>
            <a:r>
              <a:rPr lang="fr-FR" i="1" dirty="0" smtClean="0">
                <a:latin typeface="Times New Roman" panose="02020603050405020304" pitchFamily="18" charset="0"/>
                <a:cs typeface="Times New Roman" panose="02020603050405020304" pitchFamily="18" charset="0"/>
              </a:rPr>
              <a:t>semi-voyelles</a:t>
            </a:r>
            <a:r>
              <a:rPr lang="fr-FR" dirty="0" smtClean="0">
                <a:latin typeface="Times New Roman" panose="02020603050405020304" pitchFamily="18" charset="0"/>
                <a:cs typeface="Times New Roman" panose="02020603050405020304" pitchFamily="18" charset="0"/>
              </a:rPr>
              <a:t> ou </a:t>
            </a:r>
            <a:r>
              <a:rPr lang="fr-FR" i="1" dirty="0" smtClean="0">
                <a:latin typeface="Times New Roman" panose="02020603050405020304" pitchFamily="18" charset="0"/>
                <a:cs typeface="Times New Roman" panose="02020603050405020304" pitchFamily="18" charset="0"/>
              </a:rPr>
              <a:t>glides</a:t>
            </a:r>
            <a:r>
              <a:rPr lang="fr-FR" dirty="0" smtClean="0">
                <a:latin typeface="Times New Roman" panose="02020603050405020304" pitchFamily="18" charset="0"/>
                <a:cs typeface="Times New Roman" panose="02020603050405020304" pitchFamily="18" charset="0"/>
              </a:rPr>
              <a:t>, c’est-à-dire [j], [w] et </a:t>
            </a:r>
            <a:r>
              <a:rPr lang="nl-NL" dirty="0">
                <a:latin typeface="Times New Roman" panose="02020603050405020304" pitchFamily="18" charset="0"/>
                <a:cs typeface="Times New Roman" panose="02020603050405020304" pitchFamily="18" charset="0"/>
              </a:rPr>
              <a:t>[ɥ</a:t>
            </a:r>
            <a:r>
              <a:rPr lang="nl-NL" dirty="0" smtClean="0">
                <a:latin typeface="Times New Roman" panose="02020603050405020304" pitchFamily="18" charset="0"/>
                <a:cs typeface="Times New Roman" panose="02020603050405020304" pitchFamily="18" charset="0"/>
              </a:rPr>
              <a:t>], ont en commun avec les consonnes leur type de tension articulatoire, et en commun avec les voyelles de se rapprocher de [i], [u] et [y].</a:t>
            </a:r>
            <a:r>
              <a:rPr lang="fr-FR" dirty="0" smtClean="0">
                <a:latin typeface="Times New Roman" panose="02020603050405020304" pitchFamily="18" charset="0"/>
                <a:cs typeface="Times New Roman" panose="02020603050405020304" pitchFamily="18" charset="0"/>
              </a:rPr>
              <a:t> </a:t>
            </a:r>
            <a:endParaRPr lang="cs-CZ"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02200636"/>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fr-FR" dirty="0" smtClean="0">
                <a:latin typeface="Times New Roman" panose="02020603050405020304" pitchFamily="18" charset="0"/>
                <a:cs typeface="Times New Roman" panose="02020603050405020304" pitchFamily="18" charset="0"/>
              </a:rPr>
              <a:t>Les voyelles</a:t>
            </a:r>
            <a:endParaRPr lang="cs-CZ"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p:txBody>
          <a:bodyPr>
            <a:normAutofit lnSpcReduction="10000"/>
          </a:bodyPr>
          <a:lstStyle/>
          <a:p>
            <a:pPr marL="0" indent="0" algn="just">
              <a:lnSpc>
                <a:spcPct val="150000"/>
              </a:lnSpc>
              <a:buNone/>
            </a:pPr>
            <a:r>
              <a:rPr lang="fr-FR" dirty="0" smtClean="0">
                <a:latin typeface="Times New Roman" panose="02020603050405020304" pitchFamily="18" charset="0"/>
                <a:cs typeface="Times New Roman" panose="02020603050405020304" pitchFamily="18" charset="0"/>
              </a:rPr>
              <a:t>Les voyelles du français peuvent être classées à partir de 4 caractéristiques:</a:t>
            </a:r>
          </a:p>
          <a:p>
            <a:pPr algn="just">
              <a:lnSpc>
                <a:spcPct val="150000"/>
              </a:lnSpc>
              <a:buFontTx/>
              <a:buChar char="-"/>
            </a:pPr>
            <a:r>
              <a:rPr lang="fr-FR" dirty="0" smtClean="0">
                <a:latin typeface="Times New Roman" panose="02020603050405020304" pitchFamily="18" charset="0"/>
                <a:cs typeface="Times New Roman" panose="02020603050405020304" pitchFamily="18" charset="0"/>
              </a:rPr>
              <a:t>La zone d’articulation</a:t>
            </a:r>
          </a:p>
          <a:p>
            <a:pPr algn="just">
              <a:lnSpc>
                <a:spcPct val="150000"/>
              </a:lnSpc>
              <a:buFontTx/>
              <a:buChar char="-"/>
            </a:pPr>
            <a:r>
              <a:rPr lang="fr-FR" dirty="0" smtClean="0">
                <a:latin typeface="Times New Roman" panose="02020603050405020304" pitchFamily="18" charset="0"/>
                <a:cs typeface="Times New Roman" panose="02020603050405020304" pitchFamily="18" charset="0"/>
              </a:rPr>
              <a:t>Le degré d’aperture</a:t>
            </a:r>
          </a:p>
          <a:p>
            <a:pPr algn="just">
              <a:lnSpc>
                <a:spcPct val="150000"/>
              </a:lnSpc>
              <a:buFontTx/>
              <a:buChar char="-"/>
            </a:pPr>
            <a:r>
              <a:rPr lang="fr-FR" dirty="0" smtClean="0">
                <a:latin typeface="Times New Roman" panose="02020603050405020304" pitchFamily="18" charset="0"/>
                <a:cs typeface="Times New Roman" panose="02020603050405020304" pitchFamily="18" charset="0"/>
              </a:rPr>
              <a:t>Le caractère oral ou nasal</a:t>
            </a:r>
          </a:p>
          <a:p>
            <a:pPr algn="just">
              <a:lnSpc>
                <a:spcPct val="150000"/>
              </a:lnSpc>
              <a:buFontTx/>
              <a:buChar char="-"/>
            </a:pPr>
            <a:r>
              <a:rPr lang="fr-FR" dirty="0" smtClean="0">
                <a:latin typeface="Times New Roman" panose="02020603050405020304" pitchFamily="18" charset="0"/>
                <a:cs typeface="Times New Roman" panose="02020603050405020304" pitchFamily="18" charset="0"/>
              </a:rPr>
              <a:t>Le caractère arrondi (labialisé) ou non arrondi (non labialisé)</a:t>
            </a:r>
          </a:p>
        </p:txBody>
      </p:sp>
    </p:spTree>
    <p:extLst>
      <p:ext uri="{BB962C8B-B14F-4D97-AF65-F5344CB8AC3E}">
        <p14:creationId xmlns:p14="http://schemas.microsoft.com/office/powerpoint/2010/main" val="2065923"/>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fr-FR" dirty="0" smtClean="0">
                <a:latin typeface="Times New Roman" panose="02020603050405020304" pitchFamily="18" charset="0"/>
                <a:cs typeface="Times New Roman" panose="02020603050405020304" pitchFamily="18" charset="0"/>
              </a:rPr>
              <a:t>La zone d’articulation</a:t>
            </a:r>
            <a:endParaRPr lang="cs-CZ"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p:txBody>
          <a:bodyPr>
            <a:normAutofit fontScale="92500" lnSpcReduction="20000"/>
          </a:bodyPr>
          <a:lstStyle/>
          <a:p>
            <a:pPr marL="0" indent="0">
              <a:lnSpc>
                <a:spcPct val="150000"/>
              </a:lnSpc>
              <a:buNone/>
            </a:pPr>
            <a:r>
              <a:rPr lang="fr-FR" dirty="0">
                <a:latin typeface="Times New Roman" panose="02020603050405020304" pitchFamily="18" charset="0"/>
                <a:cs typeface="Times New Roman" panose="02020603050405020304" pitchFamily="18" charset="0"/>
              </a:rPr>
              <a:t>La zone </a:t>
            </a:r>
            <a:r>
              <a:rPr lang="fr-FR" dirty="0" smtClean="0">
                <a:latin typeface="Times New Roman" panose="02020603050405020304" pitchFamily="18" charset="0"/>
                <a:cs typeface="Times New Roman" panose="02020603050405020304" pitchFamily="18" charset="0"/>
              </a:rPr>
              <a:t>d’articulation est </a:t>
            </a:r>
            <a:r>
              <a:rPr lang="fr-FR" dirty="0">
                <a:latin typeface="Times New Roman" panose="02020603050405020304" pitchFamily="18" charset="0"/>
                <a:cs typeface="Times New Roman" panose="02020603050405020304" pitchFamily="18" charset="0"/>
              </a:rPr>
              <a:t>liée à la position de la masse de la </a:t>
            </a:r>
            <a:r>
              <a:rPr lang="fr-FR" dirty="0" smtClean="0">
                <a:latin typeface="Times New Roman" panose="02020603050405020304" pitchFamily="18" charset="0"/>
                <a:cs typeface="Times New Roman" panose="02020603050405020304" pitchFamily="18" charset="0"/>
              </a:rPr>
              <a:t>langue :</a:t>
            </a:r>
            <a:endParaRPr lang="fr-FR" dirty="0">
              <a:latin typeface="Times New Roman" panose="02020603050405020304" pitchFamily="18" charset="0"/>
              <a:cs typeface="Times New Roman" panose="02020603050405020304" pitchFamily="18" charset="0"/>
            </a:endParaRPr>
          </a:p>
          <a:p>
            <a:pPr algn="just">
              <a:lnSpc>
                <a:spcPct val="150000"/>
              </a:lnSpc>
              <a:buFontTx/>
              <a:buChar char="-"/>
            </a:pPr>
            <a:r>
              <a:rPr lang="fr-FR" dirty="0">
                <a:latin typeface="Times New Roman" panose="02020603050405020304" pitchFamily="18" charset="0"/>
                <a:cs typeface="Times New Roman" panose="02020603050405020304" pitchFamily="18" charset="0"/>
              </a:rPr>
              <a:t>Lorsque la partie avant de la langue se rapproche de </a:t>
            </a:r>
            <a:r>
              <a:rPr lang="fr-FR" dirty="0" smtClean="0">
                <a:latin typeface="Times New Roman" panose="02020603050405020304" pitchFamily="18" charset="0"/>
                <a:cs typeface="Times New Roman" panose="02020603050405020304" pitchFamily="18" charset="0"/>
              </a:rPr>
              <a:t>l’avant </a:t>
            </a:r>
            <a:r>
              <a:rPr lang="fr-FR" dirty="0">
                <a:latin typeface="Times New Roman" panose="02020603050405020304" pitchFamily="18" charset="0"/>
                <a:cs typeface="Times New Roman" panose="02020603050405020304" pitchFamily="18" charset="0"/>
              </a:rPr>
              <a:t>du palais, les voyelles sont </a:t>
            </a:r>
            <a:r>
              <a:rPr lang="fr-FR" i="1" dirty="0">
                <a:latin typeface="Times New Roman" panose="02020603050405020304" pitchFamily="18" charset="0"/>
                <a:cs typeface="Times New Roman" panose="02020603050405020304" pitchFamily="18" charset="0"/>
              </a:rPr>
              <a:t>antérieures</a:t>
            </a:r>
            <a:r>
              <a:rPr lang="fr-FR" dirty="0">
                <a:latin typeface="Times New Roman" panose="02020603050405020304" pitchFamily="18" charset="0"/>
                <a:cs typeface="Times New Roman" panose="02020603050405020304" pitchFamily="18" charset="0"/>
              </a:rPr>
              <a:t> : [i] par exemple est </a:t>
            </a:r>
            <a:r>
              <a:rPr lang="fr-FR" dirty="0" smtClean="0">
                <a:latin typeface="Times New Roman" panose="02020603050405020304" pitchFamily="18" charset="0"/>
                <a:cs typeface="Times New Roman" panose="02020603050405020304" pitchFamily="18" charset="0"/>
              </a:rPr>
              <a:t>antérieur.</a:t>
            </a:r>
            <a:endParaRPr lang="fr-FR" dirty="0">
              <a:latin typeface="Times New Roman" panose="02020603050405020304" pitchFamily="18" charset="0"/>
              <a:cs typeface="Times New Roman" panose="02020603050405020304" pitchFamily="18" charset="0"/>
            </a:endParaRPr>
          </a:p>
          <a:p>
            <a:pPr algn="just">
              <a:lnSpc>
                <a:spcPct val="150000"/>
              </a:lnSpc>
              <a:buFontTx/>
              <a:buChar char="-"/>
            </a:pPr>
            <a:r>
              <a:rPr lang="fr-FR" dirty="0">
                <a:latin typeface="Times New Roman" panose="02020603050405020304" pitchFamily="18" charset="0"/>
                <a:cs typeface="Times New Roman" panose="02020603050405020304" pitchFamily="18" charset="0"/>
              </a:rPr>
              <a:t>Lorsque </a:t>
            </a:r>
            <a:r>
              <a:rPr lang="fr-FR" dirty="0" smtClean="0">
                <a:latin typeface="Times New Roman" panose="02020603050405020304" pitchFamily="18" charset="0"/>
                <a:cs typeface="Times New Roman" panose="02020603050405020304" pitchFamily="18" charset="0"/>
              </a:rPr>
              <a:t>l’arrière </a:t>
            </a:r>
            <a:r>
              <a:rPr lang="fr-FR" dirty="0">
                <a:latin typeface="Times New Roman" panose="02020603050405020304" pitchFamily="18" charset="0"/>
                <a:cs typeface="Times New Roman" panose="02020603050405020304" pitchFamily="18" charset="0"/>
              </a:rPr>
              <a:t>de la langue se rapproche de </a:t>
            </a:r>
            <a:r>
              <a:rPr lang="fr-FR" dirty="0" smtClean="0">
                <a:latin typeface="Times New Roman" panose="02020603050405020304" pitchFamily="18" charset="0"/>
                <a:cs typeface="Times New Roman" panose="02020603050405020304" pitchFamily="18" charset="0"/>
              </a:rPr>
              <a:t>l’arrière </a:t>
            </a:r>
            <a:r>
              <a:rPr lang="fr-FR" dirty="0">
                <a:latin typeface="Times New Roman" panose="02020603050405020304" pitchFamily="18" charset="0"/>
                <a:cs typeface="Times New Roman" panose="02020603050405020304" pitchFamily="18" charset="0"/>
              </a:rPr>
              <a:t>du palais, les voyelles sont  </a:t>
            </a:r>
            <a:r>
              <a:rPr lang="fr-FR" i="1" dirty="0" smtClean="0">
                <a:latin typeface="Times New Roman" panose="02020603050405020304" pitchFamily="18" charset="0"/>
                <a:cs typeface="Times New Roman" panose="02020603050405020304" pitchFamily="18" charset="0"/>
              </a:rPr>
              <a:t>postérieures : </a:t>
            </a:r>
            <a:r>
              <a:rPr lang="fr-FR" dirty="0">
                <a:latin typeface="Times New Roman" panose="02020603050405020304" pitchFamily="18" charset="0"/>
                <a:cs typeface="Times New Roman" panose="02020603050405020304" pitchFamily="18" charset="0"/>
              </a:rPr>
              <a:t>[u] par </a:t>
            </a:r>
            <a:r>
              <a:rPr lang="fr-FR" dirty="0" smtClean="0">
                <a:latin typeface="Times New Roman" panose="02020603050405020304" pitchFamily="18" charset="0"/>
                <a:cs typeface="Times New Roman" panose="02020603050405020304" pitchFamily="18" charset="0"/>
              </a:rPr>
              <a:t>exemple est postérieur.</a:t>
            </a:r>
            <a:endParaRPr lang="fr-FR" dirty="0">
              <a:latin typeface="Times New Roman" panose="02020603050405020304" pitchFamily="18" charset="0"/>
              <a:cs typeface="Times New Roman" panose="02020603050405020304" pitchFamily="18" charset="0"/>
            </a:endParaRPr>
          </a:p>
          <a:p>
            <a:pPr algn="just">
              <a:lnSpc>
                <a:spcPct val="150000"/>
              </a:lnSpc>
              <a:buFontTx/>
              <a:buChar char="-"/>
            </a:pPr>
            <a:r>
              <a:rPr lang="fr-FR" dirty="0">
                <a:latin typeface="Times New Roman" panose="02020603050405020304" pitchFamily="18" charset="0"/>
                <a:cs typeface="Times New Roman" panose="02020603050405020304" pitchFamily="18" charset="0"/>
              </a:rPr>
              <a:t>Lorsque la partie centrale de la langue se rapproche du palais, les voyelles sont </a:t>
            </a:r>
            <a:r>
              <a:rPr lang="fr-FR" i="1" dirty="0" smtClean="0">
                <a:latin typeface="Times New Roman" panose="02020603050405020304" pitchFamily="18" charset="0"/>
                <a:cs typeface="Times New Roman" panose="02020603050405020304" pitchFamily="18" charset="0"/>
              </a:rPr>
              <a:t>centrales : </a:t>
            </a:r>
            <a:r>
              <a:rPr lang="fr-FR" dirty="0" smtClean="0">
                <a:latin typeface="Times New Roman" panose="02020603050405020304" pitchFamily="18" charset="0"/>
                <a:cs typeface="Times New Roman" panose="02020603050405020304" pitchFamily="18" charset="0"/>
              </a:rPr>
              <a:t>[ə] </a:t>
            </a:r>
            <a:r>
              <a:rPr lang="fr-FR" dirty="0">
                <a:latin typeface="Times New Roman" panose="02020603050405020304" pitchFamily="18" charset="0"/>
                <a:cs typeface="Times New Roman" panose="02020603050405020304" pitchFamily="18" charset="0"/>
              </a:rPr>
              <a:t>par </a:t>
            </a:r>
            <a:r>
              <a:rPr lang="fr-FR" dirty="0" smtClean="0">
                <a:latin typeface="Times New Roman" panose="02020603050405020304" pitchFamily="18" charset="0"/>
                <a:cs typeface="Times New Roman" panose="02020603050405020304" pitchFamily="18" charset="0"/>
              </a:rPr>
              <a:t>exemple est central. </a:t>
            </a:r>
            <a:endParaRPr lang="fr-FR" dirty="0">
              <a:latin typeface="Times New Roman" panose="02020603050405020304" pitchFamily="18" charset="0"/>
              <a:cs typeface="Times New Roman" panose="02020603050405020304" pitchFamily="18" charset="0"/>
            </a:endParaRPr>
          </a:p>
          <a:p>
            <a:endParaRPr lang="cs-CZ" dirty="0"/>
          </a:p>
        </p:txBody>
      </p:sp>
    </p:spTree>
    <p:extLst>
      <p:ext uri="{BB962C8B-B14F-4D97-AF65-F5344CB8AC3E}">
        <p14:creationId xmlns:p14="http://schemas.microsoft.com/office/powerpoint/2010/main" val="905920601"/>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fr-FR" dirty="0" smtClean="0">
                <a:latin typeface="Times New Roman" panose="02020603050405020304" pitchFamily="18" charset="0"/>
                <a:cs typeface="Times New Roman" panose="02020603050405020304" pitchFamily="18" charset="0"/>
              </a:rPr>
              <a:t>Le degré d’aperture</a:t>
            </a:r>
            <a:endParaRPr lang="cs-CZ"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p:txBody>
          <a:bodyPr>
            <a:normAutofit fontScale="85000" lnSpcReduction="20000"/>
          </a:bodyPr>
          <a:lstStyle/>
          <a:p>
            <a:pPr marL="0" indent="0" algn="just">
              <a:lnSpc>
                <a:spcPct val="150000"/>
              </a:lnSpc>
              <a:buNone/>
            </a:pPr>
            <a:r>
              <a:rPr lang="fr-FR" dirty="0" smtClean="0">
                <a:latin typeface="Times New Roman" panose="02020603050405020304" pitchFamily="18" charset="0"/>
                <a:cs typeface="Times New Roman" panose="02020603050405020304" pitchFamily="18" charset="0"/>
              </a:rPr>
              <a:t>Le degré d’aperture (=d’ouverture) </a:t>
            </a:r>
            <a:r>
              <a:rPr lang="fr-FR" dirty="0">
                <a:latin typeface="Times New Roman" panose="02020603050405020304" pitchFamily="18" charset="0"/>
                <a:cs typeface="Times New Roman" panose="02020603050405020304" pitchFamily="18" charset="0"/>
              </a:rPr>
              <a:t>de la </a:t>
            </a:r>
            <a:r>
              <a:rPr lang="fr-FR" dirty="0" smtClean="0">
                <a:latin typeface="Times New Roman" panose="02020603050405020304" pitchFamily="18" charset="0"/>
                <a:cs typeface="Times New Roman" panose="02020603050405020304" pitchFamily="18" charset="0"/>
              </a:rPr>
              <a:t>bouche se mesure par rapport à la distance entre la langue et le palais : </a:t>
            </a:r>
          </a:p>
          <a:p>
            <a:pPr algn="just">
              <a:lnSpc>
                <a:spcPct val="150000"/>
              </a:lnSpc>
              <a:buFontTx/>
              <a:buChar char="-"/>
            </a:pPr>
            <a:r>
              <a:rPr lang="fr-FR" dirty="0" smtClean="0">
                <a:latin typeface="Times New Roman" panose="02020603050405020304" pitchFamily="18" charset="0"/>
                <a:cs typeface="Times New Roman" panose="02020603050405020304" pitchFamily="18" charset="0"/>
              </a:rPr>
              <a:t>Dans </a:t>
            </a:r>
            <a:r>
              <a:rPr lang="fr-FR" dirty="0">
                <a:latin typeface="Times New Roman" panose="02020603050405020304" pitchFamily="18" charset="0"/>
                <a:cs typeface="Times New Roman" panose="02020603050405020304" pitchFamily="18" charset="0"/>
              </a:rPr>
              <a:t>les voyelles fermées, </a:t>
            </a:r>
            <a:r>
              <a:rPr lang="fr-FR" dirty="0" smtClean="0">
                <a:latin typeface="Times New Roman" panose="02020603050405020304" pitchFamily="18" charset="0"/>
                <a:cs typeface="Times New Roman" panose="02020603050405020304" pitchFamily="18" charset="0"/>
              </a:rPr>
              <a:t>comme [i] ou [u], la langue est soulevée et se rapproche du palais</a:t>
            </a:r>
            <a:r>
              <a:rPr lang="fr-FR" dirty="0">
                <a:latin typeface="Times New Roman" panose="02020603050405020304" pitchFamily="18" charset="0"/>
                <a:cs typeface="Times New Roman" panose="02020603050405020304" pitchFamily="18" charset="0"/>
              </a:rPr>
              <a:t>.</a:t>
            </a:r>
            <a:endParaRPr lang="fr-FR" dirty="0" smtClean="0">
              <a:latin typeface="Times New Roman" panose="02020603050405020304" pitchFamily="18" charset="0"/>
              <a:cs typeface="Times New Roman" panose="02020603050405020304" pitchFamily="18" charset="0"/>
            </a:endParaRPr>
          </a:p>
          <a:p>
            <a:pPr algn="just">
              <a:lnSpc>
                <a:spcPct val="150000"/>
              </a:lnSpc>
              <a:buFontTx/>
              <a:buChar char="-"/>
            </a:pPr>
            <a:r>
              <a:rPr lang="fr-FR" dirty="0" smtClean="0">
                <a:latin typeface="Times New Roman" panose="02020603050405020304" pitchFamily="18" charset="0"/>
                <a:cs typeface="Times New Roman" panose="02020603050405020304" pitchFamily="18" charset="0"/>
              </a:rPr>
              <a:t>Dans les voyelles ouvertes, comme [a], la langue est abaissée et éloignée du palais. </a:t>
            </a:r>
          </a:p>
          <a:p>
            <a:pPr algn="just">
              <a:lnSpc>
                <a:spcPct val="150000"/>
              </a:lnSpc>
              <a:buFontTx/>
              <a:buChar char="-"/>
            </a:pPr>
            <a:r>
              <a:rPr lang="fr-FR" dirty="0" smtClean="0">
                <a:latin typeface="Times New Roman" panose="02020603050405020304" pitchFamily="18" charset="0"/>
                <a:cs typeface="Times New Roman" panose="02020603050405020304" pitchFamily="18" charset="0"/>
              </a:rPr>
              <a:t>Il y a plusieurs degrés entre les voyelles fermées et ouvertes: mi-fermées, comme [e], ou mi-ouvertes, comme </a:t>
            </a:r>
            <a:r>
              <a:rPr lang="fr-FR" dirty="0">
                <a:latin typeface="Times New Roman" panose="02020603050405020304" pitchFamily="18" charset="0"/>
                <a:cs typeface="Times New Roman" panose="02020603050405020304" pitchFamily="18" charset="0"/>
              </a:rPr>
              <a:t>[ɛ</a:t>
            </a:r>
            <a:r>
              <a:rPr lang="fr-FR" dirty="0" smtClean="0">
                <a:latin typeface="Times New Roman" panose="02020603050405020304" pitchFamily="18" charset="0"/>
                <a:cs typeface="Times New Roman" panose="02020603050405020304" pitchFamily="18" charset="0"/>
              </a:rPr>
              <a:t>]. </a:t>
            </a:r>
            <a:endParaRPr lang="cs-CZ"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2520459"/>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fr-FR" dirty="0" smtClean="0">
                <a:latin typeface="Times New Roman" panose="02020603050405020304" pitchFamily="18" charset="0"/>
                <a:cs typeface="Times New Roman" panose="02020603050405020304" pitchFamily="18" charset="0"/>
              </a:rPr>
              <a:t>Les voyelles orales et nasales</a:t>
            </a:r>
            <a:endParaRPr lang="cs-CZ"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p:txBody>
          <a:bodyPr/>
          <a:lstStyle/>
          <a:p>
            <a:pPr>
              <a:lnSpc>
                <a:spcPct val="150000"/>
              </a:lnSpc>
              <a:buFontTx/>
              <a:buChar char="-"/>
            </a:pPr>
            <a:r>
              <a:rPr lang="fr-FR" dirty="0">
                <a:latin typeface="Times New Roman" panose="02020603050405020304" pitchFamily="18" charset="0"/>
                <a:cs typeface="Times New Roman" panose="02020603050405020304" pitchFamily="18" charset="0"/>
              </a:rPr>
              <a:t>Si les voyelles sont nasales, l’air passe par la cavité buccale et aussi en partie par les fosses </a:t>
            </a:r>
            <a:r>
              <a:rPr lang="fr-FR" dirty="0" smtClean="0">
                <a:latin typeface="Times New Roman" panose="02020603050405020304" pitchFamily="18" charset="0"/>
                <a:cs typeface="Times New Roman" panose="02020603050405020304" pitchFamily="18" charset="0"/>
              </a:rPr>
              <a:t>nasales, comme pour [ɑ̃</a:t>
            </a:r>
            <a:r>
              <a:rPr lang="fr-FR" dirty="0">
                <a:latin typeface="Times New Roman" panose="02020603050405020304" pitchFamily="18" charset="0"/>
                <a:cs typeface="Times New Roman" panose="02020603050405020304" pitchFamily="18" charset="0"/>
              </a:rPr>
              <a:t>], [ɛ̃] et [ɔ̃</a:t>
            </a:r>
            <a:r>
              <a:rPr lang="fr-FR" dirty="0" smtClean="0">
                <a:latin typeface="Times New Roman" panose="02020603050405020304" pitchFamily="18" charset="0"/>
                <a:cs typeface="Times New Roman" panose="02020603050405020304" pitchFamily="18" charset="0"/>
              </a:rPr>
              <a:t>].</a:t>
            </a:r>
            <a:endParaRPr lang="cs-CZ" dirty="0">
              <a:latin typeface="Times New Roman" panose="02020603050405020304" pitchFamily="18" charset="0"/>
              <a:cs typeface="Times New Roman" panose="02020603050405020304" pitchFamily="18" charset="0"/>
            </a:endParaRPr>
          </a:p>
          <a:p>
            <a:pPr>
              <a:lnSpc>
                <a:spcPct val="150000"/>
              </a:lnSpc>
              <a:buFontTx/>
              <a:buChar char="-"/>
            </a:pPr>
            <a:r>
              <a:rPr lang="fr-FR" dirty="0">
                <a:latin typeface="Times New Roman" panose="02020603050405020304" pitchFamily="18" charset="0"/>
                <a:cs typeface="Times New Roman" panose="02020603050405020304" pitchFamily="18" charset="0"/>
              </a:rPr>
              <a:t>Si les voyelles sont orales, l’air passe seulement par la cavité buccale (c’est le cas pour toutes les autres voyelles du français</a:t>
            </a:r>
            <a:r>
              <a:rPr lang="fr-FR" dirty="0" smtClean="0">
                <a:latin typeface="Times New Roman" panose="02020603050405020304" pitchFamily="18" charset="0"/>
                <a:cs typeface="Times New Roman" panose="02020603050405020304" pitchFamily="18" charset="0"/>
              </a:rPr>
              <a:t>)</a:t>
            </a:r>
            <a:endParaRPr lang="fr-F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55545836"/>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fr-FR" dirty="0" smtClean="0">
                <a:latin typeface="Times New Roman" panose="02020603050405020304" pitchFamily="18" charset="0"/>
                <a:cs typeface="Times New Roman" panose="02020603050405020304" pitchFamily="18" charset="0"/>
              </a:rPr>
              <a:t>Le caractère arrondi ou non arrondi des voyelles</a:t>
            </a:r>
            <a:endParaRPr lang="cs-CZ"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p:txBody>
          <a:bodyPr/>
          <a:lstStyle/>
          <a:p>
            <a:pPr algn="just">
              <a:lnSpc>
                <a:spcPct val="150000"/>
              </a:lnSpc>
              <a:buFontTx/>
              <a:buChar char="-"/>
            </a:pPr>
            <a:r>
              <a:rPr lang="fr-FR" dirty="0" smtClean="0">
                <a:latin typeface="Times New Roman" panose="02020603050405020304" pitchFamily="18" charset="0"/>
                <a:cs typeface="Times New Roman" panose="02020603050405020304" pitchFamily="18" charset="0"/>
              </a:rPr>
              <a:t>Si </a:t>
            </a:r>
            <a:r>
              <a:rPr lang="fr-FR" dirty="0">
                <a:latin typeface="Times New Roman" panose="02020603050405020304" pitchFamily="18" charset="0"/>
                <a:cs typeface="Times New Roman" panose="02020603050405020304" pitchFamily="18" charset="0"/>
              </a:rPr>
              <a:t>les lèvres forment une ouverture circulaire, les voyelles sont </a:t>
            </a:r>
            <a:r>
              <a:rPr lang="fr-FR" dirty="0" smtClean="0">
                <a:latin typeface="Times New Roman" panose="02020603050405020304" pitchFamily="18" charset="0"/>
                <a:cs typeface="Times New Roman" panose="02020603050405020304" pitchFamily="18" charset="0"/>
              </a:rPr>
              <a:t>arrondies (</a:t>
            </a:r>
            <a:r>
              <a:rPr lang="fr-FR" dirty="0">
                <a:latin typeface="Times New Roman" panose="02020603050405020304" pitchFamily="18" charset="0"/>
                <a:cs typeface="Times New Roman" panose="02020603050405020304" pitchFamily="18" charset="0"/>
              </a:rPr>
              <a:t>labialisées</a:t>
            </a:r>
            <a:r>
              <a:rPr lang="fr-FR" dirty="0" smtClean="0">
                <a:latin typeface="Times New Roman" panose="02020603050405020304" pitchFamily="18" charset="0"/>
                <a:cs typeface="Times New Roman" panose="02020603050405020304" pitchFamily="18" charset="0"/>
              </a:rPr>
              <a:t>), </a:t>
            </a:r>
            <a:r>
              <a:rPr lang="fr-FR" dirty="0">
                <a:latin typeface="Times New Roman" panose="02020603050405020304" pitchFamily="18" charset="0"/>
                <a:cs typeface="Times New Roman" panose="02020603050405020304" pitchFamily="18" charset="0"/>
              </a:rPr>
              <a:t>par exemple [y]</a:t>
            </a:r>
          </a:p>
          <a:p>
            <a:pPr algn="just">
              <a:lnSpc>
                <a:spcPct val="150000"/>
              </a:lnSpc>
              <a:buFontTx/>
              <a:buChar char="-"/>
            </a:pPr>
            <a:r>
              <a:rPr lang="fr-FR" dirty="0">
                <a:latin typeface="Times New Roman" panose="02020603050405020304" pitchFamily="18" charset="0"/>
                <a:cs typeface="Times New Roman" panose="02020603050405020304" pitchFamily="18" charset="0"/>
              </a:rPr>
              <a:t>Si les lèvres sont relâchées les voyelles sont non </a:t>
            </a:r>
            <a:r>
              <a:rPr lang="fr-FR" dirty="0" smtClean="0">
                <a:latin typeface="Times New Roman" panose="02020603050405020304" pitchFamily="18" charset="0"/>
                <a:cs typeface="Times New Roman" panose="02020603050405020304" pitchFamily="18" charset="0"/>
              </a:rPr>
              <a:t>arrondies (</a:t>
            </a:r>
            <a:r>
              <a:rPr lang="fr-FR" dirty="0">
                <a:latin typeface="Times New Roman" panose="02020603050405020304" pitchFamily="18" charset="0"/>
                <a:cs typeface="Times New Roman" panose="02020603050405020304" pitchFamily="18" charset="0"/>
              </a:rPr>
              <a:t>non labialisées</a:t>
            </a:r>
            <a:r>
              <a:rPr lang="fr-FR" dirty="0" smtClean="0">
                <a:latin typeface="Times New Roman" panose="02020603050405020304" pitchFamily="18" charset="0"/>
                <a:cs typeface="Times New Roman" panose="02020603050405020304" pitchFamily="18" charset="0"/>
              </a:rPr>
              <a:t>), </a:t>
            </a:r>
            <a:r>
              <a:rPr lang="fr-FR" dirty="0">
                <a:latin typeface="Times New Roman" panose="02020603050405020304" pitchFamily="18" charset="0"/>
                <a:cs typeface="Times New Roman" panose="02020603050405020304" pitchFamily="18" charset="0"/>
              </a:rPr>
              <a:t>par exemple [i]</a:t>
            </a:r>
          </a:p>
          <a:p>
            <a:endParaRPr lang="cs-CZ" dirty="0"/>
          </a:p>
        </p:txBody>
      </p:sp>
    </p:spTree>
    <p:extLst>
      <p:ext uri="{BB962C8B-B14F-4D97-AF65-F5344CB8AC3E}">
        <p14:creationId xmlns:p14="http://schemas.microsoft.com/office/powerpoint/2010/main" val="3473053254"/>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6"/>
            <a:ext cx="10515600" cy="701674"/>
          </a:xfrm>
        </p:spPr>
        <p:txBody>
          <a:bodyPr/>
          <a:lstStyle/>
          <a:p>
            <a:pPr algn="ctr"/>
            <a:r>
              <a:rPr lang="cs-CZ" dirty="0" err="1" smtClean="0">
                <a:latin typeface="Times New Roman" panose="02020603050405020304" pitchFamily="18" charset="0"/>
                <a:cs typeface="Times New Roman" panose="02020603050405020304" pitchFamily="18" charset="0"/>
              </a:rPr>
              <a:t>Le</a:t>
            </a:r>
            <a:r>
              <a:rPr lang="cs-CZ" dirty="0" smtClean="0">
                <a:latin typeface="Times New Roman" panose="02020603050405020304" pitchFamily="18" charset="0"/>
                <a:cs typeface="Times New Roman" panose="02020603050405020304" pitchFamily="18" charset="0"/>
              </a:rPr>
              <a:t> </a:t>
            </a:r>
            <a:r>
              <a:rPr lang="cs-CZ" dirty="0" err="1" smtClean="0">
                <a:latin typeface="Times New Roman" panose="02020603050405020304" pitchFamily="18" charset="0"/>
                <a:cs typeface="Times New Roman" panose="02020603050405020304" pitchFamily="18" charset="0"/>
              </a:rPr>
              <a:t>tr</a:t>
            </a:r>
            <a:r>
              <a:rPr lang="fr-FR" dirty="0" smtClean="0">
                <a:latin typeface="Times New Roman" panose="02020603050405020304" pitchFamily="18" charset="0"/>
                <a:cs typeface="Times New Roman" panose="02020603050405020304" pitchFamily="18" charset="0"/>
              </a:rPr>
              <a:t>apèze vocalique</a:t>
            </a:r>
            <a:endParaRPr lang="cs-CZ" dirty="0">
              <a:latin typeface="Times New Roman" panose="02020603050405020304" pitchFamily="18" charset="0"/>
              <a:cs typeface="Times New Roman" panose="02020603050405020304" pitchFamily="18" charset="0"/>
            </a:endParaRPr>
          </a:p>
        </p:txBody>
      </p:sp>
      <p:pic>
        <p:nvPicPr>
          <p:cNvPr id="1039" name="Picture 15"/>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652953" y="1254369"/>
            <a:ext cx="7326923" cy="54160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27260965"/>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fr-FR" dirty="0" smtClean="0">
                <a:latin typeface="Times New Roman" panose="02020603050405020304" pitchFamily="18" charset="0"/>
                <a:cs typeface="Times New Roman" panose="02020603050405020304" pitchFamily="18" charset="0"/>
              </a:rPr>
              <a:t>Classification des consonnes</a:t>
            </a:r>
            <a:endParaRPr lang="cs-CZ"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p:txBody>
          <a:bodyPr/>
          <a:lstStyle/>
          <a:p>
            <a:pPr marL="0" indent="0" algn="just">
              <a:lnSpc>
                <a:spcPct val="150000"/>
              </a:lnSpc>
              <a:buNone/>
            </a:pPr>
            <a:r>
              <a:rPr lang="fr-FR" dirty="0" smtClean="0">
                <a:latin typeface="Times New Roman" panose="02020603050405020304" pitchFamily="18" charset="0"/>
                <a:cs typeface="Times New Roman" panose="02020603050405020304" pitchFamily="18" charset="0"/>
              </a:rPr>
              <a:t>Les consonnes peuvent être classées à partir de plusieurs critères:</a:t>
            </a:r>
          </a:p>
          <a:p>
            <a:pPr marL="0" indent="0" algn="just">
              <a:lnSpc>
                <a:spcPct val="150000"/>
              </a:lnSpc>
              <a:buNone/>
            </a:pPr>
            <a:r>
              <a:rPr lang="fr-FR" dirty="0" smtClean="0">
                <a:latin typeface="Times New Roman" panose="02020603050405020304" pitchFamily="18" charset="0"/>
                <a:cs typeface="Times New Roman" panose="02020603050405020304" pitchFamily="18" charset="0"/>
              </a:rPr>
              <a:t>- Leur mode d’articulation, c’est-à-dire la façon dont un certain nombre de facteurs modifient le passage de l’air. </a:t>
            </a:r>
          </a:p>
          <a:p>
            <a:pPr marL="0" indent="0" algn="just">
              <a:lnSpc>
                <a:spcPct val="150000"/>
              </a:lnSpc>
              <a:buNone/>
            </a:pPr>
            <a:r>
              <a:rPr lang="fr-FR" dirty="0" smtClean="0">
                <a:latin typeface="Times New Roman" panose="02020603050405020304" pitchFamily="18" charset="0"/>
                <a:cs typeface="Times New Roman" panose="02020603050405020304" pitchFamily="18" charset="0"/>
              </a:rPr>
              <a:t>- Leur lieu d’articulation (également appelé point d’articulation), c’est-à-dire le lieu où se produit un obstacle au passage de l’air.  </a:t>
            </a:r>
            <a:endParaRPr lang="cs-CZ"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78725732"/>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fr-FR" dirty="0" smtClean="0">
                <a:latin typeface="Times New Roman" panose="02020603050405020304" pitchFamily="18" charset="0"/>
                <a:cs typeface="Times New Roman" panose="02020603050405020304" pitchFamily="18" charset="0"/>
              </a:rPr>
              <a:t>Le mode d’articulation</a:t>
            </a:r>
            <a:endParaRPr lang="cs-CZ"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p:txBody>
          <a:bodyPr>
            <a:normAutofit fontScale="92500"/>
          </a:bodyPr>
          <a:lstStyle/>
          <a:p>
            <a:pPr algn="just">
              <a:lnSpc>
                <a:spcPct val="150000"/>
              </a:lnSpc>
            </a:pPr>
            <a:r>
              <a:rPr lang="fr-FR" dirty="0" smtClean="0">
                <a:latin typeface="Times New Roman" panose="02020603050405020304" pitchFamily="18" charset="0"/>
                <a:cs typeface="Times New Roman" panose="02020603050405020304" pitchFamily="18" charset="0"/>
              </a:rPr>
              <a:t>Si l’air est retenu avant d’être relâché brusquement, les consonnes sont dites occlusives. C’est le cas de [p], [b], etc.</a:t>
            </a:r>
          </a:p>
          <a:p>
            <a:pPr algn="just">
              <a:lnSpc>
                <a:spcPct val="150000"/>
              </a:lnSpc>
            </a:pPr>
            <a:r>
              <a:rPr lang="fr-FR" dirty="0" smtClean="0">
                <a:latin typeface="Times New Roman" panose="02020603050405020304" pitchFamily="18" charset="0"/>
                <a:cs typeface="Times New Roman" panose="02020603050405020304" pitchFamily="18" charset="0"/>
              </a:rPr>
              <a:t>S’il se produit un rétrécissement du passage de l’air et un bruit de frottement, les consonnes sont dites fricatives. C’est le cas de [f], [v], etc. </a:t>
            </a:r>
          </a:p>
          <a:p>
            <a:pPr algn="just">
              <a:lnSpc>
                <a:spcPct val="150000"/>
              </a:lnSpc>
            </a:pPr>
            <a:r>
              <a:rPr lang="fr-FR" dirty="0" smtClean="0">
                <a:latin typeface="Times New Roman" panose="02020603050405020304" pitchFamily="18" charset="0"/>
                <a:cs typeface="Times New Roman" panose="02020603050405020304" pitchFamily="18" charset="0"/>
              </a:rPr>
              <a:t>Si l’air s’échappe des 2 côtés de la langue, les consonnes sont dites latérales. C’est le cas de [l].</a:t>
            </a:r>
          </a:p>
        </p:txBody>
      </p:sp>
    </p:spTree>
    <p:extLst>
      <p:ext uri="{BB962C8B-B14F-4D97-AF65-F5344CB8AC3E}">
        <p14:creationId xmlns:p14="http://schemas.microsoft.com/office/powerpoint/2010/main" val="2416115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61512028-CF46-4BA4-B6C6-1109EC91B544}"/>
              </a:ext>
            </a:extLst>
          </p:cNvPr>
          <p:cNvSpPr>
            <a:spLocks noGrp="1"/>
          </p:cNvSpPr>
          <p:nvPr>
            <p:ph type="title"/>
          </p:nvPr>
        </p:nvSpPr>
        <p:spPr/>
        <p:txBody>
          <a:bodyPr/>
          <a:lstStyle/>
          <a:p>
            <a:pPr algn="ctr"/>
            <a:r>
              <a:rPr lang="fr-FR" dirty="0">
                <a:latin typeface="Times New Roman" panose="02020603050405020304" pitchFamily="18" charset="0"/>
                <a:cs typeface="Times New Roman" panose="02020603050405020304" pitchFamily="18" charset="0"/>
              </a:rPr>
              <a:t>La norme phonétique</a:t>
            </a:r>
          </a:p>
        </p:txBody>
      </p:sp>
      <p:sp>
        <p:nvSpPr>
          <p:cNvPr id="3" name="Espace réservé du contenu 2">
            <a:extLst>
              <a:ext uri="{FF2B5EF4-FFF2-40B4-BE49-F238E27FC236}">
                <a16:creationId xmlns="" xmlns:a16="http://schemas.microsoft.com/office/drawing/2014/main" id="{7617741A-956E-428C-B5FF-E2848B711762}"/>
              </a:ext>
            </a:extLst>
          </p:cNvPr>
          <p:cNvSpPr>
            <a:spLocks noGrp="1"/>
          </p:cNvSpPr>
          <p:nvPr>
            <p:ph idx="1"/>
          </p:nvPr>
        </p:nvSpPr>
        <p:spPr/>
        <p:txBody>
          <a:bodyPr/>
          <a:lstStyle/>
          <a:p>
            <a:pPr algn="just">
              <a:lnSpc>
                <a:spcPct val="150000"/>
              </a:lnSpc>
            </a:pPr>
            <a:r>
              <a:rPr lang="fr-FR" dirty="0">
                <a:latin typeface="Times New Roman" panose="02020603050405020304" pitchFamily="18" charset="0"/>
                <a:cs typeface="Times New Roman" panose="02020603050405020304" pitchFamily="18" charset="0"/>
              </a:rPr>
              <a:t>Quelles ont été les normes phonétiques qui ont servi de référence  pour le français? Quelle est la norme de référence pour la prononciation aujourd’hui?</a:t>
            </a:r>
          </a:p>
          <a:p>
            <a:pPr algn="just">
              <a:lnSpc>
                <a:spcPct val="150000"/>
              </a:lnSpc>
            </a:pPr>
            <a:r>
              <a:rPr lang="fr-FR" dirty="0">
                <a:latin typeface="Times New Roman" panose="02020603050405020304" pitchFamily="18" charset="0"/>
                <a:cs typeface="Times New Roman" panose="02020603050405020304" pitchFamily="18" charset="0"/>
              </a:rPr>
              <a:t>La norme phonétique indique l’ensemble des formes à choisir pour modèles, et également l’ensemble des formes qu’il ne faut pas utiliser.</a:t>
            </a:r>
          </a:p>
          <a:p>
            <a:pPr algn="just">
              <a:lnSpc>
                <a:spcPct val="150000"/>
              </a:lnSpc>
            </a:pPr>
            <a:r>
              <a:rPr lang="fr-FR" dirty="0">
                <a:latin typeface="Times New Roman" panose="02020603050405020304" pitchFamily="18" charset="0"/>
                <a:cs typeface="Times New Roman" panose="02020603050405020304" pitchFamily="18" charset="0"/>
              </a:rPr>
              <a:t>La norme est liée à la notion de prestige</a:t>
            </a:r>
          </a:p>
        </p:txBody>
      </p:sp>
    </p:spTree>
    <p:extLst>
      <p:ext uri="{BB962C8B-B14F-4D97-AF65-F5344CB8AC3E}">
        <p14:creationId xmlns:p14="http://schemas.microsoft.com/office/powerpoint/2010/main" val="3277188437"/>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fr-FR" dirty="0" smtClean="0">
                <a:latin typeface="Times New Roman" panose="02020603050405020304" pitchFamily="18" charset="0"/>
                <a:cs typeface="Times New Roman" panose="02020603050405020304" pitchFamily="18" charset="0"/>
              </a:rPr>
              <a:t>Le mode d’articulation</a:t>
            </a:r>
            <a:endParaRPr lang="cs-CZ"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a:xfrm>
            <a:off x="1283677" y="1872518"/>
            <a:ext cx="10515600" cy="4351338"/>
          </a:xfrm>
        </p:spPr>
        <p:txBody>
          <a:bodyPr>
            <a:normAutofit fontScale="77500" lnSpcReduction="20000"/>
          </a:bodyPr>
          <a:lstStyle/>
          <a:p>
            <a:pPr>
              <a:lnSpc>
                <a:spcPct val="160000"/>
              </a:lnSpc>
            </a:pPr>
            <a:r>
              <a:rPr lang="fr-FR" dirty="0">
                <a:latin typeface="Times New Roman" panose="02020603050405020304" pitchFamily="18" charset="0"/>
                <a:cs typeface="Times New Roman" panose="02020603050405020304" pitchFamily="18" charset="0"/>
              </a:rPr>
              <a:t>S’il se produit une série de vibrations au niveau d’un organe (le plus souvent la pointe de la langue ou la luette), les consonnes sont dites vibrantes. Le  [ʁ] français, par exemple, est produit par une brève série d’occlusions séparées de la luette, alors que le [r] du tchèque, « roulé », est produit par des vibrations de la pointe de la langue. </a:t>
            </a:r>
            <a:endParaRPr lang="cs-CZ" dirty="0">
              <a:latin typeface="Times New Roman" panose="02020603050405020304" pitchFamily="18" charset="0"/>
              <a:cs typeface="Times New Roman" panose="02020603050405020304" pitchFamily="18" charset="0"/>
            </a:endParaRPr>
          </a:p>
          <a:p>
            <a:pPr>
              <a:lnSpc>
                <a:spcPct val="160000"/>
              </a:lnSpc>
            </a:pPr>
            <a:r>
              <a:rPr lang="fr-FR" dirty="0" smtClean="0">
                <a:latin typeface="Times New Roman" panose="02020603050405020304" pitchFamily="18" charset="0"/>
                <a:cs typeface="Times New Roman" panose="02020603050405020304" pitchFamily="18" charset="0"/>
              </a:rPr>
              <a:t>Les consonnes peuvent être sonores, si les cordes vocales vibrent, par exemple pour [b], ou sourdes, si les cordes vocales ne vibrent pas, par exemple pour [p].</a:t>
            </a:r>
          </a:p>
          <a:p>
            <a:pPr>
              <a:lnSpc>
                <a:spcPct val="160000"/>
              </a:lnSpc>
            </a:pPr>
            <a:r>
              <a:rPr lang="fr-FR" dirty="0" smtClean="0">
                <a:latin typeface="Times New Roman" panose="02020603050405020304" pitchFamily="18" charset="0"/>
                <a:cs typeface="Times New Roman" panose="02020603050405020304" pitchFamily="18" charset="0"/>
              </a:rPr>
              <a:t>Enfin, les consonnes peuvent être nasales, si le voile du palais est abaissé et que l’air sort en partie par le nez, comme pour [m] ou [n]. Sinon, les consonnes sont orales.</a:t>
            </a:r>
            <a:endParaRPr lang="cs-CZ"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70199423"/>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fr-FR" dirty="0" smtClean="0">
                <a:latin typeface="Times New Roman" panose="02020603050405020304" pitchFamily="18" charset="0"/>
                <a:cs typeface="Times New Roman" panose="02020603050405020304" pitchFamily="18" charset="0"/>
              </a:rPr>
              <a:t>Le lieu d’articulation</a:t>
            </a:r>
            <a:endParaRPr lang="cs-CZ"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p:txBody>
          <a:bodyPr>
            <a:normAutofit fontScale="85000" lnSpcReduction="10000"/>
          </a:bodyPr>
          <a:lstStyle/>
          <a:p>
            <a:pPr marL="0" indent="0" algn="just">
              <a:lnSpc>
                <a:spcPct val="150000"/>
              </a:lnSpc>
              <a:buNone/>
            </a:pPr>
            <a:r>
              <a:rPr lang="fr-FR" dirty="0" smtClean="0">
                <a:latin typeface="Times New Roman" panose="02020603050405020304" pitchFamily="18" charset="0"/>
                <a:cs typeface="Times New Roman" panose="02020603050405020304" pitchFamily="18" charset="0"/>
              </a:rPr>
              <a:t>Le lieu d’articulation désigne l’endroit où se situe un barrage au passage de l’air, c’est-à-dire l’endroit où la pointe de la langue se place pour barrer le passage de l’air. On distingue plusieurs lieux d’articulation pour les consonnes du français :</a:t>
            </a:r>
          </a:p>
          <a:p>
            <a:pPr algn="just">
              <a:lnSpc>
                <a:spcPct val="150000"/>
              </a:lnSpc>
              <a:buFontTx/>
              <a:buChar char="-"/>
            </a:pPr>
            <a:r>
              <a:rPr lang="fr-FR" dirty="0" smtClean="0">
                <a:latin typeface="Times New Roman" panose="02020603050405020304" pitchFamily="18" charset="0"/>
                <a:cs typeface="Times New Roman" panose="02020603050405020304" pitchFamily="18" charset="0"/>
              </a:rPr>
              <a:t>Si le lieu d’articulation est situé au niveau des lèvres, les consonnes sont labiales ou bilabiales, comme [p] ou [b]</a:t>
            </a:r>
          </a:p>
          <a:p>
            <a:pPr algn="just">
              <a:lnSpc>
                <a:spcPct val="150000"/>
              </a:lnSpc>
              <a:buFontTx/>
              <a:buChar char="-"/>
            </a:pPr>
            <a:r>
              <a:rPr lang="fr-FR" dirty="0" smtClean="0">
                <a:latin typeface="Times New Roman" panose="02020603050405020304" pitchFamily="18" charset="0"/>
                <a:cs typeface="Times New Roman" panose="02020603050405020304" pitchFamily="18" charset="0"/>
              </a:rPr>
              <a:t>Si le lieu d’articulation est situé au niveau des dents, les consonnes sont dentales, comme [t] ou [d]</a:t>
            </a:r>
          </a:p>
        </p:txBody>
      </p:sp>
    </p:spTree>
    <p:extLst>
      <p:ext uri="{BB962C8B-B14F-4D97-AF65-F5344CB8AC3E}">
        <p14:creationId xmlns:p14="http://schemas.microsoft.com/office/powerpoint/2010/main" val="652918878"/>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fr-FR" dirty="0">
                <a:latin typeface="Times New Roman" panose="02020603050405020304" pitchFamily="18" charset="0"/>
                <a:cs typeface="Times New Roman" panose="02020603050405020304" pitchFamily="18" charset="0"/>
              </a:rPr>
              <a:t>Le lieu d’articulation</a:t>
            </a:r>
            <a:endParaRPr lang="cs-CZ" dirty="0"/>
          </a:p>
        </p:txBody>
      </p:sp>
      <p:sp>
        <p:nvSpPr>
          <p:cNvPr id="3" name="Zástupný symbol pro obsah 2"/>
          <p:cNvSpPr>
            <a:spLocks noGrp="1"/>
          </p:cNvSpPr>
          <p:nvPr>
            <p:ph idx="1"/>
          </p:nvPr>
        </p:nvSpPr>
        <p:spPr/>
        <p:txBody>
          <a:bodyPr>
            <a:normAutofit/>
          </a:bodyPr>
          <a:lstStyle/>
          <a:p>
            <a:pPr algn="just">
              <a:lnSpc>
                <a:spcPct val="150000"/>
              </a:lnSpc>
              <a:buFontTx/>
              <a:buChar char="-"/>
            </a:pPr>
            <a:r>
              <a:rPr lang="fr-FR" dirty="0">
                <a:latin typeface="Times New Roman" panose="02020603050405020304" pitchFamily="18" charset="0"/>
                <a:cs typeface="Times New Roman" panose="02020603050405020304" pitchFamily="18" charset="0"/>
              </a:rPr>
              <a:t>Si le lieu d’articulation est situé à la fois au niveau des lèvres et au niveau des dents, les consonnes sont labio-dentales, comme [</a:t>
            </a:r>
            <a:r>
              <a:rPr lang="fr-FR" dirty="0" smtClean="0">
                <a:latin typeface="Times New Roman" panose="02020603050405020304" pitchFamily="18" charset="0"/>
                <a:cs typeface="Times New Roman" panose="02020603050405020304" pitchFamily="18" charset="0"/>
              </a:rPr>
              <a:t>f] </a:t>
            </a:r>
            <a:r>
              <a:rPr lang="fr-FR" dirty="0">
                <a:latin typeface="Times New Roman" panose="02020603050405020304" pitchFamily="18" charset="0"/>
                <a:cs typeface="Times New Roman" panose="02020603050405020304" pitchFamily="18" charset="0"/>
              </a:rPr>
              <a:t>ou [v] </a:t>
            </a:r>
            <a:endParaRPr lang="cs-CZ" dirty="0">
              <a:latin typeface="Times New Roman" panose="02020603050405020304" pitchFamily="18" charset="0"/>
              <a:cs typeface="Times New Roman" panose="02020603050405020304" pitchFamily="18" charset="0"/>
            </a:endParaRPr>
          </a:p>
          <a:p>
            <a:pPr algn="just">
              <a:lnSpc>
                <a:spcPct val="150000"/>
              </a:lnSpc>
              <a:buFontTx/>
              <a:buChar char="-"/>
            </a:pPr>
            <a:r>
              <a:rPr lang="fr-FR" dirty="0" smtClean="0">
                <a:latin typeface="Times New Roman" panose="02020603050405020304" pitchFamily="18" charset="0"/>
                <a:cs typeface="Times New Roman" panose="02020603050405020304" pitchFamily="18" charset="0"/>
              </a:rPr>
              <a:t>Si le lieu d’articulation est situé au niveau des alvéoles, les consonnes sont alvéolaires, comme [s] ou [z].</a:t>
            </a:r>
          </a:p>
          <a:p>
            <a:pPr algn="just">
              <a:lnSpc>
                <a:spcPct val="150000"/>
              </a:lnSpc>
              <a:buFontTx/>
              <a:buChar char="-"/>
            </a:pPr>
            <a:r>
              <a:rPr lang="fr-FR" dirty="0" smtClean="0">
                <a:latin typeface="Times New Roman" panose="02020603050405020304" pitchFamily="18" charset="0"/>
                <a:cs typeface="Times New Roman" panose="02020603050405020304" pitchFamily="18" charset="0"/>
              </a:rPr>
              <a:t>Si le lieu d’articulation est situé au niveau du palais, les consonnes sont palatales, comme [</a:t>
            </a:r>
            <a:r>
              <a:rPr lang="fr-FR" dirty="0">
                <a:latin typeface="Times New Roman" panose="02020603050405020304" pitchFamily="18" charset="0"/>
                <a:cs typeface="Times New Roman" panose="02020603050405020304" pitchFamily="18" charset="0"/>
              </a:rPr>
              <a:t>ɲ</a:t>
            </a:r>
            <a:r>
              <a:rPr lang="fr-FR" dirty="0" smtClean="0">
                <a:latin typeface="Times New Roman" panose="02020603050405020304" pitchFamily="18" charset="0"/>
                <a:cs typeface="Times New Roman" panose="02020603050405020304" pitchFamily="18" charset="0"/>
              </a:rPr>
              <a:t>] (ou « pré-palatales », comme </a:t>
            </a:r>
            <a:r>
              <a:rPr lang="fr-FR" dirty="0">
                <a:latin typeface="Times New Roman" panose="02020603050405020304" pitchFamily="18" charset="0"/>
                <a:cs typeface="Times New Roman" panose="02020603050405020304" pitchFamily="18" charset="0"/>
              </a:rPr>
              <a:t>[ʃ] </a:t>
            </a:r>
            <a:r>
              <a:rPr lang="fr-FR" dirty="0" smtClean="0">
                <a:latin typeface="Times New Roman" panose="02020603050405020304" pitchFamily="18" charset="0"/>
                <a:cs typeface="Times New Roman" panose="02020603050405020304" pitchFamily="18" charset="0"/>
              </a:rPr>
              <a:t>ou [</a:t>
            </a:r>
            <a:r>
              <a:rPr lang="fr-FR" dirty="0">
                <a:latin typeface="Times New Roman" panose="02020603050405020304" pitchFamily="18" charset="0"/>
                <a:cs typeface="Times New Roman" panose="02020603050405020304" pitchFamily="18" charset="0"/>
              </a:rPr>
              <a:t>ʒ</a:t>
            </a:r>
            <a:r>
              <a:rPr lang="fr-FR" dirty="0" smtClean="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74404357"/>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fr-FR" dirty="0">
                <a:latin typeface="Times New Roman" panose="02020603050405020304" pitchFamily="18" charset="0"/>
                <a:cs typeface="Times New Roman" panose="02020603050405020304" pitchFamily="18" charset="0"/>
              </a:rPr>
              <a:t>Le lieu d’articulation</a:t>
            </a:r>
            <a:endParaRPr lang="cs-CZ" dirty="0"/>
          </a:p>
        </p:txBody>
      </p:sp>
      <p:sp>
        <p:nvSpPr>
          <p:cNvPr id="3" name="Zástupný symbol pro obsah 2"/>
          <p:cNvSpPr>
            <a:spLocks noGrp="1"/>
          </p:cNvSpPr>
          <p:nvPr>
            <p:ph idx="1"/>
          </p:nvPr>
        </p:nvSpPr>
        <p:spPr/>
        <p:txBody>
          <a:bodyPr/>
          <a:lstStyle/>
          <a:p>
            <a:pPr algn="just">
              <a:lnSpc>
                <a:spcPct val="150000"/>
              </a:lnSpc>
              <a:buFontTx/>
              <a:buChar char="-"/>
            </a:pPr>
            <a:r>
              <a:rPr lang="fr-FR" dirty="0">
                <a:latin typeface="Times New Roman" panose="02020603050405020304" pitchFamily="18" charset="0"/>
                <a:cs typeface="Times New Roman" panose="02020603050405020304" pitchFamily="18" charset="0"/>
              </a:rPr>
              <a:t>Si le lieu d’articulation est situé au niveau du voile du palais, les consonnes sont vélaires, comme [k] ou [g].</a:t>
            </a:r>
          </a:p>
          <a:p>
            <a:pPr algn="just">
              <a:lnSpc>
                <a:spcPct val="150000"/>
              </a:lnSpc>
              <a:buFontTx/>
              <a:buChar char="-"/>
            </a:pPr>
            <a:r>
              <a:rPr lang="fr-FR" dirty="0">
                <a:latin typeface="Times New Roman" panose="02020603050405020304" pitchFamily="18" charset="0"/>
                <a:cs typeface="Times New Roman" panose="02020603050405020304" pitchFamily="18" charset="0"/>
              </a:rPr>
              <a:t>Si le lieu d’articulation est situé au niveau de la luette, les consonnes sont uvulaires, comme [ʁ].</a:t>
            </a:r>
            <a:endParaRPr lang="cs-CZ" dirty="0">
              <a:latin typeface="Times New Roman" panose="02020603050405020304" pitchFamily="18" charset="0"/>
              <a:cs typeface="Times New Roman" panose="02020603050405020304" pitchFamily="18" charset="0"/>
            </a:endParaRPr>
          </a:p>
          <a:p>
            <a:endParaRPr lang="cs-CZ" dirty="0"/>
          </a:p>
        </p:txBody>
      </p:sp>
    </p:spTree>
    <p:extLst>
      <p:ext uri="{BB962C8B-B14F-4D97-AF65-F5344CB8AC3E}">
        <p14:creationId xmlns:p14="http://schemas.microsoft.com/office/powerpoint/2010/main" val="4140202086"/>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996461" y="820615"/>
            <a:ext cx="10597661" cy="568569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074478433"/>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normAutofit/>
          </a:bodyPr>
          <a:lstStyle/>
          <a:p>
            <a:pPr marL="0" indent="0" algn="ctr">
              <a:buNone/>
            </a:pPr>
            <a:r>
              <a:rPr lang="cs-CZ" sz="5400" dirty="0" err="1" smtClean="0">
                <a:latin typeface="Times New Roman" panose="02020603050405020304" pitchFamily="18" charset="0"/>
                <a:cs typeface="Times New Roman" panose="02020603050405020304" pitchFamily="18" charset="0"/>
              </a:rPr>
              <a:t>Phon</a:t>
            </a:r>
            <a:r>
              <a:rPr lang="fr-FR" sz="5400" dirty="0" smtClean="0">
                <a:latin typeface="Times New Roman" panose="02020603050405020304" pitchFamily="18" charset="0"/>
                <a:cs typeface="Times New Roman" panose="02020603050405020304" pitchFamily="18" charset="0"/>
              </a:rPr>
              <a:t>étique et phonologie</a:t>
            </a:r>
            <a:endParaRPr lang="cs-CZ" sz="5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63643823"/>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117F8987-64AE-4871-AD97-0B6FDEF1035D}"/>
              </a:ext>
            </a:extLst>
          </p:cNvPr>
          <p:cNvSpPr>
            <a:spLocks noGrp="1"/>
          </p:cNvSpPr>
          <p:nvPr>
            <p:ph type="title"/>
          </p:nvPr>
        </p:nvSpPr>
        <p:spPr/>
        <p:txBody>
          <a:bodyPr/>
          <a:lstStyle/>
          <a:p>
            <a:pPr algn="ctr"/>
            <a:r>
              <a:rPr lang="fr-FR" dirty="0">
                <a:latin typeface="Times New Roman" panose="02020603050405020304" pitchFamily="18" charset="0"/>
                <a:cs typeface="Times New Roman" panose="02020603050405020304" pitchFamily="18" charset="0"/>
              </a:rPr>
              <a:t>Qu’est-ce que la phonétique ?</a:t>
            </a:r>
          </a:p>
        </p:txBody>
      </p:sp>
      <p:sp>
        <p:nvSpPr>
          <p:cNvPr id="3" name="Espace réservé du contenu 2">
            <a:extLst>
              <a:ext uri="{FF2B5EF4-FFF2-40B4-BE49-F238E27FC236}">
                <a16:creationId xmlns="" xmlns:a16="http://schemas.microsoft.com/office/drawing/2014/main" id="{9B3FA642-C921-4942-A34B-EF6E155B0A98}"/>
              </a:ext>
            </a:extLst>
          </p:cNvPr>
          <p:cNvSpPr>
            <a:spLocks noGrp="1"/>
          </p:cNvSpPr>
          <p:nvPr>
            <p:ph idx="1"/>
          </p:nvPr>
        </p:nvSpPr>
        <p:spPr/>
        <p:txBody>
          <a:bodyPr>
            <a:normAutofit fontScale="85000" lnSpcReduction="10000"/>
          </a:bodyPr>
          <a:lstStyle/>
          <a:p>
            <a:pPr algn="just">
              <a:lnSpc>
                <a:spcPct val="150000"/>
              </a:lnSpc>
            </a:pPr>
            <a:r>
              <a:rPr lang="fr-FR" dirty="0">
                <a:latin typeface="Times New Roman" panose="02020603050405020304" pitchFamily="18" charset="0"/>
                <a:cs typeface="Times New Roman" panose="02020603050405020304" pitchFamily="18" charset="0"/>
              </a:rPr>
              <a:t>La phonétique est une partie de la linguistique qui s’intéresse à l’étude des sons du langage, tels qu’ils sont réalisés dans la parole. </a:t>
            </a:r>
          </a:p>
          <a:p>
            <a:pPr algn="just">
              <a:lnSpc>
                <a:spcPct val="150000"/>
              </a:lnSpc>
            </a:pPr>
            <a:r>
              <a:rPr lang="fr-FR" dirty="0">
                <a:latin typeface="Times New Roman" panose="02020603050405020304" pitchFamily="18" charset="0"/>
                <a:cs typeface="Times New Roman" panose="02020603050405020304" pitchFamily="18" charset="0"/>
              </a:rPr>
              <a:t>On distingue 3 domaines à l’intérieur de la phonétique :</a:t>
            </a:r>
          </a:p>
          <a:p>
            <a:pPr marL="0" indent="0" algn="just">
              <a:lnSpc>
                <a:spcPct val="150000"/>
              </a:lnSpc>
              <a:buNone/>
            </a:pPr>
            <a:r>
              <a:rPr lang="fr-FR" dirty="0">
                <a:latin typeface="Times New Roman" panose="02020603050405020304" pitchFamily="18" charset="0"/>
                <a:cs typeface="Times New Roman" panose="02020603050405020304" pitchFamily="18" charset="0"/>
              </a:rPr>
              <a:t>1) La phonétique articulatoire, qui s’intéresse à la production des sons</a:t>
            </a:r>
          </a:p>
          <a:p>
            <a:pPr marL="0" indent="0" algn="just">
              <a:lnSpc>
                <a:spcPct val="150000"/>
              </a:lnSpc>
              <a:buNone/>
            </a:pPr>
            <a:r>
              <a:rPr lang="fr-FR" dirty="0">
                <a:latin typeface="Times New Roman" panose="02020603050405020304" pitchFamily="18" charset="0"/>
                <a:cs typeface="Times New Roman" panose="02020603050405020304" pitchFamily="18" charset="0"/>
              </a:rPr>
              <a:t>2) La phonétique acoustique, qui s’intéresse aux propriétés physiques des sons</a:t>
            </a:r>
          </a:p>
          <a:p>
            <a:pPr marL="0" indent="0" algn="just">
              <a:lnSpc>
                <a:spcPct val="150000"/>
              </a:lnSpc>
              <a:buNone/>
            </a:pPr>
            <a:r>
              <a:rPr lang="fr-FR" dirty="0">
                <a:latin typeface="Times New Roman" panose="02020603050405020304" pitchFamily="18" charset="0"/>
                <a:cs typeface="Times New Roman" panose="02020603050405020304" pitchFamily="18" charset="0"/>
              </a:rPr>
              <a:t>3) La phonétique auditive, qui s’intéresse à la façon dont l’appareil auditif décode et reçoit les sons</a:t>
            </a:r>
          </a:p>
        </p:txBody>
      </p:sp>
    </p:spTree>
    <p:extLst>
      <p:ext uri="{BB962C8B-B14F-4D97-AF65-F5344CB8AC3E}">
        <p14:creationId xmlns:p14="http://schemas.microsoft.com/office/powerpoint/2010/main" val="291042557"/>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9065B312-6340-4743-B041-7C9946064653}"/>
              </a:ext>
            </a:extLst>
          </p:cNvPr>
          <p:cNvSpPr>
            <a:spLocks noGrp="1"/>
          </p:cNvSpPr>
          <p:nvPr>
            <p:ph type="title"/>
          </p:nvPr>
        </p:nvSpPr>
        <p:spPr/>
        <p:txBody>
          <a:bodyPr/>
          <a:lstStyle/>
          <a:p>
            <a:pPr algn="ctr"/>
            <a:r>
              <a:rPr lang="fr-FR" dirty="0">
                <a:latin typeface="Times New Roman" panose="02020603050405020304" pitchFamily="18" charset="0"/>
                <a:cs typeface="Times New Roman" panose="02020603050405020304" pitchFamily="18" charset="0"/>
              </a:rPr>
              <a:t>Qu’est-ce que la phonologie ?</a:t>
            </a:r>
          </a:p>
        </p:txBody>
      </p:sp>
      <p:sp>
        <p:nvSpPr>
          <p:cNvPr id="3" name="Espace réservé du contenu 2">
            <a:extLst>
              <a:ext uri="{FF2B5EF4-FFF2-40B4-BE49-F238E27FC236}">
                <a16:creationId xmlns="" xmlns:a16="http://schemas.microsoft.com/office/drawing/2014/main" id="{567AEFAA-17CB-43DA-9188-726AAF9A4F3C}"/>
              </a:ext>
            </a:extLst>
          </p:cNvPr>
          <p:cNvSpPr>
            <a:spLocks noGrp="1"/>
          </p:cNvSpPr>
          <p:nvPr>
            <p:ph idx="1"/>
          </p:nvPr>
        </p:nvSpPr>
        <p:spPr/>
        <p:txBody>
          <a:bodyPr>
            <a:normAutofit fontScale="70000" lnSpcReduction="20000"/>
          </a:bodyPr>
          <a:lstStyle/>
          <a:p>
            <a:pPr algn="just">
              <a:lnSpc>
                <a:spcPct val="160000"/>
              </a:lnSpc>
            </a:pPr>
            <a:r>
              <a:rPr lang="fr-FR" dirty="0">
                <a:latin typeface="Times New Roman" panose="02020603050405020304" pitchFamily="18" charset="0"/>
                <a:cs typeface="Times New Roman" panose="02020603050405020304" pitchFamily="18" charset="0"/>
              </a:rPr>
              <a:t>La phonologie, contrairement à la phonétique, ne s’intéresse pas à la réalisation matérielle des sons, mais aux sons en tant qu’ unités sonores abstraites.</a:t>
            </a:r>
          </a:p>
          <a:p>
            <a:pPr algn="just">
              <a:lnSpc>
                <a:spcPct val="160000"/>
              </a:lnSpc>
            </a:pPr>
            <a:r>
              <a:rPr lang="fr-FR" dirty="0">
                <a:latin typeface="Times New Roman" panose="02020603050405020304" pitchFamily="18" charset="0"/>
                <a:cs typeface="Times New Roman" panose="02020603050405020304" pitchFamily="18" charset="0"/>
              </a:rPr>
              <a:t>Pour bien comprendre la différence entre un phonème et un son, on peut prendre l’exemple du R</a:t>
            </a:r>
            <a:r>
              <a:rPr lang="fr-FR" dirty="0" smtClean="0">
                <a:latin typeface="Times New Roman" panose="02020603050405020304" pitchFamily="18" charset="0"/>
                <a:cs typeface="Times New Roman" panose="02020603050405020304" pitchFamily="18" charset="0"/>
              </a:rPr>
              <a:t> </a:t>
            </a:r>
            <a:r>
              <a:rPr lang="fr-FR" dirty="0">
                <a:latin typeface="Times New Roman" panose="02020603050405020304" pitchFamily="18" charset="0"/>
                <a:cs typeface="Times New Roman" panose="02020603050405020304" pitchFamily="18" charset="0"/>
              </a:rPr>
              <a:t>français. Le phonème R</a:t>
            </a:r>
            <a:r>
              <a:rPr lang="fr-FR" dirty="0" smtClean="0">
                <a:latin typeface="Times New Roman" panose="02020603050405020304" pitchFamily="18" charset="0"/>
                <a:cs typeface="Times New Roman" panose="02020603050405020304" pitchFamily="18" charset="0"/>
              </a:rPr>
              <a:t>, </a:t>
            </a:r>
            <a:r>
              <a:rPr lang="fr-FR" dirty="0">
                <a:latin typeface="Times New Roman" panose="02020603050405020304" pitchFamily="18" charset="0"/>
                <a:cs typeface="Times New Roman" panose="02020603050405020304" pitchFamily="18" charset="0"/>
              </a:rPr>
              <a:t>en français, peut être réalisé de plusieurs façons en fonction du locuteur qui le prononce. Il peut être réalisé par les sons suivants :</a:t>
            </a:r>
          </a:p>
          <a:p>
            <a:pPr marL="0" indent="0" algn="just">
              <a:lnSpc>
                <a:spcPct val="160000"/>
              </a:lnSpc>
              <a:buNone/>
            </a:pPr>
            <a:r>
              <a:rPr lang="fr-FR" dirty="0">
                <a:latin typeface="Times New Roman" panose="02020603050405020304" pitchFamily="18" charset="0"/>
                <a:cs typeface="Times New Roman" panose="02020603050405020304" pitchFamily="18" charset="0"/>
              </a:rPr>
              <a:t>1) Par un /r/ normal, qui est celui du français standard : [ʁ] </a:t>
            </a:r>
          </a:p>
          <a:p>
            <a:pPr marL="0" indent="0" algn="just">
              <a:lnSpc>
                <a:spcPct val="160000"/>
              </a:lnSpc>
              <a:buNone/>
            </a:pPr>
            <a:r>
              <a:rPr lang="fr-FR" dirty="0">
                <a:latin typeface="Times New Roman" panose="02020603050405020304" pitchFamily="18" charset="0"/>
                <a:cs typeface="Times New Roman" panose="02020603050405020304" pitchFamily="18" charset="0"/>
              </a:rPr>
              <a:t>2) Par un /r/ roulé, que l’on peut entendre à la campagne : [r]</a:t>
            </a:r>
          </a:p>
          <a:p>
            <a:pPr marL="0" indent="0" algn="just">
              <a:lnSpc>
                <a:spcPct val="160000"/>
              </a:lnSpc>
              <a:buNone/>
            </a:pPr>
            <a:r>
              <a:rPr lang="fr-FR" dirty="0">
                <a:latin typeface="Times New Roman" panose="02020603050405020304" pitchFamily="18" charset="0"/>
                <a:cs typeface="Times New Roman" panose="02020603050405020304" pitchFamily="18" charset="0"/>
              </a:rPr>
              <a:t>3) Par un /r/ « grasseyé », que vous pouvez entendre dans les chansons d’Edith Piaf</a:t>
            </a:r>
          </a:p>
        </p:txBody>
      </p:sp>
    </p:spTree>
    <p:extLst>
      <p:ext uri="{BB962C8B-B14F-4D97-AF65-F5344CB8AC3E}">
        <p14:creationId xmlns:p14="http://schemas.microsoft.com/office/powerpoint/2010/main" val="1876656110"/>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E8E7E0F7-8A14-40AE-9035-943DDA5F1CB5}"/>
              </a:ext>
            </a:extLst>
          </p:cNvPr>
          <p:cNvSpPr>
            <a:spLocks noGrp="1"/>
          </p:cNvSpPr>
          <p:nvPr>
            <p:ph type="title"/>
          </p:nvPr>
        </p:nvSpPr>
        <p:spPr/>
        <p:txBody>
          <a:bodyPr/>
          <a:lstStyle/>
          <a:p>
            <a:pPr algn="ctr"/>
            <a:r>
              <a:rPr lang="fr-FR" dirty="0">
                <a:latin typeface="Times New Roman" panose="02020603050405020304" pitchFamily="18" charset="0"/>
                <a:cs typeface="Times New Roman" panose="02020603050405020304" pitchFamily="18" charset="0"/>
              </a:rPr>
              <a:t>Comment identifier les phonèmes? </a:t>
            </a:r>
          </a:p>
        </p:txBody>
      </p:sp>
      <p:sp>
        <p:nvSpPr>
          <p:cNvPr id="3" name="Espace réservé du contenu 2">
            <a:extLst>
              <a:ext uri="{FF2B5EF4-FFF2-40B4-BE49-F238E27FC236}">
                <a16:creationId xmlns="" xmlns:a16="http://schemas.microsoft.com/office/drawing/2014/main" id="{AC951169-2737-40AC-81E2-AFF3BF2BF185}"/>
              </a:ext>
            </a:extLst>
          </p:cNvPr>
          <p:cNvSpPr>
            <a:spLocks noGrp="1"/>
          </p:cNvSpPr>
          <p:nvPr>
            <p:ph idx="1"/>
          </p:nvPr>
        </p:nvSpPr>
        <p:spPr/>
        <p:txBody>
          <a:bodyPr>
            <a:normAutofit fontScale="92500" lnSpcReduction="10000"/>
          </a:bodyPr>
          <a:lstStyle/>
          <a:p>
            <a:pPr algn="just"/>
            <a:r>
              <a:rPr lang="fr-FR" dirty="0">
                <a:latin typeface="Times New Roman" panose="02020603050405020304" pitchFamily="18" charset="0"/>
                <a:cs typeface="Times New Roman" panose="02020603050405020304" pitchFamily="18" charset="0"/>
              </a:rPr>
              <a:t>Les phonèmes sont des unités sonores abstraites qui ont une valeur fonctionnelle, c’est-à-dire qu’elles servent à différencier 2 mots entre eux. </a:t>
            </a:r>
          </a:p>
          <a:p>
            <a:pPr algn="just"/>
            <a:r>
              <a:rPr lang="fr-FR" dirty="0">
                <a:latin typeface="Times New Roman" panose="02020603050405020304" pitchFamily="18" charset="0"/>
                <a:cs typeface="Times New Roman" panose="02020603050405020304" pitchFamily="18" charset="0"/>
              </a:rPr>
              <a:t>Ainsi en français on peut dire que /p/ et /b/ sont 2 phonèmes différents, car ils permettent d’opposer les mots </a:t>
            </a:r>
            <a:r>
              <a:rPr lang="fr-FR" i="1" dirty="0">
                <a:latin typeface="Times New Roman" panose="02020603050405020304" pitchFamily="18" charset="0"/>
                <a:cs typeface="Times New Roman" panose="02020603050405020304" pitchFamily="18" charset="0"/>
              </a:rPr>
              <a:t>peau</a:t>
            </a:r>
            <a:r>
              <a:rPr lang="fr-FR" dirty="0">
                <a:latin typeface="Times New Roman" panose="02020603050405020304" pitchFamily="18" charset="0"/>
                <a:cs typeface="Times New Roman" panose="02020603050405020304" pitchFamily="18" charset="0"/>
              </a:rPr>
              <a:t> et </a:t>
            </a:r>
            <a:r>
              <a:rPr lang="fr-FR" i="1" dirty="0">
                <a:latin typeface="Times New Roman" panose="02020603050405020304" pitchFamily="18" charset="0"/>
                <a:cs typeface="Times New Roman" panose="02020603050405020304" pitchFamily="18" charset="0"/>
              </a:rPr>
              <a:t>beau</a:t>
            </a:r>
            <a:r>
              <a:rPr lang="fr-FR" dirty="0">
                <a:latin typeface="Times New Roman" panose="02020603050405020304" pitchFamily="18" charset="0"/>
                <a:cs typeface="Times New Roman" panose="02020603050405020304" pitchFamily="18" charset="0"/>
              </a:rPr>
              <a:t> ou </a:t>
            </a:r>
            <a:r>
              <a:rPr lang="fr-FR" i="1" dirty="0">
                <a:latin typeface="Times New Roman" panose="02020603050405020304" pitchFamily="18" charset="0"/>
                <a:cs typeface="Times New Roman" panose="02020603050405020304" pitchFamily="18" charset="0"/>
              </a:rPr>
              <a:t>pas</a:t>
            </a:r>
            <a:r>
              <a:rPr lang="fr-FR" dirty="0">
                <a:latin typeface="Times New Roman" panose="02020603050405020304" pitchFamily="18" charset="0"/>
                <a:cs typeface="Times New Roman" panose="02020603050405020304" pitchFamily="18" charset="0"/>
              </a:rPr>
              <a:t> et </a:t>
            </a:r>
            <a:r>
              <a:rPr lang="fr-FR" i="1" dirty="0">
                <a:latin typeface="Times New Roman" panose="02020603050405020304" pitchFamily="18" charset="0"/>
                <a:cs typeface="Times New Roman" panose="02020603050405020304" pitchFamily="18" charset="0"/>
              </a:rPr>
              <a:t>bas</a:t>
            </a:r>
            <a:r>
              <a:rPr lang="fr-FR" dirty="0">
                <a:latin typeface="Times New Roman" panose="02020603050405020304" pitchFamily="18" charset="0"/>
                <a:cs typeface="Times New Roman" panose="02020603050405020304" pitchFamily="18" charset="0"/>
              </a:rPr>
              <a:t>, qui ont 2 sens différents. On parle dans ce cas de paire minimale au sujet de </a:t>
            </a:r>
            <a:r>
              <a:rPr lang="fr-FR" i="1" dirty="0">
                <a:latin typeface="Times New Roman" panose="02020603050405020304" pitchFamily="18" charset="0"/>
                <a:cs typeface="Times New Roman" panose="02020603050405020304" pitchFamily="18" charset="0"/>
              </a:rPr>
              <a:t>peau </a:t>
            </a:r>
            <a:r>
              <a:rPr lang="fr-FR" dirty="0">
                <a:latin typeface="Times New Roman" panose="02020603050405020304" pitchFamily="18" charset="0"/>
                <a:cs typeface="Times New Roman" panose="02020603050405020304" pitchFamily="18" charset="0"/>
              </a:rPr>
              <a:t>et </a:t>
            </a:r>
            <a:r>
              <a:rPr lang="fr-FR" i="1" dirty="0">
                <a:latin typeface="Times New Roman" panose="02020603050405020304" pitchFamily="18" charset="0"/>
                <a:cs typeface="Times New Roman" panose="02020603050405020304" pitchFamily="18" charset="0"/>
              </a:rPr>
              <a:t>beau </a:t>
            </a:r>
            <a:r>
              <a:rPr lang="fr-FR" dirty="0">
                <a:latin typeface="Times New Roman" panose="02020603050405020304" pitchFamily="18" charset="0"/>
                <a:cs typeface="Times New Roman" panose="02020603050405020304" pitchFamily="18" charset="0"/>
              </a:rPr>
              <a:t>ou de </a:t>
            </a:r>
            <a:r>
              <a:rPr lang="fr-FR" i="1" dirty="0">
                <a:latin typeface="Times New Roman" panose="02020603050405020304" pitchFamily="18" charset="0"/>
                <a:cs typeface="Times New Roman" panose="02020603050405020304" pitchFamily="18" charset="0"/>
              </a:rPr>
              <a:t>pas </a:t>
            </a:r>
            <a:r>
              <a:rPr lang="fr-FR" dirty="0">
                <a:latin typeface="Times New Roman" panose="02020603050405020304" pitchFamily="18" charset="0"/>
                <a:cs typeface="Times New Roman" panose="02020603050405020304" pitchFamily="18" charset="0"/>
              </a:rPr>
              <a:t>et </a:t>
            </a:r>
            <a:r>
              <a:rPr lang="fr-FR" i="1" dirty="0">
                <a:latin typeface="Times New Roman" panose="02020603050405020304" pitchFamily="18" charset="0"/>
                <a:cs typeface="Times New Roman" panose="02020603050405020304" pitchFamily="18" charset="0"/>
              </a:rPr>
              <a:t>bas</a:t>
            </a:r>
            <a:r>
              <a:rPr lang="fr-FR" dirty="0">
                <a:latin typeface="Times New Roman" panose="02020603050405020304" pitchFamily="18" charset="0"/>
                <a:cs typeface="Times New Roman" panose="02020603050405020304" pitchFamily="18" charset="0"/>
              </a:rPr>
              <a:t>, puisqu’ils ne s’opposent qu’à partir de la présence du phonème /p/ et du phonème /b/. </a:t>
            </a:r>
          </a:p>
          <a:p>
            <a:pPr algn="just"/>
            <a:r>
              <a:rPr lang="fr-FR" dirty="0">
                <a:latin typeface="Times New Roman" panose="02020603050405020304" pitchFamily="18" charset="0"/>
                <a:cs typeface="Times New Roman" panose="02020603050405020304" pitchFamily="18" charset="0"/>
              </a:rPr>
              <a:t>L’identification des phonèmes d’une langue est donc liée à la question du sens des mots.</a:t>
            </a:r>
          </a:p>
          <a:p>
            <a:pPr algn="just"/>
            <a:r>
              <a:rPr lang="fr-FR" dirty="0">
                <a:latin typeface="Times New Roman" panose="02020603050405020304" pitchFamily="18" charset="0"/>
                <a:cs typeface="Times New Roman" panose="02020603050405020304" pitchFamily="18" charset="0"/>
              </a:rPr>
              <a:t> Les phonèmes s’écrivent entre barres obliques (/ /), les sons entre crochets ([ ])</a:t>
            </a:r>
          </a:p>
          <a:p>
            <a:pPr marL="0" indent="0" algn="just">
              <a:buNone/>
            </a:pPr>
            <a:endParaRPr lang="fr-F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17132515"/>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3C41892D-F0A3-4CD5-9BCA-E4BB0D5C7619}"/>
              </a:ext>
            </a:extLst>
          </p:cNvPr>
          <p:cNvSpPr>
            <a:spLocks noGrp="1"/>
          </p:cNvSpPr>
          <p:nvPr>
            <p:ph type="title"/>
          </p:nvPr>
        </p:nvSpPr>
        <p:spPr/>
        <p:txBody>
          <a:bodyPr/>
          <a:lstStyle/>
          <a:p>
            <a:pPr algn="ctr"/>
            <a:r>
              <a:rPr lang="fr-FR" dirty="0">
                <a:latin typeface="Times New Roman" panose="02020603050405020304" pitchFamily="18" charset="0"/>
                <a:cs typeface="Times New Roman" panose="02020603050405020304" pitchFamily="18" charset="0"/>
              </a:rPr>
              <a:t>Les phonèmes et les paires minimales</a:t>
            </a:r>
          </a:p>
        </p:txBody>
      </p:sp>
      <p:sp>
        <p:nvSpPr>
          <p:cNvPr id="3" name="Espace réservé du contenu 2">
            <a:extLst>
              <a:ext uri="{FF2B5EF4-FFF2-40B4-BE49-F238E27FC236}">
                <a16:creationId xmlns="" xmlns:a16="http://schemas.microsoft.com/office/drawing/2014/main" id="{29007FA3-000C-4496-857E-56EFDDAAC7D6}"/>
              </a:ext>
            </a:extLst>
          </p:cNvPr>
          <p:cNvSpPr>
            <a:spLocks noGrp="1"/>
          </p:cNvSpPr>
          <p:nvPr>
            <p:ph idx="1"/>
          </p:nvPr>
        </p:nvSpPr>
        <p:spPr/>
        <p:txBody>
          <a:bodyPr>
            <a:normAutofit fontScale="70000" lnSpcReduction="20000"/>
          </a:bodyPr>
          <a:lstStyle/>
          <a:p>
            <a:pPr algn="just">
              <a:lnSpc>
                <a:spcPct val="150000"/>
              </a:lnSpc>
            </a:pPr>
            <a:r>
              <a:rPr lang="fr-FR" dirty="0">
                <a:latin typeface="Times New Roman" panose="02020603050405020304" pitchFamily="18" charset="0"/>
                <a:cs typeface="Times New Roman" panose="02020603050405020304" pitchFamily="18" charset="0"/>
              </a:rPr>
              <a:t>Les phonèmes varient selon les langues. Ainsi, en français, /r/ et /l/ constituent 2 phonèmes, qui permettent par exemple d’opposer les mots </a:t>
            </a:r>
            <a:r>
              <a:rPr lang="fr-FR" i="1" dirty="0">
                <a:latin typeface="Times New Roman" panose="02020603050405020304" pitchFamily="18" charset="0"/>
                <a:cs typeface="Times New Roman" panose="02020603050405020304" pitchFamily="18" charset="0"/>
              </a:rPr>
              <a:t>riz</a:t>
            </a:r>
            <a:r>
              <a:rPr lang="fr-FR" dirty="0">
                <a:latin typeface="Times New Roman" panose="02020603050405020304" pitchFamily="18" charset="0"/>
                <a:cs typeface="Times New Roman" panose="02020603050405020304" pitchFamily="18" charset="0"/>
              </a:rPr>
              <a:t> et </a:t>
            </a:r>
            <a:r>
              <a:rPr lang="fr-FR" i="1" dirty="0">
                <a:latin typeface="Times New Roman" panose="02020603050405020304" pitchFamily="18" charset="0"/>
                <a:cs typeface="Times New Roman" panose="02020603050405020304" pitchFamily="18" charset="0"/>
              </a:rPr>
              <a:t>lit</a:t>
            </a:r>
            <a:r>
              <a:rPr lang="fr-FR" dirty="0">
                <a:latin typeface="Times New Roman" panose="02020603050405020304" pitchFamily="18" charset="0"/>
                <a:cs typeface="Times New Roman" panose="02020603050405020304" pitchFamily="18" charset="0"/>
              </a:rPr>
              <a:t>, mais en japonais /r/ et /l/ correspondent à un seul phonème et ne sont pas différenciés. </a:t>
            </a:r>
          </a:p>
          <a:p>
            <a:pPr algn="just">
              <a:lnSpc>
                <a:spcPct val="150000"/>
              </a:lnSpc>
            </a:pPr>
            <a:r>
              <a:rPr lang="fr-FR" dirty="0">
                <a:latin typeface="Times New Roman" panose="02020603050405020304" pitchFamily="18" charset="0"/>
                <a:cs typeface="Times New Roman" panose="02020603050405020304" pitchFamily="18" charset="0"/>
              </a:rPr>
              <a:t>Inversement, comme on l’a vu, le français ne distingue pas  les sons [r] (r roulé) et [ʀ] (grasseyé), mais l’arabe le fait : selon qu’un mot a en arabe </a:t>
            </a:r>
            <a:r>
              <a:rPr lang="fr-FR" dirty="0">
                <a:solidFill>
                  <a:prstClr val="black"/>
                </a:solidFill>
                <a:latin typeface="Times New Roman" panose="02020603050405020304" pitchFamily="18" charset="0"/>
                <a:cs typeface="Times New Roman" panose="02020603050405020304" pitchFamily="18" charset="0"/>
              </a:rPr>
              <a:t>[r] ou [ʀ] il change de sens. /r/ et /ʀ/ forment donc 2 phonèmes différents en arabe, mais correspondent à un seul phonème en français. </a:t>
            </a:r>
          </a:p>
          <a:p>
            <a:pPr algn="just">
              <a:lnSpc>
                <a:spcPct val="150000"/>
              </a:lnSpc>
            </a:pPr>
            <a:r>
              <a:rPr lang="fr-FR" dirty="0">
                <a:solidFill>
                  <a:prstClr val="black"/>
                </a:solidFill>
                <a:latin typeface="Times New Roman" panose="02020603050405020304" pitchFamily="18" charset="0"/>
                <a:cs typeface="Times New Roman" panose="02020603050405020304" pitchFamily="18" charset="0"/>
              </a:rPr>
              <a:t>Chaque langue a donc un système de phonèmes qui lui est propre</a:t>
            </a:r>
            <a:r>
              <a:rPr lang="fr-FR" dirty="0" smtClean="0">
                <a:solidFill>
                  <a:prstClr val="black"/>
                </a:solidFill>
                <a:latin typeface="Times New Roman" panose="02020603050405020304" pitchFamily="18" charset="0"/>
                <a:cs typeface="Times New Roman" panose="02020603050405020304" pitchFamily="18" charset="0"/>
              </a:rPr>
              <a:t>.</a:t>
            </a:r>
          </a:p>
          <a:p>
            <a:pPr algn="just">
              <a:lnSpc>
                <a:spcPct val="150000"/>
              </a:lnSpc>
            </a:pPr>
            <a:r>
              <a:rPr lang="fr-FR" dirty="0" smtClean="0">
                <a:solidFill>
                  <a:prstClr val="black"/>
                </a:solidFill>
                <a:latin typeface="Times New Roman" panose="02020603050405020304" pitchFamily="18" charset="0"/>
                <a:cs typeface="Times New Roman" panose="02020603050405020304" pitchFamily="18" charset="0"/>
              </a:rPr>
              <a:t>Trouvez des paires minimales en tchèque. </a:t>
            </a:r>
            <a:endParaRPr lang="fr-F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845335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2F3A49B7-B6F6-46F8-B8DB-3F051620EED7}"/>
              </a:ext>
            </a:extLst>
          </p:cNvPr>
          <p:cNvSpPr>
            <a:spLocks noGrp="1"/>
          </p:cNvSpPr>
          <p:nvPr>
            <p:ph type="title"/>
          </p:nvPr>
        </p:nvSpPr>
        <p:spPr/>
        <p:txBody>
          <a:bodyPr/>
          <a:lstStyle/>
          <a:p>
            <a:pPr algn="ctr"/>
            <a:r>
              <a:rPr lang="fr-FR" dirty="0">
                <a:solidFill>
                  <a:prstClr val="black"/>
                </a:solidFill>
                <a:latin typeface="Times New Roman" panose="02020603050405020304" pitchFamily="18" charset="0"/>
                <a:cs typeface="Times New Roman" panose="02020603050405020304" pitchFamily="18" charset="0"/>
              </a:rPr>
              <a:t>La norme phonétique</a:t>
            </a:r>
            <a:endParaRPr lang="fr-FR" dirty="0"/>
          </a:p>
        </p:txBody>
      </p:sp>
      <p:sp>
        <p:nvSpPr>
          <p:cNvPr id="3" name="Espace réservé du contenu 2">
            <a:extLst>
              <a:ext uri="{FF2B5EF4-FFF2-40B4-BE49-F238E27FC236}">
                <a16:creationId xmlns="" xmlns:a16="http://schemas.microsoft.com/office/drawing/2014/main" id="{DB597358-4E95-4F20-9E5C-487557CC422C}"/>
              </a:ext>
            </a:extLst>
          </p:cNvPr>
          <p:cNvSpPr>
            <a:spLocks noGrp="1"/>
          </p:cNvSpPr>
          <p:nvPr>
            <p:ph idx="1"/>
          </p:nvPr>
        </p:nvSpPr>
        <p:spPr/>
        <p:txBody>
          <a:bodyPr/>
          <a:lstStyle/>
          <a:p>
            <a:pPr algn="just">
              <a:lnSpc>
                <a:spcPct val="150000"/>
              </a:lnSpc>
            </a:pPr>
            <a:r>
              <a:rPr lang="fr-FR" dirty="0">
                <a:latin typeface="Times New Roman" panose="02020603050405020304" pitchFamily="18" charset="0"/>
                <a:cs typeface="Times New Roman" panose="02020603050405020304" pitchFamily="18" charset="0"/>
              </a:rPr>
              <a:t>La norme phonétique à suivre pour le français varie en fonction des manuels : on trouve parfois le français de Paris, parfois le français de Tours, et d’autres fois encore le « français standardisé ».</a:t>
            </a:r>
          </a:p>
          <a:p>
            <a:pPr algn="just">
              <a:lnSpc>
                <a:spcPct val="150000"/>
              </a:lnSpc>
            </a:pPr>
            <a:r>
              <a:rPr lang="fr-FR" dirty="0">
                <a:latin typeface="Times New Roman" panose="02020603050405020304" pitchFamily="18" charset="0"/>
                <a:cs typeface="Times New Roman" panose="02020603050405020304" pitchFamily="18" charset="0"/>
              </a:rPr>
              <a:t>Plusieurs modèles se sont succédé jusqu’à aujourd’hui.</a:t>
            </a:r>
          </a:p>
          <a:p>
            <a:pPr lvl="0" algn="just">
              <a:lnSpc>
                <a:spcPct val="150000"/>
              </a:lnSpc>
            </a:pPr>
            <a:r>
              <a:rPr lang="fr-FR" dirty="0">
                <a:solidFill>
                  <a:prstClr val="black"/>
                </a:solidFill>
                <a:latin typeface="Times New Roman" panose="02020603050405020304" pitchFamily="18" charset="0"/>
                <a:cs typeface="Times New Roman" panose="02020603050405020304" pitchFamily="18" charset="0"/>
              </a:rPr>
              <a:t>Le français de Tours est souvent cité par les étudiants étrangers comme la norme à suivre, et il est mentionné dans plusieurs manuels. </a:t>
            </a:r>
          </a:p>
          <a:p>
            <a:pPr marL="0" indent="0" algn="just">
              <a:lnSpc>
                <a:spcPct val="150000"/>
              </a:lnSpc>
              <a:buNone/>
            </a:pPr>
            <a:endParaRPr lang="fr-F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76181267"/>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334108" y="1731840"/>
            <a:ext cx="10515600" cy="4351338"/>
          </a:xfrm>
        </p:spPr>
        <p:txBody>
          <a:bodyPr>
            <a:normAutofit/>
          </a:bodyPr>
          <a:lstStyle/>
          <a:p>
            <a:pPr marL="0" indent="0" algn="ctr">
              <a:buNone/>
            </a:pPr>
            <a:r>
              <a:rPr lang="fr-FR" sz="5400" dirty="0" smtClean="0">
                <a:latin typeface="Times New Roman" panose="02020603050405020304" pitchFamily="18" charset="0"/>
                <a:cs typeface="Times New Roman" panose="02020603050405020304" pitchFamily="18" charset="0"/>
              </a:rPr>
              <a:t>Le signe linguistique: arbitraire et/ou motivé?</a:t>
            </a:r>
            <a:endParaRPr lang="cs-CZ" sz="5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91430315"/>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fr-FR" dirty="0" smtClean="0">
                <a:latin typeface="Times New Roman" panose="02020603050405020304" pitchFamily="18" charset="0"/>
                <a:cs typeface="Times New Roman" panose="02020603050405020304" pitchFamily="18" charset="0"/>
              </a:rPr>
              <a:t>Le </a:t>
            </a:r>
            <a:r>
              <a:rPr lang="fr-FR" i="1" dirty="0" smtClean="0">
                <a:latin typeface="Times New Roman" panose="02020603050405020304" pitchFamily="18" charset="0"/>
                <a:cs typeface="Times New Roman" panose="02020603050405020304" pitchFamily="18" charset="0"/>
              </a:rPr>
              <a:t>Cours de linguistique générale </a:t>
            </a:r>
            <a:r>
              <a:rPr lang="fr-FR" dirty="0" smtClean="0">
                <a:latin typeface="Times New Roman" panose="02020603050405020304" pitchFamily="18" charset="0"/>
                <a:cs typeface="Times New Roman" panose="02020603050405020304" pitchFamily="18" charset="0"/>
              </a:rPr>
              <a:t>de Ferdinand de Saussure (CLG, 1916)</a:t>
            </a:r>
            <a:endParaRPr lang="cs-CZ"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p:txBody>
          <a:bodyPr>
            <a:normAutofit/>
          </a:bodyPr>
          <a:lstStyle/>
          <a:p>
            <a:pPr marL="0" indent="0" algn="just">
              <a:lnSpc>
                <a:spcPct val="160000"/>
              </a:lnSpc>
              <a:buNone/>
            </a:pPr>
            <a:r>
              <a:rPr lang="fr-FR" dirty="0" smtClean="0">
                <a:latin typeface="Times New Roman" panose="02020603050405020304" pitchFamily="18" charset="0"/>
                <a:cs typeface="Times New Roman" panose="02020603050405020304" pitchFamily="18" charset="0"/>
              </a:rPr>
              <a:t>Remarque préliminaire: le CLG n’a pas été écrit par Saussure mais par ses élèves qui ont édité les notes des cours qu’ils avaient suivis auprès de lui à Genève.</a:t>
            </a:r>
          </a:p>
          <a:p>
            <a:pPr marL="0" indent="0" algn="just">
              <a:lnSpc>
                <a:spcPct val="160000"/>
              </a:lnSpc>
              <a:buNone/>
            </a:pPr>
            <a:r>
              <a:rPr lang="fr-FR" dirty="0" smtClean="0">
                <a:latin typeface="Times New Roman" panose="02020603050405020304" pitchFamily="18" charset="0"/>
                <a:cs typeface="Times New Roman" panose="02020603050405020304" pitchFamily="18" charset="0"/>
              </a:rPr>
              <a:t>Le </a:t>
            </a:r>
            <a:r>
              <a:rPr lang="fr-FR" i="1" dirty="0" smtClean="0">
                <a:latin typeface="Times New Roman" panose="02020603050405020304" pitchFamily="18" charset="0"/>
                <a:cs typeface="Times New Roman" panose="02020603050405020304" pitchFamily="18" charset="0"/>
              </a:rPr>
              <a:t>CLG </a:t>
            </a:r>
            <a:r>
              <a:rPr lang="fr-FR" dirty="0" smtClean="0">
                <a:latin typeface="Times New Roman" panose="02020603050405020304" pitchFamily="18" charset="0"/>
                <a:cs typeface="Times New Roman" panose="02020603050405020304" pitchFamily="18" charset="0"/>
              </a:rPr>
              <a:t>définit le signe linguistique par 3 propriétés: son caractère 1) biface, 2) linéaire et 3) arbitraire. </a:t>
            </a:r>
          </a:p>
          <a:p>
            <a:pPr marL="0" indent="0" algn="just">
              <a:buNone/>
            </a:pPr>
            <a:endParaRPr lang="cs-CZ"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86770436"/>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fr-FR" dirty="0" smtClean="0">
                <a:latin typeface="Times New Roman" panose="02020603050405020304" pitchFamily="18" charset="0"/>
                <a:cs typeface="Times New Roman" panose="02020603050405020304" pitchFamily="18" charset="0"/>
              </a:rPr>
              <a:t>Le caractère biface du signe</a:t>
            </a:r>
            <a:endParaRPr lang="cs-CZ"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sz="half" idx="1"/>
          </p:nvPr>
        </p:nvSpPr>
        <p:spPr/>
        <p:txBody>
          <a:bodyPr/>
          <a:lstStyle/>
          <a:p>
            <a:pPr marL="0" lvl="0" indent="0" algn="just">
              <a:lnSpc>
                <a:spcPct val="160000"/>
              </a:lnSpc>
              <a:buNone/>
            </a:pPr>
            <a:r>
              <a:rPr lang="fr-FR" sz="1800" dirty="0">
                <a:solidFill>
                  <a:prstClr val="black"/>
                </a:solidFill>
                <a:latin typeface="Times New Roman" panose="02020603050405020304" pitchFamily="18" charset="0"/>
                <a:cs typeface="Times New Roman" panose="02020603050405020304" pitchFamily="18" charset="0"/>
              </a:rPr>
              <a:t>Le signe </a:t>
            </a:r>
            <a:r>
              <a:rPr lang="fr-FR" sz="1800" dirty="0" smtClean="0">
                <a:solidFill>
                  <a:prstClr val="black"/>
                </a:solidFill>
                <a:latin typeface="Times New Roman" panose="02020603050405020304" pitchFamily="18" charset="0"/>
                <a:cs typeface="Times New Roman" panose="02020603050405020304" pitchFamily="18" charset="0"/>
              </a:rPr>
              <a:t>linguistique </a:t>
            </a:r>
            <a:r>
              <a:rPr lang="fr-FR" sz="1800" dirty="0">
                <a:solidFill>
                  <a:prstClr val="black"/>
                </a:solidFill>
                <a:latin typeface="Times New Roman" panose="02020603050405020304" pitchFamily="18" charset="0"/>
                <a:cs typeface="Times New Roman" panose="02020603050405020304" pitchFamily="18" charset="0"/>
              </a:rPr>
              <a:t>est constitué d’un signifié (concept) et d’un signifiant (image acoustique). Ainsi le signe </a:t>
            </a:r>
            <a:r>
              <a:rPr lang="fr-FR" sz="1800" i="1" dirty="0" smtClean="0">
                <a:solidFill>
                  <a:prstClr val="black"/>
                </a:solidFill>
                <a:latin typeface="Times New Roman" panose="02020603050405020304" pitchFamily="18" charset="0"/>
                <a:cs typeface="Times New Roman" panose="02020603050405020304" pitchFamily="18" charset="0"/>
              </a:rPr>
              <a:t>cheval</a:t>
            </a:r>
            <a:r>
              <a:rPr lang="fr-FR" sz="1800" dirty="0" smtClean="0">
                <a:solidFill>
                  <a:prstClr val="black"/>
                </a:solidFill>
                <a:latin typeface="Times New Roman" panose="02020603050405020304" pitchFamily="18" charset="0"/>
                <a:cs typeface="Times New Roman" panose="02020603050405020304" pitchFamily="18" charset="0"/>
              </a:rPr>
              <a:t> </a:t>
            </a:r>
            <a:r>
              <a:rPr lang="fr-FR" sz="1800" dirty="0">
                <a:solidFill>
                  <a:prstClr val="black"/>
                </a:solidFill>
                <a:latin typeface="Times New Roman" panose="02020603050405020304" pitchFamily="18" charset="0"/>
                <a:cs typeface="Times New Roman" panose="02020603050405020304" pitchFamily="18" charset="0"/>
              </a:rPr>
              <a:t>a pour signifié le concept </a:t>
            </a:r>
            <a:r>
              <a:rPr lang="fr-FR" sz="1800" dirty="0" smtClean="0">
                <a:solidFill>
                  <a:prstClr val="black"/>
                </a:solidFill>
                <a:latin typeface="Times New Roman" panose="02020603050405020304" pitchFamily="18" charset="0"/>
                <a:cs typeface="Times New Roman" panose="02020603050405020304" pitchFamily="18" charset="0"/>
              </a:rPr>
              <a:t>de cheval </a:t>
            </a:r>
            <a:r>
              <a:rPr lang="fr-FR" sz="1800" dirty="0">
                <a:solidFill>
                  <a:prstClr val="black"/>
                </a:solidFill>
                <a:latin typeface="Times New Roman" panose="02020603050405020304" pitchFamily="18" charset="0"/>
                <a:cs typeface="Times New Roman" panose="02020603050405020304" pitchFamily="18" charset="0"/>
              </a:rPr>
              <a:t>et pour signifiant la suite de sons </a:t>
            </a:r>
            <a:r>
              <a:rPr lang="fr-FR" sz="1800" dirty="0" smtClean="0">
                <a:solidFill>
                  <a:prstClr val="black"/>
                </a:solidFill>
                <a:latin typeface="Times New Roman" panose="02020603050405020304" pitchFamily="18" charset="0"/>
                <a:cs typeface="Times New Roman" panose="02020603050405020304" pitchFamily="18" charset="0"/>
              </a:rPr>
              <a:t>ch-e-v-a-l. </a:t>
            </a:r>
            <a:r>
              <a:rPr lang="fr-FR" sz="1800" dirty="0">
                <a:solidFill>
                  <a:prstClr val="black"/>
                </a:solidFill>
                <a:latin typeface="Times New Roman" panose="02020603050405020304" pitchFamily="18" charset="0"/>
                <a:cs typeface="Times New Roman" panose="02020603050405020304" pitchFamily="18" charset="0"/>
              </a:rPr>
              <a:t>Le signifié et le signifiant sont liés l’un à l’autre par la même relation que le recto et le verso de la feuille de papier : on ne peut pas évoquer l’un sans évoquer l’autre, tous 2 sont liés.</a:t>
            </a:r>
          </a:p>
          <a:p>
            <a:endParaRPr lang="cs-CZ" dirty="0"/>
          </a:p>
        </p:txBody>
      </p:sp>
      <p:pic>
        <p:nvPicPr>
          <p:cNvPr id="1026" name="Picture 2"/>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6448425" y="2067719"/>
            <a:ext cx="4629150" cy="38671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843635601"/>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fr-FR" dirty="0" smtClean="0">
                <a:latin typeface="Times New Roman" panose="02020603050405020304" pitchFamily="18" charset="0"/>
                <a:cs typeface="Times New Roman" panose="02020603050405020304" pitchFamily="18" charset="0"/>
              </a:rPr>
              <a:t>Le caractère linéaire du signe</a:t>
            </a:r>
            <a:endParaRPr lang="cs-CZ"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p:txBody>
          <a:bodyPr/>
          <a:lstStyle/>
          <a:p>
            <a:pPr algn="just">
              <a:lnSpc>
                <a:spcPct val="150000"/>
              </a:lnSpc>
            </a:pPr>
            <a:r>
              <a:rPr lang="fr-FR" dirty="0" smtClean="0">
                <a:latin typeface="Times New Roman" panose="02020603050405020304" pitchFamily="18" charset="0"/>
                <a:cs typeface="Times New Roman" panose="02020603050405020304" pitchFamily="18" charset="0"/>
              </a:rPr>
              <a:t>Le signe est linéaire, dans la mesure où il s’inscrit à l’intérieur d’une successivité ; les signes, lorsque nous parlons, se sucèdent les uns aux autres. </a:t>
            </a:r>
          </a:p>
          <a:p>
            <a:pPr algn="just">
              <a:lnSpc>
                <a:spcPct val="150000"/>
              </a:lnSpc>
            </a:pPr>
            <a:r>
              <a:rPr lang="fr-FR" dirty="0" smtClean="0">
                <a:latin typeface="Times New Roman" panose="02020603050405020304" pitchFamily="18" charset="0"/>
                <a:cs typeface="Times New Roman" panose="02020603050405020304" pitchFamily="18" charset="0"/>
              </a:rPr>
              <a:t>« Le </a:t>
            </a:r>
            <a:r>
              <a:rPr lang="fr-FR" dirty="0">
                <a:latin typeface="Times New Roman" panose="02020603050405020304" pitchFamily="18" charset="0"/>
                <a:cs typeface="Times New Roman" panose="02020603050405020304" pitchFamily="18" charset="0"/>
              </a:rPr>
              <a:t>signifiant, étant de nature auditive, se déroule dans le temps </a:t>
            </a:r>
            <a:r>
              <a:rPr lang="fr-FR" dirty="0" smtClean="0">
                <a:latin typeface="Times New Roman" panose="02020603050405020304" pitchFamily="18" charset="0"/>
                <a:cs typeface="Times New Roman" panose="02020603050405020304" pitchFamily="18" charset="0"/>
              </a:rPr>
              <a:t>» (CLG)</a:t>
            </a:r>
            <a:endParaRPr lang="cs-CZ"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81725691"/>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fr-FR" dirty="0" smtClean="0">
                <a:latin typeface="Times New Roman" panose="02020603050405020304" pitchFamily="18" charset="0"/>
                <a:cs typeface="Times New Roman" panose="02020603050405020304" pitchFamily="18" charset="0"/>
              </a:rPr>
              <a:t>Le caractère arbitraire du signe</a:t>
            </a:r>
            <a:endParaRPr lang="cs-CZ"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p:txBody>
          <a:bodyPr>
            <a:normAutofit fontScale="92500" lnSpcReduction="20000"/>
          </a:bodyPr>
          <a:lstStyle/>
          <a:p>
            <a:pPr marL="0" indent="0">
              <a:lnSpc>
                <a:spcPct val="150000"/>
              </a:lnSpc>
              <a:buNone/>
            </a:pPr>
            <a:r>
              <a:rPr lang="fr-FR" dirty="0" smtClean="0">
                <a:latin typeface="Times New Roman" panose="02020603050405020304" pitchFamily="18" charset="0"/>
                <a:cs typeface="Times New Roman" panose="02020603050405020304" pitchFamily="18" charset="0"/>
              </a:rPr>
              <a:t>« Le </a:t>
            </a:r>
            <a:r>
              <a:rPr lang="fr-FR" dirty="0">
                <a:latin typeface="Times New Roman" panose="02020603050405020304" pitchFamily="18" charset="0"/>
                <a:cs typeface="Times New Roman" panose="02020603050405020304" pitchFamily="18" charset="0"/>
              </a:rPr>
              <a:t>lien unifiant le signifiant et le signifié est arbitraire, ou encore, puisque nous entendons par signe le total résultant de l'association d'un signifiant à un signifié, nous pouvons dire plus simplement : le signe linguistique </a:t>
            </a:r>
            <a:r>
              <a:rPr lang="fr-FR" dirty="0" smtClean="0">
                <a:latin typeface="Times New Roman" panose="02020603050405020304" pitchFamily="18" charset="0"/>
                <a:cs typeface="Times New Roman" panose="02020603050405020304" pitchFamily="18" charset="0"/>
              </a:rPr>
              <a:t>est arbitraire</a:t>
            </a:r>
            <a:r>
              <a:rPr lang="fr-FR" dirty="0">
                <a:latin typeface="Times New Roman" panose="02020603050405020304" pitchFamily="18" charset="0"/>
                <a:cs typeface="Times New Roman" panose="02020603050405020304" pitchFamily="18" charset="0"/>
              </a:rPr>
              <a:t>.</a:t>
            </a:r>
            <a:br>
              <a:rPr lang="fr-FR" dirty="0">
                <a:latin typeface="Times New Roman" panose="02020603050405020304" pitchFamily="18" charset="0"/>
                <a:cs typeface="Times New Roman" panose="02020603050405020304" pitchFamily="18" charset="0"/>
              </a:rPr>
            </a:br>
            <a:r>
              <a:rPr lang="fr-FR" dirty="0">
                <a:latin typeface="Times New Roman" panose="02020603050405020304" pitchFamily="18" charset="0"/>
                <a:cs typeface="Times New Roman" panose="02020603050405020304" pitchFamily="18" charset="0"/>
              </a:rPr>
              <a:t>Ainsi l'idée de "soeur" n'est liée par aucun rapport intérieur avec la suite de sons s-ö-r qui lui sert de signifiant ; il pourrait être aussi bien représenté par n'importe quel autre : à preuve les différences entre les langues et l'existence même de langues </a:t>
            </a:r>
            <a:r>
              <a:rPr lang="fr-FR" dirty="0" smtClean="0">
                <a:latin typeface="Times New Roman" panose="02020603050405020304" pitchFamily="18" charset="0"/>
                <a:cs typeface="Times New Roman" panose="02020603050405020304" pitchFamily="18" charset="0"/>
              </a:rPr>
              <a:t>différentes » (CLG)</a:t>
            </a:r>
            <a:endParaRPr lang="cs-CZ"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8897027"/>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fr-FR" dirty="0" smtClean="0">
                <a:latin typeface="Times New Roman" panose="02020603050405020304" pitchFamily="18" charset="0"/>
                <a:cs typeface="Times New Roman" panose="02020603050405020304" pitchFamily="18" charset="0"/>
              </a:rPr>
              <a:t>Le caractère arbitraire du signe</a:t>
            </a:r>
            <a:endParaRPr lang="cs-CZ"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p:txBody>
          <a:bodyPr>
            <a:normAutofit fontScale="92500"/>
          </a:bodyPr>
          <a:lstStyle/>
          <a:p>
            <a:pPr algn="just">
              <a:lnSpc>
                <a:spcPct val="150000"/>
              </a:lnSpc>
            </a:pPr>
            <a:r>
              <a:rPr lang="fr-FR" dirty="0" smtClean="0">
                <a:latin typeface="Times New Roman" panose="02020603050405020304" pitchFamily="18" charset="0"/>
                <a:cs typeface="Times New Roman" panose="02020603050405020304" pitchFamily="18" charset="0"/>
              </a:rPr>
              <a:t>Selon le CLG, il n’y a aucun lien de motivation entre le signifié et le signifiant. Il n’y a rien, par exemple, qui fasse que le concept « livre » ait pour signifiant </a:t>
            </a:r>
            <a:r>
              <a:rPr lang="fr-FR" i="1" dirty="0" smtClean="0">
                <a:latin typeface="Times New Roman" panose="02020603050405020304" pitchFamily="18" charset="0"/>
                <a:cs typeface="Times New Roman" panose="02020603050405020304" pitchFamily="18" charset="0"/>
              </a:rPr>
              <a:t>book</a:t>
            </a:r>
            <a:r>
              <a:rPr lang="fr-FR" dirty="0" smtClean="0">
                <a:latin typeface="Times New Roman" panose="02020603050405020304" pitchFamily="18" charset="0"/>
                <a:cs typeface="Times New Roman" panose="02020603050405020304" pitchFamily="18" charset="0"/>
              </a:rPr>
              <a:t> en anglais, </a:t>
            </a:r>
            <a:r>
              <a:rPr lang="fr-FR" i="1" dirty="0" smtClean="0">
                <a:latin typeface="Times New Roman" panose="02020603050405020304" pitchFamily="18" charset="0"/>
                <a:cs typeface="Times New Roman" panose="02020603050405020304" pitchFamily="18" charset="0"/>
              </a:rPr>
              <a:t>livre</a:t>
            </a:r>
            <a:r>
              <a:rPr lang="fr-FR" dirty="0" smtClean="0">
                <a:latin typeface="Times New Roman" panose="02020603050405020304" pitchFamily="18" charset="0"/>
                <a:cs typeface="Times New Roman" panose="02020603050405020304" pitchFamily="18" charset="0"/>
              </a:rPr>
              <a:t> en français et </a:t>
            </a:r>
            <a:r>
              <a:rPr lang="fr-FR" i="1" dirty="0" smtClean="0">
                <a:latin typeface="Times New Roman" panose="02020603050405020304" pitchFamily="18" charset="0"/>
                <a:cs typeface="Times New Roman" panose="02020603050405020304" pitchFamily="18" charset="0"/>
              </a:rPr>
              <a:t>kniha</a:t>
            </a:r>
            <a:r>
              <a:rPr lang="fr-FR" dirty="0" smtClean="0">
                <a:latin typeface="Times New Roman" panose="02020603050405020304" pitchFamily="18" charset="0"/>
                <a:cs typeface="Times New Roman" panose="02020603050405020304" pitchFamily="18" charset="0"/>
              </a:rPr>
              <a:t> en tchèque. </a:t>
            </a:r>
          </a:p>
          <a:p>
            <a:pPr algn="just">
              <a:lnSpc>
                <a:spcPct val="150000"/>
              </a:lnSpc>
            </a:pPr>
            <a:r>
              <a:rPr lang="fr-FR" dirty="0" smtClean="0">
                <a:latin typeface="Times New Roman" panose="02020603050405020304" pitchFamily="18" charset="0"/>
                <a:cs typeface="Times New Roman" panose="02020603050405020304" pitchFamily="18" charset="0"/>
              </a:rPr>
              <a:t>L’idée de l’arbitraire du signe peut être reformulée de la façon suivante: le son d’un signe ne reflète pas son sens. Le son </a:t>
            </a:r>
            <a:r>
              <a:rPr lang="fr-FR" dirty="0">
                <a:latin typeface="Times New Roman" panose="02020603050405020304" pitchFamily="18" charset="0"/>
                <a:cs typeface="Times New Roman" panose="02020603050405020304" pitchFamily="18" charset="0"/>
              </a:rPr>
              <a:t>[</a:t>
            </a:r>
            <a:r>
              <a:rPr lang="fr-FR" dirty="0" smtClean="0">
                <a:latin typeface="Times New Roman" panose="02020603050405020304" pitchFamily="18" charset="0"/>
                <a:cs typeface="Times New Roman" panose="02020603050405020304" pitchFamily="18" charset="0"/>
              </a:rPr>
              <a:t>livʁ], par exemple, ne « reflète » pas, n’ imite pas le sens du mot « livre ». </a:t>
            </a:r>
          </a:p>
          <a:p>
            <a:pPr algn="just"/>
            <a:endParaRPr lang="fr-FR" dirty="0" smtClean="0">
              <a:latin typeface="Times New Roman" panose="02020603050405020304" pitchFamily="18" charset="0"/>
              <a:cs typeface="Times New Roman" panose="02020603050405020304" pitchFamily="18" charset="0"/>
            </a:endParaRPr>
          </a:p>
          <a:p>
            <a:endParaRPr lang="cs-CZ"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23868307"/>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fr-FR" dirty="0" smtClean="0">
                <a:latin typeface="Times New Roman" panose="02020603050405020304" pitchFamily="18" charset="0"/>
                <a:cs typeface="Times New Roman" panose="02020603050405020304" pitchFamily="18" charset="0"/>
              </a:rPr>
              <a:t>Quelles objections peut-on formuler à la théorie de l’arbitraire du signe? </a:t>
            </a:r>
            <a:endParaRPr lang="cs-CZ"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p:txBody>
          <a:bodyPr>
            <a:normAutofit fontScale="70000" lnSpcReduction="20000"/>
          </a:bodyPr>
          <a:lstStyle/>
          <a:p>
            <a:pPr algn="just">
              <a:lnSpc>
                <a:spcPct val="150000"/>
              </a:lnSpc>
            </a:pPr>
            <a:r>
              <a:rPr lang="fr-FR" dirty="0" smtClean="0">
                <a:latin typeface="Times New Roman" panose="02020603050405020304" pitchFamily="18" charset="0"/>
                <a:cs typeface="Times New Roman" panose="02020603050405020304" pitchFamily="18" charset="0"/>
              </a:rPr>
              <a:t>Dire que le signe est arbitraire parce qu’il varie d’une langue à l’autre peut être contesté. Ce n’est pas parce qu’un concept a un signifiant A dans une langue et un signifiant B dans l’autre qu’il est forcément arbitraire.</a:t>
            </a:r>
            <a:r>
              <a:rPr lang="fr-FR" dirty="0">
                <a:latin typeface="Times New Roman" panose="02020603050405020304" pitchFamily="18" charset="0"/>
                <a:cs typeface="Times New Roman" panose="02020603050405020304" pitchFamily="18" charset="0"/>
              </a:rPr>
              <a:t> </a:t>
            </a:r>
            <a:r>
              <a:rPr lang="fr-FR" dirty="0" smtClean="0">
                <a:latin typeface="Times New Roman" panose="02020603050405020304" pitchFamily="18" charset="0"/>
                <a:cs typeface="Times New Roman" panose="02020603050405020304" pitchFamily="18" charset="0"/>
              </a:rPr>
              <a:t>Si je vous demande de dessiner la mer ou une montagne, il y a de fortes chances que vous les dessiniez chacun différemment; pourtant, vous chercherez tous à « représenter » d’une façon ou d’une autre la mer ou une montagne. </a:t>
            </a:r>
            <a:endParaRPr lang="fr-FR" dirty="0">
              <a:latin typeface="Times New Roman" panose="02020603050405020304" pitchFamily="18" charset="0"/>
              <a:cs typeface="Times New Roman" panose="02020603050405020304" pitchFamily="18" charset="0"/>
            </a:endParaRPr>
          </a:p>
          <a:p>
            <a:pPr algn="just">
              <a:lnSpc>
                <a:spcPct val="150000"/>
              </a:lnSpc>
            </a:pPr>
            <a:r>
              <a:rPr lang="fr-FR" dirty="0" smtClean="0">
                <a:latin typeface="Times New Roman" panose="02020603050405020304" pitchFamily="18" charset="0"/>
                <a:cs typeface="Times New Roman" panose="02020603050405020304" pitchFamily="18" charset="0"/>
              </a:rPr>
              <a:t>Il en va de même avec le signe en principe : rien n’empêche que 2 signifiants différents puissent, chacun à sa façon, représenter un même signifié. Le français « Plouf » et l’anglais « Splash » imitent chacun à leur façon un objet ou un être qui tombent dans l’eau. </a:t>
            </a:r>
          </a:p>
          <a:p>
            <a:pPr algn="just"/>
            <a:endParaRPr lang="fr-FR"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32232120"/>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838200" y="797169"/>
            <a:ext cx="10515600" cy="5379794"/>
          </a:xfrm>
        </p:spPr>
        <p:txBody>
          <a:bodyPr>
            <a:normAutofit/>
          </a:bodyPr>
          <a:lstStyle/>
          <a:p>
            <a:pPr algn="just">
              <a:lnSpc>
                <a:spcPct val="150000"/>
              </a:lnSpc>
            </a:pPr>
            <a:r>
              <a:rPr lang="fr-FR" dirty="0" smtClean="0">
                <a:latin typeface="Times New Roman" panose="02020603050405020304" pitchFamily="18" charset="0"/>
                <a:cs typeface="Times New Roman" panose="02020603050405020304" pitchFamily="18" charset="0"/>
              </a:rPr>
              <a:t>Il y a en réalité un ensemble de cas où le signe n’est pas arbitraire mais au contraire motivé, c’est-à-dire où il y a un lien entre le son et le sens, le premier imitant le second. </a:t>
            </a:r>
          </a:p>
          <a:p>
            <a:pPr algn="just">
              <a:lnSpc>
                <a:spcPct val="150000"/>
              </a:lnSpc>
            </a:pPr>
            <a:r>
              <a:rPr lang="fr-FR" dirty="0" smtClean="0">
                <a:latin typeface="Times New Roman" panose="02020603050405020304" pitchFamily="18" charset="0"/>
                <a:cs typeface="Times New Roman" panose="02020603050405020304" pitchFamily="18" charset="0"/>
              </a:rPr>
              <a:t>Plus qu’en termes rigides, le problème de l’arbitraire et de la motivation doit être pensé comme un continuum.</a:t>
            </a:r>
          </a:p>
          <a:p>
            <a:pPr algn="just">
              <a:lnSpc>
                <a:spcPct val="150000"/>
              </a:lnSpc>
            </a:pPr>
            <a:r>
              <a:rPr lang="fr-FR" dirty="0" smtClean="0">
                <a:latin typeface="Times New Roman" panose="02020603050405020304" pitchFamily="18" charset="0"/>
                <a:cs typeface="Times New Roman" panose="02020603050405020304" pitchFamily="18" charset="0"/>
              </a:rPr>
              <a:t>Ainsi le signe peut être plus ou moins motivé ou plus ou moins arbitraire. </a:t>
            </a:r>
          </a:p>
        </p:txBody>
      </p:sp>
    </p:spTree>
    <p:extLst>
      <p:ext uri="{BB962C8B-B14F-4D97-AF65-F5344CB8AC3E}">
        <p14:creationId xmlns:p14="http://schemas.microsoft.com/office/powerpoint/2010/main" val="3806510898"/>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normAutofit fontScale="90000"/>
          </a:bodyPr>
          <a:lstStyle/>
          <a:p>
            <a:r>
              <a:rPr lang="fr-FR" dirty="0" smtClean="0">
                <a:latin typeface="Times New Roman" panose="02020603050405020304" pitchFamily="18" charset="0"/>
                <a:cs typeface="Times New Roman" panose="02020603050405020304" pitchFamily="18" charset="0"/>
              </a:rPr>
              <a:t>Dans quels cas voyez-vous un rapport entre le son et le sens? </a:t>
            </a:r>
            <a:endParaRPr lang="cs-CZ"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94795567"/>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fr-FR" dirty="0" smtClean="0">
                <a:latin typeface="Times New Roman" panose="02020603050405020304" pitchFamily="18" charset="0"/>
                <a:cs typeface="Times New Roman" panose="02020603050405020304" pitchFamily="18" charset="0"/>
              </a:rPr>
              <a:t>L’onomatopée</a:t>
            </a:r>
            <a:endParaRPr lang="cs-CZ"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p:txBody>
          <a:bodyPr>
            <a:normAutofit fontScale="92500"/>
          </a:bodyPr>
          <a:lstStyle/>
          <a:p>
            <a:pPr algn="just">
              <a:lnSpc>
                <a:spcPct val="150000"/>
              </a:lnSpc>
            </a:pPr>
            <a:r>
              <a:rPr lang="fr-FR" dirty="0" smtClean="0">
                <a:latin typeface="Times New Roman" panose="02020603050405020304" pitchFamily="18" charset="0"/>
                <a:cs typeface="Times New Roman" panose="02020603050405020304" pitchFamily="18" charset="0"/>
              </a:rPr>
              <a:t>Les onomatopées sont des mots dont le son évoque la chose, l’événement ou l’être dénommés. </a:t>
            </a:r>
          </a:p>
          <a:p>
            <a:pPr algn="just">
              <a:lnSpc>
                <a:spcPct val="150000"/>
              </a:lnSpc>
            </a:pPr>
            <a:r>
              <a:rPr lang="fr-FR" dirty="0" smtClean="0">
                <a:latin typeface="Times New Roman" panose="02020603050405020304" pitchFamily="18" charset="0"/>
                <a:cs typeface="Times New Roman" panose="02020603050405020304" pitchFamily="18" charset="0"/>
              </a:rPr>
              <a:t>Exemples: Boum! imite une explosion, Plouf! </a:t>
            </a:r>
            <a:r>
              <a:rPr lang="fr-FR" dirty="0">
                <a:latin typeface="Times New Roman" panose="02020603050405020304" pitchFamily="18" charset="0"/>
                <a:cs typeface="Times New Roman" panose="02020603050405020304" pitchFamily="18" charset="0"/>
              </a:rPr>
              <a:t>i</a:t>
            </a:r>
            <a:r>
              <a:rPr lang="fr-FR" dirty="0" smtClean="0">
                <a:latin typeface="Times New Roman" panose="02020603050405020304" pitchFamily="18" charset="0"/>
                <a:cs typeface="Times New Roman" panose="02020603050405020304" pitchFamily="18" charset="0"/>
              </a:rPr>
              <a:t>mite un objet qui tombe dans l’eau, etc.</a:t>
            </a:r>
          </a:p>
          <a:p>
            <a:pPr algn="just">
              <a:lnSpc>
                <a:spcPct val="150000"/>
              </a:lnSpc>
            </a:pPr>
            <a:r>
              <a:rPr lang="fr-FR" dirty="0" smtClean="0">
                <a:latin typeface="Times New Roman" panose="02020603050405020304" pitchFamily="18" charset="0"/>
                <a:cs typeface="Times New Roman" panose="02020603050405020304" pitchFamily="18" charset="0"/>
              </a:rPr>
              <a:t>2 onomatopées peuvent refléter des choses </a:t>
            </a:r>
            <a:r>
              <a:rPr lang="fr-FR" dirty="0" smtClean="0">
                <a:latin typeface="Times New Roman" panose="02020603050405020304" pitchFamily="18" charset="0"/>
                <a:cs typeface="Times New Roman" panose="02020603050405020304" pitchFamily="18" charset="0"/>
              </a:rPr>
              <a:t>dif</a:t>
            </a:r>
            <a:r>
              <a:rPr lang="cs-CZ" dirty="0" smtClean="0">
                <a:latin typeface="Times New Roman" panose="02020603050405020304" pitchFamily="18" charset="0"/>
                <a:cs typeface="Times New Roman" panose="02020603050405020304" pitchFamily="18" charset="0"/>
              </a:rPr>
              <a:t>f</a:t>
            </a:r>
            <a:r>
              <a:rPr lang="fr-FR" dirty="0" smtClean="0">
                <a:latin typeface="Times New Roman" panose="02020603050405020304" pitchFamily="18" charset="0"/>
                <a:cs typeface="Times New Roman" panose="02020603050405020304" pitchFamily="18" charset="0"/>
              </a:rPr>
              <a:t>érentes</a:t>
            </a:r>
            <a:r>
              <a:rPr lang="fr-FR" dirty="0" smtClean="0">
                <a:latin typeface="Times New Roman" panose="02020603050405020304" pitchFamily="18" charset="0"/>
                <a:cs typeface="Times New Roman" panose="02020603050405020304" pitchFamily="18" charset="0"/>
              </a:rPr>
              <a:t>: vroum en français imite le bruit d’un moteur, alors qu’en slovaque c’est le bruit de l’ours.</a:t>
            </a:r>
            <a:endParaRPr lang="cs-CZ"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538673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EF1D3086-819D-4696-AD6E-108973F76A86}"/>
              </a:ext>
            </a:extLst>
          </p:cNvPr>
          <p:cNvSpPr>
            <a:spLocks noGrp="1"/>
          </p:cNvSpPr>
          <p:nvPr>
            <p:ph type="title"/>
          </p:nvPr>
        </p:nvSpPr>
        <p:spPr>
          <a:xfrm>
            <a:off x="838200" y="325368"/>
            <a:ext cx="10515600" cy="1325563"/>
          </a:xfrm>
        </p:spPr>
        <p:txBody>
          <a:bodyPr/>
          <a:lstStyle/>
          <a:p>
            <a:pPr algn="ctr"/>
            <a:r>
              <a:rPr lang="fr-FR" dirty="0">
                <a:solidFill>
                  <a:prstClr val="black"/>
                </a:solidFill>
                <a:latin typeface="Times New Roman" panose="02020603050405020304" pitchFamily="18" charset="0"/>
                <a:cs typeface="Times New Roman" panose="02020603050405020304" pitchFamily="18" charset="0"/>
              </a:rPr>
              <a:t>La norme phonétique. Le français parisien cultivé</a:t>
            </a:r>
            <a:endParaRPr lang="fr-FR" dirty="0"/>
          </a:p>
        </p:txBody>
      </p:sp>
      <p:sp>
        <p:nvSpPr>
          <p:cNvPr id="3" name="Espace réservé du contenu 2">
            <a:extLst>
              <a:ext uri="{FF2B5EF4-FFF2-40B4-BE49-F238E27FC236}">
                <a16:creationId xmlns="" xmlns:a16="http://schemas.microsoft.com/office/drawing/2014/main" id="{F48B463C-4D32-4C1E-A80F-858807A64091}"/>
              </a:ext>
            </a:extLst>
          </p:cNvPr>
          <p:cNvSpPr>
            <a:spLocks noGrp="1"/>
          </p:cNvSpPr>
          <p:nvPr>
            <p:ph idx="1"/>
          </p:nvPr>
        </p:nvSpPr>
        <p:spPr/>
        <p:txBody>
          <a:bodyPr>
            <a:normAutofit fontScale="77500" lnSpcReduction="20000"/>
          </a:bodyPr>
          <a:lstStyle/>
          <a:p>
            <a:pPr lvl="0" algn="just">
              <a:lnSpc>
                <a:spcPct val="150000"/>
              </a:lnSpc>
            </a:pPr>
            <a:r>
              <a:rPr lang="fr-FR" dirty="0">
                <a:solidFill>
                  <a:prstClr val="black"/>
                </a:solidFill>
                <a:latin typeface="Times New Roman" panose="02020603050405020304" pitchFamily="18" charset="0"/>
                <a:cs typeface="Times New Roman" panose="02020603050405020304" pitchFamily="18" charset="0"/>
              </a:rPr>
              <a:t>Le français parisien cultivé sert de norme dès le début du 20</a:t>
            </a:r>
            <a:r>
              <a:rPr lang="fr-FR" baseline="30000" dirty="0">
                <a:solidFill>
                  <a:prstClr val="black"/>
                </a:solidFill>
                <a:latin typeface="Times New Roman" panose="02020603050405020304" pitchFamily="18" charset="0"/>
                <a:cs typeface="Times New Roman" panose="02020603050405020304" pitchFamily="18" charset="0"/>
              </a:rPr>
              <a:t>ème</a:t>
            </a:r>
            <a:r>
              <a:rPr lang="fr-FR" dirty="0">
                <a:solidFill>
                  <a:prstClr val="black"/>
                </a:solidFill>
                <a:latin typeface="Times New Roman" panose="02020603050405020304" pitchFamily="18" charset="0"/>
                <a:cs typeface="Times New Roman" panose="02020603050405020304" pitchFamily="18" charset="0"/>
              </a:rPr>
              <a:t> siècle.</a:t>
            </a:r>
          </a:p>
          <a:p>
            <a:pPr lvl="0" algn="just">
              <a:lnSpc>
                <a:spcPct val="150000"/>
              </a:lnSpc>
            </a:pPr>
            <a:r>
              <a:rPr lang="fr-FR" dirty="0">
                <a:solidFill>
                  <a:prstClr val="black"/>
                </a:solidFill>
                <a:latin typeface="Times New Roman" panose="02020603050405020304" pitchFamily="18" charset="0"/>
                <a:cs typeface="Times New Roman" panose="02020603050405020304" pitchFamily="18" charset="0"/>
              </a:rPr>
              <a:t>La raison en est que Paris est la ville administrative principale, qui jouit de prestige; c’est la </a:t>
            </a:r>
            <a:r>
              <a:rPr lang="fr-FR" dirty="0" smtClean="0">
                <a:solidFill>
                  <a:prstClr val="black"/>
                </a:solidFill>
                <a:latin typeface="Times New Roman" panose="02020603050405020304" pitchFamily="18" charset="0"/>
                <a:cs typeface="Times New Roman" panose="02020603050405020304" pitchFamily="18" charset="0"/>
              </a:rPr>
              <a:t>vil</a:t>
            </a:r>
            <a:r>
              <a:rPr lang="cs-CZ" dirty="0" smtClean="0">
                <a:solidFill>
                  <a:prstClr val="black"/>
                </a:solidFill>
                <a:latin typeface="Times New Roman" panose="02020603050405020304" pitchFamily="18" charset="0"/>
                <a:cs typeface="Times New Roman" panose="02020603050405020304" pitchFamily="18" charset="0"/>
              </a:rPr>
              <a:t>l</a:t>
            </a:r>
            <a:r>
              <a:rPr lang="fr-FR" dirty="0" smtClean="0">
                <a:solidFill>
                  <a:prstClr val="black"/>
                </a:solidFill>
                <a:latin typeface="Times New Roman" panose="02020603050405020304" pitchFamily="18" charset="0"/>
                <a:cs typeface="Times New Roman" panose="02020603050405020304" pitchFamily="18" charset="0"/>
              </a:rPr>
              <a:t>e </a:t>
            </a:r>
            <a:r>
              <a:rPr lang="fr-FR" dirty="0">
                <a:solidFill>
                  <a:prstClr val="black"/>
                </a:solidFill>
                <a:latin typeface="Times New Roman" panose="02020603050405020304" pitchFamily="18" charset="0"/>
                <a:cs typeface="Times New Roman" panose="02020603050405020304" pitchFamily="18" charset="0"/>
              </a:rPr>
              <a:t>de la culture, du bon ton, etc.</a:t>
            </a:r>
          </a:p>
          <a:p>
            <a:pPr lvl="0" algn="just">
              <a:lnSpc>
                <a:spcPct val="150000"/>
              </a:lnSpc>
            </a:pPr>
            <a:r>
              <a:rPr lang="fr-FR" i="1" dirty="0">
                <a:latin typeface="Times New Roman" panose="02020603050405020304" pitchFamily="18" charset="0"/>
                <a:cs typeface="Times New Roman" panose="02020603050405020304" pitchFamily="18" charset="0"/>
              </a:rPr>
              <a:t>« Le français étant originairement la langue de la région parisienne et plus spécialement la langue de Paris, c’est évidemment la prononciation du lieu d’origine qui doit faire autorité. D’ailleurs, il est inutile de discuter, le fait est là : avec le régime de décentralisation que nous vivons depuis des siècles, Paris est reconnu, consciemment ou non, par tous les Français, comme le modèle du  bon ton dans les questions de langage et les autres</a:t>
            </a:r>
            <a:r>
              <a:rPr lang="fr-FR" dirty="0">
                <a:latin typeface="Times New Roman" panose="02020603050405020304" pitchFamily="18" charset="0"/>
                <a:cs typeface="Times New Roman" panose="02020603050405020304" pitchFamily="18" charset="0"/>
              </a:rPr>
              <a:t>. </a:t>
            </a:r>
            <a:r>
              <a:rPr lang="fr-FR" i="1" dirty="0">
                <a:latin typeface="Times New Roman" panose="02020603050405020304" pitchFamily="18" charset="0"/>
                <a:cs typeface="Times New Roman" panose="02020603050405020304" pitchFamily="18" charset="0"/>
              </a:rPr>
              <a:t>»</a:t>
            </a:r>
            <a:r>
              <a:rPr lang="fr-FR" dirty="0">
                <a:latin typeface="Times New Roman" panose="02020603050405020304" pitchFamily="18" charset="0"/>
                <a:cs typeface="Times New Roman" panose="02020603050405020304" pitchFamily="18" charset="0"/>
              </a:rPr>
              <a:t> (Pierre Fouché)</a:t>
            </a:r>
            <a:endParaRPr lang="fr-FR" dirty="0">
              <a:solidFill>
                <a:prstClr val="black"/>
              </a:solidFill>
              <a:latin typeface="Times New Roman" panose="02020603050405020304" pitchFamily="18" charset="0"/>
              <a:cs typeface="Times New Roman" panose="02020603050405020304" pitchFamily="18" charset="0"/>
            </a:endParaRPr>
          </a:p>
          <a:p>
            <a:endParaRPr lang="fr-FR" dirty="0"/>
          </a:p>
        </p:txBody>
      </p:sp>
    </p:spTree>
    <p:extLst>
      <p:ext uri="{BB962C8B-B14F-4D97-AF65-F5344CB8AC3E}">
        <p14:creationId xmlns:p14="http://schemas.microsoft.com/office/powerpoint/2010/main" val="962186975"/>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fr-FR" dirty="0" smtClean="0">
                <a:latin typeface="Times New Roman" panose="02020603050405020304" pitchFamily="18" charset="0"/>
                <a:cs typeface="Times New Roman" panose="02020603050405020304" pitchFamily="18" charset="0"/>
              </a:rPr>
              <a:t>Les mots d’origine onomatopéique</a:t>
            </a:r>
            <a:endParaRPr lang="cs-CZ"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p:txBody>
          <a:bodyPr/>
          <a:lstStyle/>
          <a:p>
            <a:r>
              <a:rPr lang="fr-FR" dirty="0" smtClean="0">
                <a:latin typeface="Times New Roman" panose="02020603050405020304" pitchFamily="18" charset="0"/>
                <a:cs typeface="Times New Roman" panose="02020603050405020304" pitchFamily="18" charset="0"/>
              </a:rPr>
              <a:t>Les mots d’origine onomatopéique sont des mots formés à partir d’une base qui est ou a été une onomatopée, mais qui ne sont plus des onomatopées.</a:t>
            </a:r>
          </a:p>
          <a:p>
            <a:r>
              <a:rPr lang="fr-FR" dirty="0" smtClean="0">
                <a:latin typeface="Times New Roman" panose="02020603050405020304" pitchFamily="18" charset="0"/>
                <a:cs typeface="Times New Roman" panose="02020603050405020304" pitchFamily="18" charset="0"/>
              </a:rPr>
              <a:t>Exemple 1 : un verbe comme </a:t>
            </a:r>
            <a:r>
              <a:rPr lang="fr-FR" i="1" dirty="0" smtClean="0">
                <a:latin typeface="Times New Roman" panose="02020603050405020304" pitchFamily="18" charset="0"/>
                <a:cs typeface="Times New Roman" panose="02020603050405020304" pitchFamily="18" charset="0"/>
              </a:rPr>
              <a:t>bêler </a:t>
            </a:r>
            <a:r>
              <a:rPr lang="fr-FR" dirty="0" smtClean="0">
                <a:latin typeface="Times New Roman" panose="02020603050405020304" pitchFamily="18" charset="0"/>
                <a:cs typeface="Times New Roman" panose="02020603050405020304" pitchFamily="18" charset="0"/>
              </a:rPr>
              <a:t>sert à désigner le bruit que fait le mouton (&lt; bêêêêê!), un verbe comme </a:t>
            </a:r>
            <a:r>
              <a:rPr lang="fr-FR" i="1" dirty="0" smtClean="0">
                <a:latin typeface="Times New Roman" panose="02020603050405020304" pitchFamily="18" charset="0"/>
                <a:cs typeface="Times New Roman" panose="02020603050405020304" pitchFamily="18" charset="0"/>
              </a:rPr>
              <a:t>miauler</a:t>
            </a:r>
            <a:r>
              <a:rPr lang="fr-FR" dirty="0" smtClean="0">
                <a:latin typeface="Times New Roman" panose="02020603050405020304" pitchFamily="18" charset="0"/>
                <a:cs typeface="Times New Roman" panose="02020603050405020304" pitchFamily="18" charset="0"/>
              </a:rPr>
              <a:t> le bruit que fait le chat (&lt;miaou!), etc. </a:t>
            </a:r>
          </a:p>
          <a:p>
            <a:r>
              <a:rPr lang="fr-FR" dirty="0" smtClean="0">
                <a:latin typeface="Times New Roman" panose="02020603050405020304" pitchFamily="18" charset="0"/>
                <a:cs typeface="Times New Roman" panose="02020603050405020304" pitchFamily="18" charset="0"/>
              </a:rPr>
              <a:t>Exemple 2 : le mot </a:t>
            </a:r>
            <a:r>
              <a:rPr lang="fr-FR" i="1" dirty="0" smtClean="0">
                <a:latin typeface="Times New Roman" panose="02020603050405020304" pitchFamily="18" charset="0"/>
                <a:cs typeface="Times New Roman" panose="02020603050405020304" pitchFamily="18" charset="0"/>
              </a:rPr>
              <a:t>tonnerre</a:t>
            </a:r>
            <a:r>
              <a:rPr lang="fr-FR" dirty="0" smtClean="0">
                <a:latin typeface="Times New Roman" panose="02020603050405020304" pitchFamily="18" charset="0"/>
                <a:cs typeface="Times New Roman" panose="02020603050405020304" pitchFamily="18" charset="0"/>
              </a:rPr>
              <a:t> imite bien le bruit que fait le tonnerre, comme </a:t>
            </a:r>
            <a:r>
              <a:rPr lang="fr-FR" i="1" dirty="0" smtClean="0">
                <a:latin typeface="Times New Roman" panose="02020603050405020304" pitchFamily="18" charset="0"/>
                <a:cs typeface="Times New Roman" panose="02020603050405020304" pitchFamily="18" charset="0"/>
              </a:rPr>
              <a:t>h</a:t>
            </a:r>
            <a:r>
              <a:rPr lang="cs-CZ" i="1" dirty="0" err="1" smtClean="0">
                <a:latin typeface="Times New Roman" panose="02020603050405020304" pitchFamily="18" charset="0"/>
                <a:cs typeface="Times New Roman" panose="02020603050405020304" pitchFamily="18" charset="0"/>
              </a:rPr>
              <a:t>řmí</a:t>
            </a:r>
            <a:r>
              <a:rPr lang="cs-CZ" i="1" dirty="0" smtClean="0">
                <a:latin typeface="Times New Roman" panose="02020603050405020304" pitchFamily="18" charset="0"/>
                <a:cs typeface="Times New Roman" panose="02020603050405020304" pitchFamily="18" charset="0"/>
              </a:rPr>
              <a:t> </a:t>
            </a:r>
            <a:r>
              <a:rPr lang="fr-FR" dirty="0" smtClean="0">
                <a:latin typeface="Times New Roman" panose="02020603050405020304" pitchFamily="18" charset="0"/>
                <a:cs typeface="Times New Roman" panose="02020603050405020304" pitchFamily="18" charset="0"/>
              </a:rPr>
              <a:t>en tchèque. </a:t>
            </a:r>
          </a:p>
        </p:txBody>
      </p:sp>
    </p:spTree>
    <p:extLst>
      <p:ext uri="{BB962C8B-B14F-4D97-AF65-F5344CB8AC3E}">
        <p14:creationId xmlns:p14="http://schemas.microsoft.com/office/powerpoint/2010/main" val="378527443"/>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fr-FR" dirty="0" smtClean="0">
                <a:latin typeface="Times New Roman" panose="02020603050405020304" pitchFamily="18" charset="0"/>
                <a:cs typeface="Times New Roman" panose="02020603050405020304" pitchFamily="18" charset="0"/>
              </a:rPr>
              <a:t>Les mots grammaticaux</a:t>
            </a:r>
            <a:endParaRPr lang="cs-CZ"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p:txBody>
          <a:bodyPr>
            <a:normAutofit fontScale="85000" lnSpcReduction="20000"/>
          </a:bodyPr>
          <a:lstStyle/>
          <a:p>
            <a:pPr algn="just">
              <a:lnSpc>
                <a:spcPct val="150000"/>
              </a:lnSpc>
            </a:pPr>
            <a:r>
              <a:rPr lang="fr-FR" dirty="0" smtClean="0">
                <a:latin typeface="Times New Roman" panose="02020603050405020304" pitchFamily="18" charset="0"/>
                <a:cs typeface="Times New Roman" panose="02020603050405020304" pitchFamily="18" charset="0"/>
              </a:rPr>
              <a:t>On pourrait penser que les mots grammaticaux (les </a:t>
            </a:r>
            <a:r>
              <a:rPr lang="fr-FR" dirty="0" smtClean="0">
                <a:latin typeface="Times New Roman" panose="02020603050405020304" pitchFamily="18" charset="0"/>
                <a:cs typeface="Times New Roman" panose="02020603050405020304" pitchFamily="18" charset="0"/>
              </a:rPr>
              <a:t>morphèmes</a:t>
            </a:r>
            <a:r>
              <a:rPr lang="fr-FR" dirty="0">
                <a:latin typeface="Times New Roman" panose="02020603050405020304" pitchFamily="18" charset="0"/>
                <a:cs typeface="Times New Roman" panose="02020603050405020304" pitchFamily="18" charset="0"/>
              </a:rPr>
              <a:t>)</a:t>
            </a:r>
            <a:r>
              <a:rPr lang="fr-FR" dirty="0" smtClean="0">
                <a:latin typeface="Times New Roman" panose="02020603050405020304" pitchFamily="18" charset="0"/>
                <a:cs typeface="Times New Roman" panose="02020603050405020304" pitchFamily="18" charset="0"/>
              </a:rPr>
              <a:t> </a:t>
            </a:r>
            <a:r>
              <a:rPr lang="fr-FR" dirty="0" smtClean="0">
                <a:latin typeface="Times New Roman" panose="02020603050405020304" pitchFamily="18" charset="0"/>
                <a:cs typeface="Times New Roman" panose="02020603050405020304" pitchFamily="18" charset="0"/>
              </a:rPr>
              <a:t>sont arbitraires car ils désignent des réalités très abstraites par rapport aux noms, verbes, etc. </a:t>
            </a:r>
          </a:p>
          <a:p>
            <a:pPr algn="just">
              <a:lnSpc>
                <a:spcPct val="150000"/>
              </a:lnSpc>
            </a:pPr>
            <a:r>
              <a:rPr lang="fr-FR" dirty="0" smtClean="0">
                <a:latin typeface="Times New Roman" panose="02020603050405020304" pitchFamily="18" charset="0"/>
                <a:cs typeface="Times New Roman" panose="02020603050405020304" pitchFamily="18" charset="0"/>
              </a:rPr>
              <a:t>Pourtant, même dans le cas des morphèmes, on peut retrouver un phénomène de motivation.</a:t>
            </a:r>
          </a:p>
          <a:p>
            <a:pPr algn="just">
              <a:lnSpc>
                <a:spcPct val="150000"/>
              </a:lnSpc>
            </a:pPr>
            <a:r>
              <a:rPr lang="fr-FR" dirty="0" smtClean="0">
                <a:latin typeface="Times New Roman" panose="02020603050405020304" pitchFamily="18" charset="0"/>
                <a:cs typeface="Times New Roman" panose="02020603050405020304" pitchFamily="18" charset="0"/>
              </a:rPr>
              <a:t>Exemple 1 : les adverbes de lieu </a:t>
            </a:r>
            <a:r>
              <a:rPr lang="fr-FR" i="1" dirty="0" smtClean="0">
                <a:latin typeface="Times New Roman" panose="02020603050405020304" pitchFamily="18" charset="0"/>
                <a:cs typeface="Times New Roman" panose="02020603050405020304" pitchFamily="18" charset="0"/>
              </a:rPr>
              <a:t>ici</a:t>
            </a:r>
            <a:r>
              <a:rPr lang="fr-FR" dirty="0" smtClean="0">
                <a:latin typeface="Times New Roman" panose="02020603050405020304" pitchFamily="18" charset="0"/>
                <a:cs typeface="Times New Roman" panose="02020603050405020304" pitchFamily="18" charset="0"/>
              </a:rPr>
              <a:t> et </a:t>
            </a:r>
            <a:r>
              <a:rPr lang="fr-FR" i="1" dirty="0" smtClean="0">
                <a:latin typeface="Times New Roman" panose="02020603050405020304" pitchFamily="18" charset="0"/>
                <a:cs typeface="Times New Roman" panose="02020603050405020304" pitchFamily="18" charset="0"/>
              </a:rPr>
              <a:t>là-bas</a:t>
            </a:r>
            <a:r>
              <a:rPr lang="fr-FR" dirty="0" smtClean="0">
                <a:latin typeface="Times New Roman" panose="02020603050405020304" pitchFamily="18" charset="0"/>
                <a:cs typeface="Times New Roman" panose="02020603050405020304" pitchFamily="18" charset="0"/>
              </a:rPr>
              <a:t>: </a:t>
            </a:r>
            <a:r>
              <a:rPr lang="fr-FR" i="1" dirty="0" smtClean="0">
                <a:latin typeface="Times New Roman" panose="02020603050405020304" pitchFamily="18" charset="0"/>
                <a:cs typeface="Times New Roman" panose="02020603050405020304" pitchFamily="18" charset="0"/>
              </a:rPr>
              <a:t>ici</a:t>
            </a:r>
            <a:r>
              <a:rPr lang="fr-FR" dirty="0" smtClean="0">
                <a:latin typeface="Times New Roman" panose="02020603050405020304" pitchFamily="18" charset="0"/>
                <a:cs typeface="Times New Roman" panose="02020603050405020304" pitchFamily="18" charset="0"/>
              </a:rPr>
              <a:t> renvoie à un lieu proche, il a 2 [i] qui sont d’aperture minimale et peuvent renvoyer à l’idée de proximité, alors que </a:t>
            </a:r>
            <a:r>
              <a:rPr lang="fr-FR" i="1" dirty="0" smtClean="0">
                <a:latin typeface="Times New Roman" panose="02020603050405020304" pitchFamily="18" charset="0"/>
                <a:cs typeface="Times New Roman" panose="02020603050405020304" pitchFamily="18" charset="0"/>
              </a:rPr>
              <a:t>là-bas</a:t>
            </a:r>
            <a:r>
              <a:rPr lang="fr-FR" dirty="0" smtClean="0">
                <a:latin typeface="Times New Roman" panose="02020603050405020304" pitchFamily="18" charset="0"/>
                <a:cs typeface="Times New Roman" panose="02020603050405020304" pitchFamily="18" charset="0"/>
              </a:rPr>
              <a:t> a 2 [a] qui sont d’aperture élevée, d’où l’idée d’éloignement qu’on peut en dériver. </a:t>
            </a:r>
            <a:endParaRPr lang="cs-CZ"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39016508"/>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574431" y="770547"/>
            <a:ext cx="10509738" cy="5055821"/>
          </a:xfrm>
        </p:spPr>
        <p:txBody>
          <a:bodyPr>
            <a:normAutofit fontScale="92500" lnSpcReduction="10000"/>
          </a:bodyPr>
          <a:lstStyle/>
          <a:p>
            <a:pPr algn="just">
              <a:lnSpc>
                <a:spcPct val="150000"/>
              </a:lnSpc>
            </a:pPr>
            <a:r>
              <a:rPr lang="fr-FR" dirty="0" smtClean="0">
                <a:latin typeface="Times New Roman" panose="02020603050405020304" pitchFamily="18" charset="0"/>
                <a:cs typeface="Times New Roman" panose="02020603050405020304" pitchFamily="18" charset="0"/>
              </a:rPr>
              <a:t>Exemple 2 : les pronoms </a:t>
            </a:r>
            <a:r>
              <a:rPr lang="fr-FR" i="1" dirty="0" smtClean="0">
                <a:latin typeface="Times New Roman" panose="02020603050405020304" pitchFamily="18" charset="0"/>
                <a:cs typeface="Times New Roman" panose="02020603050405020304" pitchFamily="18" charset="0"/>
              </a:rPr>
              <a:t>je</a:t>
            </a:r>
            <a:r>
              <a:rPr lang="fr-FR" dirty="0" smtClean="0">
                <a:latin typeface="Times New Roman" panose="02020603050405020304" pitchFamily="18" charset="0"/>
                <a:cs typeface="Times New Roman" panose="02020603050405020304" pitchFamily="18" charset="0"/>
              </a:rPr>
              <a:t> et </a:t>
            </a:r>
            <a:r>
              <a:rPr lang="fr-FR" i="1" dirty="0" smtClean="0">
                <a:latin typeface="Times New Roman" panose="02020603050405020304" pitchFamily="18" charset="0"/>
                <a:cs typeface="Times New Roman" panose="02020603050405020304" pitchFamily="18" charset="0"/>
              </a:rPr>
              <a:t>tu</a:t>
            </a:r>
            <a:r>
              <a:rPr lang="fr-FR" dirty="0" smtClean="0">
                <a:latin typeface="Times New Roman" panose="02020603050405020304" pitchFamily="18" charset="0"/>
                <a:cs typeface="Times New Roman" panose="02020603050405020304" pitchFamily="18" charset="0"/>
              </a:rPr>
              <a:t> reflètent la position des locuteurs l’un par rapport à l’autre: </a:t>
            </a:r>
            <a:r>
              <a:rPr lang="fr-FR" i="1" dirty="0" smtClean="0">
                <a:latin typeface="Times New Roman" panose="02020603050405020304" pitchFamily="18" charset="0"/>
                <a:cs typeface="Times New Roman" panose="02020603050405020304" pitchFamily="18" charset="0"/>
              </a:rPr>
              <a:t>je</a:t>
            </a:r>
            <a:r>
              <a:rPr lang="fr-FR" dirty="0" smtClean="0">
                <a:latin typeface="Times New Roman" panose="02020603050405020304" pitchFamily="18" charset="0"/>
                <a:cs typeface="Times New Roman" panose="02020603050405020304" pitchFamily="18" charset="0"/>
              </a:rPr>
              <a:t> est articulé plus à l’arrière, avec une palatale, alors que </a:t>
            </a:r>
            <a:r>
              <a:rPr lang="fr-FR" i="1" dirty="0" smtClean="0">
                <a:latin typeface="Times New Roman" panose="02020603050405020304" pitchFamily="18" charset="0"/>
                <a:cs typeface="Times New Roman" panose="02020603050405020304" pitchFamily="18" charset="0"/>
              </a:rPr>
              <a:t>tu </a:t>
            </a:r>
            <a:r>
              <a:rPr lang="fr-FR" dirty="0" smtClean="0">
                <a:latin typeface="Times New Roman" panose="02020603050405020304" pitchFamily="18" charset="0"/>
                <a:cs typeface="Times New Roman" panose="02020603050405020304" pitchFamily="18" charset="0"/>
              </a:rPr>
              <a:t>est articulé plus à l’avant, avec une dentale. </a:t>
            </a:r>
          </a:p>
          <a:p>
            <a:pPr algn="just">
              <a:lnSpc>
                <a:spcPct val="150000"/>
              </a:lnSpc>
            </a:pPr>
            <a:r>
              <a:rPr lang="fr-FR" dirty="0" smtClean="0">
                <a:latin typeface="Times New Roman" panose="02020603050405020304" pitchFamily="18" charset="0"/>
                <a:cs typeface="Times New Roman" panose="02020603050405020304" pitchFamily="18" charset="0"/>
              </a:rPr>
              <a:t>Exemple 3 : les verbes qui expriment le pluriel ont très souvent des formes plus « longues » que les formes qui expriment le singulier : </a:t>
            </a:r>
            <a:r>
              <a:rPr lang="fr-FR" i="1" dirty="0" smtClean="0">
                <a:latin typeface="Times New Roman" panose="02020603050405020304" pitchFamily="18" charset="0"/>
                <a:cs typeface="Times New Roman" panose="02020603050405020304" pitchFamily="18" charset="0"/>
              </a:rPr>
              <a:t>vous mangez </a:t>
            </a:r>
            <a:r>
              <a:rPr lang="fr-FR" dirty="0" smtClean="0">
                <a:latin typeface="Times New Roman" panose="02020603050405020304" pitchFamily="18" charset="0"/>
                <a:cs typeface="Times New Roman" panose="02020603050405020304" pitchFamily="18" charset="0"/>
              </a:rPr>
              <a:t>est plus « long » que </a:t>
            </a:r>
            <a:r>
              <a:rPr lang="fr-FR" i="1" dirty="0" smtClean="0">
                <a:latin typeface="Times New Roman" panose="02020603050405020304" pitchFamily="18" charset="0"/>
                <a:cs typeface="Times New Roman" panose="02020603050405020304" pitchFamily="18" charset="0"/>
              </a:rPr>
              <a:t>tu manges</a:t>
            </a:r>
            <a:r>
              <a:rPr lang="fr-FR" dirty="0" smtClean="0">
                <a:latin typeface="Times New Roman" panose="02020603050405020304" pitchFamily="18" charset="0"/>
                <a:cs typeface="Times New Roman" panose="02020603050405020304" pitchFamily="18" charset="0"/>
              </a:rPr>
              <a:t>, etc. On peut parler ici  d’iconicité plus que de motivation phonétique. </a:t>
            </a:r>
          </a:p>
          <a:p>
            <a:pPr algn="just">
              <a:lnSpc>
                <a:spcPct val="150000"/>
              </a:lnSpc>
            </a:pPr>
            <a:r>
              <a:rPr lang="fr-FR" dirty="0" smtClean="0">
                <a:latin typeface="Times New Roman" panose="02020603050405020304" pitchFamily="18" charset="0"/>
                <a:cs typeface="Times New Roman" panose="02020603050405020304" pitchFamily="18" charset="0"/>
              </a:rPr>
              <a:t>Trouvez des cas de motivation en tchèque. </a:t>
            </a:r>
            <a:endParaRPr lang="cs-CZ"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11326352"/>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fr-FR" dirty="0" smtClean="0">
                <a:latin typeface="Times New Roman" panose="02020603050405020304" pitchFamily="18" charset="0"/>
                <a:cs typeface="Times New Roman" panose="02020603050405020304" pitchFamily="18" charset="0"/>
              </a:rPr>
              <a:t>Conclusion</a:t>
            </a:r>
            <a:endParaRPr lang="cs-CZ"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a:xfrm>
            <a:off x="644769" y="1825624"/>
            <a:ext cx="10709031" cy="5184775"/>
          </a:xfrm>
        </p:spPr>
        <p:txBody>
          <a:bodyPr/>
          <a:lstStyle/>
          <a:p>
            <a:pPr algn="just"/>
            <a:r>
              <a:rPr lang="fr-FR" dirty="0" smtClean="0">
                <a:latin typeface="Times New Roman" panose="02020603050405020304" pitchFamily="18" charset="0"/>
                <a:cs typeface="Times New Roman" panose="02020603050405020304" pitchFamily="18" charset="0"/>
              </a:rPr>
              <a:t>Le signe linguistique peut être plus ou moins motivé. </a:t>
            </a:r>
          </a:p>
          <a:p>
            <a:pPr algn="just"/>
            <a:r>
              <a:rPr lang="fr-FR" dirty="0" smtClean="0">
                <a:latin typeface="Times New Roman" panose="02020603050405020304" pitchFamily="18" charset="0"/>
                <a:cs typeface="Times New Roman" panose="02020603050405020304" pitchFamily="18" charset="0"/>
              </a:rPr>
              <a:t>On peut le représenter par le schéma suivant:</a:t>
            </a:r>
          </a:p>
          <a:p>
            <a:pPr algn="just"/>
            <a:endParaRPr lang="fr-FR" dirty="0">
              <a:latin typeface="Times New Roman" panose="02020603050405020304" pitchFamily="18" charset="0"/>
              <a:cs typeface="Times New Roman" panose="02020603050405020304" pitchFamily="18" charset="0"/>
            </a:endParaRPr>
          </a:p>
          <a:p>
            <a:pPr marL="0" indent="0" algn="just">
              <a:buNone/>
            </a:pPr>
            <a:endParaRPr lang="fr-FR" dirty="0" smtClean="0">
              <a:latin typeface="Times New Roman" panose="02020603050405020304" pitchFamily="18" charset="0"/>
              <a:cs typeface="Times New Roman" panose="02020603050405020304" pitchFamily="18" charset="0"/>
            </a:endParaRPr>
          </a:p>
          <a:p>
            <a:pPr marL="0" indent="0" algn="just">
              <a:buNone/>
            </a:pPr>
            <a:endParaRPr lang="fr-FR" dirty="0">
              <a:latin typeface="Times New Roman" panose="02020603050405020304" pitchFamily="18" charset="0"/>
              <a:cs typeface="Times New Roman" panose="02020603050405020304" pitchFamily="18" charset="0"/>
            </a:endParaRPr>
          </a:p>
          <a:p>
            <a:pPr marL="0" indent="0" algn="just">
              <a:buNone/>
            </a:pPr>
            <a:r>
              <a:rPr lang="fr-FR" sz="2000" dirty="0" smtClean="0">
                <a:latin typeface="Times New Roman" panose="02020603050405020304" pitchFamily="18" charset="0"/>
                <a:cs typeface="Times New Roman" panose="02020603050405020304" pitchFamily="18" charset="0"/>
              </a:rPr>
              <a:t>   très motivé      		    	   cas intermédiaires	                   	 complètement</a:t>
            </a:r>
          </a:p>
          <a:p>
            <a:pPr marL="0" indent="0" algn="just">
              <a:buNone/>
            </a:pPr>
            <a:r>
              <a:rPr lang="fr-FR" sz="2000" dirty="0">
                <a:latin typeface="Times New Roman" panose="02020603050405020304" pitchFamily="18" charset="0"/>
                <a:cs typeface="Times New Roman" panose="02020603050405020304" pitchFamily="18" charset="0"/>
              </a:rPr>
              <a:t>(</a:t>
            </a:r>
            <a:r>
              <a:rPr lang="fr-FR" sz="2000" dirty="0" smtClean="0">
                <a:latin typeface="Times New Roman" panose="02020603050405020304" pitchFamily="18" charset="0"/>
                <a:cs typeface="Times New Roman" panose="02020603050405020304" pitchFamily="18" charset="0"/>
              </a:rPr>
              <a:t>exemple: </a:t>
            </a:r>
            <a:r>
              <a:rPr lang="fr-FR" sz="2000" i="1" dirty="0" smtClean="0">
                <a:latin typeface="Times New Roman" panose="02020603050405020304" pitchFamily="18" charset="0"/>
                <a:cs typeface="Times New Roman" panose="02020603050405020304" pitchFamily="18" charset="0"/>
              </a:rPr>
              <a:t>Boum!</a:t>
            </a:r>
            <a:r>
              <a:rPr lang="fr-FR" sz="2000" dirty="0" smtClean="0">
                <a:latin typeface="Times New Roman" panose="02020603050405020304" pitchFamily="18" charset="0"/>
                <a:cs typeface="Times New Roman" panose="02020603050405020304" pitchFamily="18" charset="0"/>
              </a:rPr>
              <a:t>)						     arbitraire (exemple: </a:t>
            </a:r>
            <a:r>
              <a:rPr lang="fr-FR" sz="2000" i="1" dirty="0" smtClean="0">
                <a:latin typeface="Times New Roman" panose="02020603050405020304" pitchFamily="18" charset="0"/>
                <a:cs typeface="Times New Roman" panose="02020603050405020304" pitchFamily="18" charset="0"/>
              </a:rPr>
              <a:t>livre</a:t>
            </a:r>
            <a:r>
              <a:rPr lang="fr-FR" sz="2000" dirty="0" smtClean="0">
                <a:latin typeface="Times New Roman" panose="02020603050405020304" pitchFamily="18" charset="0"/>
                <a:cs typeface="Times New Roman" panose="02020603050405020304" pitchFamily="18" charset="0"/>
              </a:rPr>
              <a:t>)</a:t>
            </a:r>
          </a:p>
        </p:txBody>
      </p:sp>
      <p:cxnSp>
        <p:nvCxnSpPr>
          <p:cNvPr id="5" name="Přímá spojnice se šipkou 4"/>
          <p:cNvCxnSpPr/>
          <p:nvPr/>
        </p:nvCxnSpPr>
        <p:spPr>
          <a:xfrm flipV="1">
            <a:off x="1465385" y="3810000"/>
            <a:ext cx="8757138" cy="58615"/>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 name="Přímá spojnice 6"/>
          <p:cNvCxnSpPr/>
          <p:nvPr/>
        </p:nvCxnSpPr>
        <p:spPr>
          <a:xfrm flipH="1">
            <a:off x="2450123" y="3868615"/>
            <a:ext cx="1301262" cy="241495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Přímá spojnice 7"/>
          <p:cNvCxnSpPr/>
          <p:nvPr/>
        </p:nvCxnSpPr>
        <p:spPr>
          <a:xfrm flipH="1">
            <a:off x="7256586" y="3868615"/>
            <a:ext cx="1301262" cy="241495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66759740"/>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normAutofit/>
          </a:bodyPr>
          <a:lstStyle/>
          <a:p>
            <a:pPr marL="0" indent="0" algn="ctr">
              <a:lnSpc>
                <a:spcPct val="150000"/>
              </a:lnSpc>
              <a:buNone/>
            </a:pPr>
            <a:r>
              <a:rPr lang="fr-FR" sz="5400" dirty="0" smtClean="0">
                <a:latin typeface="Times New Roman" panose="02020603050405020304" pitchFamily="18" charset="0"/>
                <a:cs typeface="Times New Roman" panose="02020603050405020304" pitchFamily="18" charset="0"/>
              </a:rPr>
              <a:t>Principales caractéristiques de l’évolution phonétique du français</a:t>
            </a:r>
            <a:endParaRPr lang="cs-CZ" sz="5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90058733"/>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fr-FR" dirty="0" smtClean="0">
                <a:latin typeface="Times New Roman" panose="02020603050405020304" pitchFamily="18" charset="0"/>
                <a:cs typeface="Times New Roman" panose="02020603050405020304" pitchFamily="18" charset="0"/>
              </a:rPr>
              <a:t>Difficultés pour reconstituer l’évolution phonétique du français</a:t>
            </a:r>
            <a:endParaRPr lang="cs-CZ"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p:txBody>
          <a:bodyPr/>
          <a:lstStyle/>
          <a:p>
            <a:pPr algn="just">
              <a:lnSpc>
                <a:spcPct val="150000"/>
              </a:lnSpc>
            </a:pPr>
            <a:r>
              <a:rPr lang="fr-FR" dirty="0" smtClean="0">
                <a:latin typeface="Times New Roman" panose="02020603050405020304" pitchFamily="18" charset="0"/>
                <a:cs typeface="Times New Roman" panose="02020603050405020304" pitchFamily="18" charset="0"/>
              </a:rPr>
              <a:t>Les premiers textes que nous avons datent surtout du 11</a:t>
            </a:r>
            <a:r>
              <a:rPr lang="fr-FR" baseline="30000" dirty="0" smtClean="0">
                <a:latin typeface="Times New Roman" panose="02020603050405020304" pitchFamily="18" charset="0"/>
                <a:cs typeface="Times New Roman" panose="02020603050405020304" pitchFamily="18" charset="0"/>
              </a:rPr>
              <a:t>ème</a:t>
            </a:r>
            <a:r>
              <a:rPr lang="fr-FR" dirty="0" smtClean="0">
                <a:latin typeface="Times New Roman" panose="02020603050405020304" pitchFamily="18" charset="0"/>
                <a:cs typeface="Times New Roman" panose="02020603050405020304" pitchFamily="18" charset="0"/>
              </a:rPr>
              <a:t> siècle.</a:t>
            </a:r>
          </a:p>
          <a:p>
            <a:pPr algn="just">
              <a:lnSpc>
                <a:spcPct val="150000"/>
              </a:lnSpc>
            </a:pPr>
            <a:r>
              <a:rPr lang="fr-FR" dirty="0" smtClean="0">
                <a:latin typeface="Times New Roman" panose="02020603050405020304" pitchFamily="18" charset="0"/>
                <a:cs typeface="Times New Roman" panose="02020603050405020304" pitchFamily="18" charset="0"/>
              </a:rPr>
              <a:t>Les premiers enregistrements ont lieu à la fin du 19</a:t>
            </a:r>
            <a:r>
              <a:rPr lang="fr-FR" baseline="30000" dirty="0" smtClean="0">
                <a:latin typeface="Times New Roman" panose="02020603050405020304" pitchFamily="18" charset="0"/>
                <a:cs typeface="Times New Roman" panose="02020603050405020304" pitchFamily="18" charset="0"/>
              </a:rPr>
              <a:t>ème</a:t>
            </a:r>
            <a:r>
              <a:rPr lang="fr-FR" dirty="0" smtClean="0">
                <a:latin typeface="Times New Roman" panose="02020603050405020304" pitchFamily="18" charset="0"/>
                <a:cs typeface="Times New Roman" panose="02020603050405020304" pitchFamily="18" charset="0"/>
              </a:rPr>
              <a:t> siècle.</a:t>
            </a:r>
          </a:p>
          <a:p>
            <a:pPr algn="just">
              <a:lnSpc>
                <a:spcPct val="150000"/>
              </a:lnSpc>
            </a:pPr>
            <a:r>
              <a:rPr lang="fr-FR" dirty="0" smtClean="0">
                <a:latin typeface="Times New Roman" panose="02020603050405020304" pitchFamily="18" charset="0"/>
                <a:cs typeface="Times New Roman" panose="02020603050405020304" pitchFamily="18" charset="0"/>
              </a:rPr>
              <a:t>La prononciation variait bien sûr d’une région à une autre.</a:t>
            </a:r>
            <a:endParaRPr lang="cs-CZ"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47831875"/>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fr-FR" dirty="0" smtClean="0">
                <a:latin typeface="Times New Roman" panose="02020603050405020304" pitchFamily="18" charset="0"/>
                <a:cs typeface="Times New Roman" panose="02020603050405020304" pitchFamily="18" charset="0"/>
              </a:rPr>
              <a:t>Informations qui peuvent toutefois aider à reconstituer l’évolution phonétique</a:t>
            </a:r>
            <a:endParaRPr lang="cs-CZ"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p:txBody>
          <a:bodyPr>
            <a:normAutofit fontScale="85000" lnSpcReduction="10000"/>
          </a:bodyPr>
          <a:lstStyle/>
          <a:p>
            <a:pPr algn="just">
              <a:lnSpc>
                <a:spcPct val="150000"/>
              </a:lnSpc>
            </a:pPr>
            <a:r>
              <a:rPr lang="fr-FR" dirty="0" smtClean="0">
                <a:latin typeface="Times New Roman" panose="02020603050405020304" pitchFamily="18" charset="0"/>
                <a:cs typeface="Times New Roman" panose="02020603050405020304" pitchFamily="18" charset="0"/>
              </a:rPr>
              <a:t>On a des remarques des grammairiens du 16</a:t>
            </a:r>
            <a:r>
              <a:rPr lang="fr-FR" baseline="30000" dirty="0" smtClean="0">
                <a:latin typeface="Times New Roman" panose="02020603050405020304" pitchFamily="18" charset="0"/>
                <a:cs typeface="Times New Roman" panose="02020603050405020304" pitchFamily="18" charset="0"/>
              </a:rPr>
              <a:t>ème</a:t>
            </a:r>
            <a:r>
              <a:rPr lang="fr-FR" dirty="0" smtClean="0">
                <a:latin typeface="Times New Roman" panose="02020603050405020304" pitchFamily="18" charset="0"/>
                <a:cs typeface="Times New Roman" panose="02020603050405020304" pitchFamily="18" charset="0"/>
              </a:rPr>
              <a:t> et 17</a:t>
            </a:r>
            <a:r>
              <a:rPr lang="fr-FR" baseline="30000" dirty="0" smtClean="0">
                <a:latin typeface="Times New Roman" panose="02020603050405020304" pitchFamily="18" charset="0"/>
                <a:cs typeface="Times New Roman" panose="02020603050405020304" pitchFamily="18" charset="0"/>
              </a:rPr>
              <a:t>ème</a:t>
            </a:r>
            <a:r>
              <a:rPr lang="fr-FR" dirty="0" smtClean="0">
                <a:latin typeface="Times New Roman" panose="02020603050405020304" pitchFamily="18" charset="0"/>
                <a:cs typeface="Times New Roman" panose="02020603050405020304" pitchFamily="18" charset="0"/>
              </a:rPr>
              <a:t> siècle sur la « bonne » façon de prononcer, ce qui nous fait comprendre quelles étaient les variations de la prononciation en fonction du milieu social ou des régions.</a:t>
            </a:r>
          </a:p>
          <a:p>
            <a:pPr algn="just">
              <a:lnSpc>
                <a:spcPct val="150000"/>
              </a:lnSpc>
            </a:pPr>
            <a:r>
              <a:rPr lang="fr-FR" dirty="0" smtClean="0">
                <a:latin typeface="Times New Roman" panose="02020603050405020304" pitchFamily="18" charset="0"/>
                <a:cs typeface="Times New Roman" panose="02020603050405020304" pitchFamily="18" charset="0"/>
              </a:rPr>
              <a:t>Exemple : la variation [o]/ [u] : Du Bellay prononçait </a:t>
            </a:r>
            <a:r>
              <a:rPr lang="fr-FR" i="1" dirty="0" smtClean="0">
                <a:latin typeface="Times New Roman" panose="02020603050405020304" pitchFamily="18" charset="0"/>
                <a:cs typeface="Times New Roman" panose="02020603050405020304" pitchFamily="18" charset="0"/>
              </a:rPr>
              <a:t>pourtrait</a:t>
            </a:r>
            <a:r>
              <a:rPr lang="fr-FR" dirty="0" smtClean="0">
                <a:latin typeface="Times New Roman" panose="02020603050405020304" pitchFamily="18" charset="0"/>
                <a:cs typeface="Times New Roman" panose="02020603050405020304" pitchFamily="18" charset="0"/>
              </a:rPr>
              <a:t> (et pas </a:t>
            </a:r>
            <a:r>
              <a:rPr lang="fr-FR" i="1" dirty="0" smtClean="0">
                <a:latin typeface="Times New Roman" panose="02020603050405020304" pitchFamily="18" charset="0"/>
                <a:cs typeface="Times New Roman" panose="02020603050405020304" pitchFamily="18" charset="0"/>
              </a:rPr>
              <a:t>portrait</a:t>
            </a:r>
            <a:r>
              <a:rPr lang="fr-FR" dirty="0" smtClean="0">
                <a:latin typeface="Times New Roman" panose="02020603050405020304" pitchFamily="18" charset="0"/>
                <a:cs typeface="Times New Roman" panose="02020603050405020304" pitchFamily="18" charset="0"/>
              </a:rPr>
              <a:t>) mais</a:t>
            </a:r>
            <a:r>
              <a:rPr lang="fr-FR" i="1" dirty="0" smtClean="0">
                <a:latin typeface="Times New Roman" panose="02020603050405020304" pitchFamily="18" charset="0"/>
                <a:cs typeface="Times New Roman" panose="02020603050405020304" pitchFamily="18" charset="0"/>
              </a:rPr>
              <a:t> tropeau </a:t>
            </a:r>
            <a:r>
              <a:rPr lang="fr-FR" dirty="0" smtClean="0">
                <a:latin typeface="Times New Roman" panose="02020603050405020304" pitchFamily="18" charset="0"/>
                <a:cs typeface="Times New Roman" panose="02020603050405020304" pitchFamily="18" charset="0"/>
              </a:rPr>
              <a:t>(et pas </a:t>
            </a:r>
            <a:r>
              <a:rPr lang="fr-FR" i="1" dirty="0" smtClean="0">
                <a:latin typeface="Times New Roman" panose="02020603050405020304" pitchFamily="18" charset="0"/>
                <a:cs typeface="Times New Roman" panose="02020603050405020304" pitchFamily="18" charset="0"/>
              </a:rPr>
              <a:t>troupeau</a:t>
            </a:r>
            <a:r>
              <a:rPr lang="fr-FR" dirty="0" smtClean="0">
                <a:latin typeface="Times New Roman" panose="02020603050405020304" pitchFamily="18" charset="0"/>
                <a:cs typeface="Times New Roman" panose="02020603050405020304" pitchFamily="18" charset="0"/>
              </a:rPr>
              <a:t>)</a:t>
            </a:r>
          </a:p>
          <a:p>
            <a:pPr algn="just">
              <a:lnSpc>
                <a:spcPct val="150000"/>
              </a:lnSpc>
            </a:pPr>
            <a:r>
              <a:rPr lang="fr-FR" dirty="0" smtClean="0">
                <a:latin typeface="Times New Roman" panose="02020603050405020304" pitchFamily="18" charset="0"/>
                <a:cs typeface="Times New Roman" panose="02020603050405020304" pitchFamily="18" charset="0"/>
              </a:rPr>
              <a:t>On prononçait </a:t>
            </a:r>
            <a:r>
              <a:rPr lang="fr-FR" i="1" dirty="0" smtClean="0">
                <a:latin typeface="Times New Roman" panose="02020603050405020304" pitchFamily="18" charset="0"/>
                <a:cs typeface="Times New Roman" panose="02020603050405020304" pitchFamily="18" charset="0"/>
              </a:rPr>
              <a:t>chouse</a:t>
            </a:r>
            <a:r>
              <a:rPr lang="fr-FR" dirty="0" smtClean="0">
                <a:latin typeface="Times New Roman" panose="02020603050405020304" pitchFamily="18" charset="0"/>
                <a:cs typeface="Times New Roman" panose="02020603050405020304" pitchFamily="18" charset="0"/>
              </a:rPr>
              <a:t> ou </a:t>
            </a:r>
            <a:r>
              <a:rPr lang="fr-FR" i="1" dirty="0" smtClean="0">
                <a:latin typeface="Times New Roman" panose="02020603050405020304" pitchFamily="18" charset="0"/>
                <a:cs typeface="Times New Roman" panose="02020603050405020304" pitchFamily="18" charset="0"/>
              </a:rPr>
              <a:t>chose</a:t>
            </a:r>
            <a:r>
              <a:rPr lang="fr-FR" dirty="0" smtClean="0">
                <a:latin typeface="Times New Roman" panose="02020603050405020304" pitchFamily="18" charset="0"/>
                <a:cs typeface="Times New Roman" panose="02020603050405020304" pitchFamily="18" charset="0"/>
              </a:rPr>
              <a:t>, </a:t>
            </a:r>
            <a:r>
              <a:rPr lang="fr-FR" i="1" dirty="0" smtClean="0">
                <a:latin typeface="Times New Roman" panose="02020603050405020304" pitchFamily="18" charset="0"/>
                <a:cs typeface="Times New Roman" panose="02020603050405020304" pitchFamily="18" charset="0"/>
              </a:rPr>
              <a:t>j’ouse</a:t>
            </a:r>
            <a:r>
              <a:rPr lang="fr-FR" dirty="0" smtClean="0">
                <a:latin typeface="Times New Roman" panose="02020603050405020304" pitchFamily="18" charset="0"/>
                <a:cs typeface="Times New Roman" panose="02020603050405020304" pitchFamily="18" charset="0"/>
              </a:rPr>
              <a:t> ou </a:t>
            </a:r>
            <a:r>
              <a:rPr lang="fr-FR" i="1" dirty="0" smtClean="0">
                <a:latin typeface="Times New Roman" panose="02020603050405020304" pitchFamily="18" charset="0"/>
                <a:cs typeface="Times New Roman" panose="02020603050405020304" pitchFamily="18" charset="0"/>
              </a:rPr>
              <a:t>j’ose</a:t>
            </a:r>
            <a:r>
              <a:rPr lang="fr-FR" dirty="0" smtClean="0">
                <a:latin typeface="Times New Roman" panose="02020603050405020304" pitchFamily="18" charset="0"/>
                <a:cs typeface="Times New Roman" panose="02020603050405020304" pitchFamily="18" charset="0"/>
              </a:rPr>
              <a:t>. </a:t>
            </a:r>
          </a:p>
          <a:p>
            <a:pPr algn="just">
              <a:lnSpc>
                <a:spcPct val="150000"/>
              </a:lnSpc>
            </a:pPr>
            <a:r>
              <a:rPr lang="fr-FR" dirty="0" smtClean="0">
                <a:latin typeface="Times New Roman" panose="02020603050405020304" pitchFamily="18" charset="0"/>
                <a:cs typeface="Times New Roman" panose="02020603050405020304" pitchFamily="18" charset="0"/>
              </a:rPr>
              <a:t>Au 17</a:t>
            </a:r>
            <a:r>
              <a:rPr lang="fr-FR" baseline="30000" dirty="0" smtClean="0">
                <a:latin typeface="Times New Roman" panose="02020603050405020304" pitchFamily="18" charset="0"/>
                <a:cs typeface="Times New Roman" panose="02020603050405020304" pitchFamily="18" charset="0"/>
              </a:rPr>
              <a:t>ème</a:t>
            </a:r>
            <a:r>
              <a:rPr lang="fr-FR" dirty="0" smtClean="0">
                <a:latin typeface="Times New Roman" panose="02020603050405020304" pitchFamily="18" charset="0"/>
                <a:cs typeface="Times New Roman" panose="02020603050405020304" pitchFamily="18" charset="0"/>
              </a:rPr>
              <a:t> siècle, Vaugelas recommandait de prononcer  </a:t>
            </a:r>
            <a:r>
              <a:rPr lang="fr-FR" i="1" dirty="0" smtClean="0">
                <a:latin typeface="Times New Roman" panose="02020603050405020304" pitchFamily="18" charset="0"/>
                <a:cs typeface="Times New Roman" panose="02020603050405020304" pitchFamily="18" charset="0"/>
              </a:rPr>
              <a:t>arroser</a:t>
            </a:r>
            <a:r>
              <a:rPr lang="fr-FR" dirty="0" smtClean="0">
                <a:latin typeface="Times New Roman" panose="02020603050405020304" pitchFamily="18" charset="0"/>
                <a:cs typeface="Times New Roman" panose="02020603050405020304" pitchFamily="18" charset="0"/>
              </a:rPr>
              <a:t>, et pas </a:t>
            </a:r>
            <a:r>
              <a:rPr lang="fr-FR" i="1" dirty="0" smtClean="0">
                <a:latin typeface="Times New Roman" panose="02020603050405020304" pitchFamily="18" charset="0"/>
                <a:cs typeface="Times New Roman" panose="02020603050405020304" pitchFamily="18" charset="0"/>
              </a:rPr>
              <a:t>arrouser</a:t>
            </a:r>
          </a:p>
          <a:p>
            <a:endParaRPr lang="cs-CZ" dirty="0"/>
          </a:p>
        </p:txBody>
      </p:sp>
    </p:spTree>
    <p:extLst>
      <p:ext uri="{BB962C8B-B14F-4D97-AF65-F5344CB8AC3E}">
        <p14:creationId xmlns:p14="http://schemas.microsoft.com/office/powerpoint/2010/main" val="4147891512"/>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820615" y="715108"/>
            <a:ext cx="10533185" cy="5461855"/>
          </a:xfrm>
        </p:spPr>
        <p:txBody>
          <a:bodyPr>
            <a:normAutofit fontScale="85000" lnSpcReduction="10000"/>
          </a:bodyPr>
          <a:lstStyle/>
          <a:p>
            <a:pPr algn="just">
              <a:lnSpc>
                <a:spcPct val="150000"/>
              </a:lnSpc>
            </a:pPr>
            <a:r>
              <a:rPr lang="fr-FR" dirty="0" smtClean="0">
                <a:latin typeface="Times New Roman" panose="02020603050405020304" pitchFamily="18" charset="0"/>
                <a:cs typeface="Times New Roman" panose="02020603050405020304" pitchFamily="18" charset="0"/>
              </a:rPr>
              <a:t>Au 16</a:t>
            </a:r>
            <a:r>
              <a:rPr lang="fr-FR" baseline="30000" dirty="0" smtClean="0">
                <a:latin typeface="Times New Roman" panose="02020603050405020304" pitchFamily="18" charset="0"/>
                <a:cs typeface="Times New Roman" panose="02020603050405020304" pitchFamily="18" charset="0"/>
              </a:rPr>
              <a:t>ème</a:t>
            </a:r>
            <a:r>
              <a:rPr lang="fr-FR" dirty="0" smtClean="0">
                <a:latin typeface="Times New Roman" panose="02020603050405020304" pitchFamily="18" charset="0"/>
                <a:cs typeface="Times New Roman" panose="02020603050405020304" pitchFamily="18" charset="0"/>
              </a:rPr>
              <a:t> siècle, Meigret observait que les étrangers avaient du mal à prononcer les triphtongues, comme dans </a:t>
            </a:r>
            <a:r>
              <a:rPr lang="fr-FR" i="1" dirty="0" smtClean="0">
                <a:latin typeface="Times New Roman" panose="02020603050405020304" pitchFamily="18" charset="0"/>
                <a:cs typeface="Times New Roman" panose="02020603050405020304" pitchFamily="18" charset="0"/>
              </a:rPr>
              <a:t>beaux </a:t>
            </a:r>
            <a:r>
              <a:rPr lang="fr-FR" dirty="0" smtClean="0">
                <a:latin typeface="Times New Roman" panose="02020603050405020304" pitchFamily="18" charset="0"/>
                <a:cs typeface="Times New Roman" panose="02020603050405020304" pitchFamily="18" charset="0"/>
              </a:rPr>
              <a:t>dont ils prononçaient les 3 voyelles, </a:t>
            </a:r>
            <a:r>
              <a:rPr lang="fr-FR" i="1" dirty="0" smtClean="0">
                <a:latin typeface="Times New Roman" panose="02020603050405020304" pitchFamily="18" charset="0"/>
                <a:cs typeface="Times New Roman" panose="02020603050405020304" pitchFamily="18" charset="0"/>
              </a:rPr>
              <a:t>beaos</a:t>
            </a:r>
            <a:r>
              <a:rPr lang="fr-FR" dirty="0" smtClean="0">
                <a:latin typeface="Times New Roman" panose="02020603050405020304" pitchFamily="18" charset="0"/>
                <a:cs typeface="Times New Roman" panose="02020603050405020304" pitchFamily="18" charset="0"/>
              </a:rPr>
              <a:t>. Cela nous prouve que Meigret, qui était lyonnais, prononçait cette triphtongue. </a:t>
            </a:r>
          </a:p>
          <a:p>
            <a:pPr algn="just">
              <a:lnSpc>
                <a:spcPct val="150000"/>
              </a:lnSpc>
            </a:pPr>
            <a:r>
              <a:rPr lang="fr-FR" dirty="0" smtClean="0">
                <a:latin typeface="Times New Roman" panose="02020603050405020304" pitchFamily="18" charset="0"/>
                <a:cs typeface="Times New Roman" panose="02020603050405020304" pitchFamily="18" charset="0"/>
              </a:rPr>
              <a:t>La poésie peut nous aider avec les rimes : puisque, au 16</a:t>
            </a:r>
            <a:r>
              <a:rPr lang="fr-FR" baseline="30000" dirty="0" smtClean="0">
                <a:latin typeface="Times New Roman" panose="02020603050405020304" pitchFamily="18" charset="0"/>
                <a:cs typeface="Times New Roman" panose="02020603050405020304" pitchFamily="18" charset="0"/>
              </a:rPr>
              <a:t>ème</a:t>
            </a:r>
            <a:r>
              <a:rPr lang="fr-FR" dirty="0" smtClean="0">
                <a:latin typeface="Times New Roman" panose="02020603050405020304" pitchFamily="18" charset="0"/>
                <a:cs typeface="Times New Roman" panose="02020603050405020304" pitchFamily="18" charset="0"/>
              </a:rPr>
              <a:t> siècle, </a:t>
            </a:r>
            <a:r>
              <a:rPr lang="fr-FR" i="1" dirty="0" smtClean="0">
                <a:latin typeface="Times New Roman" panose="02020603050405020304" pitchFamily="18" charset="0"/>
                <a:cs typeface="Times New Roman" panose="02020603050405020304" pitchFamily="18" charset="0"/>
              </a:rPr>
              <a:t>sage </a:t>
            </a:r>
            <a:r>
              <a:rPr lang="fr-FR" dirty="0" smtClean="0">
                <a:latin typeface="Times New Roman" panose="02020603050405020304" pitchFamily="18" charset="0"/>
                <a:cs typeface="Times New Roman" panose="02020603050405020304" pitchFamily="18" charset="0"/>
              </a:rPr>
              <a:t>rimait avec </a:t>
            </a:r>
            <a:r>
              <a:rPr lang="fr-FR" i="1" dirty="0" smtClean="0">
                <a:latin typeface="Times New Roman" panose="02020603050405020304" pitchFamily="18" charset="0"/>
                <a:cs typeface="Times New Roman" panose="02020603050405020304" pitchFamily="18" charset="0"/>
              </a:rPr>
              <a:t>large</a:t>
            </a:r>
            <a:r>
              <a:rPr lang="fr-FR" dirty="0" smtClean="0">
                <a:latin typeface="Times New Roman" panose="02020603050405020304" pitchFamily="18" charset="0"/>
                <a:cs typeface="Times New Roman" panose="02020603050405020304" pitchFamily="18" charset="0"/>
              </a:rPr>
              <a:t>, cela montre que le r implosif (= en position finale de syllabe) de </a:t>
            </a:r>
            <a:r>
              <a:rPr lang="fr-FR" i="1" dirty="0" smtClean="0">
                <a:latin typeface="Times New Roman" panose="02020603050405020304" pitchFamily="18" charset="0"/>
                <a:cs typeface="Times New Roman" panose="02020603050405020304" pitchFamily="18" charset="0"/>
              </a:rPr>
              <a:t>large</a:t>
            </a:r>
            <a:r>
              <a:rPr lang="fr-FR" dirty="0" smtClean="0">
                <a:latin typeface="Times New Roman" panose="02020603050405020304" pitchFamily="18" charset="0"/>
                <a:cs typeface="Times New Roman" panose="02020603050405020304" pitchFamily="18" charset="0"/>
              </a:rPr>
              <a:t> était amuï (devenu muet)</a:t>
            </a:r>
          </a:p>
          <a:p>
            <a:pPr algn="just">
              <a:lnSpc>
                <a:spcPct val="150000"/>
              </a:lnSpc>
            </a:pPr>
            <a:r>
              <a:rPr lang="fr-FR" dirty="0" smtClean="0">
                <a:latin typeface="Times New Roman" panose="02020603050405020304" pitchFamily="18" charset="0"/>
                <a:cs typeface="Times New Roman" panose="02020603050405020304" pitchFamily="18" charset="0"/>
              </a:rPr>
              <a:t>L’orthographe peut aussi nous aider. Les copistes orthographient différemment les mots selon leur région d’origine : les Picards, par exemple, orthographient et prononcent </a:t>
            </a:r>
            <a:r>
              <a:rPr lang="fr-FR" i="1" dirty="0" smtClean="0">
                <a:latin typeface="Times New Roman" panose="02020603050405020304" pitchFamily="18" charset="0"/>
                <a:cs typeface="Times New Roman" panose="02020603050405020304" pitchFamily="18" charset="0"/>
              </a:rPr>
              <a:t>merchi</a:t>
            </a:r>
            <a:r>
              <a:rPr lang="fr-FR" dirty="0">
                <a:latin typeface="Times New Roman" panose="02020603050405020304" pitchFamily="18" charset="0"/>
                <a:cs typeface="Times New Roman" panose="02020603050405020304" pitchFamily="18" charset="0"/>
              </a:rPr>
              <a:t> </a:t>
            </a:r>
            <a:r>
              <a:rPr lang="fr-FR" dirty="0" smtClean="0">
                <a:latin typeface="Times New Roman" panose="02020603050405020304" pitchFamily="18" charset="0"/>
                <a:cs typeface="Times New Roman" panose="02020603050405020304" pitchFamily="18" charset="0"/>
              </a:rPr>
              <a:t>et non </a:t>
            </a:r>
            <a:r>
              <a:rPr lang="fr-FR" i="1" dirty="0" smtClean="0">
                <a:latin typeface="Times New Roman" panose="02020603050405020304" pitchFamily="18" charset="0"/>
                <a:cs typeface="Times New Roman" panose="02020603050405020304" pitchFamily="18" charset="0"/>
              </a:rPr>
              <a:t>merci</a:t>
            </a:r>
            <a:r>
              <a:rPr lang="fr-FR" dirty="0" smtClean="0">
                <a:latin typeface="Times New Roman" panose="02020603050405020304" pitchFamily="18" charset="0"/>
                <a:cs typeface="Times New Roman" panose="02020603050405020304" pitchFamily="18" charset="0"/>
              </a:rPr>
              <a:t>. </a:t>
            </a:r>
          </a:p>
          <a:p>
            <a:endParaRPr lang="cs-CZ"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41437034"/>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fr-FR" dirty="0" smtClean="0">
                <a:latin typeface="Times New Roman" panose="02020603050405020304" pitchFamily="18" charset="0"/>
                <a:cs typeface="Times New Roman" panose="02020603050405020304" pitchFamily="18" charset="0"/>
              </a:rPr>
              <a:t>Quelles sont les causes de l’évolution phonétique?</a:t>
            </a:r>
            <a:endParaRPr lang="cs-CZ"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p:txBody>
          <a:bodyPr>
            <a:normAutofit fontScale="70000" lnSpcReduction="20000"/>
          </a:bodyPr>
          <a:lstStyle/>
          <a:p>
            <a:pPr marL="0" indent="0" algn="just">
              <a:lnSpc>
                <a:spcPct val="160000"/>
              </a:lnSpc>
              <a:buNone/>
            </a:pPr>
            <a:r>
              <a:rPr lang="fr-FR" dirty="0" smtClean="0">
                <a:latin typeface="Times New Roman" panose="02020603050405020304" pitchFamily="18" charset="0"/>
                <a:cs typeface="Times New Roman" panose="02020603050405020304" pitchFamily="18" charset="0"/>
              </a:rPr>
              <a:t>On a 2 principes:</a:t>
            </a:r>
          </a:p>
          <a:p>
            <a:pPr marL="0" indent="0" algn="just">
              <a:lnSpc>
                <a:spcPct val="160000"/>
              </a:lnSpc>
              <a:buNone/>
            </a:pPr>
            <a:r>
              <a:rPr lang="fr-FR" dirty="0" smtClean="0">
                <a:latin typeface="Times New Roman" panose="02020603050405020304" pitchFamily="18" charset="0"/>
                <a:cs typeface="Times New Roman" panose="02020603050405020304" pitchFamily="18" charset="0"/>
              </a:rPr>
              <a:t>1) La loi du moindre effort : tout ce qui est difficile à articuler est simplifié. C’est ainsi que les mots ont été simplifiés par suppression des syllabes les plus faibles (les mots latins sont plus longs que les mots français qui en dérivent : exemple latin </a:t>
            </a:r>
            <a:r>
              <a:rPr lang="fr-FR" i="1" dirty="0" smtClean="0">
                <a:latin typeface="Times New Roman" panose="02020603050405020304" pitchFamily="18" charset="0"/>
                <a:cs typeface="Times New Roman" panose="02020603050405020304" pitchFamily="18" charset="0"/>
              </a:rPr>
              <a:t>bonitatem </a:t>
            </a:r>
            <a:r>
              <a:rPr lang="fr-FR" dirty="0" smtClean="0">
                <a:latin typeface="Times New Roman" panose="02020603050405020304" pitchFamily="18" charset="0"/>
                <a:cs typeface="Times New Roman" panose="02020603050405020304" pitchFamily="18" charset="0"/>
              </a:rPr>
              <a:t>&gt; français </a:t>
            </a:r>
            <a:r>
              <a:rPr lang="fr-FR" i="1" dirty="0" smtClean="0">
                <a:latin typeface="Times New Roman" panose="02020603050405020304" pitchFamily="18" charset="0"/>
                <a:cs typeface="Times New Roman" panose="02020603050405020304" pitchFamily="18" charset="0"/>
              </a:rPr>
              <a:t>bonté</a:t>
            </a:r>
            <a:r>
              <a:rPr lang="fr-FR" dirty="0" smtClean="0">
                <a:latin typeface="Times New Roman" panose="02020603050405020304" pitchFamily="18" charset="0"/>
                <a:cs typeface="Times New Roman" panose="02020603050405020304" pitchFamily="18" charset="0"/>
              </a:rPr>
              <a:t>). On a eu un affaiblissement des consonnes intervocaliques, qui, comme elles étaient entre 2 voyelles, se sont sonorisées et ont fini par disparaître. Cette simplification aboutit également, sur le plan morphologique, à la chute des déclinaisons. </a:t>
            </a:r>
          </a:p>
          <a:p>
            <a:pPr marL="0" indent="0" algn="just">
              <a:lnSpc>
                <a:spcPct val="160000"/>
              </a:lnSpc>
              <a:buNone/>
            </a:pPr>
            <a:r>
              <a:rPr lang="fr-FR" dirty="0" smtClean="0">
                <a:latin typeface="Times New Roman" panose="02020603050405020304" pitchFamily="18" charset="0"/>
                <a:cs typeface="Times New Roman" panose="02020603050405020304" pitchFamily="18" charset="0"/>
              </a:rPr>
              <a:t>2) La loi du moindre effort est compensée par la loi d’intelligibilité, selon laquelle les mots doivent rester compréhensibles et clairs. </a:t>
            </a:r>
            <a:endParaRPr lang="cs-CZ"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52841352"/>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fr-FR" dirty="0">
                <a:latin typeface="Times New Roman" panose="02020603050405020304" pitchFamily="18" charset="0"/>
                <a:cs typeface="Times New Roman" panose="02020603050405020304" pitchFamily="18" charset="0"/>
              </a:rPr>
              <a:t>Quelles sont les causes de l’évolution phonétique?</a:t>
            </a:r>
            <a:endParaRPr lang="cs-CZ" dirty="0"/>
          </a:p>
        </p:txBody>
      </p:sp>
      <p:sp>
        <p:nvSpPr>
          <p:cNvPr id="3" name="Zástupný symbol pro obsah 2"/>
          <p:cNvSpPr>
            <a:spLocks noGrp="1"/>
          </p:cNvSpPr>
          <p:nvPr>
            <p:ph idx="1"/>
          </p:nvPr>
        </p:nvSpPr>
        <p:spPr/>
        <p:txBody>
          <a:bodyPr/>
          <a:lstStyle/>
          <a:p>
            <a:pPr marL="0" indent="0" algn="just">
              <a:lnSpc>
                <a:spcPct val="150000"/>
              </a:lnSpc>
              <a:buNone/>
            </a:pPr>
            <a:r>
              <a:rPr lang="fr-FR" dirty="0" smtClean="0">
                <a:latin typeface="Times New Roman" panose="02020603050405020304" pitchFamily="18" charset="0"/>
                <a:cs typeface="Times New Roman" panose="02020603050405020304" pitchFamily="18" charset="0"/>
              </a:rPr>
              <a:t>Il faut également mentionner l’influence :</a:t>
            </a:r>
          </a:p>
          <a:p>
            <a:pPr marL="514350" indent="-514350" algn="just">
              <a:lnSpc>
                <a:spcPct val="150000"/>
              </a:lnSpc>
              <a:buAutoNum type="arabicParenR"/>
            </a:pPr>
            <a:r>
              <a:rPr lang="fr-FR" dirty="0" smtClean="0">
                <a:latin typeface="Times New Roman" panose="02020603050405020304" pitchFamily="18" charset="0"/>
                <a:cs typeface="Times New Roman" panose="02020603050405020304" pitchFamily="18" charset="0"/>
              </a:rPr>
              <a:t>des peuples étrangers, comme les Francs dans le nord de la France </a:t>
            </a:r>
          </a:p>
          <a:p>
            <a:pPr marL="514350" indent="-514350" algn="just">
              <a:lnSpc>
                <a:spcPct val="150000"/>
              </a:lnSpc>
              <a:buAutoNum type="arabicParenR"/>
            </a:pPr>
            <a:r>
              <a:rPr lang="fr-FR" dirty="0" smtClean="0">
                <a:latin typeface="Times New Roman" panose="02020603050405020304" pitchFamily="18" charset="0"/>
                <a:cs typeface="Times New Roman" panose="02020603050405020304" pitchFamily="18" charset="0"/>
              </a:rPr>
              <a:t>Des nobles sur le peuple ou l’inverse</a:t>
            </a:r>
          </a:p>
          <a:p>
            <a:pPr marL="514350" indent="-514350" algn="just">
              <a:lnSpc>
                <a:spcPct val="150000"/>
              </a:lnSpc>
              <a:buAutoNum type="arabicParenR"/>
            </a:pPr>
            <a:r>
              <a:rPr lang="fr-FR" dirty="0" smtClean="0">
                <a:latin typeface="Times New Roman" panose="02020603050405020304" pitchFamily="18" charset="0"/>
                <a:cs typeface="Times New Roman" panose="02020603050405020304" pitchFamily="18" charset="0"/>
              </a:rPr>
              <a:t>Des classes cultivées et des recommandations des grammairiens, au moins à l’âge classique (17ème et 18</a:t>
            </a:r>
            <a:r>
              <a:rPr lang="fr-FR" baseline="30000" dirty="0" smtClean="0">
                <a:latin typeface="Times New Roman" panose="02020603050405020304" pitchFamily="18" charset="0"/>
                <a:cs typeface="Times New Roman" panose="02020603050405020304" pitchFamily="18" charset="0"/>
              </a:rPr>
              <a:t>ème</a:t>
            </a:r>
            <a:r>
              <a:rPr lang="fr-FR" dirty="0" smtClean="0">
                <a:latin typeface="Times New Roman" panose="02020603050405020304" pitchFamily="18" charset="0"/>
                <a:cs typeface="Times New Roman" panose="02020603050405020304" pitchFamily="18" charset="0"/>
              </a:rPr>
              <a:t> siècle)</a:t>
            </a:r>
          </a:p>
          <a:p>
            <a:pPr marL="0" indent="0" algn="just">
              <a:lnSpc>
                <a:spcPct val="150000"/>
              </a:lnSpc>
              <a:buNone/>
            </a:pPr>
            <a:endParaRPr lang="cs-CZ"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10895303"/>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1489</TotalTime>
  <Words>6780</Words>
  <Application>Microsoft Office PowerPoint</Application>
  <PresentationFormat>Vlastní</PresentationFormat>
  <Paragraphs>485</Paragraphs>
  <Slides>113</Slides>
  <Notes>0</Notes>
  <HiddenSlides>0</HiddenSlides>
  <MMClips>0</MMClips>
  <ScaleCrop>false</ScaleCrop>
  <HeadingPairs>
    <vt:vector size="4" baseType="variant">
      <vt:variant>
        <vt:lpstr>Motiv</vt:lpstr>
      </vt:variant>
      <vt:variant>
        <vt:i4>1</vt:i4>
      </vt:variant>
      <vt:variant>
        <vt:lpstr>Nadpisy snímků</vt:lpstr>
      </vt:variant>
      <vt:variant>
        <vt:i4>113</vt:i4>
      </vt:variant>
    </vt:vector>
  </HeadingPairs>
  <TitlesOfParts>
    <vt:vector size="114" baseType="lpstr">
      <vt:lpstr>Thème Office</vt:lpstr>
      <vt:lpstr>Phonétique et phonologie du français</vt:lpstr>
      <vt:lpstr>Pour commencer…</vt:lpstr>
      <vt:lpstr>Liste des voyelles typiques du français</vt:lpstr>
      <vt:lpstr>Liste des voyelles typiques du français</vt:lpstr>
      <vt:lpstr>Liste des sons typiques du tchèque</vt:lpstr>
      <vt:lpstr>Une leçon de phonétique avec Molière</vt:lpstr>
      <vt:lpstr>La norme phonétique</vt:lpstr>
      <vt:lpstr>La norme phonétique</vt:lpstr>
      <vt:lpstr>La norme phonétique. Le français parisien cultivé</vt:lpstr>
      <vt:lpstr>La norme phonétique. Le français parisien cultivé</vt:lpstr>
      <vt:lpstr>La norme phonétique. Le français standard</vt:lpstr>
      <vt:lpstr>La norme phonétique. Le français standard</vt:lpstr>
      <vt:lpstr>La norme phonétique. Le français standard</vt:lpstr>
      <vt:lpstr>La norme phonétique. Les descriptions scientifiques</vt:lpstr>
      <vt:lpstr>La norme phonétique. Les descriptions scientifiques</vt:lpstr>
      <vt:lpstr>La norme phonétique. Le français standardisé</vt:lpstr>
      <vt:lpstr>La norme phonétique. Le français de référence</vt:lpstr>
      <vt:lpstr>Une difficulté du français : les lettres muettes</vt:lpstr>
      <vt:lpstr>Les lettres muettes. Le « e » muet</vt:lpstr>
      <vt:lpstr>Le « e » muet (suite)</vt:lpstr>
      <vt:lpstr>Les lettres muettes</vt:lpstr>
      <vt:lpstr>Les lettres muettes</vt:lpstr>
      <vt:lpstr>Les liaisons</vt:lpstr>
      <vt:lpstr>Les liaisons obligatoires (d’après Hélène Weinachter)</vt:lpstr>
      <vt:lpstr>Les liaisons obligatoires</vt:lpstr>
      <vt:lpstr>Les liaisons obligatoires</vt:lpstr>
      <vt:lpstr>Les liaisons interdites</vt:lpstr>
      <vt:lpstr>Les liaisons interdites</vt:lpstr>
      <vt:lpstr>Les liaisons facultatives</vt:lpstr>
      <vt:lpstr>Les accents</vt:lpstr>
      <vt:lpstr>Prezentace aplikace PowerPoint</vt:lpstr>
      <vt:lpstr>Quelques remarques générales</vt:lpstr>
      <vt:lpstr>Quelques remarques générales (d’après Nathalie Vallée, Louis-Jean Boë et Muriel Stefanuto)</vt:lpstr>
      <vt:lpstr>Quelques remarques générales (d’après Nathalie Vallée, Louis-Jean Boë et Muriel Stefanuto)</vt:lpstr>
      <vt:lpstr>Le cas du français</vt:lpstr>
      <vt:lpstr>Fréquence d’occurrence des sons dans le discours en français</vt:lpstr>
      <vt:lpstr>Fréquence d'occurrence des sons dans le discours </vt:lpstr>
      <vt:lpstr>Prezentace aplikace PowerPoint</vt:lpstr>
      <vt:lpstr>Qu’est-ce que l’Alphabet phonétique international? (API) </vt:lpstr>
      <vt:lpstr>Principes de l’API</vt:lpstr>
      <vt:lpstr>Principes de transcription de l’API</vt:lpstr>
      <vt:lpstr>Principes de transcription de l’API</vt:lpstr>
      <vt:lpstr>La transcription des voyelles</vt:lpstr>
      <vt:lpstr>La transcription des consonnes. Les consonnes orales</vt:lpstr>
      <vt:lpstr>Les consonnes nasales et les semi-consonnes</vt:lpstr>
      <vt:lpstr>Prezentace aplikace PowerPoint</vt:lpstr>
      <vt:lpstr>La coarticulation (d’après Jean-Michel Kalmbach)</vt:lpstr>
      <vt:lpstr>Exemples</vt:lpstr>
      <vt:lpstr>La syllabe</vt:lpstr>
      <vt:lpstr>La syllabe</vt:lpstr>
      <vt:lpstr>Prezentace aplikace PowerPoint</vt:lpstr>
      <vt:lpstr>L’assimilation</vt:lpstr>
      <vt:lpstr>Prezentace aplikace PowerPoint</vt:lpstr>
      <vt:lpstr>L’échelle de la force articulatoire de Pierre Delattre</vt:lpstr>
      <vt:lpstr>La dilation</vt:lpstr>
      <vt:lpstr>La différenciation</vt:lpstr>
      <vt:lpstr>L’interversion et la métathèse</vt:lpstr>
      <vt:lpstr>L’épenthèse et la syncope</vt:lpstr>
      <vt:lpstr>Prezentace aplikace PowerPoint</vt:lpstr>
      <vt:lpstr>Schéma des articulateurs de l’appareil phonatoire</vt:lpstr>
      <vt:lpstr>Voyelles et consonnes</vt:lpstr>
      <vt:lpstr>Les voyelles</vt:lpstr>
      <vt:lpstr>La zone d’articulation</vt:lpstr>
      <vt:lpstr>Le degré d’aperture</vt:lpstr>
      <vt:lpstr>Les voyelles orales et nasales</vt:lpstr>
      <vt:lpstr>Le caractère arrondi ou non arrondi des voyelles</vt:lpstr>
      <vt:lpstr>Le trapèze vocalique</vt:lpstr>
      <vt:lpstr>Classification des consonnes</vt:lpstr>
      <vt:lpstr>Le mode d’articulation</vt:lpstr>
      <vt:lpstr>Le mode d’articulation</vt:lpstr>
      <vt:lpstr>Le lieu d’articulation</vt:lpstr>
      <vt:lpstr>Le lieu d’articulation</vt:lpstr>
      <vt:lpstr>Le lieu d’articulation</vt:lpstr>
      <vt:lpstr>Prezentace aplikace PowerPoint</vt:lpstr>
      <vt:lpstr>Prezentace aplikace PowerPoint</vt:lpstr>
      <vt:lpstr>Qu’est-ce que la phonétique ?</vt:lpstr>
      <vt:lpstr>Qu’est-ce que la phonologie ?</vt:lpstr>
      <vt:lpstr>Comment identifier les phonèmes? </vt:lpstr>
      <vt:lpstr>Les phonèmes et les paires minimales</vt:lpstr>
      <vt:lpstr>Prezentace aplikace PowerPoint</vt:lpstr>
      <vt:lpstr>Le Cours de linguistique générale de Ferdinand de Saussure (CLG, 1916)</vt:lpstr>
      <vt:lpstr>Le caractère biface du signe</vt:lpstr>
      <vt:lpstr>Le caractère linéaire du signe</vt:lpstr>
      <vt:lpstr>Le caractère arbitraire du signe</vt:lpstr>
      <vt:lpstr>Le caractère arbitraire du signe</vt:lpstr>
      <vt:lpstr>Quelles objections peut-on formuler à la théorie de l’arbitraire du signe? </vt:lpstr>
      <vt:lpstr>Prezentace aplikace PowerPoint</vt:lpstr>
      <vt:lpstr>Dans quels cas voyez-vous un rapport entre le son et le sens? </vt:lpstr>
      <vt:lpstr>L’onomatopée</vt:lpstr>
      <vt:lpstr>Les mots d’origine onomatopéique</vt:lpstr>
      <vt:lpstr>Les mots grammaticaux</vt:lpstr>
      <vt:lpstr>Prezentace aplikace PowerPoint</vt:lpstr>
      <vt:lpstr>Conclusion</vt:lpstr>
      <vt:lpstr>Prezentace aplikace PowerPoint</vt:lpstr>
      <vt:lpstr>Difficultés pour reconstituer l’évolution phonétique du français</vt:lpstr>
      <vt:lpstr>Informations qui peuvent toutefois aider à reconstituer l’évolution phonétique</vt:lpstr>
      <vt:lpstr>Prezentace aplikace PowerPoint</vt:lpstr>
      <vt:lpstr>Quelles sont les causes de l’évolution phonétique?</vt:lpstr>
      <vt:lpstr>Quelles sont les causes de l’évolution phonétique?</vt:lpstr>
      <vt:lpstr>Caractéristiques du latin</vt:lpstr>
      <vt:lpstr>Caractéristiques du latin</vt:lpstr>
      <vt:lpstr>Caractéristiques du latin</vt:lpstr>
      <vt:lpstr>Caractéristiques du latin</vt:lpstr>
      <vt:lpstr>L’évolution des voyelles</vt:lpstr>
      <vt:lpstr>L’évolution des voyelles</vt:lpstr>
      <vt:lpstr>La diphtongaison des voyelles toniques libres</vt:lpstr>
      <vt:lpstr>La diphtongaison des voyelles toniques libres</vt:lpstr>
      <vt:lpstr>La diphtongaison des voyelles toniques libres</vt:lpstr>
      <vt:lpstr>La diphtongaison des voyelles toniques libres</vt:lpstr>
      <vt:lpstr>La nasalisation</vt:lpstr>
      <vt:lpstr>Les consonnes finales</vt:lpstr>
      <vt:lpstr>Les consonnes intervocaliques</vt:lpstr>
      <vt:lpstr>La palatalisation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phonétique</dc:title>
  <dc:creator>Samuel Bidaud</dc:creator>
  <cp:lastModifiedBy>Samuel</cp:lastModifiedBy>
  <cp:revision>161</cp:revision>
  <dcterms:created xsi:type="dcterms:W3CDTF">2018-02-15T09:25:24Z</dcterms:created>
  <dcterms:modified xsi:type="dcterms:W3CDTF">2018-05-03T17:53:56Z</dcterms:modified>
</cp:coreProperties>
</file>