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7CEA98-84E4-4B1E-BB51-691343324CF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3DE737E-279B-4AFA-A73F-972A61D96E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19C7000-52A7-4349-ACE4-6AFEB312C9B2}"/>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EBF5BA24-7256-41E7-B0E6-FA63E905ECE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9A87E05-C138-4D45-A296-5EE1471D2658}"/>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2923450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D77F9A-8633-45DD-986C-2D79E7CCEC0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574274B-BAD4-44BC-ADB5-2F8EBB5BE378}"/>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9C2580C-0DF5-4843-A7FD-1D97D57A66E3}"/>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8FE06580-C14E-4BBC-B6A0-C645313A583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9FBA9EA-1974-4448-BFC8-E6D64D16A4D1}"/>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2656668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6ABE6A0-A82D-4253-B022-AC9492A64A6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CFB4358-BA17-4848-B0B1-48A9C7D08080}"/>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A99742B-A8F4-498F-87B4-023B95A4CBF4}"/>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A183F157-A64A-4579-8914-F1BB826B2D9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485E013-ED57-472E-8018-031D68E93111}"/>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1105311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20AEC2-2337-406B-B9C2-8E7BEF2C0B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43E20D-272F-4C86-9F49-909E8E1BAB05}"/>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52E4C25-69F6-437D-BFC8-6B8CB09659AB}"/>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A497A29F-7314-4BDF-A222-5C73F3D5838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684EDBD-7216-423D-96C3-0B9EC12421B1}"/>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1207682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68CEB3-F26E-4757-ACB6-5DA4A18F38F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126DFB1-972F-4D48-B4A0-E6DC2FCFD3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B28AA206-E049-448F-8829-EDBE3775CD3B}"/>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4421D365-011D-4799-8B7C-035A9109004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42238D7-E4AC-40A6-A691-4374830907E6}"/>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1497957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902D30-1B05-4ED6-9AE5-1AC8D2D4F81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541AECA-C9E5-4EF8-8BEB-F1716E71C11B}"/>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4A64D12-9553-4BC2-A469-2A277EFA58A8}"/>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2DDBA7F-0071-4A26-8F17-BD8FF74A3289}"/>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6" name="Espace réservé du pied de page 5">
            <a:extLst>
              <a:ext uri="{FF2B5EF4-FFF2-40B4-BE49-F238E27FC236}">
                <a16:creationId xmlns:a16="http://schemas.microsoft.com/office/drawing/2014/main" id="{1206D9B5-2940-4460-851D-6B3222D0674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56ECD4D-E0EC-461D-B57F-4E6DF76BEFAC}"/>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2890160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76E9A2-0A6F-4A2F-829A-22F036950EB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CAB62D69-E7AB-47F6-8998-7BFDC24EA9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1CA78CC3-FEB7-450C-9661-223ABC3FD8D5}"/>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2AD161E-259F-4AA5-837E-0AC3F8B130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22945A35-0AE9-4391-B12F-3A2671694C25}"/>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F2D7CD1E-86D1-4835-9E43-0155D4DE3196}"/>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8" name="Espace réservé du pied de page 7">
            <a:extLst>
              <a:ext uri="{FF2B5EF4-FFF2-40B4-BE49-F238E27FC236}">
                <a16:creationId xmlns:a16="http://schemas.microsoft.com/office/drawing/2014/main" id="{3F65BB9D-956B-44A0-A561-519E62ECEEC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C21D3A1-BE00-4C1A-999C-FC04BDD2ECC6}"/>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1908763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FE5555-C726-42D7-8F9A-7830677DD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9CAF649-2A69-447C-B01D-06D538EE5E6A}"/>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4" name="Espace réservé du pied de page 3">
            <a:extLst>
              <a:ext uri="{FF2B5EF4-FFF2-40B4-BE49-F238E27FC236}">
                <a16:creationId xmlns:a16="http://schemas.microsoft.com/office/drawing/2014/main" id="{7A11B9D8-8802-436B-8BE9-C11836A49FE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45976D0-36ED-42AB-B49B-0CD18BE1E417}"/>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367366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05DCD25-4558-4193-86A3-DC981AF1AFCA}"/>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3" name="Espace réservé du pied de page 2">
            <a:extLst>
              <a:ext uri="{FF2B5EF4-FFF2-40B4-BE49-F238E27FC236}">
                <a16:creationId xmlns:a16="http://schemas.microsoft.com/office/drawing/2014/main" id="{E3E109A7-4A4F-4744-8775-4EB987AF1976}"/>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063F4BB-E4B3-4FDB-B4AF-577E6FB3FF9A}"/>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100349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3C4624-704E-454C-8E05-A102B882FCE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C6A83A0-D250-4CE6-9F56-F66A9296B3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B45E4C6-2631-430E-8CE3-F92A30F05E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DCBCF20-5B33-4A30-9AE4-1200B12EF16F}"/>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6" name="Espace réservé du pied de page 5">
            <a:extLst>
              <a:ext uri="{FF2B5EF4-FFF2-40B4-BE49-F238E27FC236}">
                <a16:creationId xmlns:a16="http://schemas.microsoft.com/office/drawing/2014/main" id="{EB281DB8-A840-4FEA-8B69-B76F8ED03DF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68240D2-F323-48BF-86C8-6F38B51B0B6B}"/>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915005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60AA76-751A-4973-8D48-F43D4618F2F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DFCC31C-1AC7-4BA6-8174-FCDE5F915D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0C6BB8D-1AEA-471E-98A6-5BE843419C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C96D0576-28C5-4E7C-BE4E-6E092F0847F7}"/>
              </a:ext>
            </a:extLst>
          </p:cNvPr>
          <p:cNvSpPr>
            <a:spLocks noGrp="1"/>
          </p:cNvSpPr>
          <p:nvPr>
            <p:ph type="dt" sz="half" idx="10"/>
          </p:nvPr>
        </p:nvSpPr>
        <p:spPr/>
        <p:txBody>
          <a:bodyPr/>
          <a:lstStyle/>
          <a:p>
            <a:fld id="{DA7EAF01-4563-4BBB-9776-7AFE04915421}" type="datetimeFigureOut">
              <a:rPr lang="fr-FR" smtClean="0"/>
              <a:t>23/02/2018</a:t>
            </a:fld>
            <a:endParaRPr lang="fr-FR"/>
          </a:p>
        </p:txBody>
      </p:sp>
      <p:sp>
        <p:nvSpPr>
          <p:cNvPr id="6" name="Espace réservé du pied de page 5">
            <a:extLst>
              <a:ext uri="{FF2B5EF4-FFF2-40B4-BE49-F238E27FC236}">
                <a16:creationId xmlns:a16="http://schemas.microsoft.com/office/drawing/2014/main" id="{8B0B9D9A-4014-4FF4-B986-945F52A0333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AE5AFE9-7A1B-4B1E-922D-633F13DCFF93}"/>
              </a:ext>
            </a:extLst>
          </p:cNvPr>
          <p:cNvSpPr>
            <a:spLocks noGrp="1"/>
          </p:cNvSpPr>
          <p:nvPr>
            <p:ph type="sldNum" sz="quarter" idx="12"/>
          </p:nvPr>
        </p:nvSpPr>
        <p:spPr/>
        <p:txBody>
          <a:bodyPr/>
          <a:lstStyle/>
          <a:p>
            <a:fld id="{FC2951A3-E18B-4E1F-A2B0-6297F0038D3B}" type="slidenum">
              <a:rPr lang="fr-FR" smtClean="0"/>
              <a:t>‹N°›</a:t>
            </a:fld>
            <a:endParaRPr lang="fr-FR"/>
          </a:p>
        </p:txBody>
      </p:sp>
    </p:spTree>
    <p:extLst>
      <p:ext uri="{BB962C8B-B14F-4D97-AF65-F5344CB8AC3E}">
        <p14:creationId xmlns:p14="http://schemas.microsoft.com/office/powerpoint/2010/main" val="426884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B5DFD531-DF63-4202-AD2F-6D75495DF7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B0A9C9EA-DB69-4285-AAAA-0AFE570BBF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FA9106C-FF3E-4F19-A7FD-486BA7C00D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7EAF01-4563-4BBB-9776-7AFE04915421}" type="datetimeFigureOut">
              <a:rPr lang="fr-FR" smtClean="0"/>
              <a:t>23/02/2018</a:t>
            </a:fld>
            <a:endParaRPr lang="fr-FR"/>
          </a:p>
        </p:txBody>
      </p:sp>
      <p:sp>
        <p:nvSpPr>
          <p:cNvPr id="5" name="Espace réservé du pied de page 4">
            <a:extLst>
              <a:ext uri="{FF2B5EF4-FFF2-40B4-BE49-F238E27FC236}">
                <a16:creationId xmlns:a16="http://schemas.microsoft.com/office/drawing/2014/main" id="{A40140E4-C0F4-48B3-B3C1-1C6979296B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4AA8D67-FBB5-45A3-ABB9-04672E7E7E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951A3-E18B-4E1F-A2B0-6297F0038D3B}" type="slidenum">
              <a:rPr lang="fr-FR" smtClean="0"/>
              <a:t>‹N°›</a:t>
            </a:fld>
            <a:endParaRPr lang="fr-FR"/>
          </a:p>
        </p:txBody>
      </p:sp>
    </p:spTree>
    <p:extLst>
      <p:ext uri="{BB962C8B-B14F-4D97-AF65-F5344CB8AC3E}">
        <p14:creationId xmlns:p14="http://schemas.microsoft.com/office/powerpoint/2010/main" val="1576257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3DE423-F8FD-44E7-B4B7-543AF5A52E49}"/>
              </a:ext>
            </a:extLst>
          </p:cNvPr>
          <p:cNvSpPr>
            <a:spLocks noGrp="1"/>
          </p:cNvSpPr>
          <p:nvPr>
            <p:ph type="ctrTitle"/>
          </p:nvPr>
        </p:nvSpPr>
        <p:spPr/>
        <p:txBody>
          <a:bodyPr/>
          <a:lstStyle/>
          <a:p>
            <a:r>
              <a:rPr lang="fr-FR" dirty="0">
                <a:latin typeface="Times New Roman" panose="02020603050405020304" pitchFamily="18" charset="0"/>
                <a:cs typeface="Times New Roman" panose="02020603050405020304" pitchFamily="18" charset="0"/>
              </a:rPr>
              <a:t>Phonétique et phonologie du français</a:t>
            </a:r>
          </a:p>
        </p:txBody>
      </p:sp>
    </p:spTree>
    <p:extLst>
      <p:ext uri="{BB962C8B-B14F-4D97-AF65-F5344CB8AC3E}">
        <p14:creationId xmlns:p14="http://schemas.microsoft.com/office/powerpoint/2010/main" val="2627569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DFC653-1743-44D5-B5F3-C999F822B724}"/>
              </a:ext>
            </a:extLst>
          </p:cNvPr>
          <p:cNvSpPr>
            <a:spLocks noGrp="1"/>
          </p:cNvSpPr>
          <p:nvPr>
            <p:ph type="title"/>
          </p:nvPr>
        </p:nvSpPr>
        <p:spPr/>
        <p:txBody>
          <a:bodyPr/>
          <a:lstStyle/>
          <a:p>
            <a:pPr algn="ctr"/>
            <a:r>
              <a:rPr lang="fr-FR" dirty="0">
                <a:latin typeface="Times New Roman" panose="02020603050405020304" pitchFamily="18" charset="0"/>
                <a:cs typeface="Times New Roman" panose="02020603050405020304" pitchFamily="18" charset="0"/>
              </a:rPr>
              <a:t>Pour commencer…</a:t>
            </a:r>
          </a:p>
        </p:txBody>
      </p:sp>
      <p:sp>
        <p:nvSpPr>
          <p:cNvPr id="3" name="Espace réservé du contenu 2">
            <a:extLst>
              <a:ext uri="{FF2B5EF4-FFF2-40B4-BE49-F238E27FC236}">
                <a16:creationId xmlns:a16="http://schemas.microsoft.com/office/drawing/2014/main" id="{F6322D6A-D45B-4831-813E-05C2FB6C2C97}"/>
              </a:ext>
            </a:extLst>
          </p:cNvPr>
          <p:cNvSpPr>
            <a:spLocks noGrp="1"/>
          </p:cNvSpPr>
          <p:nvPr>
            <p:ph idx="1"/>
          </p:nvPr>
        </p:nvSpPr>
        <p:spPr/>
        <p:txBody>
          <a:bodyPr/>
          <a:lstStyle/>
          <a:p>
            <a:pPr marL="0" indent="0" algn="ctr">
              <a:lnSpc>
                <a:spcPct val="200000"/>
              </a:lnSpc>
              <a:buNone/>
            </a:pPr>
            <a:r>
              <a:rPr lang="fr-FR" dirty="0">
                <a:latin typeface="Times New Roman" panose="02020603050405020304" pitchFamily="18" charset="0"/>
                <a:cs typeface="Times New Roman" panose="02020603050405020304" pitchFamily="18" charset="0"/>
              </a:rPr>
              <a:t>Quelles sont les différences entre les sons du français et les sons du tchèque? Quels sons se retrouvent en français et pas en tchèque, et, inversement, quels sons le tchèque possède-t-il que le français ne possède pas? </a:t>
            </a:r>
            <a:endParaRPr lang="fr-FR" dirty="0"/>
          </a:p>
          <a:p>
            <a:endParaRPr lang="fr-FR" dirty="0"/>
          </a:p>
        </p:txBody>
      </p:sp>
    </p:spTree>
    <p:extLst>
      <p:ext uri="{BB962C8B-B14F-4D97-AF65-F5344CB8AC3E}">
        <p14:creationId xmlns:p14="http://schemas.microsoft.com/office/powerpoint/2010/main" val="192599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B66C7A-DD22-474A-B361-F49D238A7F1D}"/>
              </a:ext>
            </a:extLst>
          </p:cNvPr>
          <p:cNvSpPr>
            <a:spLocks noGrp="1"/>
          </p:cNvSpPr>
          <p:nvPr>
            <p:ph type="title"/>
          </p:nvPr>
        </p:nvSpPr>
        <p:spPr/>
        <p:txBody>
          <a:bodyPr/>
          <a:lstStyle/>
          <a:p>
            <a:pPr algn="ctr"/>
            <a:r>
              <a:rPr lang="fr-FR" dirty="0">
                <a:latin typeface="Times New Roman" panose="02020603050405020304" pitchFamily="18" charset="0"/>
                <a:cs typeface="Times New Roman" panose="02020603050405020304" pitchFamily="18" charset="0"/>
              </a:rPr>
              <a:t>Liste des voyelles typiques du français</a:t>
            </a:r>
          </a:p>
        </p:txBody>
      </p:sp>
      <p:sp>
        <p:nvSpPr>
          <p:cNvPr id="3" name="Espace réservé du contenu 2">
            <a:extLst>
              <a:ext uri="{FF2B5EF4-FFF2-40B4-BE49-F238E27FC236}">
                <a16:creationId xmlns:a16="http://schemas.microsoft.com/office/drawing/2014/main" id="{D344730F-B966-4930-9BF3-846CB717DF69}"/>
              </a:ext>
            </a:extLst>
          </p:cNvPr>
          <p:cNvSpPr>
            <a:spLocks noGrp="1"/>
          </p:cNvSpPr>
          <p:nvPr>
            <p:ph idx="1"/>
          </p:nvPr>
        </p:nvSpPr>
        <p:spPr>
          <a:xfrm>
            <a:off x="838200" y="1825625"/>
            <a:ext cx="10515600" cy="4667250"/>
          </a:xfrm>
        </p:spPr>
        <p:txBody>
          <a:bodyPr>
            <a:normAutofit fontScale="62500" lnSpcReduction="20000"/>
          </a:bodyPr>
          <a:lstStyle/>
          <a:p>
            <a:pPr algn="just">
              <a:lnSpc>
                <a:spcPct val="160000"/>
              </a:lnSpc>
            </a:pPr>
            <a:r>
              <a:rPr lang="fr-FR" sz="3800" dirty="0">
                <a:latin typeface="Times New Roman" panose="02020603050405020304" pitchFamily="18" charset="0"/>
                <a:cs typeface="Times New Roman" panose="02020603050405020304" pitchFamily="18" charset="0"/>
              </a:rPr>
              <a:t>[y], comme dans </a:t>
            </a:r>
            <a:r>
              <a:rPr lang="fr-FR" sz="3800" i="1" dirty="0">
                <a:latin typeface="Times New Roman" panose="02020603050405020304" pitchFamily="18" charset="0"/>
                <a:cs typeface="Times New Roman" panose="02020603050405020304" pitchFamily="18" charset="0"/>
              </a:rPr>
              <a:t>s</a:t>
            </a:r>
            <a:r>
              <a:rPr lang="fr-FR" sz="3800" b="1" i="1" dirty="0">
                <a:latin typeface="Times New Roman" panose="02020603050405020304" pitchFamily="18" charset="0"/>
                <a:cs typeface="Times New Roman" panose="02020603050405020304" pitchFamily="18" charset="0"/>
              </a:rPr>
              <a:t>u</a:t>
            </a:r>
            <a:r>
              <a:rPr lang="fr-FR" sz="3800" i="1" dirty="0">
                <a:latin typeface="Times New Roman" panose="02020603050405020304" pitchFamily="18" charset="0"/>
                <a:cs typeface="Times New Roman" panose="02020603050405020304" pitchFamily="18" charset="0"/>
              </a:rPr>
              <a:t>r</a:t>
            </a:r>
          </a:p>
          <a:p>
            <a:pPr algn="just">
              <a:lnSpc>
                <a:spcPct val="160000"/>
              </a:lnSpc>
            </a:pPr>
            <a:r>
              <a:rPr lang="fr-FR" sz="3800" dirty="0">
                <a:latin typeface="Times New Roman" panose="02020603050405020304" pitchFamily="18" charset="0"/>
                <a:cs typeface="Times New Roman" panose="02020603050405020304" pitchFamily="18" charset="0"/>
              </a:rPr>
              <a:t>[ø], comme dans </a:t>
            </a:r>
            <a:r>
              <a:rPr lang="fr-FR" sz="3800" i="1" dirty="0">
                <a:latin typeface="Times New Roman" panose="02020603050405020304" pitchFamily="18" charset="0"/>
                <a:cs typeface="Times New Roman" panose="02020603050405020304" pitchFamily="18" charset="0"/>
              </a:rPr>
              <a:t>d</a:t>
            </a:r>
            <a:r>
              <a:rPr lang="fr-FR" sz="3800" b="1" i="1" dirty="0">
                <a:latin typeface="Times New Roman" panose="02020603050405020304" pitchFamily="18" charset="0"/>
                <a:cs typeface="Times New Roman" panose="02020603050405020304" pitchFamily="18" charset="0"/>
              </a:rPr>
              <a:t>eu</a:t>
            </a:r>
            <a:r>
              <a:rPr lang="fr-FR" sz="3800" i="1" dirty="0">
                <a:latin typeface="Times New Roman" panose="02020603050405020304" pitchFamily="18" charset="0"/>
                <a:cs typeface="Times New Roman" panose="02020603050405020304" pitchFamily="18" charset="0"/>
              </a:rPr>
              <a:t>x</a:t>
            </a:r>
          </a:p>
          <a:p>
            <a:pPr algn="just">
              <a:lnSpc>
                <a:spcPct val="160000"/>
              </a:lnSpc>
            </a:pPr>
            <a:r>
              <a:rPr lang="fr-FR" sz="3800" dirty="0">
                <a:latin typeface="Times New Roman" panose="02020603050405020304" pitchFamily="18" charset="0"/>
                <a:cs typeface="Times New Roman" panose="02020603050405020304" pitchFamily="18" charset="0"/>
              </a:rPr>
              <a:t>[œ], comme dans </a:t>
            </a:r>
            <a:r>
              <a:rPr lang="fr-FR" sz="3800" i="1" dirty="0">
                <a:latin typeface="Times New Roman" panose="02020603050405020304" pitchFamily="18" charset="0"/>
                <a:cs typeface="Times New Roman" panose="02020603050405020304" pitchFamily="18" charset="0"/>
              </a:rPr>
              <a:t>n</a:t>
            </a:r>
            <a:r>
              <a:rPr lang="fr-FR" sz="3800" b="1" i="1" dirty="0">
                <a:latin typeface="Times New Roman" panose="02020603050405020304" pitchFamily="18" charset="0"/>
                <a:cs typeface="Times New Roman" panose="02020603050405020304" pitchFamily="18" charset="0"/>
              </a:rPr>
              <a:t>eu</a:t>
            </a:r>
            <a:r>
              <a:rPr lang="fr-FR" sz="3800" i="1" dirty="0">
                <a:latin typeface="Times New Roman" panose="02020603050405020304" pitchFamily="18" charset="0"/>
                <a:cs typeface="Times New Roman" panose="02020603050405020304" pitchFamily="18" charset="0"/>
              </a:rPr>
              <a:t>f</a:t>
            </a:r>
          </a:p>
          <a:p>
            <a:pPr algn="just">
              <a:lnSpc>
                <a:spcPct val="160000"/>
              </a:lnSpc>
            </a:pPr>
            <a:r>
              <a:rPr lang="fr-FR" sz="3800" dirty="0">
                <a:latin typeface="Times New Roman" panose="02020603050405020304" pitchFamily="18" charset="0"/>
                <a:cs typeface="Times New Roman" panose="02020603050405020304" pitchFamily="18" charset="0"/>
              </a:rPr>
              <a:t>[ə] (appelé « e » central), comme dans </a:t>
            </a:r>
            <a:r>
              <a:rPr lang="fr-FR" sz="3800" i="1" dirty="0">
                <a:latin typeface="Times New Roman" panose="02020603050405020304" pitchFamily="18" charset="0"/>
                <a:cs typeface="Times New Roman" panose="02020603050405020304" pitchFamily="18" charset="0"/>
              </a:rPr>
              <a:t>D</a:t>
            </a:r>
            <a:r>
              <a:rPr lang="fr-FR" sz="3800" b="1" i="1" dirty="0">
                <a:latin typeface="Times New Roman" panose="02020603050405020304" pitchFamily="18" charset="0"/>
                <a:cs typeface="Times New Roman" panose="02020603050405020304" pitchFamily="18" charset="0"/>
              </a:rPr>
              <a:t>e</a:t>
            </a:r>
            <a:r>
              <a:rPr lang="fr-FR" sz="3800" i="1" dirty="0">
                <a:latin typeface="Times New Roman" panose="02020603050405020304" pitchFamily="18" charset="0"/>
                <a:cs typeface="Times New Roman" panose="02020603050405020304" pitchFamily="18" charset="0"/>
              </a:rPr>
              <a:t>nis</a:t>
            </a:r>
          </a:p>
          <a:p>
            <a:pPr algn="just">
              <a:lnSpc>
                <a:spcPct val="160000"/>
              </a:lnSpc>
            </a:pPr>
            <a:r>
              <a:rPr lang="fr-FR" sz="3800" dirty="0">
                <a:latin typeface="Times New Roman" panose="02020603050405020304" pitchFamily="18" charset="0"/>
                <a:cs typeface="Times New Roman" panose="02020603050405020304" pitchFamily="18" charset="0"/>
              </a:rPr>
              <a:t>[ɑ̃], comme dans </a:t>
            </a:r>
            <a:r>
              <a:rPr lang="fr-FR" sz="3800" b="1" i="1" dirty="0">
                <a:latin typeface="Times New Roman" panose="02020603050405020304" pitchFamily="18" charset="0"/>
                <a:cs typeface="Times New Roman" panose="02020603050405020304" pitchFamily="18" charset="0"/>
              </a:rPr>
              <a:t>an</a:t>
            </a:r>
          </a:p>
          <a:p>
            <a:pPr algn="just">
              <a:lnSpc>
                <a:spcPct val="160000"/>
              </a:lnSpc>
            </a:pPr>
            <a:r>
              <a:rPr lang="fr-FR" sz="3800" dirty="0">
                <a:latin typeface="Times New Roman" panose="02020603050405020304" pitchFamily="18" charset="0"/>
                <a:cs typeface="Times New Roman" panose="02020603050405020304" pitchFamily="18" charset="0"/>
              </a:rPr>
              <a:t>[ɛ̃], comme dans </a:t>
            </a:r>
            <a:r>
              <a:rPr lang="fr-FR" sz="3800" i="1" dirty="0">
                <a:latin typeface="Times New Roman" panose="02020603050405020304" pitchFamily="18" charset="0"/>
                <a:cs typeface="Times New Roman" panose="02020603050405020304" pitchFamily="18" charset="0"/>
              </a:rPr>
              <a:t>pl</a:t>
            </a:r>
            <a:r>
              <a:rPr lang="fr-FR" sz="3800" b="1" i="1" dirty="0">
                <a:latin typeface="Times New Roman" panose="02020603050405020304" pitchFamily="18" charset="0"/>
                <a:cs typeface="Times New Roman" panose="02020603050405020304" pitchFamily="18" charset="0"/>
              </a:rPr>
              <a:t>ein</a:t>
            </a:r>
          </a:p>
          <a:p>
            <a:pPr algn="just">
              <a:lnSpc>
                <a:spcPct val="160000"/>
              </a:lnSpc>
            </a:pPr>
            <a:r>
              <a:rPr lang="fr-FR" sz="3800" dirty="0">
                <a:latin typeface="Times New Roman" panose="02020603050405020304" pitchFamily="18" charset="0"/>
                <a:cs typeface="Times New Roman" panose="02020603050405020304" pitchFamily="18" charset="0"/>
              </a:rPr>
              <a:t>[ɔ̃], comme dans </a:t>
            </a:r>
            <a:r>
              <a:rPr lang="fr-FR" sz="3800" i="1" dirty="0">
                <a:latin typeface="Times New Roman" panose="02020603050405020304" pitchFamily="18" charset="0"/>
                <a:cs typeface="Times New Roman" panose="02020603050405020304" pitchFamily="18" charset="0"/>
              </a:rPr>
              <a:t>b</a:t>
            </a:r>
            <a:r>
              <a:rPr lang="fr-FR" sz="3800" b="1" i="1" dirty="0">
                <a:latin typeface="Times New Roman" panose="02020603050405020304" pitchFamily="18" charset="0"/>
                <a:cs typeface="Times New Roman" panose="02020603050405020304" pitchFamily="18" charset="0"/>
              </a:rPr>
              <a:t>on</a:t>
            </a:r>
          </a:p>
          <a:p>
            <a:pPr algn="just"/>
            <a:endParaRPr lang="fr-FR" dirty="0">
              <a:latin typeface="Times New Roman" panose="02020603050405020304" pitchFamily="18" charset="0"/>
              <a:cs typeface="Times New Roman" panose="02020603050405020304" pitchFamily="18" charset="0"/>
            </a:endParaRPr>
          </a:p>
          <a:p>
            <a:pPr algn="just"/>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3691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5702A7-8A4B-4BB0-A3EF-886C87347BF4}"/>
              </a:ext>
            </a:extLst>
          </p:cNvPr>
          <p:cNvSpPr>
            <a:spLocks noGrp="1"/>
          </p:cNvSpPr>
          <p:nvPr>
            <p:ph type="title"/>
          </p:nvPr>
        </p:nvSpPr>
        <p:spPr/>
        <p:txBody>
          <a:bodyPr/>
          <a:lstStyle/>
          <a:p>
            <a:pPr algn="ctr"/>
            <a:r>
              <a:rPr lang="fr-FR" dirty="0">
                <a:solidFill>
                  <a:prstClr val="black"/>
                </a:solidFill>
                <a:latin typeface="Times New Roman" panose="02020603050405020304" pitchFamily="18" charset="0"/>
                <a:cs typeface="Times New Roman" panose="02020603050405020304" pitchFamily="18" charset="0"/>
              </a:rPr>
              <a:t>Liste des voyelles typiques du français</a:t>
            </a:r>
            <a:endParaRPr lang="fr-FR" dirty="0"/>
          </a:p>
        </p:txBody>
      </p:sp>
      <p:sp>
        <p:nvSpPr>
          <p:cNvPr id="3" name="Espace réservé du contenu 2">
            <a:extLst>
              <a:ext uri="{FF2B5EF4-FFF2-40B4-BE49-F238E27FC236}">
                <a16:creationId xmlns:a16="http://schemas.microsoft.com/office/drawing/2014/main" id="{4649F399-2D40-411A-8973-A84DA032E2AE}"/>
              </a:ext>
            </a:extLst>
          </p:cNvPr>
          <p:cNvSpPr>
            <a:spLocks noGrp="1"/>
          </p:cNvSpPr>
          <p:nvPr>
            <p:ph idx="1"/>
          </p:nvPr>
        </p:nvSpPr>
        <p:spPr/>
        <p:txBody>
          <a:bodyPr>
            <a:normAutofit fontScale="77500" lnSpcReduction="20000"/>
          </a:bodyPr>
          <a:lstStyle/>
          <a:p>
            <a:pPr marL="0" indent="0" algn="just">
              <a:lnSpc>
                <a:spcPct val="150000"/>
              </a:lnSpc>
              <a:buNone/>
            </a:pPr>
            <a:r>
              <a:rPr lang="fr-FR" dirty="0">
                <a:latin typeface="Times New Roman" panose="02020603050405020304" pitchFamily="18" charset="0"/>
                <a:cs typeface="Times New Roman" panose="02020603050405020304" pitchFamily="18" charset="0"/>
              </a:rPr>
              <a:t>Parmi les voyelles, le français fait également la distinction entre [ɔ] ouvert et [o] fermé, contrairement au tchèque :</a:t>
            </a:r>
          </a:p>
          <a:p>
            <a:pPr algn="just">
              <a:lnSpc>
                <a:spcPct val="150000"/>
              </a:lnSpc>
            </a:pPr>
            <a:r>
              <a:rPr lang="fr-FR" dirty="0">
                <a:latin typeface="Times New Roman" panose="02020603050405020304" pitchFamily="18" charset="0"/>
                <a:cs typeface="Times New Roman" panose="02020603050405020304" pitchFamily="18" charset="0"/>
              </a:rPr>
              <a:t>[ɔ] ouvert : bol </a:t>
            </a:r>
          </a:p>
          <a:p>
            <a:pPr algn="just">
              <a:lnSpc>
                <a:spcPct val="150000"/>
              </a:lnSpc>
            </a:pPr>
            <a:r>
              <a:rPr lang="fr-FR" dirty="0">
                <a:solidFill>
                  <a:prstClr val="black"/>
                </a:solidFill>
                <a:latin typeface="Times New Roman" panose="02020603050405020304" pitchFamily="18" charset="0"/>
                <a:cs typeface="Times New Roman" panose="02020603050405020304" pitchFamily="18" charset="0"/>
              </a:rPr>
              <a:t>[o] fermé: beau</a:t>
            </a:r>
            <a:endParaRPr lang="fr-FR" dirty="0">
              <a:latin typeface="Times New Roman" panose="02020603050405020304" pitchFamily="18" charset="0"/>
              <a:cs typeface="Times New Roman" panose="02020603050405020304" pitchFamily="18" charset="0"/>
            </a:endParaRPr>
          </a:p>
          <a:p>
            <a:pPr marL="0" indent="0" algn="just">
              <a:lnSpc>
                <a:spcPct val="150000"/>
              </a:lnSpc>
              <a:buNone/>
            </a:pPr>
            <a:r>
              <a:rPr lang="fr-FR" dirty="0">
                <a:latin typeface="Times New Roman" panose="02020603050405020304" pitchFamily="18" charset="0"/>
                <a:cs typeface="Times New Roman" panose="02020603050405020304" pitchFamily="18" charset="0"/>
              </a:rPr>
              <a:t>De la même façon, le français fait la différence entre [ɛ] ouvert et [e] fermé, contrairement au tchèque :</a:t>
            </a:r>
          </a:p>
          <a:p>
            <a:pPr algn="just">
              <a:lnSpc>
                <a:spcPct val="150000"/>
              </a:lnSpc>
            </a:pPr>
            <a:r>
              <a:rPr lang="fr-FR" dirty="0">
                <a:latin typeface="Times New Roman" panose="02020603050405020304" pitchFamily="18" charset="0"/>
                <a:cs typeface="Times New Roman" panose="02020603050405020304" pitchFamily="18" charset="0"/>
              </a:rPr>
              <a:t>[ɛ] ouvert : il est </a:t>
            </a:r>
          </a:p>
          <a:p>
            <a:pPr algn="just">
              <a:lnSpc>
                <a:spcPct val="150000"/>
              </a:lnSpc>
            </a:pPr>
            <a:r>
              <a:rPr lang="fr-FR" dirty="0">
                <a:latin typeface="Times New Roman" panose="02020603050405020304" pitchFamily="18" charset="0"/>
                <a:cs typeface="Times New Roman" panose="02020603050405020304" pitchFamily="18" charset="0"/>
              </a:rPr>
              <a:t>[e] fermé : café</a:t>
            </a:r>
          </a:p>
          <a:p>
            <a:endParaRPr lang="fr-FR" dirty="0"/>
          </a:p>
        </p:txBody>
      </p:sp>
    </p:spTree>
    <p:extLst>
      <p:ext uri="{BB962C8B-B14F-4D97-AF65-F5344CB8AC3E}">
        <p14:creationId xmlns:p14="http://schemas.microsoft.com/office/powerpoint/2010/main" val="3036736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6F4122-7811-4DA9-8CDB-3540118B4215}"/>
              </a:ext>
            </a:extLst>
          </p:cNvPr>
          <p:cNvSpPr>
            <a:spLocks noGrp="1"/>
          </p:cNvSpPr>
          <p:nvPr>
            <p:ph type="title"/>
          </p:nvPr>
        </p:nvSpPr>
        <p:spPr/>
        <p:txBody>
          <a:bodyPr/>
          <a:lstStyle/>
          <a:p>
            <a:pPr algn="ctr"/>
            <a:r>
              <a:rPr lang="fr-FR" dirty="0">
                <a:solidFill>
                  <a:prstClr val="black"/>
                </a:solidFill>
                <a:latin typeface="Times New Roman" panose="02020603050405020304" pitchFamily="18" charset="0"/>
                <a:cs typeface="Times New Roman" panose="02020603050405020304" pitchFamily="18" charset="0"/>
              </a:rPr>
              <a:t>Liste des sons typiques du tchèque</a:t>
            </a:r>
            <a:endParaRPr lang="fr-FR" dirty="0"/>
          </a:p>
        </p:txBody>
      </p:sp>
      <p:sp>
        <p:nvSpPr>
          <p:cNvPr id="3" name="Espace réservé du contenu 2">
            <a:extLst>
              <a:ext uri="{FF2B5EF4-FFF2-40B4-BE49-F238E27FC236}">
                <a16:creationId xmlns:a16="http://schemas.microsoft.com/office/drawing/2014/main" id="{32A9C63E-03A9-4767-A5E9-077E6F725B29}"/>
              </a:ext>
            </a:extLst>
          </p:cNvPr>
          <p:cNvSpPr>
            <a:spLocks noGrp="1"/>
          </p:cNvSpPr>
          <p:nvPr>
            <p:ph idx="1"/>
          </p:nvPr>
        </p:nvSpPr>
        <p:spPr/>
        <p:txBody>
          <a:bodyPr>
            <a:normAutofit fontScale="70000" lnSpcReduction="20000"/>
          </a:bodyPr>
          <a:lstStyle/>
          <a:p>
            <a:pPr marL="0" indent="0" algn="just">
              <a:lnSpc>
                <a:spcPct val="160000"/>
              </a:lnSpc>
              <a:buNone/>
            </a:pPr>
            <a:r>
              <a:rPr lang="fr-FR" dirty="0">
                <a:latin typeface="Times New Roman" panose="02020603050405020304" pitchFamily="18" charset="0"/>
                <a:cs typeface="Times New Roman" panose="02020603050405020304" pitchFamily="18" charset="0"/>
              </a:rPr>
              <a:t>En ce qui concerne les voyelles, le tchèque, contrairement au français, fait la différence entre les voyelles brèves et les voyelles longues : </a:t>
            </a:r>
          </a:p>
          <a:p>
            <a:pPr algn="just">
              <a:lnSpc>
                <a:spcPct val="160000"/>
              </a:lnSpc>
            </a:pPr>
            <a:r>
              <a:rPr lang="fr-FR" dirty="0" err="1">
                <a:latin typeface="Times New Roman" panose="02020603050405020304" pitchFamily="18" charset="0"/>
                <a:cs typeface="Times New Roman" panose="02020603050405020304" pitchFamily="18" charset="0"/>
              </a:rPr>
              <a:t>rušit</a:t>
            </a:r>
            <a:r>
              <a:rPr lang="fr-FR" dirty="0">
                <a:latin typeface="Times New Roman" panose="02020603050405020304" pitchFamily="18" charset="0"/>
                <a:cs typeface="Times New Roman" panose="02020603050405020304" pitchFamily="18" charset="0"/>
              </a:rPr>
              <a:t> (déranger)/ </a:t>
            </a:r>
            <a:r>
              <a:rPr lang="fr-FR" dirty="0" err="1">
                <a:latin typeface="Times New Roman" panose="02020603050405020304" pitchFamily="18" charset="0"/>
                <a:cs typeface="Times New Roman" panose="02020603050405020304" pitchFamily="18" charset="0"/>
              </a:rPr>
              <a:t>růže</a:t>
            </a:r>
            <a:r>
              <a:rPr lang="fr-FR" dirty="0">
                <a:latin typeface="Times New Roman" panose="02020603050405020304" pitchFamily="18" charset="0"/>
                <a:cs typeface="Times New Roman" panose="02020603050405020304" pitchFamily="18" charset="0"/>
              </a:rPr>
              <a:t> (rose)</a:t>
            </a:r>
          </a:p>
          <a:p>
            <a:pPr algn="just">
              <a:lnSpc>
                <a:spcPct val="160000"/>
              </a:lnSpc>
            </a:pPr>
            <a:r>
              <a:rPr lang="fr-FR" dirty="0" err="1">
                <a:latin typeface="Times New Roman" panose="02020603050405020304" pitchFamily="18" charset="0"/>
                <a:cs typeface="Times New Roman" panose="02020603050405020304" pitchFamily="18" charset="0"/>
              </a:rPr>
              <a:t>báječný</a:t>
            </a:r>
            <a:r>
              <a:rPr lang="fr-FR" dirty="0">
                <a:latin typeface="Times New Roman" panose="02020603050405020304" pitchFamily="18" charset="0"/>
                <a:cs typeface="Times New Roman" panose="02020603050405020304" pitchFamily="18" charset="0"/>
              </a:rPr>
              <a:t> (merveilleux)/ </a:t>
            </a:r>
            <a:r>
              <a:rPr lang="fr-FR" dirty="0" err="1">
                <a:latin typeface="Times New Roman" panose="02020603050405020304" pitchFamily="18" charset="0"/>
                <a:cs typeface="Times New Roman" panose="02020603050405020304" pitchFamily="18" charset="0"/>
              </a:rPr>
              <a:t>balit</a:t>
            </a:r>
            <a:r>
              <a:rPr lang="fr-FR" dirty="0">
                <a:latin typeface="Times New Roman" panose="02020603050405020304" pitchFamily="18" charset="0"/>
                <a:cs typeface="Times New Roman" panose="02020603050405020304" pitchFamily="18" charset="0"/>
              </a:rPr>
              <a:t> (envelopper), etc.</a:t>
            </a:r>
          </a:p>
          <a:p>
            <a:pPr marL="0" indent="0" algn="just">
              <a:lnSpc>
                <a:spcPct val="160000"/>
              </a:lnSpc>
              <a:buNone/>
            </a:pPr>
            <a:r>
              <a:rPr lang="fr-FR" dirty="0">
                <a:latin typeface="Times New Roman" panose="02020603050405020304" pitchFamily="18" charset="0"/>
                <a:cs typeface="Times New Roman" panose="02020603050405020304" pitchFamily="18" charset="0"/>
              </a:rPr>
              <a:t>En ce qui concerne le consonnes, le son le plus caractéristique du tchèque que le français n’a pas est le son  ř : </a:t>
            </a:r>
            <a:r>
              <a:rPr lang="fr-FR" dirty="0" err="1">
                <a:latin typeface="Times New Roman" panose="02020603050405020304" pitchFamily="18" charset="0"/>
                <a:cs typeface="Times New Roman" panose="02020603050405020304" pitchFamily="18" charset="0"/>
              </a:rPr>
              <a:t>Byl</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jeden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 </a:t>
            </a:r>
            <a:r>
              <a:rPr lang="fr-FR" dirty="0" err="1">
                <a:latin typeface="Times New Roman" panose="02020603050405020304" pitchFamily="18" charset="0"/>
                <a:cs typeface="Times New Roman" panose="02020603050405020304" pitchFamily="18" charset="0"/>
              </a:rPr>
              <a:t>ten</a:t>
            </a:r>
            <a:r>
              <a:rPr lang="fr-FR" dirty="0">
                <a:latin typeface="Times New Roman" panose="02020603050405020304" pitchFamily="18" charset="0"/>
                <a:cs typeface="Times New Roman" panose="02020603050405020304" pitchFamily="18" charset="0"/>
              </a:rPr>
              <a:t> mi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abych</a:t>
            </a:r>
            <a:r>
              <a:rPr lang="fr-FR" dirty="0">
                <a:latin typeface="Times New Roman" panose="02020603050405020304" pitchFamily="18" charset="0"/>
                <a:cs typeface="Times New Roman" panose="02020603050405020304" pitchFamily="18" charset="0"/>
              </a:rPr>
              <a:t> mu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kolik</a:t>
            </a:r>
            <a:r>
              <a:rPr lang="fr-FR" dirty="0">
                <a:latin typeface="Times New Roman" panose="02020603050405020304" pitchFamily="18" charset="0"/>
                <a:cs typeface="Times New Roman" panose="02020603050405020304" pitchFamily="18" charset="0"/>
              </a:rPr>
              <a:t> je v </a:t>
            </a:r>
            <a:r>
              <a:rPr lang="fr-FR" dirty="0" err="1">
                <a:latin typeface="Times New Roman" panose="02020603050405020304" pitchFamily="18" charset="0"/>
                <a:cs typeface="Times New Roman" panose="02020603050405020304" pitchFamily="18" charset="0"/>
              </a:rPr>
              <a:t>Řecku</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řeckých</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 </a:t>
            </a:r>
            <a:r>
              <a:rPr lang="fr-FR" dirty="0" err="1">
                <a:latin typeface="Times New Roman" panose="02020603050405020304" pitchFamily="18" charset="0"/>
                <a:cs typeface="Times New Roman" panose="02020603050405020304" pitchFamily="18" charset="0"/>
              </a:rPr>
              <a:t>já</a:t>
            </a:r>
            <a:r>
              <a:rPr lang="fr-FR" dirty="0">
                <a:latin typeface="Times New Roman" panose="02020603050405020304" pitchFamily="18" charset="0"/>
                <a:cs typeface="Times New Roman" panose="02020603050405020304" pitchFamily="18" charset="0"/>
              </a:rPr>
              <a:t> mu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že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nejsem</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abych</a:t>
            </a:r>
            <a:r>
              <a:rPr lang="fr-FR" dirty="0">
                <a:latin typeface="Times New Roman" panose="02020603050405020304" pitchFamily="18" charset="0"/>
                <a:cs typeface="Times New Roman" panose="02020603050405020304" pitchFamily="18" charset="0"/>
              </a:rPr>
              <a:t> mu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kolik</a:t>
            </a:r>
            <a:r>
              <a:rPr lang="fr-FR" dirty="0">
                <a:latin typeface="Times New Roman" panose="02020603050405020304" pitchFamily="18" charset="0"/>
                <a:cs typeface="Times New Roman" panose="02020603050405020304" pitchFamily="18" charset="0"/>
              </a:rPr>
              <a:t> je v </a:t>
            </a:r>
            <a:r>
              <a:rPr lang="fr-FR" dirty="0" err="1">
                <a:latin typeface="Times New Roman" panose="02020603050405020304" pitchFamily="18" charset="0"/>
                <a:cs typeface="Times New Roman" panose="02020603050405020304" pitchFamily="18" charset="0"/>
              </a:rPr>
              <a:t>Řecku</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řeckých</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řek</a:t>
            </a:r>
            <a:r>
              <a:rPr lang="fr-FR" dirty="0">
                <a:latin typeface="Times New Roman" panose="02020603050405020304" pitchFamily="18" charset="0"/>
                <a:cs typeface="Times New Roman" panose="02020603050405020304" pitchFamily="18" charset="0"/>
              </a:rPr>
              <a:t>.</a:t>
            </a:r>
          </a:p>
          <a:p>
            <a:pPr algn="just">
              <a:lnSpc>
                <a:spcPct val="160000"/>
              </a:lnSpc>
            </a:pPr>
            <a:r>
              <a:rPr lang="fr-FR" dirty="0">
                <a:latin typeface="Times New Roman" panose="02020603050405020304" pitchFamily="18" charset="0"/>
                <a:cs typeface="Times New Roman" panose="02020603050405020304" pitchFamily="18" charset="0"/>
              </a:rPr>
              <a:t>Le tchèque a également le /h/ aspiré que le français n’a pas :  </a:t>
            </a:r>
            <a:r>
              <a:rPr lang="fr-FR" dirty="0" err="1">
                <a:latin typeface="Times New Roman" panose="02020603050405020304" pitchFamily="18" charset="0"/>
                <a:cs typeface="Times New Roman" panose="02020603050405020304" pitchFamily="18" charset="0"/>
              </a:rPr>
              <a:t>hlas</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hlavní</a:t>
            </a:r>
            <a:r>
              <a:rPr lang="fr-FR" dirty="0">
                <a:latin typeface="Times New Roman" panose="02020603050405020304" pitchFamily="18" charset="0"/>
                <a:cs typeface="Times New Roman" panose="02020603050405020304" pitchFamily="18" charset="0"/>
              </a:rPr>
              <a:t>…</a:t>
            </a:r>
          </a:p>
          <a:p>
            <a:pPr marL="0" indent="0" algn="just">
              <a:buNone/>
            </a:pP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7122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2DDE3-87B7-4926-9B6D-085A0B1B097F}"/>
              </a:ext>
            </a:extLst>
          </p:cNvPr>
          <p:cNvSpPr>
            <a:spLocks noGrp="1"/>
          </p:cNvSpPr>
          <p:nvPr>
            <p:ph type="title"/>
          </p:nvPr>
        </p:nvSpPr>
        <p:spPr/>
        <p:txBody>
          <a:bodyPr/>
          <a:lstStyle/>
          <a:p>
            <a:pPr algn="ctr"/>
            <a:r>
              <a:rPr lang="fr-FR" dirty="0">
                <a:latin typeface="Times New Roman" panose="02020603050405020304" pitchFamily="18" charset="0"/>
                <a:cs typeface="Times New Roman" panose="02020603050405020304" pitchFamily="18" charset="0"/>
              </a:rPr>
              <a:t>Une leçon de phonétique avec Molière</a:t>
            </a:r>
          </a:p>
        </p:txBody>
      </p:sp>
      <p:sp>
        <p:nvSpPr>
          <p:cNvPr id="3" name="Espace réservé du contenu 2">
            <a:extLst>
              <a:ext uri="{FF2B5EF4-FFF2-40B4-BE49-F238E27FC236}">
                <a16:creationId xmlns:a16="http://schemas.microsoft.com/office/drawing/2014/main" id="{0FFB938F-0D7F-4DD0-993C-3C78A873D2F0}"/>
              </a:ext>
            </a:extLst>
          </p:cNvPr>
          <p:cNvSpPr>
            <a:spLocks noGrp="1"/>
          </p:cNvSpPr>
          <p:nvPr>
            <p:ph idx="1"/>
          </p:nvPr>
        </p:nvSpPr>
        <p:spPr>
          <a:xfrm>
            <a:off x="1328530" y="1690688"/>
            <a:ext cx="10515600" cy="4351338"/>
          </a:xfrm>
        </p:spPr>
        <p:txBody>
          <a:bodyPr>
            <a:normAutofit fontScale="92500" lnSpcReduction="10000"/>
          </a:bodyPr>
          <a:lstStyle/>
          <a:p>
            <a:pPr marL="0" indent="0" algn="just">
              <a:lnSpc>
                <a:spcPct val="150000"/>
              </a:lnSpc>
              <a:buNone/>
            </a:pPr>
            <a:r>
              <a:rPr lang="fr-FR" dirty="0">
                <a:latin typeface="Times New Roman" panose="02020603050405020304" pitchFamily="18" charset="0"/>
                <a:cs typeface="Times New Roman" panose="02020603050405020304" pitchFamily="18" charset="0"/>
              </a:rPr>
              <a:t>Dans la pièce de Molière </a:t>
            </a:r>
            <a:r>
              <a:rPr lang="fr-FR" i="1" dirty="0">
                <a:latin typeface="Times New Roman" panose="02020603050405020304" pitchFamily="18" charset="0"/>
                <a:cs typeface="Times New Roman" panose="02020603050405020304" pitchFamily="18" charset="0"/>
              </a:rPr>
              <a:t>Le bourgeois gentilhomme </a:t>
            </a:r>
            <a:r>
              <a:rPr lang="fr-FR" dirty="0">
                <a:latin typeface="Times New Roman" panose="02020603050405020304" pitchFamily="18" charset="0"/>
                <a:cs typeface="Times New Roman" panose="02020603050405020304" pitchFamily="18" charset="0"/>
              </a:rPr>
              <a:t>(en tchèque </a:t>
            </a:r>
            <a:r>
              <a:rPr lang="fr-FR" b="1" i="1" dirty="0" err="1">
                <a:solidFill>
                  <a:srgbClr val="222222"/>
                </a:solidFill>
                <a:latin typeface="Times New Roman" panose="02020603050405020304" pitchFamily="18" charset="0"/>
                <a:cs typeface="Times New Roman" panose="02020603050405020304" pitchFamily="18" charset="0"/>
              </a:rPr>
              <a:t>Měšťák</a:t>
            </a:r>
            <a:r>
              <a:rPr lang="fr-FR" b="1" i="1" dirty="0">
                <a:solidFill>
                  <a:srgbClr val="222222"/>
                </a:solidFill>
                <a:latin typeface="Times New Roman" panose="02020603050405020304" pitchFamily="18" charset="0"/>
                <a:cs typeface="Times New Roman" panose="02020603050405020304" pitchFamily="18" charset="0"/>
              </a:rPr>
              <a:t> </a:t>
            </a:r>
            <a:r>
              <a:rPr lang="fr-FR" b="1" i="1" dirty="0" err="1">
                <a:solidFill>
                  <a:srgbClr val="222222"/>
                </a:solidFill>
                <a:latin typeface="Times New Roman" panose="02020603050405020304" pitchFamily="18" charset="0"/>
                <a:cs typeface="Times New Roman" panose="02020603050405020304" pitchFamily="18" charset="0"/>
              </a:rPr>
              <a:t>šlechticem</a:t>
            </a:r>
            <a:r>
              <a:rPr lang="fr-FR" b="1" i="1" dirty="0">
                <a:solidFill>
                  <a:srgbClr val="222222"/>
                </a:solidFill>
                <a:latin typeface="Times New Roman" panose="02020603050405020304" pitchFamily="18" charset="0"/>
                <a:cs typeface="Times New Roman" panose="02020603050405020304" pitchFamily="18" charset="0"/>
              </a:rPr>
              <a:t>)</a:t>
            </a:r>
            <a:r>
              <a:rPr lang="fr-FR" dirty="0">
                <a:latin typeface="Times New Roman" panose="02020603050405020304" pitchFamily="18" charset="0"/>
                <a:cs typeface="Times New Roman" panose="02020603050405020304" pitchFamily="18" charset="0"/>
              </a:rPr>
              <a:t>, M. Jourdain, un bourgeois qui veut paraître noble, embauche des professeurs pour lui apprendre les bonnes manières. Mais il enchaîne les situations ridicules, comme dans la célèbre scène suivante du cours de prononciation du français : </a:t>
            </a:r>
          </a:p>
          <a:p>
            <a:pPr marL="0" indent="0" algn="just">
              <a:lnSpc>
                <a:spcPct val="150000"/>
              </a:lnSpc>
              <a:buNone/>
            </a:pPr>
            <a:endParaRPr lang="fr-FR" dirty="0">
              <a:latin typeface="Times New Roman" panose="02020603050405020304" pitchFamily="18" charset="0"/>
              <a:cs typeface="Times New Roman" panose="02020603050405020304" pitchFamily="18" charset="0"/>
            </a:endParaRPr>
          </a:p>
          <a:p>
            <a:pPr marL="0" indent="0" algn="just">
              <a:lnSpc>
                <a:spcPct val="150000"/>
              </a:lnSpc>
              <a:buNone/>
            </a:pPr>
            <a:r>
              <a:rPr lang="fr-FR" dirty="0">
                <a:latin typeface="Times New Roman" panose="02020603050405020304" pitchFamily="18" charset="0"/>
                <a:cs typeface="Times New Roman" panose="02020603050405020304" pitchFamily="18" charset="0"/>
              </a:rPr>
              <a:t>http://enseigner.tv5monde.com/fle/le-bourgeois-gentilhomme</a:t>
            </a:r>
          </a:p>
        </p:txBody>
      </p:sp>
    </p:spTree>
    <p:extLst>
      <p:ext uri="{BB962C8B-B14F-4D97-AF65-F5344CB8AC3E}">
        <p14:creationId xmlns:p14="http://schemas.microsoft.com/office/powerpoint/2010/main" val="36036202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305</Words>
  <Application>Microsoft Office PowerPoint</Application>
  <PresentationFormat>Grand écran</PresentationFormat>
  <Paragraphs>28</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Calibri Light</vt:lpstr>
      <vt:lpstr>Times New Roman</vt:lpstr>
      <vt:lpstr>Thème Office</vt:lpstr>
      <vt:lpstr>Phonétique et phonologie du français</vt:lpstr>
      <vt:lpstr>Pour commencer…</vt:lpstr>
      <vt:lpstr>Liste des voyelles typiques du français</vt:lpstr>
      <vt:lpstr>Liste des voyelles typiques du français</vt:lpstr>
      <vt:lpstr>Liste des sons typiques du tchèque</vt:lpstr>
      <vt:lpstr>Une leçon de phonétique avec Molière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Phonétique et phonologie du français</dc:title>
  <dc:creator>Samuel Bidaud</dc:creator>
  <cp:lastModifiedBy>Samuel Bidaud</cp:lastModifiedBy>
  <cp:revision>1</cp:revision>
  <dcterms:created xsi:type="dcterms:W3CDTF">2018-02-23T12:36:38Z</dcterms:created>
  <dcterms:modified xsi:type="dcterms:W3CDTF">2018-02-23T12:36:59Z</dcterms:modified>
</cp:coreProperties>
</file>