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57" r:id="rId5"/>
    <p:sldId id="262" r:id="rId6"/>
    <p:sldId id="258" r:id="rId7"/>
    <p:sldId id="259" r:id="rId8"/>
    <p:sldId id="269" r:id="rId9"/>
    <p:sldId id="270" r:id="rId10"/>
    <p:sldId id="263" r:id="rId11"/>
    <p:sldId id="264" r:id="rId12"/>
    <p:sldId id="265" r:id="rId13"/>
    <p:sldId id="266" r:id="rId14"/>
    <p:sldId id="267" r:id="rId15"/>
    <p:sldId id="268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065ECB-0707-4821-92F3-CA2F2CF91B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Introduction à la traduction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2802C4-F324-4023-808B-CA3A27DD4B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281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5904E-80AF-4830-BE35-4E740BF94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Problèmes qui se posent au traducteur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8150AD-A06B-4CD0-82A9-92000A7A5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– la tentation de recourir à la traduction linguistique, le transcodage et le calque puisqu’il faut:</a:t>
            </a:r>
          </a:p>
          <a:p>
            <a:endParaRPr lang="fr-FR" dirty="0"/>
          </a:p>
          <a:p>
            <a:r>
              <a:rPr lang="fr-FR" dirty="0"/>
              <a:t>–         trouver l’équivalence correspondant aux segments</a:t>
            </a:r>
          </a:p>
          <a:p>
            <a:endParaRPr lang="fr-FR" dirty="0"/>
          </a:p>
          <a:p>
            <a:r>
              <a:rPr lang="fr-FR" dirty="0"/>
              <a:t>–         traduire les synecdoques et les implicites</a:t>
            </a:r>
          </a:p>
          <a:p>
            <a:endParaRPr lang="fr-FR" dirty="0"/>
          </a:p>
          <a:p>
            <a:r>
              <a:rPr lang="fr-FR" dirty="0"/>
              <a:t>–         traduire la polysémie et les actualisations</a:t>
            </a:r>
          </a:p>
          <a:p>
            <a:endParaRPr lang="fr-FR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898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F15C6C-A34C-4C80-8086-44F3B6E50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2852"/>
          </a:xfrm>
        </p:spPr>
        <p:txBody>
          <a:bodyPr>
            <a:normAutofit/>
          </a:bodyPr>
          <a:lstStyle/>
          <a:p>
            <a:r>
              <a:rPr lang="fr-FR" sz="2400" dirty="0"/>
              <a:t>Puisqu’il faut: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731B13-973B-4B53-9DE5-A8FADF8FC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69041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fr-FR" sz="1900" dirty="0"/>
              <a:t>–         traduire des mots intraduisibles dans la langue d’arrivée</a:t>
            </a:r>
          </a:p>
          <a:p>
            <a:endParaRPr lang="fr-FR" sz="1900" dirty="0"/>
          </a:p>
          <a:p>
            <a:r>
              <a:rPr lang="fr-FR" sz="1900" dirty="0"/>
              <a:t>–         traduire les termes techniques ou spécialisés :</a:t>
            </a:r>
          </a:p>
          <a:p>
            <a:pPr marL="0" indent="0">
              <a:buNone/>
            </a:pPr>
            <a:r>
              <a:rPr lang="fr-FR" sz="1900" dirty="0"/>
              <a:t>Madame Le Garde des Sceaux , CHU, juge d’instruction, cour d’Appel, tribunal de grande instance, juge  d’instruction, etc. poseront des problèmes de traduction de l’ordre du transfert du culturel (réalités étrangères …)</a:t>
            </a:r>
          </a:p>
          <a:p>
            <a:endParaRPr lang="fr-FR" sz="1900" dirty="0"/>
          </a:p>
          <a:p>
            <a:r>
              <a:rPr lang="fr-FR" sz="1900" dirty="0"/>
              <a:t>–     Adapter : formules de politesse d’une lettre : « nous les prions d’agréer l’expression de notre haute considération », « veuillez agréer Monsieur l’expression de nos sentiments distingués ».</a:t>
            </a:r>
          </a:p>
          <a:p>
            <a:endParaRPr lang="fr-FR" sz="1900" dirty="0"/>
          </a:p>
          <a:p>
            <a:r>
              <a:rPr lang="fr-FR" sz="1900" dirty="0"/>
              <a:t>– Trouver des équivalences : Franco de port, avant-garde, lieutenant (hiérarchie militaire)</a:t>
            </a:r>
          </a:p>
          <a:p>
            <a:endParaRPr lang="fr-FR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9238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BF638-598B-4900-B73D-498CABAF2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8870"/>
          </a:xfrm>
        </p:spPr>
        <p:txBody>
          <a:bodyPr>
            <a:normAutofit/>
          </a:bodyPr>
          <a:lstStyle/>
          <a:p>
            <a:r>
              <a:rPr lang="fr-FR" sz="2000" dirty="0"/>
              <a:t>Ou encore traduire: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93251A-0A2D-4804-B4CA-6C6A11F19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19684"/>
            <a:ext cx="8596668" cy="3880773"/>
          </a:xfrm>
        </p:spPr>
        <p:txBody>
          <a:bodyPr/>
          <a:lstStyle/>
          <a:p>
            <a:r>
              <a:rPr lang="fr-FR" dirty="0"/>
              <a:t>-         Noms : Mutuelle Assistance, Salaisons du plateau</a:t>
            </a:r>
          </a:p>
          <a:p>
            <a:endParaRPr lang="fr-FR" dirty="0"/>
          </a:p>
          <a:p>
            <a:r>
              <a:rPr lang="fr-FR" dirty="0"/>
              <a:t>–         Emprunt : leader (anglicisme)</a:t>
            </a:r>
          </a:p>
          <a:p>
            <a:endParaRPr lang="fr-FR" dirty="0"/>
          </a:p>
          <a:p>
            <a:r>
              <a:rPr lang="fr-FR" dirty="0"/>
              <a:t>–         Toponymes : Barcelone, Madrid, Espagne, France, Besançon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443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3233F5-9B4B-418F-85A0-4D9B822F0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Solutions/Outils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BD2587-4B8D-459A-89D7-677C5E685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3757"/>
            <a:ext cx="8596668" cy="4797286"/>
          </a:xfrm>
        </p:spPr>
        <p:txBody>
          <a:bodyPr>
            <a:normAutofit/>
          </a:bodyPr>
          <a:lstStyle/>
          <a:p>
            <a:r>
              <a:rPr lang="fr-FR" dirty="0"/>
              <a:t>Emprunt (directement de la langue étrangère) ex: café, robot</a:t>
            </a:r>
          </a:p>
          <a:p>
            <a:r>
              <a:rPr lang="fr-FR" dirty="0"/>
              <a:t>Calque = parallélisme ex: No chance, aucune chance</a:t>
            </a:r>
          </a:p>
          <a:p>
            <a:r>
              <a:rPr lang="cs-CZ" dirty="0"/>
              <a:t>La </a:t>
            </a:r>
            <a:r>
              <a:rPr lang="cs-CZ" dirty="0" err="1"/>
              <a:t>transposition</a:t>
            </a:r>
            <a:r>
              <a:rPr lang="fr-FR" dirty="0"/>
              <a:t>, remplacer une partie du discours par une autre, changement de catégorie grammaticale.</a:t>
            </a:r>
          </a:p>
          <a:p>
            <a:r>
              <a:rPr lang="fr-FR" dirty="0"/>
              <a:t>La modulation, variation dans le message, obtenue en changeant de point de vue (par exemple de la négation à l’affirmation)</a:t>
            </a:r>
          </a:p>
          <a:p>
            <a:r>
              <a:rPr lang="cs-CZ" dirty="0"/>
              <a:t>L</a:t>
            </a:r>
            <a:r>
              <a:rPr lang="fr-FR" dirty="0"/>
              <a:t>’</a:t>
            </a:r>
            <a:r>
              <a:rPr lang="cs-CZ" dirty="0" err="1"/>
              <a:t>équivalence</a:t>
            </a:r>
            <a:r>
              <a:rPr lang="fr-FR" dirty="0"/>
              <a:t> ex: du proverbe français au proverbe tchèque</a:t>
            </a:r>
          </a:p>
          <a:p>
            <a:r>
              <a:rPr lang="fr-FR" dirty="0"/>
              <a:t>L’adaptation &lt; réalités culturelles, ex: 15 </a:t>
            </a:r>
            <a:r>
              <a:rPr lang="fr-FR" dirty="0" err="1"/>
              <a:t>deka</a:t>
            </a:r>
            <a:r>
              <a:rPr lang="fr-FR" dirty="0"/>
              <a:t> = 150 grammes</a:t>
            </a:r>
          </a:p>
          <a:p>
            <a:r>
              <a:rPr lang="fr-FR" dirty="0"/>
              <a:t>Explicitation: rendre explicite ce qui était implicite</a:t>
            </a:r>
          </a:p>
          <a:p>
            <a:r>
              <a:rPr lang="fr-FR" dirty="0"/>
              <a:t>Collocation et coloration: utilisation de termes idiomatiques fréquents dans la langue-cible</a:t>
            </a:r>
          </a:p>
          <a:p>
            <a:r>
              <a:rPr lang="fr-FR" dirty="0"/>
              <a:t>Compensation: reporter un trait spécifique difficilement traduisible à un autre moment du texte pour conserver le ton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223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346AA3-419B-46BC-B93A-CAA19C26F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Qu’est-ce qu’une traduction réussie?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D42F02-1E80-4141-BC1E-6101A33EE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000" dirty="0"/>
              <a:t>Une relation dialectique entre traduction et traductologie (celle-ci en modifiant la pratique).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dirty="0"/>
              <a:t>Elle fait apparaître l'évaluation, la critique, l'analyse des traductions.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dirty="0"/>
              <a:t>Elle implique une stratégie, une méthode de traduction, une cohérence/cohésion, en fonction d’objectifs.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63089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87B01D-70C9-4599-8FCC-77716A96B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Avez-vous bien suivi?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DF75FC-1132-4B8E-94B9-78CF49F44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En quoi la distinction entre différents « types de textes » est-elle utile pour le traducteur 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19817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286C89-34B7-4BAA-B502-494921E33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Bibliographie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1379D6-89FC-4B87-8747-C92926DE0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Introduction</a:t>
            </a:r>
            <a:r>
              <a:rPr lang="cs-CZ" i="1" dirty="0"/>
              <a:t> à la </a:t>
            </a:r>
            <a:r>
              <a:rPr lang="cs-CZ" i="1" dirty="0" err="1"/>
              <a:t>traductologie</a:t>
            </a:r>
            <a:r>
              <a:rPr lang="fr-FR" dirty="0"/>
              <a:t>, Ressources LEA.</a:t>
            </a:r>
          </a:p>
          <a:p>
            <a:r>
              <a:rPr lang="fr-FR" i="1" dirty="0"/>
              <a:t>Les Théories de la traduction</a:t>
            </a:r>
            <a:r>
              <a:rPr lang="fr-FR" dirty="0"/>
              <a:t>, Zuzana </a:t>
            </a:r>
            <a:r>
              <a:rPr lang="fr-FR" dirty="0" err="1"/>
              <a:t>Rakov</a:t>
            </a:r>
            <a:r>
              <a:rPr lang="cs-CZ" dirty="0"/>
              <a:t>á</a:t>
            </a:r>
          </a:p>
          <a:p>
            <a:r>
              <a:rPr lang="cs-CZ" i="1" dirty="0" err="1"/>
              <a:t>Introduction</a:t>
            </a:r>
            <a:r>
              <a:rPr lang="cs-CZ" i="1" dirty="0"/>
              <a:t> </a:t>
            </a:r>
            <a:r>
              <a:rPr lang="fr-FR" i="1" dirty="0"/>
              <a:t>à</a:t>
            </a:r>
            <a:r>
              <a:rPr lang="cs-CZ" i="1" dirty="0"/>
              <a:t> l</a:t>
            </a:r>
            <a:r>
              <a:rPr lang="fr-FR" i="1" dirty="0"/>
              <a:t>a</a:t>
            </a:r>
            <a:r>
              <a:rPr lang="cs-CZ" i="1" dirty="0"/>
              <a:t> </a:t>
            </a:r>
            <a:r>
              <a:rPr lang="cs-CZ" i="1" dirty="0" err="1"/>
              <a:t>tr</a:t>
            </a:r>
            <a:r>
              <a:rPr lang="fr-FR" i="1" dirty="0"/>
              <a:t>a</a:t>
            </a:r>
            <a:r>
              <a:rPr lang="cs-CZ" i="1" dirty="0" err="1"/>
              <a:t>ductologie</a:t>
            </a:r>
            <a:r>
              <a:rPr lang="fr-FR" dirty="0"/>
              <a:t>, De Bock Supérieur</a:t>
            </a:r>
          </a:p>
          <a:p>
            <a:r>
              <a:rPr lang="fr-FR" i="1" dirty="0"/>
              <a:t>Traductologie</a:t>
            </a:r>
            <a:r>
              <a:rPr lang="fr-FR" dirty="0"/>
              <a:t>, Carine </a:t>
            </a:r>
            <a:r>
              <a:rPr lang="fr-FR" dirty="0" err="1"/>
              <a:t>Zanchi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5274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45F17A-3F09-4285-88C8-7AE168194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traduction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D1B838-792A-4DAB-AFCE-16328EB72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2 grands types de traduction:</a:t>
            </a:r>
          </a:p>
          <a:p>
            <a:pPr>
              <a:buFontTx/>
              <a:buChar char="-"/>
            </a:pPr>
            <a:r>
              <a:rPr lang="fr-FR" dirty="0"/>
              <a:t>la pragmatique (ou technique) </a:t>
            </a:r>
          </a:p>
          <a:p>
            <a:pPr>
              <a:buFontTx/>
              <a:buChar char="-"/>
            </a:pPr>
            <a:r>
              <a:rPr lang="fr-FR" dirty="0"/>
              <a:t>la littéraire</a:t>
            </a:r>
          </a:p>
          <a:p>
            <a:pPr>
              <a:buFontTx/>
              <a:buChar char="-"/>
            </a:pPr>
            <a:endParaRPr lang="fr-FR" dirty="0"/>
          </a:p>
          <a:p>
            <a:r>
              <a:rPr lang="fr-FR" dirty="0"/>
              <a:t>Ni modèle idéal, ni modèle unique, mais plusieurs possibilités</a:t>
            </a:r>
            <a:r>
              <a:rPr lang="cs-CZ" dirty="0"/>
              <a:t> de </a:t>
            </a:r>
            <a:r>
              <a:rPr lang="cs-CZ" dirty="0" err="1"/>
              <a:t>trqductions</a:t>
            </a:r>
            <a:r>
              <a:rPr lang="cs-CZ" dirty="0"/>
              <a:t> d</a:t>
            </a:r>
            <a:r>
              <a:rPr lang="fr-FR" dirty="0"/>
              <a:t>’un même texte.</a:t>
            </a:r>
          </a:p>
          <a:p>
            <a:endParaRPr lang="fr-FR" dirty="0"/>
          </a:p>
          <a:p>
            <a:r>
              <a:rPr lang="fr-FR" dirty="0"/>
              <a:t>une image infidèle, traître, peu respectueuse, sélective. Elle </a:t>
            </a:r>
            <a:r>
              <a:rPr lang="cs-CZ" dirty="0" err="1"/>
              <a:t>implique</a:t>
            </a:r>
            <a:r>
              <a:rPr lang="cs-CZ" dirty="0"/>
              <a:t> </a:t>
            </a:r>
            <a:r>
              <a:rPr lang="fr-FR" dirty="0"/>
              <a:t>un</a:t>
            </a:r>
            <a:r>
              <a:rPr lang="cs-CZ" dirty="0"/>
              <a:t> </a:t>
            </a:r>
            <a:r>
              <a:rPr lang="cs-CZ" dirty="0" err="1"/>
              <a:t>décalage</a:t>
            </a:r>
            <a:r>
              <a:rPr lang="cs-CZ" dirty="0"/>
              <a:t>.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« Les originaux ne vieillissent pas mais les traductions, oui ! » Walter Benjamin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4482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FE9FA-C204-491B-9332-B8BEE71B9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20417"/>
          </a:xfrm>
        </p:spPr>
        <p:txBody>
          <a:bodyPr>
            <a:normAutofit fontScale="90000"/>
          </a:bodyPr>
          <a:lstStyle/>
          <a:p>
            <a:r>
              <a:rPr lang="fr-FR" sz="2200" dirty="0"/>
              <a:t>« Les originaux ne vieillissent pas mais les traductions, oui ! » Walter Benjamin</a:t>
            </a:r>
            <a:br>
              <a:rPr lang="fr-FR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5B0A32-8771-45D3-A358-A6DA45DF9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0017"/>
            <a:ext cx="8596668" cy="4411345"/>
          </a:xfrm>
        </p:spPr>
        <p:txBody>
          <a:bodyPr/>
          <a:lstStyle/>
          <a:p>
            <a:r>
              <a:rPr lang="fr-FR" dirty="0"/>
              <a:t>« tous les phénomènes de traduction ont en commun l'acte de reformulation, on entend réexpression d'un message sous une autre forme ».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	traduction = reformulation + changement de code linguistique</a:t>
            </a:r>
          </a:p>
          <a:p>
            <a:endParaRPr lang="fr-FR" dirty="0"/>
          </a:p>
          <a:p>
            <a:r>
              <a:rPr lang="fr-FR" dirty="0"/>
              <a:t>Phénomène majeur à l'image négative du point de vue du grand public :</a:t>
            </a:r>
          </a:p>
          <a:p>
            <a:pPr marL="0" indent="0">
              <a:buNone/>
            </a:pPr>
            <a:r>
              <a:rPr lang="fr-FR" dirty="0"/>
              <a:t>Suspicions sur le traducteur, croyance en une infériorité de la traduction comparée à l'original, la traduction: mal identifiée, mal rémunérée...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548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7E42AD-11DF-4BF9-9847-1A296187C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Traduction et traductologie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52C191-A0EA-4670-8A65-D5C53E638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/>
              <a:t>la « théorie de la traduction » se confond avec la pratique du traducteur.</a:t>
            </a:r>
          </a:p>
          <a:p>
            <a:r>
              <a:rPr lang="fr-FR" sz="2000" dirty="0"/>
              <a:t>Le mot « </a:t>
            </a:r>
            <a:r>
              <a:rPr lang="fr-FR" sz="2000" dirty="0" err="1"/>
              <a:t>traductotologie</a:t>
            </a:r>
            <a:r>
              <a:rPr lang="fr-FR" sz="2000" dirty="0"/>
              <a:t> » désigne la science (logos) de la traduction (</a:t>
            </a:r>
            <a:r>
              <a:rPr lang="fr-FR" sz="2000" dirty="0" err="1"/>
              <a:t>traducto</a:t>
            </a:r>
            <a:r>
              <a:rPr lang="fr-FR" sz="2000" dirty="0"/>
              <a:t>). Garnier (1985 : 13) / </a:t>
            </a:r>
            <a:r>
              <a:rPr lang="fr-FR" sz="2000" i="1" dirty="0"/>
              <a:t>Translation </a:t>
            </a:r>
            <a:r>
              <a:rPr lang="fr-FR" sz="2000" i="1" dirty="0" err="1"/>
              <a:t>Studies</a:t>
            </a:r>
            <a:endParaRPr lang="fr-FR" sz="2000" i="1" dirty="0"/>
          </a:p>
          <a:p>
            <a:r>
              <a:rPr lang="fr-FR" sz="2000" dirty="0"/>
              <a:t> la traductologie est la discipline qui étudie à la fois la théorie et la pratique de la traduction sous toutes ses formes, verbales et non verbales, la traduction dans toutes ses manifestations. </a:t>
            </a:r>
          </a:p>
          <a:p>
            <a:r>
              <a:rPr lang="fr-FR" sz="2000" dirty="0"/>
              <a:t>Une sous-discipline de la linguistique.</a:t>
            </a:r>
          </a:p>
          <a:p>
            <a:r>
              <a:rPr lang="fr-FR" sz="2000" dirty="0"/>
              <a:t>Elle pose une question: sur quels critères peut-on juger que telle traduction est acceptable ou non 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34177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32537E-93AB-4C8D-B7E3-6DCF30B9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Histoire de la traduction comme science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586C0-2A47-4793-B723-E7FC34AB4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Après deuxième guerre mondiale : de 1945 à 1955, premier réel questionnement sur la traduction.</a:t>
            </a:r>
          </a:p>
          <a:p>
            <a:endParaRPr lang="fr-FR" dirty="0"/>
          </a:p>
          <a:p>
            <a:r>
              <a:rPr lang="fr-FR" dirty="0"/>
              <a:t>Dans ces années, ce sont les linguistes qui s'intéressent à la traduction:</a:t>
            </a:r>
          </a:p>
          <a:p>
            <a:pPr marL="0" indent="0">
              <a:buNone/>
            </a:pPr>
            <a:r>
              <a:rPr lang="fr-FR" dirty="0"/>
              <a:t>- Georges </a:t>
            </a:r>
            <a:r>
              <a:rPr lang="fr-FR" dirty="0" err="1"/>
              <a:t>Mounin</a:t>
            </a:r>
            <a:r>
              <a:rPr lang="fr-FR" dirty="0"/>
              <a:t> : Les Belles Infidèles, 1955. Etude historique sur la manière dont on traduisait aux XVII-XVIIIe siècles.</a:t>
            </a:r>
          </a:p>
          <a:p>
            <a:pPr marL="0" indent="0">
              <a:buNone/>
            </a:pPr>
            <a:r>
              <a:rPr lang="fr-FR" dirty="0"/>
              <a:t>- Edmond Cary, La traduction dans le monde moderne, 1956.</a:t>
            </a:r>
          </a:p>
          <a:p>
            <a:endParaRPr lang="fr-FR" dirty="0"/>
          </a:p>
          <a:p>
            <a:r>
              <a:rPr lang="fr-FR" dirty="0"/>
              <a:t>Dès lors : vraie césure : institutionnalisation de la </a:t>
            </a:r>
            <a:r>
              <a:rPr lang="fr-FR" dirty="0" err="1"/>
              <a:t>traduction:filières</a:t>
            </a:r>
            <a:r>
              <a:rPr lang="fr-FR" dirty="0"/>
              <a:t> universitaires, chair (Saarbrücken), écoles de traduction.</a:t>
            </a:r>
          </a:p>
        </p:txBody>
      </p:sp>
    </p:spTree>
    <p:extLst>
      <p:ext uri="{BB962C8B-B14F-4D97-AF65-F5344CB8AC3E}">
        <p14:creationId xmlns:p14="http://schemas.microsoft.com/office/powerpoint/2010/main" val="2713470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1FDC3D-1B6C-406E-A93E-7BE8A2108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formes de traduction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B23478-F9D8-45AC-8769-6F5729B0D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/>
              <a:t>De la langue source à la langue cible:</a:t>
            </a:r>
          </a:p>
          <a:p>
            <a:endParaRPr lang="fr-FR" sz="2800" dirty="0"/>
          </a:p>
          <a:p>
            <a:r>
              <a:rPr lang="fr-FR" sz="2800" dirty="0"/>
              <a:t>La traduction directe ou littérale (parallélismes possibles entre les deux langues)</a:t>
            </a:r>
          </a:p>
          <a:p>
            <a:endParaRPr lang="fr-FR" sz="2800" dirty="0"/>
          </a:p>
          <a:p>
            <a:r>
              <a:rPr lang="fr-FR" sz="2800" dirty="0"/>
              <a:t> La traduction oblique (équivalences à choisir)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39122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A75E0B-CA3E-409A-B9D3-6654CD887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Traduction oblique (littéraire)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BDEEEC-FA90-489A-9775-41A328040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000" dirty="0"/>
              <a:t> « c´est le message seul, reflet de la situation, qui permet en dernière analyse de se prononcer sur le parallélisme de deux textes . » (Vinay-</a:t>
            </a:r>
            <a:r>
              <a:rPr lang="fr-FR" sz="2000" dirty="0" err="1"/>
              <a:t>Darbelnet</a:t>
            </a:r>
            <a:r>
              <a:rPr lang="fr-FR" sz="2000" dirty="0"/>
              <a:t>, 1958 : 48-50)</a:t>
            </a:r>
          </a:p>
          <a:p>
            <a:endParaRPr lang="fr-FR" sz="2000" dirty="0"/>
          </a:p>
          <a:p>
            <a:r>
              <a:rPr lang="fr-FR" sz="2000" dirty="0"/>
              <a:t>une traduction interprétative</a:t>
            </a:r>
          </a:p>
          <a:p>
            <a:endParaRPr lang="fr-FR" sz="2000" dirty="0"/>
          </a:p>
          <a:p>
            <a:r>
              <a:rPr lang="fr-FR" sz="2000" dirty="0"/>
              <a:t>constat que le passage d'une langue source à une langue cible nécessite des manœuvres pour </a:t>
            </a:r>
            <a:r>
              <a:rPr lang="cs-CZ" sz="2000" dirty="0" err="1"/>
              <a:t>être</a:t>
            </a:r>
            <a:r>
              <a:rPr lang="cs-CZ" sz="2000" dirty="0"/>
              <a:t> </a:t>
            </a:r>
            <a:r>
              <a:rPr lang="cs-CZ" sz="2000" dirty="0" err="1"/>
              <a:t>efficace</a:t>
            </a:r>
            <a:r>
              <a:rPr lang="cs-CZ" sz="2000" dirty="0"/>
              <a:t>, </a:t>
            </a:r>
            <a:r>
              <a:rPr lang="cs-CZ" sz="2000" dirty="0" err="1"/>
              <a:t>intelligible</a:t>
            </a:r>
            <a:endParaRPr lang="fr-FR" sz="2000" dirty="0"/>
          </a:p>
          <a:p>
            <a:endParaRPr lang="fr-FR" sz="2000" dirty="0"/>
          </a:p>
          <a:p>
            <a:r>
              <a:rPr lang="fr-FR" sz="2000" dirty="0"/>
              <a:t>Choix du traducteur pour rendre compte de l’originalité du texte-source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00105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055328-3FE6-466D-A882-F753F61C2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Méthodologies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CF434E-5FFA-4B84-AD0B-46A5C510C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Deux méthodologies de traduction coexistent: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RECREER: essayer de faire aussi bien que l'auteur. Conserver l'originalité. Traducteur-écrivain, superposition d'auteurs, œuvre de recréation</a:t>
            </a:r>
          </a:p>
          <a:p>
            <a:endParaRPr lang="fr-FR" dirty="0"/>
          </a:p>
          <a:p>
            <a:r>
              <a:rPr lang="fr-FR" dirty="0"/>
              <a:t>RETRANSCRIRE: Traducteur en retrait. Il identifie les signes et marques pour les retranscrire.</a:t>
            </a:r>
          </a:p>
          <a:p>
            <a:endParaRPr lang="fr-FR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8122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0A5F3D-58AF-407A-8FC6-7AF1A2A0B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Dans tous les cas, traduire contient:</a:t>
            </a:r>
            <a:br>
              <a:rPr lang="fr-FR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88C4D0-1BDE-4237-9943-94BBC5144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4487"/>
            <a:ext cx="8596668" cy="4596875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fr-FR" sz="2100" dirty="0"/>
              <a:t>Des traits de subjectivité. Organisent suivant rythme, imagerie particulière.</a:t>
            </a:r>
            <a:br>
              <a:rPr lang="fr-FR" sz="2100" dirty="0"/>
            </a:br>
            <a:r>
              <a:rPr lang="fr-FR" sz="2100" dirty="0"/>
              <a:t>Analyse stylistique. Pour le traducteur : être attentif aux données formelles de la langue, puis construire des « systèmes d'équivalence ».</a:t>
            </a:r>
            <a:br>
              <a:rPr lang="fr-FR" sz="2100" dirty="0"/>
            </a:br>
            <a:br>
              <a:rPr lang="fr-FR" sz="2100" dirty="0"/>
            </a:br>
            <a:r>
              <a:rPr lang="fr-FR" sz="2100" dirty="0"/>
              <a:t>- Un travail sur la langue.</a:t>
            </a:r>
            <a:br>
              <a:rPr lang="fr-FR" sz="2100" dirty="0"/>
            </a:br>
            <a:br>
              <a:rPr lang="fr-FR" sz="2100" dirty="0"/>
            </a:br>
            <a:r>
              <a:rPr lang="fr-FR" sz="2100" dirty="0"/>
              <a:t>Il faut bouger les lignes. Il y a en fait « transgression ». Jusqu'à récemment, des traducteurs n'osaient pas, n'étaient pas audacieux, étaient timides, laissant de fait l'originalité de côté.</a:t>
            </a:r>
            <a:br>
              <a:rPr lang="fr-FR" sz="2100" dirty="0"/>
            </a:br>
            <a:br>
              <a:rPr lang="fr-FR" sz="2100" dirty="0"/>
            </a:br>
            <a:r>
              <a:rPr lang="fr-FR" sz="2100" dirty="0"/>
              <a:t>- Une dimension interprétative.</a:t>
            </a:r>
            <a:br>
              <a:rPr lang="fr-FR" sz="2100" dirty="0"/>
            </a:br>
            <a:br>
              <a:rPr lang="fr-FR" sz="2100" dirty="0"/>
            </a:br>
            <a:r>
              <a:rPr lang="fr-FR" sz="2100" dirty="0"/>
              <a:t>Signification non aléatoire mais ouverte ! De nombreuses interprétations sont possibles. Plus il y a de traductions, plus l'œuvre est susceptible d'être de qualité. traduire un texte, c'est d'abord l'interpréter !</a:t>
            </a:r>
          </a:p>
          <a:p>
            <a:pPr>
              <a:buFontTx/>
              <a:buChar char="-"/>
            </a:pPr>
            <a:endParaRPr lang="fr-FR" sz="2100" dirty="0"/>
          </a:p>
          <a:p>
            <a:r>
              <a:rPr lang="fr-FR" sz="2100" dirty="0"/>
              <a:t>Soit: traduire un texte, c'est d'abord l'interpréter 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998791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433</TotalTime>
  <Words>814</Words>
  <Application>Microsoft Office PowerPoint</Application>
  <PresentationFormat>Širokoúhlá obrazovka</PresentationFormat>
  <Paragraphs>102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Fazeta</vt:lpstr>
      <vt:lpstr>Introduction à la traduction</vt:lpstr>
      <vt:lpstr>La traduction</vt:lpstr>
      <vt:lpstr>« Les originaux ne vieillissent pas mais les traductions, oui ! » Walter Benjamin </vt:lpstr>
      <vt:lpstr>Traduction et traductologie</vt:lpstr>
      <vt:lpstr>Histoire de la traduction comme science</vt:lpstr>
      <vt:lpstr>Les formes de traduction</vt:lpstr>
      <vt:lpstr>Traduction oblique (littéraire)</vt:lpstr>
      <vt:lpstr>Méthodologies</vt:lpstr>
      <vt:lpstr>Dans tous les cas, traduire contient: </vt:lpstr>
      <vt:lpstr>Problèmes qui se posent au traducteur</vt:lpstr>
      <vt:lpstr>Puisqu’il faut:</vt:lpstr>
      <vt:lpstr>Ou encore traduire:</vt:lpstr>
      <vt:lpstr>Solutions/Outils</vt:lpstr>
      <vt:lpstr>Qu’est-ce qu’une traduction réussie?</vt:lpstr>
      <vt:lpstr>Avez-vous bien suivi?</vt:lpstr>
      <vt:lpstr>Bibliographie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à la traduction</dc:title>
  <dc:creator>ja</dc:creator>
  <cp:lastModifiedBy>ja</cp:lastModifiedBy>
  <cp:revision>17</cp:revision>
  <dcterms:created xsi:type="dcterms:W3CDTF">2018-03-07T14:05:17Z</dcterms:created>
  <dcterms:modified xsi:type="dcterms:W3CDTF">2018-03-10T14:53:45Z</dcterms:modified>
</cp:coreProperties>
</file>