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82" r:id="rId14"/>
    <p:sldId id="268" r:id="rId15"/>
    <p:sldId id="269" r:id="rId16"/>
    <p:sldId id="270" r:id="rId17"/>
    <p:sldId id="271" r:id="rId18"/>
    <p:sldId id="272" r:id="rId19"/>
    <p:sldId id="284" r:id="rId20"/>
    <p:sldId id="273" r:id="rId21"/>
    <p:sldId id="274" r:id="rId22"/>
    <p:sldId id="275" r:id="rId23"/>
    <p:sldId id="276" r:id="rId24"/>
    <p:sldId id="277" r:id="rId25"/>
    <p:sldId id="278" r:id="rId26"/>
    <p:sldId id="279"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A0C24-BCCB-4F60-A428-24C32F7C627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2609C3A-7999-457C-A5C4-115BA8D12B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616DB10-2B16-4B44-B849-C30FBCD9422A}"/>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5" name="Espace réservé du pied de page 4">
            <a:extLst>
              <a:ext uri="{FF2B5EF4-FFF2-40B4-BE49-F238E27FC236}">
                <a16:creationId xmlns:a16="http://schemas.microsoft.com/office/drawing/2014/main" id="{FF2705EC-EBFA-41CF-A1C6-1E3DA000BCC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5F74EF-8049-49AC-A21B-552A8FB1A66A}"/>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397189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0D460D-B155-44B3-9A32-C1677B98DDA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BD32A88-D590-49B0-B93A-3637F72A648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FA57C8A-60FB-4AA3-A4FE-60173E18C76E}"/>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5" name="Espace réservé du pied de page 4">
            <a:extLst>
              <a:ext uri="{FF2B5EF4-FFF2-40B4-BE49-F238E27FC236}">
                <a16:creationId xmlns:a16="http://schemas.microsoft.com/office/drawing/2014/main" id="{6108B128-15DC-4766-A60B-518F02C957B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3ED858-D1F5-4C73-8864-46849141202A}"/>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33988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FFD1E98-6904-464D-9864-4B87D13F6EF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F4623CD-2B7A-40C3-8077-31D2B1F7551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4FAB88-F98D-4716-B2D3-11DA31853C4E}"/>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5" name="Espace réservé du pied de page 4">
            <a:extLst>
              <a:ext uri="{FF2B5EF4-FFF2-40B4-BE49-F238E27FC236}">
                <a16:creationId xmlns:a16="http://schemas.microsoft.com/office/drawing/2014/main" id="{FEC0E485-A85C-4792-9787-E930BB61C1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6C94C61-C1F0-4F92-8B4D-C211EC8681EE}"/>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3720982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40B679-E8E1-4478-83CD-7ADE86D259E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A816EA7-0784-4B4F-B2BE-315AC3C317B7}"/>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A06BCCE-97C9-449C-BB94-D96C8620A3E9}"/>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5" name="Espace réservé du pied de page 4">
            <a:extLst>
              <a:ext uri="{FF2B5EF4-FFF2-40B4-BE49-F238E27FC236}">
                <a16:creationId xmlns:a16="http://schemas.microsoft.com/office/drawing/2014/main" id="{9D3804DF-050F-4599-9A1D-7F76D92628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38D443-54A2-44D5-8098-4E5AF045DCB6}"/>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381283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26EE15-DE67-47A0-9CC8-19579296226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9198FCE-217F-491F-A0E3-AC84290483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72F9EF4C-CFB4-487E-A844-2DA0F0662F66}"/>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5" name="Espace réservé du pied de page 4">
            <a:extLst>
              <a:ext uri="{FF2B5EF4-FFF2-40B4-BE49-F238E27FC236}">
                <a16:creationId xmlns:a16="http://schemas.microsoft.com/office/drawing/2014/main" id="{B66B4FE8-2A79-4FF5-ACCF-653C1062F5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0532863-4ED0-457B-8129-284260992C5B}"/>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3036041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1220E3-4DC1-46EC-8216-BC256DCA12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4BAE57D-B308-4F4B-A7B8-495CEFF3B97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1ACBBB1-FD6E-4713-969F-37E0F71663D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CE85C8D-61EE-4BED-9B21-DBFCAF99679C}"/>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6" name="Espace réservé du pied de page 5">
            <a:extLst>
              <a:ext uri="{FF2B5EF4-FFF2-40B4-BE49-F238E27FC236}">
                <a16:creationId xmlns:a16="http://schemas.microsoft.com/office/drawing/2014/main" id="{8B596BFD-51D9-4466-B2FE-0D3698006E7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87B6790-D7D5-49BA-825D-22F19C92B9CC}"/>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109328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3B215C-67A3-4881-992E-AFB24CDB10C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A215146-6301-4C62-BF44-390693B6EF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D326390-A825-47D2-AA7A-E5876B4656B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30B46C6-DCD6-4BDA-A262-0296D6997D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014C0C7B-C95E-44A7-9300-CB00CFABB7E7}"/>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CD5EDE3-E274-4695-91B6-215824C66D10}"/>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8" name="Espace réservé du pied de page 7">
            <a:extLst>
              <a:ext uri="{FF2B5EF4-FFF2-40B4-BE49-F238E27FC236}">
                <a16:creationId xmlns:a16="http://schemas.microsoft.com/office/drawing/2014/main" id="{0CAD9263-C692-4F8D-8E4C-524205E86FC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12016F0-F7E3-40E1-A2DF-17047B421AA5}"/>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1749390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2E8CC4-FC38-4805-91D0-A039BD3B618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B4C8B88-C0EB-45AC-9330-D782D9C5B2B7}"/>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4" name="Espace réservé du pied de page 3">
            <a:extLst>
              <a:ext uri="{FF2B5EF4-FFF2-40B4-BE49-F238E27FC236}">
                <a16:creationId xmlns:a16="http://schemas.microsoft.com/office/drawing/2014/main" id="{C5FED404-65F8-43F0-9FCD-8FE9E423871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2399021-8002-4D39-B8E2-64691D1AC340}"/>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346503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0F0A8AC-D732-4C3B-BD62-7B42ECE22D31}"/>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3" name="Espace réservé du pied de page 2">
            <a:extLst>
              <a:ext uri="{FF2B5EF4-FFF2-40B4-BE49-F238E27FC236}">
                <a16:creationId xmlns:a16="http://schemas.microsoft.com/office/drawing/2014/main" id="{A69BDDEF-4904-42A7-B170-56811636729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0ECA3EB-4CEA-4FF7-A077-5EAFAC2A6317}"/>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2037657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76F984-AC6A-42D9-9499-EEDA2FC1B66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B999831-A0D5-474F-954A-B52264DB6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6BB9BA0-A79F-4DEE-BF40-2A252A39A2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4607E42-7919-4F58-9EA0-6D1E689D0E88}"/>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6" name="Espace réservé du pied de page 5">
            <a:extLst>
              <a:ext uri="{FF2B5EF4-FFF2-40B4-BE49-F238E27FC236}">
                <a16:creationId xmlns:a16="http://schemas.microsoft.com/office/drawing/2014/main" id="{1CAACD12-1E7B-4561-80F9-C88C5FF80EC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91128A3-94A4-4CB7-A1D8-A936C50ED5CB}"/>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55878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0C011D-891C-4137-8F10-320527D9159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3067E9-BF02-43B0-9C93-57B791B4AD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FCBC649-46B1-4A14-9FDD-12CB4315CB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9EDC1AB-F883-4909-B1D5-B88B1D0E910B}"/>
              </a:ext>
            </a:extLst>
          </p:cNvPr>
          <p:cNvSpPr>
            <a:spLocks noGrp="1"/>
          </p:cNvSpPr>
          <p:nvPr>
            <p:ph type="dt" sz="half" idx="10"/>
          </p:nvPr>
        </p:nvSpPr>
        <p:spPr/>
        <p:txBody>
          <a:bodyPr/>
          <a:lstStyle/>
          <a:p>
            <a:fld id="{7BD45A32-5FC2-40C5-A27D-A0E7DE868CFA}" type="datetimeFigureOut">
              <a:rPr lang="fr-FR" smtClean="0"/>
              <a:t>03/03/2018</a:t>
            </a:fld>
            <a:endParaRPr lang="fr-FR"/>
          </a:p>
        </p:txBody>
      </p:sp>
      <p:sp>
        <p:nvSpPr>
          <p:cNvPr id="6" name="Espace réservé du pied de page 5">
            <a:extLst>
              <a:ext uri="{FF2B5EF4-FFF2-40B4-BE49-F238E27FC236}">
                <a16:creationId xmlns:a16="http://schemas.microsoft.com/office/drawing/2014/main" id="{41196ECD-D279-4864-B72E-F995197C421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C5186E8-1D0D-4481-B4DC-509CD2D665D7}"/>
              </a:ext>
            </a:extLst>
          </p:cNvPr>
          <p:cNvSpPr>
            <a:spLocks noGrp="1"/>
          </p:cNvSpPr>
          <p:nvPr>
            <p:ph type="sldNum" sz="quarter" idx="12"/>
          </p:nvPr>
        </p:nvSpPr>
        <p:spPr/>
        <p:txBody>
          <a:bodyPr/>
          <a:lstStyle/>
          <a:p>
            <a:fld id="{1F8A173D-3F0F-45E4-B54B-F3CDD14B2827}" type="slidenum">
              <a:rPr lang="fr-FR" smtClean="0"/>
              <a:t>‹N°›</a:t>
            </a:fld>
            <a:endParaRPr lang="fr-FR"/>
          </a:p>
        </p:txBody>
      </p:sp>
    </p:spTree>
    <p:extLst>
      <p:ext uri="{BB962C8B-B14F-4D97-AF65-F5344CB8AC3E}">
        <p14:creationId xmlns:p14="http://schemas.microsoft.com/office/powerpoint/2010/main" val="365350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248F342-74AD-4138-9360-809882D554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3C5016C-601A-4120-B751-76B9602436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552E0AC-FF2E-4F60-8E2C-8013B9040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45A32-5FC2-40C5-A27D-A0E7DE868CFA}" type="datetimeFigureOut">
              <a:rPr lang="fr-FR" smtClean="0"/>
              <a:t>03/03/2018</a:t>
            </a:fld>
            <a:endParaRPr lang="fr-FR"/>
          </a:p>
        </p:txBody>
      </p:sp>
      <p:sp>
        <p:nvSpPr>
          <p:cNvPr id="5" name="Espace réservé du pied de page 4">
            <a:extLst>
              <a:ext uri="{FF2B5EF4-FFF2-40B4-BE49-F238E27FC236}">
                <a16:creationId xmlns:a16="http://schemas.microsoft.com/office/drawing/2014/main" id="{61B7CFC6-6D75-4285-B9AE-8819B9C464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47F7FB7-26D2-40EA-B1F3-AC89386AB3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A173D-3F0F-45E4-B54B-F3CDD14B2827}" type="slidenum">
              <a:rPr lang="fr-FR" smtClean="0"/>
              <a:t>‹N°›</a:t>
            </a:fld>
            <a:endParaRPr lang="fr-FR"/>
          </a:p>
        </p:txBody>
      </p:sp>
    </p:spTree>
    <p:extLst>
      <p:ext uri="{BB962C8B-B14F-4D97-AF65-F5344CB8AC3E}">
        <p14:creationId xmlns:p14="http://schemas.microsoft.com/office/powerpoint/2010/main" val="2634256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2DD87CF-8EB6-4E30-93DE-DB2357183A12}"/>
              </a:ext>
            </a:extLst>
          </p:cNvPr>
          <p:cNvSpPr>
            <a:spLocks noGrp="1"/>
          </p:cNvSpPr>
          <p:nvPr>
            <p:ph idx="1"/>
          </p:nvPr>
        </p:nvSpPr>
        <p:spPr/>
        <p:txBody>
          <a:bodyPr>
            <a:normAutofit/>
          </a:bodyPr>
          <a:lstStyle/>
          <a:p>
            <a:pPr marL="0" indent="0" algn="ctr">
              <a:buNone/>
            </a:pPr>
            <a:endParaRPr lang="fr-FR" sz="5400" dirty="0">
              <a:latin typeface="Times New Roman" panose="02020603050405020304" pitchFamily="18" charset="0"/>
              <a:cs typeface="Times New Roman" panose="02020603050405020304" pitchFamily="18" charset="0"/>
            </a:endParaRPr>
          </a:p>
          <a:p>
            <a:pPr marL="0" indent="0" algn="ctr">
              <a:buNone/>
            </a:pPr>
            <a:r>
              <a:rPr lang="fr-FR" sz="5400" dirty="0">
                <a:latin typeface="Times New Roman" panose="02020603050405020304" pitchFamily="18" charset="0"/>
                <a:cs typeface="Times New Roman" panose="02020603050405020304" pitchFamily="18" charset="0"/>
              </a:rPr>
              <a:t>La norme phonétique</a:t>
            </a:r>
          </a:p>
        </p:txBody>
      </p:sp>
    </p:spTree>
    <p:extLst>
      <p:ext uri="{BB962C8B-B14F-4D97-AF65-F5344CB8AC3E}">
        <p14:creationId xmlns:p14="http://schemas.microsoft.com/office/powerpoint/2010/main" val="35465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6A8BC9-D17F-444F-AE5F-30E53FFE9DDF}"/>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Les descriptions scientifiques</a:t>
            </a:r>
            <a:endParaRPr lang="fr-FR" dirty="0"/>
          </a:p>
        </p:txBody>
      </p:sp>
      <p:sp>
        <p:nvSpPr>
          <p:cNvPr id="3" name="Espace réservé du contenu 2">
            <a:extLst>
              <a:ext uri="{FF2B5EF4-FFF2-40B4-BE49-F238E27FC236}">
                <a16:creationId xmlns:a16="http://schemas.microsoft.com/office/drawing/2014/main" id="{F7F6A2CA-FEA1-41B3-93DD-50C18E94EDE2}"/>
              </a:ext>
            </a:extLst>
          </p:cNvPr>
          <p:cNvSpPr>
            <a:spLocks noGrp="1"/>
          </p:cNvSpPr>
          <p:nvPr>
            <p:ph idx="1"/>
          </p:nvPr>
        </p:nvSpPr>
        <p:spPr/>
        <p:txBody>
          <a:bodyPr>
            <a:normAutofit fontScale="92500" lnSpcReduction="10000"/>
          </a:bodyPr>
          <a:lstStyle/>
          <a:p>
            <a:pPr algn="just"/>
            <a:r>
              <a:rPr lang="fr-FR" dirty="0">
                <a:latin typeface="Times New Roman" panose="02020603050405020304" pitchFamily="18" charset="0"/>
                <a:cs typeface="Times New Roman" panose="02020603050405020304" pitchFamily="18" charset="0"/>
              </a:rPr>
              <a:t>Henriette Walter montre que les prononciations varient d’une région à l’autre, mais également, dans une même région, que la prononciation varie en fonction des individus.</a:t>
            </a:r>
          </a:p>
          <a:p>
            <a:pPr algn="just"/>
            <a:r>
              <a:rPr lang="fr-FR" dirty="0">
                <a:latin typeface="Times New Roman" panose="02020603050405020304" pitchFamily="18" charset="0"/>
                <a:cs typeface="Times New Roman" panose="02020603050405020304" pitchFamily="18" charset="0"/>
              </a:rPr>
              <a:t>Les études qui sont faites dans les années 1970 révèlent que la prononciation parisienne a perdu du prestige (on trouve qu’elle est snob)</a:t>
            </a:r>
          </a:p>
          <a:p>
            <a:pPr algn="just"/>
            <a:r>
              <a:rPr lang="fr-FR" dirty="0">
                <a:latin typeface="Times New Roman" panose="02020603050405020304" pitchFamily="18" charset="0"/>
                <a:cs typeface="Times New Roman" panose="02020603050405020304" pitchFamily="18" charset="0"/>
              </a:rPr>
              <a:t>Par ailleurs, on constate que la prononciation varie en fonction de facteurs socioculturels.</a:t>
            </a:r>
          </a:p>
          <a:p>
            <a:pPr algn="just"/>
            <a:r>
              <a:rPr lang="fr-FR" dirty="0">
                <a:latin typeface="Times New Roman" panose="02020603050405020304" pitchFamily="18" charset="0"/>
                <a:cs typeface="Times New Roman" panose="02020603050405020304" pitchFamily="18" charset="0"/>
              </a:rPr>
              <a:t>Il y a un processus d’homogénéisation de la prononciation en fonction de la classe sociale : plus on est élevé dans la classe sociale, plus on a une prononciation standard. D’où une nouvelle norme : le « français standardisé ». </a:t>
            </a:r>
          </a:p>
        </p:txBody>
      </p:sp>
    </p:spTree>
    <p:extLst>
      <p:ext uri="{BB962C8B-B14F-4D97-AF65-F5344CB8AC3E}">
        <p14:creationId xmlns:p14="http://schemas.microsoft.com/office/powerpoint/2010/main" val="4106037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FF9640-8FAD-43BD-A21D-322F09D7F0BC}"/>
              </a:ext>
            </a:extLst>
          </p:cNvPr>
          <p:cNvSpPr>
            <a:spLocks noGrp="1"/>
          </p:cNvSpPr>
          <p:nvPr>
            <p:ph type="title"/>
          </p:nvPr>
        </p:nvSpPr>
        <p:spPr/>
        <p:txBody>
          <a:bodyPr/>
          <a:lstStyle/>
          <a:p>
            <a:r>
              <a:rPr lang="fr-FR" dirty="0">
                <a:solidFill>
                  <a:prstClr val="black"/>
                </a:solidFill>
                <a:latin typeface="Times New Roman" panose="02020603050405020304" pitchFamily="18" charset="0"/>
                <a:cs typeface="Times New Roman" panose="02020603050405020304" pitchFamily="18" charset="0"/>
              </a:rPr>
              <a:t>La norme phonétique. Le français standardisé</a:t>
            </a:r>
            <a:endParaRPr lang="fr-FR" dirty="0"/>
          </a:p>
        </p:txBody>
      </p:sp>
      <p:sp>
        <p:nvSpPr>
          <p:cNvPr id="3" name="Espace réservé du contenu 2">
            <a:extLst>
              <a:ext uri="{FF2B5EF4-FFF2-40B4-BE49-F238E27FC236}">
                <a16:creationId xmlns:a16="http://schemas.microsoft.com/office/drawing/2014/main" id="{78095239-DCC3-4070-841B-CE50E06C4E74}"/>
              </a:ext>
            </a:extLst>
          </p:cNvPr>
          <p:cNvSpPr>
            <a:spLocks noGrp="1"/>
          </p:cNvSpPr>
          <p:nvPr>
            <p:ph idx="1"/>
          </p:nvPr>
        </p:nvSpPr>
        <p:spPr/>
        <p:txBody>
          <a:bodyPr>
            <a:normAutofit fontScale="850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 Il semble maintenant qu’il existe dans toutes les régions de France et non plus seulement à Paris, une prononciation commune acceptée partout et qu’on pourrait appeler standardisée. On la définira d’abord linguistiquement par des caractères communs, opposés aux variantes, qui excluent leurs auteurs du français standardisé et marquent un accent régional » (livre de Français Langue étrangère)</a:t>
            </a:r>
          </a:p>
          <a:p>
            <a:pPr algn="just">
              <a:lnSpc>
                <a:spcPct val="150000"/>
              </a:lnSpc>
            </a:pPr>
            <a:r>
              <a:rPr lang="fr-FR" dirty="0">
                <a:latin typeface="Times New Roman" panose="02020603050405020304" pitchFamily="18" charset="0"/>
                <a:cs typeface="Times New Roman" panose="02020603050405020304" pitchFamily="18" charset="0"/>
              </a:rPr>
              <a:t>La prononciation du français standardisé est celle des trentenaires de la classe sociale favorisée ascendante. Peu importe où vivent ces personnes, elles ont à peu près la même prononciation. </a:t>
            </a:r>
          </a:p>
        </p:txBody>
      </p:sp>
    </p:spTree>
    <p:extLst>
      <p:ext uri="{BB962C8B-B14F-4D97-AF65-F5344CB8AC3E}">
        <p14:creationId xmlns:p14="http://schemas.microsoft.com/office/powerpoint/2010/main" val="218203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C3D24E-0D4A-41A9-9148-A8BC25DD23FC}"/>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de référence</a:t>
            </a:r>
            <a:endParaRPr lang="fr-FR" dirty="0"/>
          </a:p>
        </p:txBody>
      </p:sp>
      <p:sp>
        <p:nvSpPr>
          <p:cNvPr id="3" name="Espace réservé du contenu 2">
            <a:extLst>
              <a:ext uri="{FF2B5EF4-FFF2-40B4-BE49-F238E27FC236}">
                <a16:creationId xmlns:a16="http://schemas.microsoft.com/office/drawing/2014/main" id="{335C6FF4-4D68-41F1-A15A-EF71E674B2E5}"/>
              </a:ext>
            </a:extLst>
          </p:cNvPr>
          <p:cNvSpPr>
            <a:spLocks noGrp="1"/>
          </p:cNvSpPr>
          <p:nvPr>
            <p:ph idx="1"/>
          </p:nvPr>
        </p:nvSpPr>
        <p:spPr/>
        <p:txBody>
          <a:bodyPr/>
          <a:lstStyle/>
          <a:p>
            <a:pPr algn="just"/>
            <a:r>
              <a:rPr lang="fr-FR" dirty="0">
                <a:latin typeface="Times New Roman" panose="02020603050405020304" pitchFamily="18" charset="0"/>
                <a:cs typeface="Times New Roman" panose="02020603050405020304" pitchFamily="18" charset="0"/>
              </a:rPr>
              <a:t>Le « français de référence » est le modèle qui s’impose au début des années 2000. C’est le français de Paris qui s’est propagé dans toutes les grandes villes et qu’on ne peut plus rattacher à une classe sociale précise. </a:t>
            </a:r>
          </a:p>
          <a:p>
            <a:pPr algn="just"/>
            <a:r>
              <a:rPr lang="fr-FR" dirty="0">
                <a:latin typeface="Times New Roman" panose="02020603050405020304" pitchFamily="18" charset="0"/>
                <a:cs typeface="Times New Roman" panose="02020603050405020304" pitchFamily="18" charset="0"/>
              </a:rPr>
              <a:t>Là encore, le français de référence est dû aux journalistes.</a:t>
            </a:r>
          </a:p>
          <a:p>
            <a:pPr algn="just"/>
            <a:r>
              <a:rPr lang="fr-FR" dirty="0">
                <a:latin typeface="Times New Roman" panose="02020603050405020304" pitchFamily="18" charset="0"/>
                <a:cs typeface="Times New Roman" panose="02020603050405020304" pitchFamily="18" charset="0"/>
              </a:rPr>
              <a:t>C’est un français qui est « neutre » et n’a pas d’accent. </a:t>
            </a:r>
          </a:p>
          <a:p>
            <a:pPr algn="just"/>
            <a:r>
              <a:rPr lang="fr-FR" dirty="0">
                <a:latin typeface="Times New Roman" panose="02020603050405020304" pitchFamily="18" charset="0"/>
                <a:cs typeface="Times New Roman" panose="02020603050405020304" pitchFamily="18" charset="0"/>
              </a:rPr>
              <a:t>C’est ce français qui sert de norme.</a:t>
            </a:r>
          </a:p>
          <a:p>
            <a:pPr algn="just"/>
            <a:r>
              <a:rPr lang="fr-FR" dirty="0">
                <a:latin typeface="Times New Roman" panose="02020603050405020304" pitchFamily="18" charset="0"/>
                <a:cs typeface="Times New Roman" panose="02020603050405020304" pitchFamily="18" charset="0"/>
              </a:rPr>
              <a:t>On observe une différence entre les méridionaux, qui gardent leur accent, et le reste de la France. </a:t>
            </a:r>
          </a:p>
        </p:txBody>
      </p:sp>
    </p:spTree>
    <p:extLst>
      <p:ext uri="{BB962C8B-B14F-4D97-AF65-F5344CB8AC3E}">
        <p14:creationId xmlns:p14="http://schemas.microsoft.com/office/powerpoint/2010/main" val="3036231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2DD87CF-8EB6-4E30-93DE-DB2357183A12}"/>
              </a:ext>
            </a:extLst>
          </p:cNvPr>
          <p:cNvSpPr>
            <a:spLocks noGrp="1"/>
          </p:cNvSpPr>
          <p:nvPr>
            <p:ph idx="1"/>
          </p:nvPr>
        </p:nvSpPr>
        <p:spPr/>
        <p:txBody>
          <a:bodyPr>
            <a:normAutofit/>
          </a:bodyPr>
          <a:lstStyle/>
          <a:p>
            <a:pPr marL="0" indent="0" algn="ctr">
              <a:buNone/>
            </a:pPr>
            <a:endParaRPr lang="fr-FR" sz="5400" dirty="0">
              <a:latin typeface="Times New Roman" panose="02020603050405020304" pitchFamily="18" charset="0"/>
              <a:cs typeface="Times New Roman" panose="02020603050405020304" pitchFamily="18" charset="0"/>
            </a:endParaRPr>
          </a:p>
          <a:p>
            <a:pPr marL="0" indent="0" algn="ctr">
              <a:buNone/>
            </a:pPr>
            <a:r>
              <a:rPr lang="fr-FR" sz="5400" dirty="0">
                <a:latin typeface="Times New Roman" panose="02020603050405020304" pitchFamily="18" charset="0"/>
                <a:cs typeface="Times New Roman" panose="02020603050405020304" pitchFamily="18" charset="0"/>
              </a:rPr>
              <a:t>Les lettres muettes</a:t>
            </a:r>
          </a:p>
        </p:txBody>
      </p:sp>
    </p:spTree>
    <p:extLst>
      <p:ext uri="{BB962C8B-B14F-4D97-AF65-F5344CB8AC3E}">
        <p14:creationId xmlns:p14="http://schemas.microsoft.com/office/powerpoint/2010/main" val="3130731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DF960D-3C8F-4529-9931-1B92E8F18D61}"/>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Une difficulté du français : les lettres muettes</a:t>
            </a:r>
          </a:p>
        </p:txBody>
      </p:sp>
      <p:sp>
        <p:nvSpPr>
          <p:cNvPr id="3" name="Espace réservé du contenu 2">
            <a:extLst>
              <a:ext uri="{FF2B5EF4-FFF2-40B4-BE49-F238E27FC236}">
                <a16:creationId xmlns:a16="http://schemas.microsoft.com/office/drawing/2014/main" id="{D3BD6F4D-1EF7-493B-9489-D475225C44A1}"/>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L’une des principales différences entre le tchèque et le français est que le tchèque est une langue phonétique, où toutes les lettres écrites (les « graphèmes ») se prononcent, alors que, en français, il existe de nombreuses lettres « muettes », c’est-à-dire qui ne se prononcent pas. </a:t>
            </a:r>
          </a:p>
          <a:p>
            <a:pPr algn="just">
              <a:lnSpc>
                <a:spcPct val="150000"/>
              </a:lnSpc>
            </a:pPr>
            <a:r>
              <a:rPr lang="fr-FR" dirty="0">
                <a:latin typeface="Times New Roman" panose="02020603050405020304" pitchFamily="18" charset="0"/>
                <a:cs typeface="Times New Roman" panose="02020603050405020304" pitchFamily="18" charset="0"/>
              </a:rPr>
              <a:t>Ces lettres muettes posent de nombreux problèmes aux apprenants du français, nous allons voir comment les identifier</a:t>
            </a:r>
          </a:p>
        </p:txBody>
      </p:sp>
    </p:spTree>
    <p:extLst>
      <p:ext uri="{BB962C8B-B14F-4D97-AF65-F5344CB8AC3E}">
        <p14:creationId xmlns:p14="http://schemas.microsoft.com/office/powerpoint/2010/main" val="1509591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E33006-9F91-45F0-A5A7-FCE7AC8835B1}"/>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lettres muettes. Le « e » muet</a:t>
            </a:r>
          </a:p>
        </p:txBody>
      </p:sp>
      <p:sp>
        <p:nvSpPr>
          <p:cNvPr id="3" name="Espace réservé du contenu 2">
            <a:extLst>
              <a:ext uri="{FF2B5EF4-FFF2-40B4-BE49-F238E27FC236}">
                <a16:creationId xmlns:a16="http://schemas.microsoft.com/office/drawing/2014/main" id="{845EE8B2-BD72-4112-8749-8CB9459C7E4A}"/>
              </a:ext>
            </a:extLst>
          </p:cNvPr>
          <p:cNvSpPr>
            <a:spLocks noGrp="1"/>
          </p:cNvSpPr>
          <p:nvPr>
            <p:ph idx="1"/>
          </p:nvPr>
        </p:nvSpPr>
        <p:spPr/>
        <p:txBody>
          <a:bodyPr>
            <a:normAutofit fontScale="62500" lnSpcReduction="20000"/>
          </a:bodyPr>
          <a:lstStyle/>
          <a:p>
            <a:pPr algn="just">
              <a:lnSpc>
                <a:spcPct val="150000"/>
              </a:lnSpc>
            </a:pPr>
            <a:r>
              <a:rPr lang="fr-FR" dirty="0">
                <a:latin typeface="Times New Roman" panose="02020603050405020304" pitchFamily="18" charset="0"/>
                <a:cs typeface="Times New Roman" panose="02020603050405020304" pitchFamily="18" charset="0"/>
              </a:rPr>
              <a:t>Le « e » muet est un « e » qui se trouve à la fin d’un mot et qui ne se prononce pas. Lorsque, à la fin d’un nom ou d’un adjectif, on trouve un « e » à l’écrit, ce dernier ne se prononce pas à l’oral: </a:t>
            </a:r>
            <a:r>
              <a:rPr lang="fr-FR" i="1" dirty="0">
                <a:latin typeface="Times New Roman" panose="02020603050405020304" pitchFamily="18" charset="0"/>
                <a:cs typeface="Times New Roman" panose="02020603050405020304" pitchFamily="18" charset="0"/>
              </a:rPr>
              <a:t>gentille, Prague, orange, sensible, heure</a:t>
            </a:r>
            <a:r>
              <a:rPr lang="fr-FR" dirty="0">
                <a:latin typeface="Times New Roman" panose="02020603050405020304" pitchFamily="18" charset="0"/>
                <a:cs typeface="Times New Roman" panose="02020603050405020304" pitchFamily="18" charset="0"/>
              </a:rPr>
              <a:t>, etc. </a:t>
            </a:r>
          </a:p>
          <a:p>
            <a:pPr algn="just">
              <a:lnSpc>
                <a:spcPct val="150000"/>
              </a:lnSpc>
            </a:pPr>
            <a:r>
              <a:rPr lang="fr-FR" dirty="0">
                <a:latin typeface="Times New Roman" panose="02020603050405020304" pitchFamily="18" charset="0"/>
                <a:cs typeface="Times New Roman" panose="02020603050405020304" pitchFamily="18" charset="0"/>
              </a:rPr>
              <a:t>Le « e » muet se rencontre également au futur et au conditionnel des verbes en – </a:t>
            </a:r>
            <a:r>
              <a:rPr lang="fr-FR" i="1" dirty="0">
                <a:latin typeface="Times New Roman" panose="02020603050405020304" pitchFamily="18" charset="0"/>
                <a:cs typeface="Times New Roman" panose="02020603050405020304" pitchFamily="18" charset="0"/>
              </a:rPr>
              <a:t>yer, - uer </a:t>
            </a:r>
            <a:r>
              <a:rPr lang="fr-FR" dirty="0">
                <a:latin typeface="Times New Roman" panose="02020603050405020304" pitchFamily="18" charset="0"/>
                <a:cs typeface="Times New Roman" panose="02020603050405020304" pitchFamily="18" charset="0"/>
              </a:rPr>
              <a:t>et</a:t>
            </a:r>
            <a:r>
              <a:rPr lang="fr-FR" i="1" dirty="0">
                <a:latin typeface="Times New Roman" panose="02020603050405020304" pitchFamily="18" charset="0"/>
                <a:cs typeface="Times New Roman" panose="02020603050405020304" pitchFamily="18" charset="0"/>
              </a:rPr>
              <a:t> – ier</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payer : je paierai, tu paieras</a:t>
            </a:r>
            <a:r>
              <a:rPr lang="fr-FR" dirty="0">
                <a:latin typeface="Times New Roman" panose="02020603050405020304" pitchFamily="18" charset="0"/>
                <a:cs typeface="Times New Roman" panose="02020603050405020304" pitchFamily="18" charset="0"/>
              </a:rPr>
              <a:t>, etc., </a:t>
            </a:r>
            <a:r>
              <a:rPr lang="fr-FR" i="1" dirty="0">
                <a:latin typeface="Times New Roman" panose="02020603050405020304" pitchFamily="18" charset="0"/>
                <a:cs typeface="Times New Roman" panose="02020603050405020304" pitchFamily="18" charset="0"/>
              </a:rPr>
              <a:t>éternuer : j’éternuerai, tu éternueras, etc., manier: je manierai, tu manieras, etc. </a:t>
            </a:r>
          </a:p>
          <a:p>
            <a:pPr algn="just">
              <a:lnSpc>
                <a:spcPct val="150000"/>
              </a:lnSpc>
            </a:pPr>
            <a:r>
              <a:rPr lang="fr-FR" dirty="0">
                <a:latin typeface="Times New Roman" panose="02020603050405020304" pitchFamily="18" charset="0"/>
                <a:cs typeface="Times New Roman" panose="02020603050405020304" pitchFamily="18" charset="0"/>
              </a:rPr>
              <a:t>Dans les noms qui dérivent des verbes en en – yer, - uer et – ier, le « e » est également muet : </a:t>
            </a:r>
            <a:r>
              <a:rPr lang="fr-FR" i="1" dirty="0">
                <a:latin typeface="Times New Roman" panose="02020603050405020304" pitchFamily="18" charset="0"/>
                <a:cs typeface="Times New Roman" panose="02020603050405020304" pitchFamily="18" charset="0"/>
              </a:rPr>
              <a:t>payer</a:t>
            </a:r>
            <a:r>
              <a:rPr lang="fr-FR" dirty="0">
                <a:latin typeface="Times New Roman" panose="02020603050405020304" pitchFamily="18" charset="0"/>
                <a:cs typeface="Times New Roman" panose="02020603050405020304" pitchFamily="18" charset="0"/>
              </a:rPr>
              <a:t> &gt; </a:t>
            </a:r>
            <a:r>
              <a:rPr lang="fr-FR" i="1" dirty="0">
                <a:latin typeface="Times New Roman" panose="02020603050405020304" pitchFamily="18" charset="0"/>
                <a:cs typeface="Times New Roman" panose="02020603050405020304" pitchFamily="18" charset="0"/>
              </a:rPr>
              <a:t>paiement</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éternuer</a:t>
            </a:r>
            <a:r>
              <a:rPr lang="fr-FR" dirty="0">
                <a:latin typeface="Times New Roman" panose="02020603050405020304" pitchFamily="18" charset="0"/>
                <a:cs typeface="Times New Roman" panose="02020603050405020304" pitchFamily="18" charset="0"/>
              </a:rPr>
              <a:t> &gt; </a:t>
            </a:r>
            <a:r>
              <a:rPr lang="fr-FR" i="1" dirty="0">
                <a:latin typeface="Times New Roman" panose="02020603050405020304" pitchFamily="18" charset="0"/>
                <a:cs typeface="Times New Roman" panose="02020603050405020304" pitchFamily="18" charset="0"/>
              </a:rPr>
              <a:t>éternuement</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manier </a:t>
            </a:r>
            <a:r>
              <a:rPr lang="fr-FR" dirty="0">
                <a:latin typeface="Times New Roman" panose="02020603050405020304" pitchFamily="18" charset="0"/>
                <a:cs typeface="Times New Roman" panose="02020603050405020304" pitchFamily="18" charset="0"/>
              </a:rPr>
              <a:t>&gt; </a:t>
            </a:r>
            <a:r>
              <a:rPr lang="fr-FR" i="1" dirty="0">
                <a:latin typeface="Times New Roman" panose="02020603050405020304" pitchFamily="18" charset="0"/>
                <a:cs typeface="Times New Roman" panose="02020603050405020304" pitchFamily="18" charset="0"/>
              </a:rPr>
              <a:t>maniement</a:t>
            </a:r>
            <a:r>
              <a:rPr lang="fr-FR" dirty="0">
                <a:latin typeface="Times New Roman" panose="02020603050405020304" pitchFamily="18" charset="0"/>
                <a:cs typeface="Times New Roman" panose="02020603050405020304" pitchFamily="18" charset="0"/>
              </a:rPr>
              <a:t>, etc. </a:t>
            </a:r>
          </a:p>
          <a:p>
            <a:pPr algn="just">
              <a:lnSpc>
                <a:spcPct val="150000"/>
              </a:lnSpc>
            </a:pPr>
            <a:r>
              <a:rPr lang="fr-FR" dirty="0">
                <a:latin typeface="Times New Roman" panose="02020603050405020304" pitchFamily="18" charset="0"/>
                <a:cs typeface="Times New Roman" panose="02020603050405020304" pitchFamily="18" charset="0"/>
              </a:rPr>
              <a:t>Le « e » est également muet à l’intérieur des mots le plus souvent: </a:t>
            </a:r>
            <a:r>
              <a:rPr lang="fr-FR" i="1" dirty="0">
                <a:latin typeface="Times New Roman" panose="02020603050405020304" pitchFamily="18" charset="0"/>
                <a:cs typeface="Times New Roman" panose="02020603050405020304" pitchFamily="18" charset="0"/>
              </a:rPr>
              <a:t>avenue </a:t>
            </a:r>
            <a:r>
              <a:rPr lang="fr-FR" dirty="0">
                <a:latin typeface="Times New Roman" panose="02020603050405020304" pitchFamily="18" charset="0"/>
                <a:cs typeface="Times New Roman" panose="02020603050405020304" pitchFamily="18" charset="0"/>
              </a:rPr>
              <a:t>se prononce </a:t>
            </a:r>
            <a:r>
              <a:rPr lang="fr-FR" i="1" dirty="0">
                <a:latin typeface="Times New Roman" panose="02020603050405020304" pitchFamily="18" charset="0"/>
                <a:cs typeface="Times New Roman" panose="02020603050405020304" pitchFamily="18" charset="0"/>
              </a:rPr>
              <a:t>av’nu</a:t>
            </a:r>
            <a:r>
              <a:rPr lang="fr-FR" dirty="0">
                <a:latin typeface="Times New Roman" panose="02020603050405020304" pitchFamily="18" charset="0"/>
                <a:cs typeface="Times New Roman" panose="02020603050405020304" pitchFamily="18" charset="0"/>
              </a:rPr>
              <a:t>, etc. Mais il y a beaucoup d’exceptions: </a:t>
            </a:r>
            <a:r>
              <a:rPr lang="fr-FR" i="1" dirty="0">
                <a:latin typeface="Times New Roman" panose="02020603050405020304" pitchFamily="18" charset="0"/>
                <a:cs typeface="Times New Roman" panose="02020603050405020304" pitchFamily="18" charset="0"/>
              </a:rPr>
              <a:t>depuis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premier</a:t>
            </a:r>
            <a:r>
              <a:rPr lang="fr-FR" dirty="0">
                <a:latin typeface="Times New Roman" panose="02020603050405020304" pitchFamily="18" charset="0"/>
                <a:cs typeface="Times New Roman" panose="02020603050405020304" pitchFamily="18" charset="0"/>
              </a:rPr>
              <a:t>, etc. </a:t>
            </a:r>
          </a:p>
        </p:txBody>
      </p:sp>
    </p:spTree>
    <p:extLst>
      <p:ext uri="{BB962C8B-B14F-4D97-AF65-F5344CB8AC3E}">
        <p14:creationId xmlns:p14="http://schemas.microsoft.com/office/powerpoint/2010/main" val="3318758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1C81DF-D027-4D58-B8E6-2CC81DE922E0}"/>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 « e » muet (suite)</a:t>
            </a:r>
          </a:p>
        </p:txBody>
      </p:sp>
      <p:sp>
        <p:nvSpPr>
          <p:cNvPr id="3" name="Espace réservé du contenu 2">
            <a:extLst>
              <a:ext uri="{FF2B5EF4-FFF2-40B4-BE49-F238E27FC236}">
                <a16:creationId xmlns:a16="http://schemas.microsoft.com/office/drawing/2014/main" id="{4D0FE16D-740F-4BF1-AC64-1875E3F029B8}"/>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Le « e » muet est prononcé, généralement, seulement pour séparer un bloc de consonnes: </a:t>
            </a:r>
            <a:r>
              <a:rPr lang="fr-FR" i="1" dirty="0">
                <a:latin typeface="Times New Roman" panose="02020603050405020304" pitchFamily="18" charset="0"/>
                <a:cs typeface="Times New Roman" panose="02020603050405020304" pitchFamily="18" charset="0"/>
              </a:rPr>
              <a:t>je me dépêche </a:t>
            </a:r>
            <a:r>
              <a:rPr lang="fr-FR" dirty="0">
                <a:latin typeface="Times New Roman" panose="02020603050405020304" pitchFamily="18" charset="0"/>
                <a:cs typeface="Times New Roman" panose="02020603050405020304" pitchFamily="18" charset="0"/>
              </a:rPr>
              <a:t>est prononcé </a:t>
            </a:r>
            <a:r>
              <a:rPr lang="fr-FR" i="1" dirty="0">
                <a:latin typeface="Times New Roman" panose="02020603050405020304" pitchFamily="18" charset="0"/>
                <a:cs typeface="Times New Roman" panose="02020603050405020304" pitchFamily="18" charset="0"/>
              </a:rPr>
              <a:t>je m’dépêch</a:t>
            </a:r>
            <a:r>
              <a:rPr lang="fr-FR" dirty="0">
                <a:latin typeface="Times New Roman" panose="02020603050405020304" pitchFamily="18" charset="0"/>
                <a:cs typeface="Times New Roman" panose="02020603050405020304" pitchFamily="18" charset="0"/>
              </a:rPr>
              <a:t> ou </a:t>
            </a:r>
            <a:r>
              <a:rPr lang="fr-FR" i="1" dirty="0">
                <a:latin typeface="Times New Roman" panose="02020603050405020304" pitchFamily="18" charset="0"/>
                <a:cs typeface="Times New Roman" panose="02020603050405020304" pitchFamily="18" charset="0"/>
              </a:rPr>
              <a:t>j’me dépêch</a:t>
            </a:r>
            <a:r>
              <a:rPr lang="fr-FR" dirty="0">
                <a:latin typeface="Times New Roman" panose="02020603050405020304" pitchFamily="18" charset="0"/>
                <a:cs typeface="Times New Roman" panose="02020603050405020304" pitchFamily="18" charset="0"/>
              </a:rPr>
              <a:t>, mais pas [jmdépêch] (contrairement au tchèque, le français n’apprécie pas les suites de consonnes!] On prononce donc le « e » pour éviter d’avoir 3 consonnes qui se suivent. </a:t>
            </a:r>
            <a:endParaRPr lang="fr-FR" dirty="0"/>
          </a:p>
        </p:txBody>
      </p:sp>
    </p:spTree>
    <p:extLst>
      <p:ext uri="{BB962C8B-B14F-4D97-AF65-F5344CB8AC3E}">
        <p14:creationId xmlns:p14="http://schemas.microsoft.com/office/powerpoint/2010/main" val="547222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B025FB-63F0-4089-9AE5-F7F5628088BF}"/>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lettres muettes</a:t>
            </a:r>
          </a:p>
        </p:txBody>
      </p:sp>
      <p:sp>
        <p:nvSpPr>
          <p:cNvPr id="3" name="Espace réservé du contenu 2">
            <a:extLst>
              <a:ext uri="{FF2B5EF4-FFF2-40B4-BE49-F238E27FC236}">
                <a16:creationId xmlns:a16="http://schemas.microsoft.com/office/drawing/2014/main" id="{AAEEB593-E3D6-41D4-B67D-9300F062A2CA}"/>
              </a:ext>
            </a:extLst>
          </p:cNvPr>
          <p:cNvSpPr>
            <a:spLocks noGrp="1"/>
          </p:cNvSpPr>
          <p:nvPr>
            <p:ph idx="1"/>
          </p:nvPr>
        </p:nvSpPr>
        <p:spPr/>
        <p:txBody>
          <a:bodyPr>
            <a:normAutofit fontScale="77500" lnSpcReduction="20000"/>
          </a:bodyPr>
          <a:lstStyle/>
          <a:p>
            <a:pPr algn="just">
              <a:lnSpc>
                <a:spcPct val="160000"/>
              </a:lnSpc>
            </a:pPr>
            <a:r>
              <a:rPr lang="fr-FR" dirty="0">
                <a:latin typeface="Times New Roman" panose="02020603050405020304" pitchFamily="18" charset="0"/>
                <a:cs typeface="Times New Roman" panose="02020603050405020304" pitchFamily="18" charset="0"/>
              </a:rPr>
              <a:t>Lorsqu’on rencontre une consonne à la fin d’un mot à l’écrit, en général, cette dernière ne se prononce pas : </a:t>
            </a:r>
            <a:r>
              <a:rPr lang="fr-FR" i="1" dirty="0">
                <a:latin typeface="Times New Roman" panose="02020603050405020304" pitchFamily="18" charset="0"/>
                <a:cs typeface="Times New Roman" panose="02020603050405020304" pitchFamily="18" charset="0"/>
              </a:rPr>
              <a:t>long, muet, français, rond, fond, </a:t>
            </a:r>
            <a:r>
              <a:rPr lang="fr-FR" dirty="0">
                <a:latin typeface="Times New Roman" panose="02020603050405020304" pitchFamily="18" charset="0"/>
                <a:cs typeface="Times New Roman" panose="02020603050405020304" pitchFamily="18" charset="0"/>
              </a:rPr>
              <a:t>etc.</a:t>
            </a:r>
          </a:p>
          <a:p>
            <a:pPr algn="just">
              <a:lnSpc>
                <a:spcPct val="160000"/>
              </a:lnSpc>
            </a:pPr>
            <a:r>
              <a:rPr lang="fr-FR" dirty="0">
                <a:latin typeface="Times New Roman" panose="02020603050405020304" pitchFamily="18" charset="0"/>
                <a:cs typeface="Times New Roman" panose="02020603050405020304" pitchFamily="18" charset="0"/>
              </a:rPr>
              <a:t>Le h ne se prononce jamais, sauf s’il est précédé de c (et dans ce cas il forme le son « ch » comme dans </a:t>
            </a:r>
            <a:r>
              <a:rPr lang="fr-FR" i="1" dirty="0">
                <a:latin typeface="Times New Roman" panose="02020603050405020304" pitchFamily="18" charset="0"/>
                <a:cs typeface="Times New Roman" panose="02020603050405020304" pitchFamily="18" charset="0"/>
              </a:rPr>
              <a:t>cheval</a:t>
            </a:r>
            <a:r>
              <a:rPr lang="fr-FR" dirty="0">
                <a:latin typeface="Times New Roman" panose="02020603050405020304" pitchFamily="18" charset="0"/>
                <a:cs typeface="Times New Roman" panose="02020603050405020304" pitchFamily="18" charset="0"/>
              </a:rPr>
              <a:t>) : </a:t>
            </a:r>
            <a:r>
              <a:rPr lang="fr-FR" i="1" dirty="0">
                <a:latin typeface="Times New Roman" panose="02020603050405020304" pitchFamily="18" charset="0"/>
                <a:cs typeface="Times New Roman" panose="02020603050405020304" pitchFamily="18" charset="0"/>
              </a:rPr>
              <a:t>hélicoptère, hydravion, bonheur, bahut</a:t>
            </a:r>
            <a:r>
              <a:rPr lang="fr-FR" dirty="0">
                <a:latin typeface="Times New Roman" panose="02020603050405020304" pitchFamily="18" charset="0"/>
                <a:cs typeface="Times New Roman" panose="02020603050405020304" pitchFamily="18" charset="0"/>
              </a:rPr>
              <a:t>, etc.</a:t>
            </a:r>
          </a:p>
          <a:p>
            <a:pPr algn="just">
              <a:lnSpc>
                <a:spcPct val="160000"/>
              </a:lnSpc>
            </a:pPr>
            <a:r>
              <a:rPr lang="fr-FR" dirty="0">
                <a:latin typeface="Times New Roman" panose="02020603050405020304" pitchFamily="18" charset="0"/>
                <a:cs typeface="Times New Roman" panose="02020603050405020304" pitchFamily="18" charset="0"/>
              </a:rPr>
              <a:t>Le « r », à la fin des verbes en « er » du premier groupe, ne se prononce jamais : </a:t>
            </a:r>
            <a:r>
              <a:rPr lang="fr-FR" i="1" dirty="0">
                <a:latin typeface="Times New Roman" panose="02020603050405020304" pitchFamily="18" charset="0"/>
                <a:cs typeface="Times New Roman" panose="02020603050405020304" pitchFamily="18" charset="0"/>
              </a:rPr>
              <a:t>manger, chanter</a:t>
            </a:r>
            <a:r>
              <a:rPr lang="fr-FR" dirty="0">
                <a:latin typeface="Times New Roman" panose="02020603050405020304" pitchFamily="18" charset="0"/>
                <a:cs typeface="Times New Roman" panose="02020603050405020304" pitchFamily="18" charset="0"/>
              </a:rPr>
              <a:t>, etc.  Par contre il se prononce dans les autres cas : </a:t>
            </a:r>
            <a:r>
              <a:rPr lang="fr-FR" i="1" dirty="0">
                <a:latin typeface="Times New Roman" panose="02020603050405020304" pitchFamily="18" charset="0"/>
                <a:cs typeface="Times New Roman" panose="02020603050405020304" pitchFamily="18" charset="0"/>
              </a:rPr>
              <a:t>sortir, partir</a:t>
            </a:r>
            <a:r>
              <a:rPr lang="fr-FR" dirty="0">
                <a:latin typeface="Times New Roman" panose="02020603050405020304" pitchFamily="18" charset="0"/>
                <a:cs typeface="Times New Roman" panose="02020603050405020304" pitchFamily="18" charset="0"/>
              </a:rPr>
              <a:t>, etc.</a:t>
            </a:r>
          </a:p>
          <a:p>
            <a:pPr algn="just">
              <a:lnSpc>
                <a:spcPct val="160000"/>
              </a:lnSpc>
            </a:pPr>
            <a:r>
              <a:rPr lang="fr-FR" dirty="0">
                <a:latin typeface="Times New Roman" panose="02020603050405020304" pitchFamily="18" charset="0"/>
                <a:cs typeface="Times New Roman" panose="02020603050405020304" pitchFamily="18" charset="0"/>
              </a:rPr>
              <a:t>Le « x » ne se prononce jamais lorsqu’il est à la fin d’un mot : </a:t>
            </a:r>
            <a:r>
              <a:rPr lang="fr-FR" i="1" dirty="0">
                <a:latin typeface="Times New Roman" panose="02020603050405020304" pitchFamily="18" charset="0"/>
                <a:cs typeface="Times New Roman" panose="02020603050405020304" pitchFamily="18" charset="0"/>
              </a:rPr>
              <a:t>époux, paix</a:t>
            </a:r>
            <a:r>
              <a:rPr lang="fr-FR" dirty="0">
                <a:latin typeface="Times New Roman" panose="02020603050405020304" pitchFamily="18" charset="0"/>
                <a:cs typeface="Times New Roman" panose="02020603050405020304" pitchFamily="18" charset="0"/>
              </a:rPr>
              <a:t>, etc. Il y a quelques exceptions : </a:t>
            </a:r>
            <a:r>
              <a:rPr lang="fr-FR" i="1" dirty="0">
                <a:latin typeface="Times New Roman" panose="02020603050405020304" pitchFamily="18" charset="0"/>
                <a:cs typeface="Times New Roman" panose="02020603050405020304" pitchFamily="18" charset="0"/>
              </a:rPr>
              <a:t>Aix</a:t>
            </a:r>
            <a:r>
              <a:rPr lang="fr-FR" dirty="0">
                <a:latin typeface="Times New Roman" panose="02020603050405020304" pitchFamily="18" charset="0"/>
                <a:cs typeface="Times New Roman" panose="02020603050405020304" pitchFamily="18" charset="0"/>
              </a:rPr>
              <a:t> (la ville), </a:t>
            </a:r>
            <a:r>
              <a:rPr lang="fr-FR" i="1" dirty="0">
                <a:latin typeface="Times New Roman" panose="02020603050405020304" pitchFamily="18" charset="0"/>
                <a:cs typeface="Times New Roman" panose="02020603050405020304" pitchFamily="18" charset="0"/>
              </a:rPr>
              <a:t>ex </a:t>
            </a:r>
            <a:r>
              <a:rPr lang="fr-FR" dirty="0">
                <a:latin typeface="Times New Roman" panose="02020603050405020304" pitchFamily="18" charset="0"/>
                <a:cs typeface="Times New Roman" panose="02020603050405020304" pitchFamily="18" charset="0"/>
              </a:rPr>
              <a:t>(mon ex = mon ancien/ne petit/e ami/e), etc.</a:t>
            </a:r>
          </a:p>
        </p:txBody>
      </p:sp>
    </p:spTree>
    <p:extLst>
      <p:ext uri="{BB962C8B-B14F-4D97-AF65-F5344CB8AC3E}">
        <p14:creationId xmlns:p14="http://schemas.microsoft.com/office/powerpoint/2010/main" val="3925600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3E2F86-E8C1-412E-B113-2A9C754F94F6}"/>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lettres muettes</a:t>
            </a:r>
            <a:endParaRPr lang="fr-FR" dirty="0"/>
          </a:p>
        </p:txBody>
      </p:sp>
      <p:sp>
        <p:nvSpPr>
          <p:cNvPr id="3" name="Espace réservé du contenu 2">
            <a:extLst>
              <a:ext uri="{FF2B5EF4-FFF2-40B4-BE49-F238E27FC236}">
                <a16:creationId xmlns:a16="http://schemas.microsoft.com/office/drawing/2014/main" id="{D1FC2D60-102B-41F8-8A82-0374F849A239}"/>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Le « s » ne se prononce jamais dans le cas du pluriel (</a:t>
            </a:r>
            <a:r>
              <a:rPr lang="fr-FR" i="1" dirty="0">
                <a:latin typeface="Times New Roman" panose="02020603050405020304" pitchFamily="18" charset="0"/>
                <a:cs typeface="Times New Roman" panose="02020603050405020304" pitchFamily="18" charset="0"/>
              </a:rPr>
              <a:t>des livres</a:t>
            </a:r>
            <a:r>
              <a:rPr lang="fr-FR" dirty="0">
                <a:latin typeface="Times New Roman" panose="02020603050405020304" pitchFamily="18" charset="0"/>
                <a:cs typeface="Times New Roman" panose="02020603050405020304" pitchFamily="18" charset="0"/>
              </a:rPr>
              <a:t>) ni dans les conjugaisons (</a:t>
            </a:r>
            <a:r>
              <a:rPr lang="fr-FR" i="1" dirty="0">
                <a:latin typeface="Times New Roman" panose="02020603050405020304" pitchFamily="18" charset="0"/>
                <a:cs typeface="Times New Roman" panose="02020603050405020304" pitchFamily="18" charset="0"/>
              </a:rPr>
              <a:t>tu chantes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nous chantons</a:t>
            </a:r>
            <a:r>
              <a:rPr lang="fr-FR" dirty="0">
                <a:latin typeface="Times New Roman" panose="02020603050405020304" pitchFamily="18" charset="0"/>
                <a:cs typeface="Times New Roman" panose="02020603050405020304" pitchFamily="18" charset="0"/>
              </a:rPr>
              <a:t>)</a:t>
            </a:r>
          </a:p>
          <a:p>
            <a:pPr algn="just">
              <a:lnSpc>
                <a:spcPct val="150000"/>
              </a:lnSpc>
            </a:pPr>
            <a:r>
              <a:rPr lang="fr-FR" dirty="0">
                <a:latin typeface="Times New Roman" panose="02020603050405020304" pitchFamily="18" charset="0"/>
                <a:cs typeface="Times New Roman" panose="02020603050405020304" pitchFamily="18" charset="0"/>
              </a:rPr>
              <a:t>La plupart du temps, le « s » ne se prononce pas à la fin des noms: </a:t>
            </a:r>
            <a:r>
              <a:rPr lang="fr-FR" i="1" dirty="0">
                <a:latin typeface="Times New Roman" panose="02020603050405020304" pitchFamily="18" charset="0"/>
                <a:cs typeface="Times New Roman" panose="02020603050405020304" pitchFamily="18" charset="0"/>
              </a:rPr>
              <a:t>autrefois, repos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brebis, mois, bras</a:t>
            </a:r>
            <a:r>
              <a:rPr lang="fr-FR" dirty="0">
                <a:latin typeface="Times New Roman" panose="02020603050405020304" pitchFamily="18" charset="0"/>
                <a:cs typeface="Times New Roman" panose="02020603050405020304" pitchFamily="18" charset="0"/>
              </a:rPr>
              <a:t>, etc. </a:t>
            </a:r>
          </a:p>
          <a:p>
            <a:pPr marL="0" indent="0">
              <a:buNone/>
            </a:pPr>
            <a:endParaRPr lang="fr-FR" dirty="0"/>
          </a:p>
        </p:txBody>
      </p:sp>
    </p:spTree>
    <p:extLst>
      <p:ext uri="{BB962C8B-B14F-4D97-AF65-F5344CB8AC3E}">
        <p14:creationId xmlns:p14="http://schemas.microsoft.com/office/powerpoint/2010/main" val="2299936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2DD87CF-8EB6-4E30-93DE-DB2357183A12}"/>
              </a:ext>
            </a:extLst>
          </p:cNvPr>
          <p:cNvSpPr>
            <a:spLocks noGrp="1"/>
          </p:cNvSpPr>
          <p:nvPr>
            <p:ph idx="1"/>
          </p:nvPr>
        </p:nvSpPr>
        <p:spPr/>
        <p:txBody>
          <a:bodyPr>
            <a:normAutofit/>
          </a:bodyPr>
          <a:lstStyle/>
          <a:p>
            <a:pPr marL="0" indent="0" algn="ctr">
              <a:buNone/>
            </a:pPr>
            <a:endParaRPr lang="fr-FR" sz="5400" dirty="0">
              <a:latin typeface="Times New Roman" panose="02020603050405020304" pitchFamily="18" charset="0"/>
              <a:cs typeface="Times New Roman" panose="02020603050405020304" pitchFamily="18" charset="0"/>
            </a:endParaRPr>
          </a:p>
          <a:p>
            <a:pPr marL="0" indent="0" algn="ctr">
              <a:buNone/>
            </a:pPr>
            <a:r>
              <a:rPr lang="fr-FR" sz="5400" dirty="0">
                <a:latin typeface="Times New Roman" panose="02020603050405020304" pitchFamily="18" charset="0"/>
                <a:cs typeface="Times New Roman" panose="02020603050405020304" pitchFamily="18" charset="0"/>
              </a:rPr>
              <a:t>Les liaisons</a:t>
            </a:r>
          </a:p>
        </p:txBody>
      </p:sp>
    </p:spTree>
    <p:extLst>
      <p:ext uri="{BB962C8B-B14F-4D97-AF65-F5344CB8AC3E}">
        <p14:creationId xmlns:p14="http://schemas.microsoft.com/office/powerpoint/2010/main" val="260115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512028-CF46-4BA4-B6C6-1109EC91B544}"/>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La norme phonétique</a:t>
            </a:r>
          </a:p>
        </p:txBody>
      </p:sp>
      <p:sp>
        <p:nvSpPr>
          <p:cNvPr id="3" name="Espace réservé du contenu 2">
            <a:extLst>
              <a:ext uri="{FF2B5EF4-FFF2-40B4-BE49-F238E27FC236}">
                <a16:creationId xmlns:a16="http://schemas.microsoft.com/office/drawing/2014/main" id="{7617741A-956E-428C-B5FF-E2848B711762}"/>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Quelles ont été les normes phonétiques qui ont servi de référence  pour le français? Quelle est la norme de référence pour la prononciation aujourd’hui?</a:t>
            </a:r>
          </a:p>
          <a:p>
            <a:pPr algn="just">
              <a:lnSpc>
                <a:spcPct val="150000"/>
              </a:lnSpc>
            </a:pPr>
            <a:r>
              <a:rPr lang="fr-FR" dirty="0">
                <a:latin typeface="Times New Roman" panose="02020603050405020304" pitchFamily="18" charset="0"/>
                <a:cs typeface="Times New Roman" panose="02020603050405020304" pitchFamily="18" charset="0"/>
              </a:rPr>
              <a:t>La norme phonétique indique l’ensemble des formes à choisir pour modèles, et également l’ensemble des formes qu’il ne faut pas utiliser.</a:t>
            </a:r>
          </a:p>
          <a:p>
            <a:pPr algn="just">
              <a:lnSpc>
                <a:spcPct val="150000"/>
              </a:lnSpc>
            </a:pPr>
            <a:r>
              <a:rPr lang="fr-FR" dirty="0">
                <a:latin typeface="Times New Roman" panose="02020603050405020304" pitchFamily="18" charset="0"/>
                <a:cs typeface="Times New Roman" panose="02020603050405020304" pitchFamily="18" charset="0"/>
              </a:rPr>
              <a:t>La norme est liée à la notion de prestige</a:t>
            </a:r>
          </a:p>
        </p:txBody>
      </p:sp>
    </p:spTree>
    <p:extLst>
      <p:ext uri="{BB962C8B-B14F-4D97-AF65-F5344CB8AC3E}">
        <p14:creationId xmlns:p14="http://schemas.microsoft.com/office/powerpoint/2010/main" val="3277188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CA3B51-DE4E-4084-B8EB-201B3D3C8562}"/>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Les liaisons</a:t>
            </a:r>
          </a:p>
        </p:txBody>
      </p:sp>
      <p:sp>
        <p:nvSpPr>
          <p:cNvPr id="3" name="Espace réservé du contenu 2">
            <a:extLst>
              <a:ext uri="{FF2B5EF4-FFF2-40B4-BE49-F238E27FC236}">
                <a16:creationId xmlns:a16="http://schemas.microsoft.com/office/drawing/2014/main" id="{2B865F6A-A36D-48B2-88FF-89D3472F93DB}"/>
              </a:ext>
            </a:extLst>
          </p:cNvPr>
          <p:cNvSpPr>
            <a:spLocks noGrp="1"/>
          </p:cNvSpPr>
          <p:nvPr>
            <p:ph idx="1"/>
          </p:nvPr>
        </p:nvSpPr>
        <p:spPr/>
        <p:txBody>
          <a:bodyPr>
            <a:normAutofit fontScale="92500"/>
          </a:bodyPr>
          <a:lstStyle/>
          <a:p>
            <a:pPr algn="just">
              <a:lnSpc>
                <a:spcPct val="150000"/>
              </a:lnSpc>
            </a:pPr>
            <a:r>
              <a:rPr lang="fr-FR" dirty="0">
                <a:latin typeface="Times New Roman" panose="02020603050405020304" pitchFamily="18" charset="0"/>
                <a:cs typeface="Times New Roman" panose="02020603050405020304" pitchFamily="18" charset="0"/>
              </a:rPr>
              <a:t>La liaison consiste à insérer une consonne entre deux mots dont le premier finit par une voyelle et le second commence par une voyelle. Par exemple, dans </a:t>
            </a:r>
            <a:r>
              <a:rPr lang="fr-FR" i="1" dirty="0">
                <a:latin typeface="Times New Roman" panose="02020603050405020304" pitchFamily="18" charset="0"/>
                <a:cs typeface="Times New Roman" panose="02020603050405020304" pitchFamily="18" charset="0"/>
              </a:rPr>
              <a:t>Quand est-ce que tu viens?, </a:t>
            </a:r>
            <a:r>
              <a:rPr lang="fr-FR" dirty="0">
                <a:latin typeface="Times New Roman" panose="02020603050405020304" pitchFamily="18" charset="0"/>
                <a:cs typeface="Times New Roman" panose="02020603050405020304" pitchFamily="18" charset="0"/>
              </a:rPr>
              <a:t>on prononce un /t/ à la fin du mot </a:t>
            </a:r>
            <a:r>
              <a:rPr lang="fr-FR" i="1" dirty="0">
                <a:latin typeface="Times New Roman" panose="02020603050405020304" pitchFamily="18" charset="0"/>
                <a:cs typeface="Times New Roman" panose="02020603050405020304" pitchFamily="18" charset="0"/>
              </a:rPr>
              <a:t>quand</a:t>
            </a:r>
            <a:r>
              <a:rPr lang="fr-FR" dirty="0">
                <a:latin typeface="Times New Roman" panose="02020603050405020304" pitchFamily="18" charset="0"/>
                <a:cs typeface="Times New Roman" panose="02020603050405020304" pitchFamily="18" charset="0"/>
              </a:rPr>
              <a:t> pour éviter le hiatus (= 2 voyelles qui se suivent) entre la voyelle nasale [ã], à la fin de </a:t>
            </a:r>
            <a:r>
              <a:rPr lang="fr-FR" i="1" dirty="0">
                <a:latin typeface="Times New Roman" panose="02020603050405020304" pitchFamily="18" charset="0"/>
                <a:cs typeface="Times New Roman" panose="02020603050405020304" pitchFamily="18" charset="0"/>
              </a:rPr>
              <a:t>quand</a:t>
            </a:r>
            <a:r>
              <a:rPr lang="fr-FR" dirty="0">
                <a:latin typeface="Times New Roman" panose="02020603050405020304" pitchFamily="18" charset="0"/>
                <a:cs typeface="Times New Roman" panose="02020603050405020304" pitchFamily="18" charset="0"/>
              </a:rPr>
              <a:t> et la voyelle [ɛ] au début de </a:t>
            </a:r>
            <a:r>
              <a:rPr lang="fr-FR" i="1" dirty="0">
                <a:latin typeface="Times New Roman" panose="02020603050405020304" pitchFamily="18" charset="0"/>
                <a:cs typeface="Times New Roman" panose="02020603050405020304" pitchFamily="18" charset="0"/>
              </a:rPr>
              <a:t>est-ce que </a:t>
            </a:r>
            <a:r>
              <a:rPr lang="fr-FR" dirty="0">
                <a:latin typeface="Times New Roman" panose="02020603050405020304" pitchFamily="18" charset="0"/>
                <a:cs typeface="Times New Roman" panose="02020603050405020304" pitchFamily="18" charset="0"/>
              </a:rPr>
              <a:t>: /kãtɛskətyvjɛ̃/</a:t>
            </a:r>
          </a:p>
          <a:p>
            <a:pPr algn="just">
              <a:lnSpc>
                <a:spcPct val="150000"/>
              </a:lnSpc>
            </a:pPr>
            <a:r>
              <a:rPr lang="fr-FR" dirty="0">
                <a:latin typeface="Times New Roman" panose="02020603050405020304" pitchFamily="18" charset="0"/>
                <a:cs typeface="Times New Roman" panose="02020603050405020304" pitchFamily="18" charset="0"/>
              </a:rPr>
              <a:t>Les liaisons peuvent être obligatoires, interdites ou facultatives</a:t>
            </a:r>
          </a:p>
        </p:txBody>
      </p:sp>
    </p:spTree>
    <p:extLst>
      <p:ext uri="{BB962C8B-B14F-4D97-AF65-F5344CB8AC3E}">
        <p14:creationId xmlns:p14="http://schemas.microsoft.com/office/powerpoint/2010/main" val="888089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769AB5-E9F9-414C-9149-4D30CA7170F8}"/>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obligatoires (d’après </a:t>
            </a:r>
            <a:r>
              <a:rPr lang="fr-FR" dirty="0">
                <a:latin typeface="Times New Roman" panose="02020603050405020304" pitchFamily="18" charset="0"/>
                <a:cs typeface="Times New Roman" panose="02020603050405020304" pitchFamily="18" charset="0"/>
              </a:rPr>
              <a:t>Hélène Weinachter)</a:t>
            </a:r>
          </a:p>
        </p:txBody>
      </p:sp>
      <p:sp>
        <p:nvSpPr>
          <p:cNvPr id="3" name="Espace réservé du contenu 2">
            <a:extLst>
              <a:ext uri="{FF2B5EF4-FFF2-40B4-BE49-F238E27FC236}">
                <a16:creationId xmlns:a16="http://schemas.microsoft.com/office/drawing/2014/main" id="{38B5A71B-9136-45B0-9176-E01C82ECE729}"/>
              </a:ext>
            </a:extLst>
          </p:cNvPr>
          <p:cNvSpPr>
            <a:spLocks noGrp="1"/>
          </p:cNvSpPr>
          <p:nvPr>
            <p:ph idx="1"/>
          </p:nvPr>
        </p:nvSpPr>
        <p:spPr/>
        <p:txBody>
          <a:bodyPr>
            <a:normAutofit fontScale="77500" lnSpcReduction="20000"/>
          </a:bodyPr>
          <a:lstStyle/>
          <a:p>
            <a:pPr marL="0" indent="0">
              <a:lnSpc>
                <a:spcPct val="150000"/>
              </a:lnSpc>
              <a:buNone/>
            </a:pPr>
            <a:r>
              <a:rPr lang="fr-FR" dirty="0">
                <a:latin typeface="Times New Roman" panose="02020603050405020304" pitchFamily="18" charset="0"/>
                <a:cs typeface="Times New Roman" panose="02020603050405020304" pitchFamily="18" charset="0"/>
              </a:rPr>
              <a:t>La liaison est obligatoire:</a:t>
            </a:r>
          </a:p>
          <a:p>
            <a:pPr marL="0" indent="0">
              <a:lnSpc>
                <a:spcPct val="150000"/>
              </a:lnSpc>
              <a:buNone/>
            </a:pPr>
            <a:r>
              <a:rPr lang="fr-FR" dirty="0">
                <a:latin typeface="Times New Roman" panose="02020603050405020304" pitchFamily="18" charset="0"/>
                <a:cs typeface="Times New Roman" panose="02020603050405020304" pitchFamily="18" charset="0"/>
              </a:rPr>
              <a:t>- Après </a:t>
            </a:r>
            <a:r>
              <a:rPr lang="fr-FR" i="1" dirty="0">
                <a:latin typeface="Times New Roman" panose="02020603050405020304" pitchFamily="18" charset="0"/>
                <a:cs typeface="Times New Roman" panose="02020603050405020304" pitchFamily="18" charset="0"/>
              </a:rPr>
              <a:t>un, des, les, ces, mon, ton, son, mes, tes, ses, nos, vos, leurs, aux, aucun, tout, quels, quelles, quelques + Tous les nombres </a:t>
            </a:r>
            <a:r>
              <a:rPr lang="fr-FR" dirty="0">
                <a:latin typeface="Times New Roman" panose="02020603050405020304" pitchFamily="18" charset="0"/>
                <a:cs typeface="Times New Roman" panose="02020603050405020304" pitchFamily="18" charset="0"/>
              </a:rPr>
              <a:t>: </a:t>
            </a:r>
          </a:p>
          <a:p>
            <a:pPr marL="0" indent="0">
              <a:lnSpc>
                <a:spcPct val="150000"/>
              </a:lnSpc>
              <a:buNone/>
            </a:pPr>
            <a:r>
              <a:rPr lang="fr-FR" dirty="0">
                <a:latin typeface="Times New Roman" panose="02020603050405020304" pitchFamily="18" charset="0"/>
                <a:cs typeface="Times New Roman" panose="02020603050405020304" pitchFamily="18" charset="0"/>
              </a:rPr>
              <a:t>Il a vécu un_an en France</a:t>
            </a:r>
          </a:p>
          <a:p>
            <a:pPr marL="0" indent="0">
              <a:lnSpc>
                <a:spcPct val="150000"/>
              </a:lnSpc>
              <a:buNone/>
            </a:pPr>
            <a:r>
              <a:rPr lang="fr-FR" dirty="0">
                <a:latin typeface="Times New Roman" panose="02020603050405020304" pitchFamily="18" charset="0"/>
                <a:cs typeface="Times New Roman" panose="02020603050405020304" pitchFamily="18" charset="0"/>
              </a:rPr>
              <a:t>Mes_amis sont venus me voir</a:t>
            </a:r>
          </a:p>
          <a:p>
            <a:pPr marL="0" indent="0">
              <a:lnSpc>
                <a:spcPct val="150000"/>
              </a:lnSpc>
              <a:buNone/>
            </a:pPr>
            <a:r>
              <a:rPr lang="fr-FR" dirty="0">
                <a:latin typeface="Times New Roman" panose="02020603050405020304" pitchFamily="18" charset="0"/>
                <a:cs typeface="Times New Roman" panose="02020603050405020304" pitchFamily="18" charset="0"/>
              </a:rPr>
              <a:t>Elle m’a donné vingt_euros</a:t>
            </a:r>
          </a:p>
          <a:p>
            <a:pPr>
              <a:lnSpc>
                <a:spcPct val="150000"/>
              </a:lnSpc>
              <a:buFontTx/>
              <a:buChar char="-"/>
            </a:pPr>
            <a:r>
              <a:rPr lang="fr-FR" dirty="0">
                <a:latin typeface="Times New Roman" panose="02020603050405020304" pitchFamily="18" charset="0"/>
                <a:cs typeface="Times New Roman" panose="02020603050405020304" pitchFamily="18" charset="0"/>
              </a:rPr>
              <a:t>Lorsqu’un adjectif est suivi d’un nom:</a:t>
            </a:r>
          </a:p>
          <a:p>
            <a:pPr marL="0" indent="0">
              <a:lnSpc>
                <a:spcPct val="150000"/>
              </a:lnSpc>
              <a:buNone/>
            </a:pPr>
            <a:r>
              <a:rPr lang="fr-FR" dirty="0">
                <a:latin typeface="Times New Roman" panose="02020603050405020304" pitchFamily="18" charset="0"/>
                <a:cs typeface="Times New Roman" panose="02020603050405020304" pitchFamily="18" charset="0"/>
              </a:rPr>
              <a:t>Des vieilles_universités</a:t>
            </a:r>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069181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94EA64-5BEE-483F-9FE3-A51286AA63DC}"/>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obligatoires</a:t>
            </a:r>
            <a:endParaRPr lang="fr-FR" dirty="0"/>
          </a:p>
        </p:txBody>
      </p:sp>
      <p:sp>
        <p:nvSpPr>
          <p:cNvPr id="3" name="Espace réservé du contenu 2">
            <a:extLst>
              <a:ext uri="{FF2B5EF4-FFF2-40B4-BE49-F238E27FC236}">
                <a16:creationId xmlns:a16="http://schemas.microsoft.com/office/drawing/2014/main" id="{AEDC5AB3-FD14-4856-A412-4CB536915C1A}"/>
              </a:ext>
            </a:extLst>
          </p:cNvPr>
          <p:cNvSpPr>
            <a:spLocks noGrp="1"/>
          </p:cNvSpPr>
          <p:nvPr>
            <p:ph idx="1"/>
          </p:nvPr>
        </p:nvSpPr>
        <p:spPr>
          <a:xfrm>
            <a:off x="997227" y="1891885"/>
            <a:ext cx="10515600" cy="4351338"/>
          </a:xfrm>
        </p:spPr>
        <p:txBody>
          <a:bodyPr>
            <a:normAutofit fontScale="70000" lnSpcReduction="20000"/>
          </a:bodyPr>
          <a:lstStyle/>
          <a:p>
            <a:pPr marL="0" lvl="0" indent="0" algn="just">
              <a:lnSpc>
                <a:spcPct val="150000"/>
              </a:lnSpc>
              <a:buNone/>
            </a:pPr>
            <a:r>
              <a:rPr lang="fr-FR" dirty="0">
                <a:solidFill>
                  <a:prstClr val="black"/>
                </a:solidFill>
                <a:latin typeface="Times New Roman" panose="02020603050405020304" pitchFamily="18" charset="0"/>
                <a:cs typeface="Times New Roman" panose="02020603050405020304" pitchFamily="18" charset="0"/>
              </a:rPr>
              <a:t>La liaison est obligatoire:</a:t>
            </a:r>
          </a:p>
          <a:p>
            <a:pPr lvl="0" algn="just">
              <a:lnSpc>
                <a:spcPct val="150000"/>
              </a:lnSpc>
              <a:buFontTx/>
              <a:buChar char="-"/>
            </a:pPr>
            <a:r>
              <a:rPr lang="fr-FR" dirty="0">
                <a:solidFill>
                  <a:prstClr val="black"/>
                </a:solidFill>
                <a:latin typeface="Times New Roman" panose="02020603050405020304" pitchFamily="18" charset="0"/>
                <a:cs typeface="Times New Roman" panose="02020603050405020304" pitchFamily="18" charset="0"/>
              </a:rPr>
              <a:t>Après « quand »:</a:t>
            </a:r>
          </a:p>
          <a:p>
            <a:pPr marL="0" lvl="0" indent="0" algn="just">
              <a:lnSpc>
                <a:spcPct val="150000"/>
              </a:lnSpc>
              <a:buNone/>
            </a:pPr>
            <a:r>
              <a:rPr lang="fr-FR" dirty="0">
                <a:solidFill>
                  <a:prstClr val="black"/>
                </a:solidFill>
                <a:latin typeface="Times New Roman" panose="02020603050405020304" pitchFamily="18" charset="0"/>
                <a:cs typeface="Times New Roman" panose="02020603050405020304" pitchFamily="18" charset="0"/>
              </a:rPr>
              <a:t>Quand_est-ce que tu pars? </a:t>
            </a:r>
          </a:p>
          <a:p>
            <a:pPr lvl="0" algn="just">
              <a:lnSpc>
                <a:spcPct val="150000"/>
              </a:lnSpc>
              <a:buFontTx/>
              <a:buChar char="-"/>
            </a:pPr>
            <a:r>
              <a:rPr lang="fr-FR" dirty="0">
                <a:solidFill>
                  <a:prstClr val="black"/>
                </a:solidFill>
                <a:latin typeface="Times New Roman" panose="02020603050405020304" pitchFamily="18" charset="0"/>
                <a:cs typeface="Times New Roman" panose="02020603050405020304" pitchFamily="18" charset="0"/>
              </a:rPr>
              <a:t>Après « comment » dans un seul cas:</a:t>
            </a:r>
          </a:p>
          <a:p>
            <a:pPr marL="0" lvl="0" indent="0" algn="just">
              <a:lnSpc>
                <a:spcPct val="150000"/>
              </a:lnSpc>
              <a:buNone/>
            </a:pPr>
            <a:r>
              <a:rPr lang="fr-FR" dirty="0">
                <a:solidFill>
                  <a:prstClr val="black"/>
                </a:solidFill>
                <a:latin typeface="Times New Roman" panose="02020603050405020304" pitchFamily="18" charset="0"/>
                <a:cs typeface="Times New Roman" panose="02020603050405020304" pitchFamily="18" charset="0"/>
              </a:rPr>
              <a:t>Comment_allez-vous? [mais on ne dit pas * Comment_est-ce qu’il va?]</a:t>
            </a:r>
          </a:p>
          <a:p>
            <a:pPr algn="just">
              <a:lnSpc>
                <a:spcPct val="150000"/>
              </a:lnSpc>
            </a:pPr>
            <a:r>
              <a:rPr lang="fr-FR" dirty="0">
                <a:latin typeface="Times New Roman" panose="02020603050405020304" pitchFamily="18" charset="0"/>
                <a:cs typeface="Times New Roman" panose="02020603050405020304" pitchFamily="18" charset="0"/>
              </a:rPr>
              <a:t>Après les adverbes courts comme « très », « plus », etc.:</a:t>
            </a:r>
          </a:p>
          <a:p>
            <a:pPr marL="0" indent="0" algn="just">
              <a:lnSpc>
                <a:spcPct val="150000"/>
              </a:lnSpc>
              <a:buNone/>
            </a:pPr>
            <a:r>
              <a:rPr lang="fr-FR" dirty="0">
                <a:latin typeface="Times New Roman" panose="02020603050405020304" pitchFamily="18" charset="0"/>
                <a:cs typeface="Times New Roman" panose="02020603050405020304" pitchFamily="18" charset="0"/>
              </a:rPr>
              <a:t>Les Tchèques sont très_énergiques</a:t>
            </a:r>
          </a:p>
          <a:p>
            <a:pPr marL="0" indent="0" algn="just">
              <a:lnSpc>
                <a:spcPct val="150000"/>
              </a:lnSpc>
              <a:buNone/>
            </a:pPr>
            <a:r>
              <a:rPr lang="fr-FR" dirty="0">
                <a:latin typeface="Times New Roman" panose="02020603050405020304" pitchFamily="18" charset="0"/>
                <a:cs typeface="Times New Roman" panose="02020603050405020304" pitchFamily="18" charset="0"/>
              </a:rPr>
              <a:t>Les Tchèques sont plus_énergiques que les Français</a:t>
            </a:r>
          </a:p>
          <a:p>
            <a:pPr marL="0" indent="0">
              <a:buNone/>
            </a:pPr>
            <a:endParaRPr lang="fr-FR" dirty="0"/>
          </a:p>
        </p:txBody>
      </p:sp>
    </p:spTree>
    <p:extLst>
      <p:ext uri="{BB962C8B-B14F-4D97-AF65-F5344CB8AC3E}">
        <p14:creationId xmlns:p14="http://schemas.microsoft.com/office/powerpoint/2010/main" val="1281242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B9877B-F7CC-41FC-8788-F4F55D383B00}"/>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obligatoires</a:t>
            </a:r>
            <a:endParaRPr lang="fr-FR" dirty="0"/>
          </a:p>
        </p:txBody>
      </p:sp>
      <p:sp>
        <p:nvSpPr>
          <p:cNvPr id="3" name="Espace réservé du contenu 2">
            <a:extLst>
              <a:ext uri="{FF2B5EF4-FFF2-40B4-BE49-F238E27FC236}">
                <a16:creationId xmlns:a16="http://schemas.microsoft.com/office/drawing/2014/main" id="{B75CDF75-61D7-4E3B-BA5F-01EC24ED1DA8}"/>
              </a:ext>
            </a:extLst>
          </p:cNvPr>
          <p:cNvSpPr>
            <a:spLocks noGrp="1"/>
          </p:cNvSpPr>
          <p:nvPr>
            <p:ph idx="1"/>
          </p:nvPr>
        </p:nvSpPr>
        <p:spPr/>
        <p:txBody>
          <a:bodyPr>
            <a:normAutofit/>
          </a:bodyPr>
          <a:lstStyle/>
          <a:p>
            <a:pPr marL="0" lvl="0" indent="0" algn="just">
              <a:lnSpc>
                <a:spcPct val="150000"/>
              </a:lnSpc>
              <a:buNone/>
            </a:pPr>
            <a:r>
              <a:rPr lang="fr-FR" sz="2000" dirty="0">
                <a:solidFill>
                  <a:prstClr val="black"/>
                </a:solidFill>
                <a:latin typeface="Times New Roman" panose="02020603050405020304" pitchFamily="18" charset="0"/>
                <a:cs typeface="Times New Roman" panose="02020603050405020304" pitchFamily="18" charset="0"/>
              </a:rPr>
              <a:t>La liaison est obligatoire:</a:t>
            </a:r>
          </a:p>
          <a:p>
            <a:pPr algn="just">
              <a:lnSpc>
                <a:spcPct val="150000"/>
              </a:lnSpc>
            </a:pPr>
            <a:r>
              <a:rPr lang="fr-FR" sz="2000" dirty="0">
                <a:latin typeface="Times New Roman" panose="02020603050405020304" pitchFamily="18" charset="0"/>
                <a:cs typeface="Times New Roman" panose="02020603050405020304" pitchFamily="18" charset="0"/>
              </a:rPr>
              <a:t>Après les pronoms </a:t>
            </a:r>
            <a:r>
              <a:rPr lang="fr-FR" sz="2000" i="1" dirty="0">
                <a:latin typeface="Times New Roman" panose="02020603050405020304" pitchFamily="18" charset="0"/>
                <a:cs typeface="Times New Roman" panose="02020603050405020304" pitchFamily="18" charset="0"/>
              </a:rPr>
              <a:t>on, nous, vous, ils </a:t>
            </a:r>
            <a:r>
              <a:rPr lang="fr-FR" sz="2000" dirty="0">
                <a:latin typeface="Times New Roman" panose="02020603050405020304" pitchFamily="18" charset="0"/>
                <a:cs typeface="Times New Roman" panose="02020603050405020304" pitchFamily="18" charset="0"/>
              </a:rPr>
              <a:t>et</a:t>
            </a:r>
            <a:r>
              <a:rPr lang="fr-FR" sz="2000" i="1" dirty="0">
                <a:latin typeface="Times New Roman" panose="02020603050405020304" pitchFamily="18" charset="0"/>
                <a:cs typeface="Times New Roman" panose="02020603050405020304" pitchFamily="18" charset="0"/>
              </a:rPr>
              <a:t> elles </a:t>
            </a:r>
            <a:r>
              <a:rPr lang="fr-FR" sz="2000" dirty="0">
                <a:latin typeface="Times New Roman" panose="02020603050405020304" pitchFamily="18" charset="0"/>
                <a:cs typeface="Times New Roman" panose="02020603050405020304" pitchFamily="18" charset="0"/>
              </a:rPr>
              <a:t>:</a:t>
            </a:r>
          </a:p>
          <a:p>
            <a:pPr marL="0" indent="0" algn="just">
              <a:lnSpc>
                <a:spcPct val="150000"/>
              </a:lnSpc>
              <a:buNone/>
            </a:pPr>
            <a:r>
              <a:rPr lang="fr-FR" sz="2000" dirty="0">
                <a:latin typeface="Times New Roman" panose="02020603050405020304" pitchFamily="18" charset="0"/>
                <a:cs typeface="Times New Roman" panose="02020603050405020304" pitchFamily="18" charset="0"/>
              </a:rPr>
              <a:t>On_y va?</a:t>
            </a:r>
          </a:p>
          <a:p>
            <a:pPr marL="0" indent="0" algn="just">
              <a:lnSpc>
                <a:spcPct val="150000"/>
              </a:lnSpc>
              <a:buNone/>
            </a:pPr>
            <a:r>
              <a:rPr lang="fr-FR" sz="2000" dirty="0">
                <a:latin typeface="Times New Roman" panose="02020603050405020304" pitchFamily="18" charset="0"/>
                <a:cs typeface="Times New Roman" panose="02020603050405020304" pitchFamily="18" charset="0"/>
              </a:rPr>
              <a:t>Vous_êtes prêts?</a:t>
            </a:r>
          </a:p>
          <a:p>
            <a:pPr algn="just">
              <a:lnSpc>
                <a:spcPct val="150000"/>
              </a:lnSpc>
              <a:buFontTx/>
              <a:buChar char="-"/>
            </a:pPr>
            <a:r>
              <a:rPr lang="fr-FR" sz="2000" dirty="0">
                <a:latin typeface="Times New Roman" panose="02020603050405020304" pitchFamily="18" charset="0"/>
                <a:cs typeface="Times New Roman" panose="02020603050405020304" pitchFamily="18" charset="0"/>
              </a:rPr>
              <a:t>Après les prépositions </a:t>
            </a:r>
            <a:r>
              <a:rPr lang="fr-FR" sz="2000" i="1" dirty="0">
                <a:latin typeface="Times New Roman" panose="02020603050405020304" pitchFamily="18" charset="0"/>
                <a:cs typeface="Times New Roman" panose="02020603050405020304" pitchFamily="18" charset="0"/>
              </a:rPr>
              <a:t>dans, chez, sans, en</a:t>
            </a:r>
            <a:r>
              <a:rPr lang="fr-FR" sz="2000" dirty="0">
                <a:latin typeface="Times New Roman" panose="02020603050405020304" pitchFamily="18" charset="0"/>
                <a:cs typeface="Times New Roman" panose="02020603050405020304" pitchFamily="18" charset="0"/>
              </a:rPr>
              <a:t>:</a:t>
            </a:r>
          </a:p>
          <a:p>
            <a:pPr marL="0" indent="0" algn="just">
              <a:lnSpc>
                <a:spcPct val="150000"/>
              </a:lnSpc>
              <a:buNone/>
            </a:pPr>
            <a:r>
              <a:rPr lang="fr-FR" sz="2000" dirty="0">
                <a:latin typeface="Times New Roman" panose="02020603050405020304" pitchFamily="18" charset="0"/>
                <a:cs typeface="Times New Roman" panose="02020603050405020304" pitchFamily="18" charset="0"/>
              </a:rPr>
              <a:t>On va en_Afrique</a:t>
            </a:r>
          </a:p>
          <a:p>
            <a:pPr marL="0" indent="0" algn="just">
              <a:lnSpc>
                <a:spcPct val="150000"/>
              </a:lnSpc>
              <a:buNone/>
            </a:pPr>
            <a:r>
              <a:rPr lang="fr-FR" sz="2000" dirty="0">
                <a:latin typeface="Times New Roman" panose="02020603050405020304" pitchFamily="18" charset="0"/>
                <a:cs typeface="Times New Roman" panose="02020603050405020304" pitchFamily="18" charset="0"/>
              </a:rPr>
              <a:t>Alfred va chez_elle (Mais pas de liaison dans le cas de </a:t>
            </a:r>
            <a:r>
              <a:rPr lang="fr-FR" sz="2000" i="1" dirty="0">
                <a:latin typeface="Times New Roman" panose="02020603050405020304" pitchFamily="18" charset="0"/>
                <a:cs typeface="Times New Roman" panose="02020603050405020304" pitchFamily="18" charset="0"/>
              </a:rPr>
              <a:t>Alfred va chez Adeline!</a:t>
            </a:r>
            <a:r>
              <a:rPr lang="fr-FR"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66762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6D9411-0117-4BA4-9253-EB114B83B0EF}"/>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interdites</a:t>
            </a:r>
            <a:endParaRPr lang="fr-FR" dirty="0"/>
          </a:p>
        </p:txBody>
      </p:sp>
      <p:sp>
        <p:nvSpPr>
          <p:cNvPr id="3" name="Espace réservé du contenu 2">
            <a:extLst>
              <a:ext uri="{FF2B5EF4-FFF2-40B4-BE49-F238E27FC236}">
                <a16:creationId xmlns:a16="http://schemas.microsoft.com/office/drawing/2014/main" id="{A2700858-606A-48D9-992B-ABBF4DEC8448}"/>
              </a:ext>
            </a:extLst>
          </p:cNvPr>
          <p:cNvSpPr>
            <a:spLocks noGrp="1"/>
          </p:cNvSpPr>
          <p:nvPr>
            <p:ph idx="1"/>
          </p:nvPr>
        </p:nvSpPr>
        <p:spPr/>
        <p:txBody>
          <a:bodyPr>
            <a:normAutofit fontScale="92500"/>
          </a:bodyPr>
          <a:lstStyle/>
          <a:p>
            <a:pPr marL="0" indent="0">
              <a:lnSpc>
                <a:spcPct val="150000"/>
              </a:lnSpc>
              <a:buNone/>
            </a:pPr>
            <a:r>
              <a:rPr lang="fr-FR" dirty="0">
                <a:latin typeface="Times New Roman" panose="02020603050405020304" pitchFamily="18" charset="0"/>
                <a:cs typeface="Times New Roman" panose="02020603050405020304" pitchFamily="18" charset="0"/>
              </a:rPr>
              <a:t>Les liaisons sont interdites:</a:t>
            </a:r>
          </a:p>
          <a:p>
            <a:pPr>
              <a:lnSpc>
                <a:spcPct val="150000"/>
              </a:lnSpc>
              <a:buFontTx/>
              <a:buChar char="-"/>
            </a:pPr>
            <a:r>
              <a:rPr lang="fr-FR" dirty="0">
                <a:latin typeface="Times New Roman" panose="02020603050405020304" pitchFamily="18" charset="0"/>
                <a:cs typeface="Times New Roman" panose="02020603050405020304" pitchFamily="18" charset="0"/>
              </a:rPr>
              <a:t>Après le « h aspiré » : on prononce des / haricots, des / héros [Mais lorsque le h n’est pas aspiré, on fait la liaison : </a:t>
            </a:r>
            <a:r>
              <a:rPr lang="fr-FR" i="1" dirty="0">
                <a:latin typeface="Times New Roman" panose="02020603050405020304" pitchFamily="18" charset="0"/>
                <a:cs typeface="Times New Roman" panose="02020603050405020304" pitchFamily="18" charset="0"/>
              </a:rPr>
              <a:t>des_histoires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des_habits</a:t>
            </a:r>
            <a:r>
              <a:rPr lang="fr-FR" dirty="0">
                <a:latin typeface="Times New Roman" panose="02020603050405020304" pitchFamily="18" charset="0"/>
                <a:cs typeface="Times New Roman" panose="02020603050405020304" pitchFamily="18" charset="0"/>
              </a:rPr>
              <a:t>, etc.)</a:t>
            </a:r>
          </a:p>
          <a:p>
            <a:pPr>
              <a:lnSpc>
                <a:spcPct val="150000"/>
              </a:lnSpc>
              <a:buFontTx/>
              <a:buChar char="-"/>
            </a:pPr>
            <a:r>
              <a:rPr lang="fr-FR" dirty="0">
                <a:latin typeface="Times New Roman" panose="02020603050405020304" pitchFamily="18" charset="0"/>
                <a:cs typeface="Times New Roman" panose="02020603050405020304" pitchFamily="18" charset="0"/>
              </a:rPr>
              <a:t>Lorsqu’un nom singulier est suivi d’un adjectif: un étudiant / intelligent</a:t>
            </a:r>
          </a:p>
          <a:p>
            <a:pPr>
              <a:lnSpc>
                <a:spcPct val="150000"/>
              </a:lnSpc>
              <a:buFontTx/>
              <a:buChar char="-"/>
            </a:pPr>
            <a:r>
              <a:rPr lang="fr-FR" dirty="0">
                <a:latin typeface="Times New Roman" panose="02020603050405020304" pitchFamily="18" charset="0"/>
                <a:cs typeface="Times New Roman" panose="02020603050405020304" pitchFamily="18" charset="0"/>
              </a:rPr>
              <a:t>Lors de l’enchaînement sujet/verbe : Les étudiants / arrivent en avance, Le paquebot / est parti </a:t>
            </a:r>
          </a:p>
          <a:p>
            <a:pPr marL="0" indent="0">
              <a:buNone/>
            </a:pPr>
            <a:endParaRPr lang="fr-FR" dirty="0"/>
          </a:p>
        </p:txBody>
      </p:sp>
    </p:spTree>
    <p:extLst>
      <p:ext uri="{BB962C8B-B14F-4D97-AF65-F5344CB8AC3E}">
        <p14:creationId xmlns:p14="http://schemas.microsoft.com/office/powerpoint/2010/main" val="509563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8C76C9-AD2E-41FA-83A3-3CE0F7DF20C2}"/>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interdites</a:t>
            </a:r>
            <a:endParaRPr lang="fr-FR" dirty="0"/>
          </a:p>
        </p:txBody>
      </p:sp>
      <p:sp>
        <p:nvSpPr>
          <p:cNvPr id="3" name="Espace réservé du contenu 2">
            <a:extLst>
              <a:ext uri="{FF2B5EF4-FFF2-40B4-BE49-F238E27FC236}">
                <a16:creationId xmlns:a16="http://schemas.microsoft.com/office/drawing/2014/main" id="{CD6322C6-3B15-4450-A51E-3F00FC6370EA}"/>
              </a:ext>
            </a:extLst>
          </p:cNvPr>
          <p:cNvSpPr>
            <a:spLocks noGrp="1"/>
          </p:cNvSpPr>
          <p:nvPr>
            <p:ph idx="1"/>
          </p:nvPr>
        </p:nvSpPr>
        <p:spPr/>
        <p:txBody>
          <a:bodyPr>
            <a:normAutofit fontScale="85000" lnSpcReduction="20000"/>
          </a:bodyPr>
          <a:lstStyle/>
          <a:p>
            <a:pPr marL="0" lvl="0" indent="0" algn="just">
              <a:lnSpc>
                <a:spcPct val="150000"/>
              </a:lnSpc>
              <a:buNone/>
            </a:pPr>
            <a:r>
              <a:rPr lang="fr-FR" dirty="0">
                <a:solidFill>
                  <a:prstClr val="black"/>
                </a:solidFill>
                <a:latin typeface="Times New Roman" panose="02020603050405020304" pitchFamily="18" charset="0"/>
                <a:cs typeface="Times New Roman" panose="02020603050405020304" pitchFamily="18" charset="0"/>
              </a:rPr>
              <a:t>Les liaisons sont interdites:</a:t>
            </a:r>
          </a:p>
          <a:p>
            <a:pPr marL="0" indent="0" algn="just">
              <a:lnSpc>
                <a:spcPct val="150000"/>
              </a:lnSpc>
              <a:buNone/>
            </a:pPr>
            <a:r>
              <a:rPr lang="fr-FR" dirty="0">
                <a:latin typeface="Times New Roman" panose="02020603050405020304" pitchFamily="18" charset="0"/>
                <a:cs typeface="Times New Roman" panose="02020603050405020304" pitchFamily="18" charset="0"/>
              </a:rPr>
              <a:t>- Après le verbe:</a:t>
            </a:r>
          </a:p>
          <a:p>
            <a:pPr marL="0" indent="0" algn="just">
              <a:lnSpc>
                <a:spcPct val="150000"/>
              </a:lnSpc>
              <a:buNone/>
            </a:pPr>
            <a:r>
              <a:rPr lang="fr-FR" dirty="0">
                <a:latin typeface="Times New Roman" panose="02020603050405020304" pitchFamily="18" charset="0"/>
                <a:cs typeface="Times New Roman" panose="02020603050405020304" pitchFamily="18" charset="0"/>
              </a:rPr>
              <a:t>Il finit un travail / important, tu veux / une tasse de café? </a:t>
            </a:r>
          </a:p>
          <a:p>
            <a:pPr algn="just">
              <a:lnSpc>
                <a:spcPct val="150000"/>
              </a:lnSpc>
              <a:buFontTx/>
              <a:buChar char="-"/>
            </a:pPr>
            <a:r>
              <a:rPr lang="fr-FR" dirty="0">
                <a:latin typeface="Times New Roman" panose="02020603050405020304" pitchFamily="18" charset="0"/>
                <a:cs typeface="Times New Roman" panose="02020603050405020304" pitchFamily="18" charset="0"/>
              </a:rPr>
              <a:t>Après les adverbes suivis d’adjectifs :</a:t>
            </a:r>
          </a:p>
          <a:p>
            <a:pPr marL="0" indent="0" algn="just">
              <a:lnSpc>
                <a:spcPct val="150000"/>
              </a:lnSpc>
              <a:buNone/>
            </a:pPr>
            <a:r>
              <a:rPr lang="fr-FR" dirty="0">
                <a:latin typeface="Times New Roman" panose="02020603050405020304" pitchFamily="18" charset="0"/>
                <a:cs typeface="Times New Roman" panose="02020603050405020304" pitchFamily="18" charset="0"/>
              </a:rPr>
              <a:t>C’est extrêmement / intéressant</a:t>
            </a:r>
          </a:p>
          <a:p>
            <a:pPr algn="just">
              <a:lnSpc>
                <a:spcPct val="150000"/>
              </a:lnSpc>
              <a:buFontTx/>
              <a:buChar char="-"/>
            </a:pPr>
            <a:r>
              <a:rPr lang="fr-FR" dirty="0">
                <a:latin typeface="Times New Roman" panose="02020603050405020304" pitchFamily="18" charset="0"/>
                <a:cs typeface="Times New Roman" panose="02020603050405020304" pitchFamily="18" charset="0"/>
              </a:rPr>
              <a:t>Après la conjonction</a:t>
            </a:r>
            <a:r>
              <a:rPr lang="fr-FR" i="1" dirty="0">
                <a:latin typeface="Times New Roman" panose="02020603050405020304" pitchFamily="18" charset="0"/>
                <a:cs typeface="Times New Roman" panose="02020603050405020304" pitchFamily="18" charset="0"/>
              </a:rPr>
              <a:t> et</a:t>
            </a:r>
            <a:r>
              <a:rPr lang="fr-FR" dirty="0">
                <a:latin typeface="Times New Roman" panose="02020603050405020304" pitchFamily="18" charset="0"/>
                <a:cs typeface="Times New Roman" panose="02020603050405020304" pitchFamily="18" charset="0"/>
              </a:rPr>
              <a:t>:</a:t>
            </a:r>
          </a:p>
          <a:p>
            <a:pPr marL="0" indent="0" algn="just">
              <a:lnSpc>
                <a:spcPct val="150000"/>
              </a:lnSpc>
              <a:buNone/>
            </a:pPr>
            <a:r>
              <a:rPr lang="fr-FR" dirty="0">
                <a:latin typeface="Times New Roman" panose="02020603050405020304" pitchFamily="18" charset="0"/>
                <a:cs typeface="Times New Roman" panose="02020603050405020304" pitchFamily="18" charset="0"/>
              </a:rPr>
              <a:t>Un livre et / un cahier</a:t>
            </a:r>
          </a:p>
          <a:p>
            <a:pPr marL="0" indent="0">
              <a:buNone/>
            </a:pPr>
            <a:endParaRPr lang="fr-FR" dirty="0"/>
          </a:p>
        </p:txBody>
      </p:sp>
    </p:spTree>
    <p:extLst>
      <p:ext uri="{BB962C8B-B14F-4D97-AF65-F5344CB8AC3E}">
        <p14:creationId xmlns:p14="http://schemas.microsoft.com/office/powerpoint/2010/main" val="1178139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45EE0-1202-4C37-AB31-6AB16384E867}"/>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Les liaisons facultatives</a:t>
            </a:r>
            <a:endParaRPr lang="fr-FR" dirty="0"/>
          </a:p>
        </p:txBody>
      </p:sp>
      <p:sp>
        <p:nvSpPr>
          <p:cNvPr id="3" name="Espace réservé du contenu 2">
            <a:extLst>
              <a:ext uri="{FF2B5EF4-FFF2-40B4-BE49-F238E27FC236}">
                <a16:creationId xmlns:a16="http://schemas.microsoft.com/office/drawing/2014/main" id="{DC63BC1F-1C3D-42CC-ADD2-2B4E2B0D6F29}"/>
              </a:ext>
            </a:extLst>
          </p:cNvPr>
          <p:cNvSpPr>
            <a:spLocks noGrp="1"/>
          </p:cNvSpPr>
          <p:nvPr>
            <p:ph idx="1"/>
          </p:nvPr>
        </p:nvSpPr>
        <p:spPr/>
        <p:txBody>
          <a:bodyPr/>
          <a:lstStyle/>
          <a:p>
            <a:pPr marL="0" lvl="0" indent="0">
              <a:lnSpc>
                <a:spcPct val="150000"/>
              </a:lnSpc>
              <a:buNone/>
            </a:pPr>
            <a:r>
              <a:rPr lang="fr-FR" sz="2600" dirty="0">
                <a:solidFill>
                  <a:prstClr val="black"/>
                </a:solidFill>
                <a:latin typeface="Times New Roman" panose="02020603050405020304" pitchFamily="18" charset="0"/>
                <a:cs typeface="Times New Roman" panose="02020603050405020304" pitchFamily="18" charset="0"/>
              </a:rPr>
              <a:t>Les liaisons sont facultatives:</a:t>
            </a:r>
          </a:p>
          <a:p>
            <a:pPr lvl="0">
              <a:lnSpc>
                <a:spcPct val="150000"/>
              </a:lnSpc>
              <a:buFontTx/>
              <a:buChar char="-"/>
            </a:pPr>
            <a:r>
              <a:rPr lang="fr-FR" sz="2600" dirty="0">
                <a:solidFill>
                  <a:prstClr val="black"/>
                </a:solidFill>
                <a:latin typeface="Times New Roman" panose="02020603050405020304" pitchFamily="18" charset="0"/>
                <a:cs typeface="Times New Roman" panose="02020603050405020304" pitchFamily="18" charset="0"/>
              </a:rPr>
              <a:t>Après le verbe </a:t>
            </a:r>
            <a:r>
              <a:rPr lang="fr-FR" sz="2600" i="1" dirty="0">
                <a:solidFill>
                  <a:prstClr val="black"/>
                </a:solidFill>
                <a:latin typeface="Times New Roman" panose="02020603050405020304" pitchFamily="18" charset="0"/>
                <a:cs typeface="Times New Roman" panose="02020603050405020304" pitchFamily="18" charset="0"/>
              </a:rPr>
              <a:t>être </a:t>
            </a:r>
            <a:r>
              <a:rPr lang="fr-FR" sz="2600" dirty="0">
                <a:solidFill>
                  <a:prstClr val="black"/>
                </a:solidFill>
                <a:latin typeface="Times New Roman" panose="02020603050405020304" pitchFamily="18" charset="0"/>
                <a:cs typeface="Times New Roman" panose="02020603050405020304" pitchFamily="18" charset="0"/>
              </a:rPr>
              <a:t>: Un étudiant est_arrivé en retard, ou est / arrivé</a:t>
            </a:r>
          </a:p>
          <a:p>
            <a:pPr lvl="0">
              <a:lnSpc>
                <a:spcPct val="150000"/>
              </a:lnSpc>
              <a:buFontTx/>
              <a:buChar char="-"/>
            </a:pPr>
            <a:r>
              <a:rPr lang="fr-FR" sz="2600" dirty="0">
                <a:solidFill>
                  <a:prstClr val="black"/>
                </a:solidFill>
                <a:latin typeface="Times New Roman" panose="02020603050405020304" pitchFamily="18" charset="0"/>
                <a:cs typeface="Times New Roman" panose="02020603050405020304" pitchFamily="18" charset="0"/>
              </a:rPr>
              <a:t>Après un verbe au pluriel : Les étudiants passent_un examen, ou passent / un examen</a:t>
            </a:r>
          </a:p>
        </p:txBody>
      </p:sp>
    </p:spTree>
    <p:extLst>
      <p:ext uri="{BB962C8B-B14F-4D97-AF65-F5344CB8AC3E}">
        <p14:creationId xmlns:p14="http://schemas.microsoft.com/office/powerpoint/2010/main" val="388215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3A49B7-B6F6-46F8-B8DB-3F051620EED7}"/>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a:t>
            </a:r>
            <a:endParaRPr lang="fr-FR" dirty="0"/>
          </a:p>
        </p:txBody>
      </p:sp>
      <p:sp>
        <p:nvSpPr>
          <p:cNvPr id="3" name="Espace réservé du contenu 2">
            <a:extLst>
              <a:ext uri="{FF2B5EF4-FFF2-40B4-BE49-F238E27FC236}">
                <a16:creationId xmlns:a16="http://schemas.microsoft.com/office/drawing/2014/main" id="{DB597358-4E95-4F20-9E5C-487557CC422C}"/>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La norme phonétique à suivre pour le français varie en fonction des manuels : on trouve parfois le français de Paris, parfois le français de Tours, et d’autres fois encore le « français standardisé ».</a:t>
            </a:r>
          </a:p>
          <a:p>
            <a:pPr algn="just">
              <a:lnSpc>
                <a:spcPct val="150000"/>
              </a:lnSpc>
            </a:pPr>
            <a:r>
              <a:rPr lang="fr-FR" dirty="0">
                <a:latin typeface="Times New Roman" panose="02020603050405020304" pitchFamily="18" charset="0"/>
                <a:cs typeface="Times New Roman" panose="02020603050405020304" pitchFamily="18" charset="0"/>
              </a:rPr>
              <a:t>Plusieurs modèles se sont succédé jusqu’à aujourd’hui.</a:t>
            </a:r>
          </a:p>
          <a:p>
            <a:pPr lvl="0" algn="just">
              <a:lnSpc>
                <a:spcPct val="150000"/>
              </a:lnSpc>
            </a:pPr>
            <a:r>
              <a:rPr lang="fr-FR" dirty="0">
                <a:solidFill>
                  <a:prstClr val="black"/>
                </a:solidFill>
                <a:latin typeface="Times New Roman" panose="02020603050405020304" pitchFamily="18" charset="0"/>
                <a:cs typeface="Times New Roman" panose="02020603050405020304" pitchFamily="18" charset="0"/>
              </a:rPr>
              <a:t>Le français de Tours est souvent cité par les étudiants étrangers comme la norme à suivre, et il est mentionné dans plusieurs manuels. </a:t>
            </a:r>
          </a:p>
          <a:p>
            <a:pPr marL="0" indent="0" algn="just">
              <a:lnSpc>
                <a:spcPct val="150000"/>
              </a:lnSpc>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618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1D3086-819D-4696-AD6E-108973F76A86}"/>
              </a:ext>
            </a:extLst>
          </p:cNvPr>
          <p:cNvSpPr>
            <a:spLocks noGrp="1"/>
          </p:cNvSpPr>
          <p:nvPr>
            <p:ph type="title"/>
          </p:nvPr>
        </p:nvSpPr>
        <p:spPr>
          <a:xfrm>
            <a:off x="838200" y="325368"/>
            <a:ext cx="10515600" cy="1325563"/>
          </a:xfrm>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parisien cultivé</a:t>
            </a:r>
            <a:endParaRPr lang="fr-FR" dirty="0"/>
          </a:p>
        </p:txBody>
      </p:sp>
      <p:sp>
        <p:nvSpPr>
          <p:cNvPr id="3" name="Espace réservé du contenu 2">
            <a:extLst>
              <a:ext uri="{FF2B5EF4-FFF2-40B4-BE49-F238E27FC236}">
                <a16:creationId xmlns:a16="http://schemas.microsoft.com/office/drawing/2014/main" id="{F48B463C-4D32-4C1E-A80F-858807A64091}"/>
              </a:ext>
            </a:extLst>
          </p:cNvPr>
          <p:cNvSpPr>
            <a:spLocks noGrp="1"/>
          </p:cNvSpPr>
          <p:nvPr>
            <p:ph idx="1"/>
          </p:nvPr>
        </p:nvSpPr>
        <p:spPr/>
        <p:txBody>
          <a:bodyPr>
            <a:normAutofit fontScale="77500" lnSpcReduction="20000"/>
          </a:bodyPr>
          <a:lstStyle/>
          <a:p>
            <a:pPr lvl="0" algn="just">
              <a:lnSpc>
                <a:spcPct val="150000"/>
              </a:lnSpc>
            </a:pPr>
            <a:r>
              <a:rPr lang="fr-FR" dirty="0">
                <a:solidFill>
                  <a:prstClr val="black"/>
                </a:solidFill>
                <a:latin typeface="Times New Roman" panose="02020603050405020304" pitchFamily="18" charset="0"/>
                <a:cs typeface="Times New Roman" panose="02020603050405020304" pitchFamily="18" charset="0"/>
              </a:rPr>
              <a:t>Le français parisien cultivé sert de norme dès le début du 20</a:t>
            </a:r>
            <a:r>
              <a:rPr lang="fr-FR" baseline="30000" dirty="0">
                <a:solidFill>
                  <a:prstClr val="black"/>
                </a:solidFill>
                <a:latin typeface="Times New Roman" panose="02020603050405020304" pitchFamily="18" charset="0"/>
                <a:cs typeface="Times New Roman" panose="02020603050405020304" pitchFamily="18" charset="0"/>
              </a:rPr>
              <a:t>ème</a:t>
            </a:r>
            <a:r>
              <a:rPr lang="fr-FR" dirty="0">
                <a:solidFill>
                  <a:prstClr val="black"/>
                </a:solidFill>
                <a:latin typeface="Times New Roman" panose="02020603050405020304" pitchFamily="18" charset="0"/>
                <a:cs typeface="Times New Roman" panose="02020603050405020304" pitchFamily="18" charset="0"/>
              </a:rPr>
              <a:t> siècle.</a:t>
            </a:r>
          </a:p>
          <a:p>
            <a:pPr lvl="0" algn="just">
              <a:lnSpc>
                <a:spcPct val="150000"/>
              </a:lnSpc>
            </a:pPr>
            <a:r>
              <a:rPr lang="fr-FR" dirty="0">
                <a:solidFill>
                  <a:prstClr val="black"/>
                </a:solidFill>
                <a:latin typeface="Times New Roman" panose="02020603050405020304" pitchFamily="18" charset="0"/>
                <a:cs typeface="Times New Roman" panose="02020603050405020304" pitchFamily="18" charset="0"/>
              </a:rPr>
              <a:t>La raison en est que Paris est la ville administrative principale, qui jouit de prestige; c’est la ville de la culture, du bon ton, etc.</a:t>
            </a:r>
          </a:p>
          <a:p>
            <a:pPr lvl="0" algn="just">
              <a:lnSpc>
                <a:spcPct val="150000"/>
              </a:lnSpc>
            </a:pPr>
            <a:r>
              <a:rPr lang="fr-FR" i="1" dirty="0">
                <a:latin typeface="Times New Roman" panose="02020603050405020304" pitchFamily="18" charset="0"/>
                <a:cs typeface="Times New Roman" panose="02020603050405020304" pitchFamily="18" charset="0"/>
              </a:rPr>
              <a:t>« Le français étant originairement la langue de la région parisienne et plus spécialement la langue de Paris, c’est évidemment la prononciation du lieu d’origine qui doit faire autorité. D’ailleurs, il est inutile de discuter, le fait est là : avec le régime de décentralisation que nous vivons depuis des siècles, Paris est reconnu, consciemment ou non, par tous les Français, comme le modèle du  bon ton dans les questions de langage et les autres</a:t>
            </a:r>
            <a:r>
              <a:rPr lang="fr-FR" dirty="0">
                <a:latin typeface="Times New Roman" panose="02020603050405020304" pitchFamily="18" charset="0"/>
                <a:cs typeface="Times New Roman" panose="02020603050405020304" pitchFamily="18" charset="0"/>
              </a:rPr>
              <a:t>. </a:t>
            </a:r>
            <a:r>
              <a:rPr lang="fr-FR" i="1" dirty="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(Pierre Fouché)</a:t>
            </a:r>
            <a:endParaRPr lang="fr-FR" dirty="0">
              <a:solidFill>
                <a:prstClr val="black"/>
              </a:solidFill>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962186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F81699-4576-446D-8F98-7E641ABCFB4B}"/>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parisien cultivé</a:t>
            </a:r>
            <a:endParaRPr lang="fr-FR" dirty="0"/>
          </a:p>
        </p:txBody>
      </p:sp>
      <p:sp>
        <p:nvSpPr>
          <p:cNvPr id="3" name="Espace réservé du contenu 2">
            <a:extLst>
              <a:ext uri="{FF2B5EF4-FFF2-40B4-BE49-F238E27FC236}">
                <a16:creationId xmlns:a16="http://schemas.microsoft.com/office/drawing/2014/main" id="{C66B9E9B-9F15-4965-8543-44EBB07BF913}"/>
              </a:ext>
            </a:extLst>
          </p:cNvPr>
          <p:cNvSpPr>
            <a:spLocks noGrp="1"/>
          </p:cNvSpPr>
          <p:nvPr>
            <p:ph idx="1"/>
          </p:nvPr>
        </p:nvSpPr>
        <p:spPr/>
        <p:txBody>
          <a:bodyPr>
            <a:normAutofit fontScale="850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Le français de Paris parlé par la grande ou moyenne bourgeoisie reste la norme durant plusieurs dizaines d’années et cette norme n’est pas remise en question. </a:t>
            </a:r>
          </a:p>
          <a:p>
            <a:pPr algn="just">
              <a:lnSpc>
                <a:spcPct val="150000"/>
              </a:lnSpc>
            </a:pPr>
            <a:r>
              <a:rPr lang="fr-FR" dirty="0">
                <a:latin typeface="Times New Roman" panose="02020603050405020304" pitchFamily="18" charset="0"/>
                <a:cs typeface="Times New Roman" panose="02020603050405020304" pitchFamily="18" charset="0"/>
              </a:rPr>
              <a:t>Après la 2</a:t>
            </a:r>
            <a:r>
              <a:rPr lang="fr-FR" baseline="30000" dirty="0">
                <a:latin typeface="Times New Roman" panose="02020603050405020304" pitchFamily="18" charset="0"/>
                <a:cs typeface="Times New Roman" panose="02020603050405020304" pitchFamily="18" charset="0"/>
              </a:rPr>
              <a:t>ème</a:t>
            </a:r>
            <a:r>
              <a:rPr lang="fr-FR" dirty="0">
                <a:latin typeface="Times New Roman" panose="02020603050405020304" pitchFamily="18" charset="0"/>
                <a:cs typeface="Times New Roman" panose="02020603050405020304" pitchFamily="18" charset="0"/>
              </a:rPr>
              <a:t> guerre mondiale, on observe un changement: les Français se déplacent de plus en plus, et un grand nombre de Français qui viennent d’autres régions vont vivre à Paris.</a:t>
            </a:r>
          </a:p>
          <a:p>
            <a:pPr algn="just">
              <a:lnSpc>
                <a:spcPct val="150000"/>
              </a:lnSpc>
            </a:pPr>
            <a:r>
              <a:rPr lang="fr-FR" dirty="0">
                <a:latin typeface="Times New Roman" panose="02020603050405020304" pitchFamily="18" charset="0"/>
                <a:cs typeface="Times New Roman" panose="02020603050405020304" pitchFamily="18" charset="0"/>
              </a:rPr>
              <a:t>Il s’ensuit dès lors un mélange des accents, un « brassage », et un nouveau modèle émerge au début des années 1960 : le « français standard ». </a:t>
            </a: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46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47AADE-272B-452E-A279-22E2610197C7}"/>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standard</a:t>
            </a:r>
            <a:endParaRPr lang="fr-FR" dirty="0"/>
          </a:p>
        </p:txBody>
      </p:sp>
      <p:sp>
        <p:nvSpPr>
          <p:cNvPr id="3" name="Espace réservé du contenu 2">
            <a:extLst>
              <a:ext uri="{FF2B5EF4-FFF2-40B4-BE49-F238E27FC236}">
                <a16:creationId xmlns:a16="http://schemas.microsoft.com/office/drawing/2014/main" id="{3CA11F4F-C843-401F-BBAE-67DC2F6BF5F4}"/>
              </a:ext>
            </a:extLst>
          </p:cNvPr>
          <p:cNvSpPr>
            <a:spLocks noGrp="1"/>
          </p:cNvSpPr>
          <p:nvPr>
            <p:ph idx="1"/>
          </p:nvPr>
        </p:nvSpPr>
        <p:spPr/>
        <p:txBody>
          <a:bodyPr>
            <a:normAutofit fontScale="92500" lnSpcReduction="10000"/>
          </a:bodyPr>
          <a:lstStyle/>
          <a:p>
            <a:pPr marL="0" indent="0" algn="just">
              <a:lnSpc>
                <a:spcPct val="150000"/>
              </a:lnSpc>
              <a:buNone/>
            </a:pPr>
            <a:r>
              <a:rPr lang="fr-FR" dirty="0">
                <a:latin typeface="Times New Roman" panose="02020603050405020304" pitchFamily="18" charset="0"/>
                <a:cs typeface="Times New Roman" panose="02020603050405020304" pitchFamily="18" charset="0"/>
              </a:rPr>
              <a:t>« Il existe une prononciation standard dont le niveau moyen est grosso modo représenté par les annonceurs et les interviewers de la radio […] leur prononciation reflète l’usage moyen, sans recherche (pour plaire au grand public) et sans familiarité (à cause du micro). De toute façon, c’est le modèle proposé à longueur de journée à des millions de Français et c’est celui qui a le plus de chances de triompher un jour ».</a:t>
            </a:r>
          </a:p>
          <a:p>
            <a:pPr marL="0" indent="0" algn="just">
              <a:lnSpc>
                <a:spcPct val="150000"/>
              </a:lnSpc>
              <a:buNone/>
            </a:pPr>
            <a:r>
              <a:rPr lang="fr-FR" dirty="0">
                <a:latin typeface="Times New Roman" panose="02020603050405020304" pitchFamily="18" charset="0"/>
                <a:cs typeface="Times New Roman" panose="02020603050405020304" pitchFamily="18" charset="0"/>
              </a:rPr>
              <a:t>(Pierre Léon)</a:t>
            </a:r>
          </a:p>
        </p:txBody>
      </p:sp>
    </p:spTree>
    <p:extLst>
      <p:ext uri="{BB962C8B-B14F-4D97-AF65-F5344CB8AC3E}">
        <p14:creationId xmlns:p14="http://schemas.microsoft.com/office/powerpoint/2010/main" val="334989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97A0D6-6DCB-4789-ADE3-8752A0468516}"/>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standard</a:t>
            </a:r>
            <a:endParaRPr lang="fr-FR" dirty="0"/>
          </a:p>
        </p:txBody>
      </p:sp>
      <p:sp>
        <p:nvSpPr>
          <p:cNvPr id="3" name="Espace réservé du contenu 2">
            <a:extLst>
              <a:ext uri="{FF2B5EF4-FFF2-40B4-BE49-F238E27FC236}">
                <a16:creationId xmlns:a16="http://schemas.microsoft.com/office/drawing/2014/main" id="{388A8AF7-78AC-4792-AA36-506B31A0EF8A}"/>
              </a:ext>
            </a:extLst>
          </p:cNvPr>
          <p:cNvSpPr>
            <a:spLocks noGrp="1"/>
          </p:cNvSpPr>
          <p:nvPr>
            <p:ph idx="1"/>
          </p:nvPr>
        </p:nvSpPr>
        <p:spPr/>
        <p:txBody>
          <a:bodyPr/>
          <a:lstStyle/>
          <a:p>
            <a:pPr algn="just">
              <a:lnSpc>
                <a:spcPct val="150000"/>
              </a:lnSpc>
            </a:pPr>
            <a:r>
              <a:rPr lang="fr-FR" dirty="0">
                <a:latin typeface="Times New Roman" panose="02020603050405020304" pitchFamily="18" charset="0"/>
                <a:cs typeface="Times New Roman" panose="02020603050405020304" pitchFamily="18" charset="0"/>
              </a:rPr>
              <a:t>Le français standard est lié au développement de la radio et de la télévision (4 millions en 1963, 13 millions en 1973)</a:t>
            </a:r>
          </a:p>
          <a:p>
            <a:pPr algn="just">
              <a:lnSpc>
                <a:spcPct val="150000"/>
              </a:lnSpc>
            </a:pPr>
            <a:r>
              <a:rPr lang="fr-FR" dirty="0">
                <a:latin typeface="Times New Roman" panose="02020603050405020304" pitchFamily="18" charset="0"/>
                <a:cs typeface="Times New Roman" panose="02020603050405020304" pitchFamily="18" charset="0"/>
              </a:rPr>
              <a:t>Les présentateurs sont sélectionnés pour leur « accent », qui sert de modèle aux auditeurs, qui vont l’imiter.</a:t>
            </a:r>
          </a:p>
          <a:p>
            <a:pPr algn="just">
              <a:lnSpc>
                <a:spcPct val="150000"/>
              </a:lnSpc>
            </a:pPr>
            <a:r>
              <a:rPr lang="fr-FR" dirty="0">
                <a:latin typeface="Times New Roman" panose="02020603050405020304" pitchFamily="18" charset="0"/>
                <a:cs typeface="Times New Roman" panose="02020603050405020304" pitchFamily="18" charset="0"/>
              </a:rPr>
              <a:t>Le français des présentateurs est prestigieux car c’est également le français de Paris, puisque toutes les émissions sont produites à Paris. </a:t>
            </a:r>
          </a:p>
          <a:p>
            <a:endParaRPr lang="fr-FR" dirty="0"/>
          </a:p>
        </p:txBody>
      </p:sp>
    </p:spTree>
    <p:extLst>
      <p:ext uri="{BB962C8B-B14F-4D97-AF65-F5344CB8AC3E}">
        <p14:creationId xmlns:p14="http://schemas.microsoft.com/office/powerpoint/2010/main" val="410842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4900E5-5DC6-47A6-9A68-E9038930B1D6}"/>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 français standard</a:t>
            </a:r>
            <a:endParaRPr lang="fr-FR" dirty="0"/>
          </a:p>
        </p:txBody>
      </p:sp>
      <p:sp>
        <p:nvSpPr>
          <p:cNvPr id="3" name="Espace réservé du contenu 2">
            <a:extLst>
              <a:ext uri="{FF2B5EF4-FFF2-40B4-BE49-F238E27FC236}">
                <a16:creationId xmlns:a16="http://schemas.microsoft.com/office/drawing/2014/main" id="{70CE2964-D089-402C-866F-C99C07032DDF}"/>
              </a:ext>
            </a:extLst>
          </p:cNvPr>
          <p:cNvSpPr>
            <a:spLocks noGrp="1"/>
          </p:cNvSpPr>
          <p:nvPr>
            <p:ph idx="1"/>
          </p:nvPr>
        </p:nvSpPr>
        <p:spPr/>
        <p:txBody>
          <a:bodyPr/>
          <a:lstStyle/>
          <a:p>
            <a:pPr marL="0" indent="0" algn="just">
              <a:lnSpc>
                <a:spcPct val="200000"/>
              </a:lnSpc>
              <a:buNone/>
            </a:pPr>
            <a:r>
              <a:rPr lang="fr-FR" dirty="0">
                <a:latin typeface="Times New Roman" panose="02020603050405020304" pitchFamily="18" charset="0"/>
                <a:cs typeface="Times New Roman" panose="02020603050405020304" pitchFamily="18" charset="0"/>
              </a:rPr>
              <a:t>Pierre Léon écrit en 1976 : « Toutes les grandes villes de France alignent leur prononciation sur ce même modèle standard et les mass média et les incessants mouvements de population le propagent. »</a:t>
            </a:r>
          </a:p>
          <a:p>
            <a:pPr marL="0" indent="0">
              <a:buNone/>
            </a:pPr>
            <a:endParaRPr lang="fr-FR" dirty="0"/>
          </a:p>
        </p:txBody>
      </p:sp>
    </p:spTree>
    <p:extLst>
      <p:ext uri="{BB962C8B-B14F-4D97-AF65-F5344CB8AC3E}">
        <p14:creationId xmlns:p14="http://schemas.microsoft.com/office/powerpoint/2010/main" val="352668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B1D33-8D9E-4F25-BB1F-EE70BAF96CF3}"/>
              </a:ext>
            </a:extLst>
          </p:cNvPr>
          <p:cNvSpPr>
            <a:spLocks noGrp="1"/>
          </p:cNvSpPr>
          <p:nvPr>
            <p:ph type="title"/>
          </p:nvPr>
        </p:nvSpPr>
        <p:spPr/>
        <p:txBody>
          <a:bodyPr/>
          <a:lstStyle/>
          <a:p>
            <a:pPr algn="ctr"/>
            <a:r>
              <a:rPr lang="fr-FR" dirty="0">
                <a:solidFill>
                  <a:prstClr val="black"/>
                </a:solidFill>
                <a:latin typeface="Times New Roman" panose="02020603050405020304" pitchFamily="18" charset="0"/>
                <a:cs typeface="Times New Roman" panose="02020603050405020304" pitchFamily="18" charset="0"/>
              </a:rPr>
              <a:t>La norme phonétique. Les descriptions scientifiques</a:t>
            </a:r>
            <a:endParaRPr lang="fr-FR" dirty="0"/>
          </a:p>
        </p:txBody>
      </p:sp>
      <p:sp>
        <p:nvSpPr>
          <p:cNvPr id="3" name="Espace réservé du contenu 2">
            <a:extLst>
              <a:ext uri="{FF2B5EF4-FFF2-40B4-BE49-F238E27FC236}">
                <a16:creationId xmlns:a16="http://schemas.microsoft.com/office/drawing/2014/main" id="{B6BBD3BB-3CC2-48A1-9664-AB879F740FCA}"/>
              </a:ext>
            </a:extLst>
          </p:cNvPr>
          <p:cNvSpPr>
            <a:spLocks noGrp="1"/>
          </p:cNvSpPr>
          <p:nvPr>
            <p:ph idx="1"/>
          </p:nvPr>
        </p:nvSpPr>
        <p:spPr/>
        <p:txBody>
          <a:bodyPr>
            <a:normAutofit fontScale="92500" lnSpcReduction="10000"/>
          </a:bodyPr>
          <a:lstStyle/>
          <a:p>
            <a:pPr algn="just">
              <a:lnSpc>
                <a:spcPct val="150000"/>
              </a:lnSpc>
            </a:pPr>
            <a:r>
              <a:rPr lang="fr-FR" dirty="0">
                <a:latin typeface="Times New Roman" panose="02020603050405020304" pitchFamily="18" charset="0"/>
                <a:cs typeface="Times New Roman" panose="02020603050405020304" pitchFamily="18" charset="0"/>
              </a:rPr>
              <a:t>André Martinet et Henriette Walter publient en 1973 leur </a:t>
            </a:r>
            <a:r>
              <a:rPr lang="fr-FR" i="1" dirty="0">
                <a:latin typeface="Times New Roman" panose="02020603050405020304" pitchFamily="18" charset="0"/>
                <a:cs typeface="Times New Roman" panose="02020603050405020304" pitchFamily="18" charset="0"/>
              </a:rPr>
              <a:t>Dictionnaire de la prononciation française dans son usage réel</a:t>
            </a:r>
            <a:r>
              <a:rPr lang="fr-FR" dirty="0">
                <a:latin typeface="Times New Roman" panose="02020603050405020304" pitchFamily="18" charset="0"/>
                <a:cs typeface="Times New Roman" panose="02020603050405020304" pitchFamily="18" charset="0"/>
              </a:rPr>
              <a:t>. Ils s’intéressent au français parlé par des individus cultivés de la région parisienne. </a:t>
            </a:r>
          </a:p>
          <a:p>
            <a:pPr algn="just">
              <a:lnSpc>
                <a:spcPct val="150000"/>
              </a:lnSpc>
            </a:pPr>
            <a:r>
              <a:rPr lang="fr-FR" dirty="0">
                <a:latin typeface="Times New Roman" panose="02020603050405020304" pitchFamily="18" charset="0"/>
                <a:cs typeface="Times New Roman" panose="02020603050405020304" pitchFamily="18" charset="0"/>
              </a:rPr>
              <a:t>Ils montrent que la prononciation d’un même locuteur peut varier plusieurs fois pour un même mot. </a:t>
            </a:r>
          </a:p>
          <a:p>
            <a:pPr algn="just">
              <a:lnSpc>
                <a:spcPct val="150000"/>
              </a:lnSpc>
            </a:pPr>
            <a:r>
              <a:rPr lang="fr-FR" dirty="0">
                <a:latin typeface="Times New Roman" panose="02020603050405020304" pitchFamily="18" charset="0"/>
                <a:cs typeface="Times New Roman" panose="02020603050405020304" pitchFamily="18" charset="0"/>
              </a:rPr>
              <a:t>Ils montrent aussi que les sociolectes parisiens révèlent des prononciations différentes. </a:t>
            </a:r>
          </a:p>
        </p:txBody>
      </p:sp>
    </p:spTree>
    <p:extLst>
      <p:ext uri="{BB962C8B-B14F-4D97-AF65-F5344CB8AC3E}">
        <p14:creationId xmlns:p14="http://schemas.microsoft.com/office/powerpoint/2010/main" val="2285324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979</Words>
  <Application>Microsoft Office PowerPoint</Application>
  <PresentationFormat>Grand écran</PresentationFormat>
  <Paragraphs>113</Paragraphs>
  <Slides>26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26</vt:i4>
      </vt:variant>
    </vt:vector>
  </HeadingPairs>
  <TitlesOfParts>
    <vt:vector size="31" baseType="lpstr">
      <vt:lpstr>Arial</vt:lpstr>
      <vt:lpstr>Calibri</vt:lpstr>
      <vt:lpstr>Calibri Light</vt:lpstr>
      <vt:lpstr>Times New Roman</vt:lpstr>
      <vt:lpstr>Thème Office</vt:lpstr>
      <vt:lpstr>Présentation PowerPoint</vt:lpstr>
      <vt:lpstr>La norme phonétique</vt:lpstr>
      <vt:lpstr>La norme phonétique</vt:lpstr>
      <vt:lpstr>La norme phonétique. Le français parisien cultivé</vt:lpstr>
      <vt:lpstr>La norme phonétique. Le français parisien cultivé</vt:lpstr>
      <vt:lpstr>La norme phonétique. Le français standard</vt:lpstr>
      <vt:lpstr>La norme phonétique. Le français standard</vt:lpstr>
      <vt:lpstr>La norme phonétique. Le français standard</vt:lpstr>
      <vt:lpstr>La norme phonétique. Les descriptions scientifiques</vt:lpstr>
      <vt:lpstr>La norme phonétique. Les descriptions scientifiques</vt:lpstr>
      <vt:lpstr>La norme phonétique. Le français standardisé</vt:lpstr>
      <vt:lpstr>La norme phonétique. Le français de référence</vt:lpstr>
      <vt:lpstr>Présentation PowerPoint</vt:lpstr>
      <vt:lpstr>Une difficulté du français : les lettres muettes</vt:lpstr>
      <vt:lpstr>Les lettres muettes. Le « e » muet</vt:lpstr>
      <vt:lpstr>Le « e » muet (suite)</vt:lpstr>
      <vt:lpstr>Les lettres muettes</vt:lpstr>
      <vt:lpstr>Les lettres muettes</vt:lpstr>
      <vt:lpstr>Présentation PowerPoint</vt:lpstr>
      <vt:lpstr>Les liaisons</vt:lpstr>
      <vt:lpstr>Les liaisons obligatoires (d’après Hélène Weinachter)</vt:lpstr>
      <vt:lpstr>Les liaisons obligatoires</vt:lpstr>
      <vt:lpstr>Les liaisons obligatoires</vt:lpstr>
      <vt:lpstr>Les liaisons interdites</vt:lpstr>
      <vt:lpstr>Les liaisons interdites</vt:lpstr>
      <vt:lpstr>Les liaisons facultatives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norme phonétique</dc:title>
  <dc:creator>Samuel Bidaud</dc:creator>
  <cp:lastModifiedBy>Samuel Bidaud</cp:lastModifiedBy>
  <cp:revision>3</cp:revision>
  <dcterms:created xsi:type="dcterms:W3CDTF">2018-03-03T16:36:30Z</dcterms:created>
  <dcterms:modified xsi:type="dcterms:W3CDTF">2018-03-03T16:50:13Z</dcterms:modified>
</cp:coreProperties>
</file>