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306" r:id="rId2"/>
    <p:sldId id="307" r:id="rId3"/>
    <p:sldId id="308" r:id="rId4"/>
    <p:sldId id="309" r:id="rId5"/>
    <p:sldId id="310" r:id="rId6"/>
    <p:sldId id="314" r:id="rId7"/>
    <p:sldId id="311" r:id="rId8"/>
    <p:sldId id="312" r:id="rId9"/>
    <p:sldId id="313" r:id="rId10"/>
    <p:sldId id="315" r:id="rId11"/>
    <p:sldId id="316" r:id="rId12"/>
    <p:sldId id="317" r:id="rId13"/>
    <p:sldId id="318" r:id="rId14"/>
    <p:sldId id="319" r:id="rId15"/>
    <p:sldId id="257" r:id="rId16"/>
    <p:sldId id="258" r:id="rId17"/>
    <p:sldId id="259" r:id="rId18"/>
    <p:sldId id="260" r:id="rId19"/>
    <p:sldId id="320" r:id="rId20"/>
    <p:sldId id="337" r:id="rId21"/>
    <p:sldId id="321" r:id="rId22"/>
    <p:sldId id="322" r:id="rId23"/>
    <p:sldId id="333" r:id="rId24"/>
    <p:sldId id="323" r:id="rId25"/>
    <p:sldId id="334" r:id="rId26"/>
    <p:sldId id="335" r:id="rId27"/>
    <p:sldId id="325" r:id="rId28"/>
    <p:sldId id="328" r:id="rId29"/>
    <p:sldId id="329" r:id="rId30"/>
    <p:sldId id="330" r:id="rId31"/>
    <p:sldId id="331" r:id="rId32"/>
    <p:sldId id="332" r:id="rId33"/>
    <p:sldId id="336" r:id="rId34"/>
    <p:sldId id="326" r:id="rId3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4C13CD-CE00-449E-BAAE-CED3092071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061C20A-0C50-42EA-A8FD-B5A7B2ECEB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E94D84B-7594-4EB2-AB84-1AEA34E24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A020A-F132-4B49-A51B-D8730CD6C3A7}" type="datetimeFigureOut">
              <a:rPr lang="fr-FR" smtClean="0"/>
              <a:t>25/04/2018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C579C0A-8B9E-4A62-BCBA-DA78DF22E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3C9CABD-6B23-4BF8-9D84-B7C28D00F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B9B5-ABD6-4874-907D-BB1FF1EB7BB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4285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C0AF0D-2841-44FA-983C-F7FFF8D22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91C62A1-F9F8-4DF7-AB26-D42AF5129B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3596B6F-95B2-4191-BB01-DC0350715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A020A-F132-4B49-A51B-D8730CD6C3A7}" type="datetimeFigureOut">
              <a:rPr lang="fr-FR" smtClean="0"/>
              <a:t>25/04/2018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78B1D6C-BB31-4034-A8D1-2AB86388F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2204E8A-2AD3-48EE-A872-FCE6032DF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B9B5-ABD6-4874-907D-BB1FF1EB7BB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7010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899CDC3-7F43-439A-B95D-BE5FF6AE71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B95F85F-90C3-4668-93D3-2CE9667C3E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32A09C0-8D33-412C-B5A8-443813543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A020A-F132-4B49-A51B-D8730CD6C3A7}" type="datetimeFigureOut">
              <a:rPr lang="fr-FR" smtClean="0"/>
              <a:t>25/04/2018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667DA2E-BE4E-4009-8833-2E4F0031B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7800DF1-EE0B-4A30-B7D1-704A24EBC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B9B5-ABD6-4874-907D-BB1FF1EB7BB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510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5C8959-CC6F-481A-A379-02FB74014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AA7103A-90FD-40BB-A8A8-7A34743CBA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34BD627-06BD-4719-A584-60FCD1F43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A020A-F132-4B49-A51B-D8730CD6C3A7}" type="datetimeFigureOut">
              <a:rPr lang="fr-FR" smtClean="0"/>
              <a:t>25/04/2018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4770880-8FD3-4C50-B367-D60E57B16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2C381D5-FFA3-40DF-9FF6-B8D1A8185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B9B5-ABD6-4874-907D-BB1FF1EB7BB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6842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C73C61-41B2-4A78-9BC3-75AF92D9A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A293E12-9443-43E2-80AF-FB168BE820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1EA780-28DA-4D95-AFD9-4B64E3113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A020A-F132-4B49-A51B-D8730CD6C3A7}" type="datetimeFigureOut">
              <a:rPr lang="fr-FR" smtClean="0"/>
              <a:t>25/04/2018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BDD747B-F2D0-44EB-AA2D-F408AA6E2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580C3C-4113-48F9-8812-8F45B268D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B9B5-ABD6-4874-907D-BB1FF1EB7BB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2863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15559D-9248-477A-ACD8-F93D32E4C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EF3507E-7C99-4E54-8C97-A5EBDCDA5F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33F237F-BABE-4B87-9CBF-A92A8C6142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FA83FD2-6611-4C6B-AF7B-5FF63DAFB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A020A-F132-4B49-A51B-D8730CD6C3A7}" type="datetimeFigureOut">
              <a:rPr lang="fr-FR" smtClean="0"/>
              <a:t>25/04/2018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49CA599-854E-4632-8986-1AB04C0A1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1F80ECE-3792-410E-B0E8-812CD2A4E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B9B5-ABD6-4874-907D-BB1FF1EB7BB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5762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EF8B87-552C-44F0-9C65-9F7332F6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D030687-6CEE-4068-9F49-47635B6C1D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B3E496C-6CE5-4BA4-B70B-A5054A249C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AF07D1-3EDA-4774-AA05-A8A975B957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834700F-C36A-4145-A1FA-AD099F13A5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47264D5-C1C1-4C4A-BF21-DDC9E3B19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A020A-F132-4B49-A51B-D8730CD6C3A7}" type="datetimeFigureOut">
              <a:rPr lang="fr-FR" smtClean="0"/>
              <a:t>25/04/2018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DF2184D-6BAF-43B0-82DA-64508AD96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52D937-177F-4AEF-96B0-94F39FC49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B9B5-ABD6-4874-907D-BB1FF1EB7BB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5553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A36391-9217-4A37-996B-638FABC2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A2F3B30-4BD7-41ED-A48E-CE4133526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A020A-F132-4B49-A51B-D8730CD6C3A7}" type="datetimeFigureOut">
              <a:rPr lang="fr-FR" smtClean="0"/>
              <a:t>25/04/2018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A55134C-48D0-43DE-9B1E-39C43B69F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6B8A51E-8AE0-4F08-86C7-71CD46C5E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B9B5-ABD6-4874-907D-BB1FF1EB7BB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5159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481E6CB-DB47-458D-AC60-698E75714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A020A-F132-4B49-A51B-D8730CD6C3A7}" type="datetimeFigureOut">
              <a:rPr lang="fr-FR" smtClean="0"/>
              <a:t>25/04/2018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54674B8-90E2-45EB-B031-322E21690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A9B2786-7457-4F63-A30C-89E3D619A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B9B5-ABD6-4874-907D-BB1FF1EB7BB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235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5221A1-BA34-4433-BBDA-86C53834C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FF31056-E91E-4113-AA78-6E488C92B2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F372A2D-A391-4D4B-80E1-51451F0D9A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2CD90EE-DD66-4069-A20D-A8D64B2DE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A020A-F132-4B49-A51B-D8730CD6C3A7}" type="datetimeFigureOut">
              <a:rPr lang="fr-FR" smtClean="0"/>
              <a:t>25/04/2018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F4886F5-0AF1-4103-B653-C8A5D951E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675E734-1419-4E40-AF2B-12C8473A3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B9B5-ABD6-4874-907D-BB1FF1EB7BB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1578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7C169A-051E-41AA-B5BA-B4C77EEB2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E3820EE-B240-4C98-85FA-4A475ADDF2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9C93323-51D6-4C8F-9EE9-98E91DBBC2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DF10D27-BFC4-43C6-98F5-A7CB1851D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A020A-F132-4B49-A51B-D8730CD6C3A7}" type="datetimeFigureOut">
              <a:rPr lang="fr-FR" smtClean="0"/>
              <a:t>25/04/2018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38E7D43-9731-4C19-B0CC-5AD27A08E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2DC469B-C35F-4A92-88F0-E35E0F053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B9B5-ABD6-4874-907D-BB1FF1EB7BB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1282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CF3AC80-9843-4BE3-9115-1C32AAE69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290EBFA-49FD-42EA-A9F1-09CB2BBFDE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8C67FF-FAEA-48AB-9591-0156650F0D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A020A-F132-4B49-A51B-D8730CD6C3A7}" type="datetimeFigureOut">
              <a:rPr lang="fr-FR" smtClean="0"/>
              <a:t>25/04/2018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22A738E-E200-4DEB-8BEF-0AA1CD335E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4EDA61F-3BDF-4069-9D45-6F3880972F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4B9B5-ABD6-4874-907D-BB1FF1EB7BB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3876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4BCBB5-A3BB-4086-9E82-50C1776DDE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/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coarticulation (d’après Jean-Michel Kalmbach)</a:t>
            </a:r>
          </a:p>
        </p:txBody>
      </p:sp>
    </p:spTree>
    <p:extLst>
      <p:ext uri="{BB962C8B-B14F-4D97-AF65-F5344CB8AC3E}">
        <p14:creationId xmlns:p14="http://schemas.microsoft.com/office/powerpoint/2010/main" val="37729592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964191-D4DD-497A-9F0B-CCDFD3661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dilation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DD62C49-F489-40C8-A067-D74F4B2A5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dilation renvoie à la modification des caractéristiques d’un son par anticipation d’un autre son qui ne lui est pas contigu. On distingue plusieurs types de dilation:</a:t>
            </a:r>
          </a:p>
          <a:p>
            <a:pPr marL="514350" indent="-514350" algn="just">
              <a:buAutoNum type="arabicParenR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dilation régressive: c’est quand un son se modifie en raison  d’un autre son qui suit. Exemple: 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surtout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 prononcé [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suʁtu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au lieu de [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syʁtu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et le [u] influence le [y] qui devient [u]. </a:t>
            </a:r>
          </a:p>
          <a:p>
            <a:pPr marL="514350" indent="-514350" algn="just">
              <a:buAutoNum type="arabicParenR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dilation progressive: c’est quand un son se modifie en raison d’un son qui précède. Exemple: 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définition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peut être prononcé [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defenisjɔ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̃] au lieu de [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definisjɔ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̃] et le [e] initial influence le [i] qui devient [e].</a:t>
            </a:r>
          </a:p>
          <a:p>
            <a:pPr marL="514350" indent="-514350" algn="just">
              <a:buAutoNum type="arabicParenR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dilation double: c’est quand un son se modifie en raison d’un son qui précède et d’un son qui suit. Exemple: 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disséminer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est prononcé [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disimine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en raison des 2 [i] et le [e] interne devient [i]</a:t>
            </a:r>
          </a:p>
        </p:txBody>
      </p:sp>
    </p:spTree>
    <p:extLst>
      <p:ext uri="{BB962C8B-B14F-4D97-AF65-F5344CB8AC3E}">
        <p14:creationId xmlns:p14="http://schemas.microsoft.com/office/powerpoint/2010/main" val="25584360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CCFA04-4020-4E2D-B03C-5E5FAFF56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différenciation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F1AB52-EC9C-4026-8AA7-6A93B4BD3F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parle de différenciation quand un changement phonétique a pour but d’accentuer ou de créer une différence entre 2 sons. On peut distinguer:</a:t>
            </a:r>
          </a:p>
          <a:p>
            <a:pPr algn="just">
              <a:lnSpc>
                <a:spcPct val="150000"/>
              </a:lnSpc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différenciation de 2 sons en contact: dans 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dehors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au lieu de prononcer [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dəɔʁ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on peut entendre [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deɔʁ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pour différencier [ə] et [ɔ].</a:t>
            </a:r>
          </a:p>
          <a:p>
            <a:pPr algn="just">
              <a:lnSpc>
                <a:spcPct val="150000"/>
              </a:lnSpc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différenciation de 2 sons voisins mais non contigus (on parle alors de dissimilation): dans 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venimeux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au lieu de prononcer [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vənimø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], on peut entendre [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vlimø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], ce qui permet de différencier [n] et [m].</a:t>
            </a:r>
          </a:p>
        </p:txBody>
      </p:sp>
    </p:spTree>
    <p:extLst>
      <p:ext uri="{BB962C8B-B14F-4D97-AF65-F5344CB8AC3E}">
        <p14:creationId xmlns:p14="http://schemas.microsoft.com/office/powerpoint/2010/main" val="38175296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064641-1529-42C5-8F19-0B70AF9BC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L’interversion et la métathèse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5672C1D-73F8-4B0F-B669-B85696D763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parle d’interversion lorsque 2 sons contigus changent de place dans la chaîne parlée. Exemple: le mot 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aéroport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peut être prononcé [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aʁeopɔʁ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au lieu de [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aeʁopɔʁ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parle de métathèse lorsque 2 sons non contigus changent de place dans la chaîne parlée. Exemple: le mot 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séchoir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peut être prononcé [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ʃeswaʁ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au lieu de [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seʃwaʁ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].</a:t>
            </a:r>
          </a:p>
          <a:p>
            <a:pPr marL="0" indent="0" algn="just"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9554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FA124C-8A67-4016-B806-6B9544A23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L’épenthèse et la syncope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472716B-A2D6-4382-A582-18DAB68A9B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L’épenthèse consiste à insérer un son. Exemple : 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moi aussi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peut être prononcé [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mwa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zosi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], avec insertion du son [z], 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ours polaire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peut être prononcé [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uʁsəpɔlɛʁ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avec l’insertion d’un [ə], etc. </a:t>
            </a:r>
          </a:p>
          <a:p>
            <a:pPr algn="just">
              <a:lnSpc>
                <a:spcPct val="150000"/>
              </a:lnSpc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syncope désigne l’effacement d’un son. Exemple: Dans 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J’en veux plus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plus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peut être prononcé [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py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], avec effacement de [l], au lieu de [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ply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].</a:t>
            </a:r>
          </a:p>
        </p:txBody>
      </p:sp>
    </p:spTree>
    <p:extLst>
      <p:ext uri="{BB962C8B-B14F-4D97-AF65-F5344CB8AC3E}">
        <p14:creationId xmlns:p14="http://schemas.microsoft.com/office/powerpoint/2010/main" val="9923383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Phon</a:t>
            </a:r>
            <a:r>
              <a:rPr lang="fr-F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étique et phonologie</a:t>
            </a:r>
            <a:endParaRPr lang="cs-CZ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6438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7F8987-64AE-4871-AD97-0B6FDEF10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Qu’est-ce que la phonétique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B3FA642-C921-4942-A34B-EF6E155B0A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phonétique est une partie de la linguistique qui s’intéresse à l’étude des sons du langage, tels qu’ils sont réalisés dans la parole. </a:t>
            </a:r>
          </a:p>
          <a:p>
            <a:pPr algn="just">
              <a:lnSpc>
                <a:spcPct val="150000"/>
              </a:lnSpc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distingue 3 domaines à l’intérieur de la phonétique 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La phonétique articulatoire, qui s’intéresse à la production des sons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La phonétique acoustique, qui s’intéresse aux propriétés physiques des sons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La phonétique auditive, qui s’intéresse à la façon dont l’appareil auditif décode et reçoit les sons</a:t>
            </a:r>
          </a:p>
        </p:txBody>
      </p:sp>
    </p:spTree>
    <p:extLst>
      <p:ext uri="{BB962C8B-B14F-4D97-AF65-F5344CB8AC3E}">
        <p14:creationId xmlns:p14="http://schemas.microsoft.com/office/powerpoint/2010/main" val="2910425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65B312-6340-4743-B041-7C9946064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Qu’est-ce que la phonologie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67AEFAA-17CB-43DA-9188-726AAF9A4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lnSpc>
                <a:spcPct val="160000"/>
              </a:lnSpc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phonologie, contrairement à la phonétique, ne s’intéresse pas à la réalisation matérielle des sons, mais aux sons en tant qu’ unités sonores abstraites.</a:t>
            </a:r>
          </a:p>
          <a:p>
            <a:pPr algn="just">
              <a:lnSpc>
                <a:spcPct val="160000"/>
              </a:lnSpc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Pour bien comprendre la différence entre un phonème et un son, on peut prendre l’exemple du /r/ français. Le phonème /r/, en français, peut être réalisé de plusieurs façons en fonction du locuteur qui le prononce. Il peut être réalisé par les sons suivants :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Par un /r/ normal, qui est celui du français standard : [ʁ] 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Par un /r/ roulé, que l’on peut entendre à la campagne : [r]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Par un /r/ « grasseyé », que vous pouvez entendre dans les chansons d’Edith Piaf</a:t>
            </a:r>
          </a:p>
        </p:txBody>
      </p:sp>
    </p:spTree>
    <p:extLst>
      <p:ext uri="{BB962C8B-B14F-4D97-AF65-F5344CB8AC3E}">
        <p14:creationId xmlns:p14="http://schemas.microsoft.com/office/powerpoint/2010/main" val="18766561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E7E0F7-8A14-40AE-9035-943DDA5F1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Comment identifier les phonèmes?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C951169-2737-40AC-81E2-AFF3BF2BF1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phonèmes sont des unités sonores abstraites qui ont une valeur fonctionnelle, c’est-à-dire qu’elles servent à différencier 2 mots entre eux. </a:t>
            </a:r>
          </a:p>
          <a:p>
            <a:pPr algn="just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Ainsi en français on peut dire que /p/ et /b/ sont 2 phonèmes différents, car ils permettent d’opposer les mots 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peau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beau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ou 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qui ont 2 sens différents. On parle dans ce cas de paire minimale au sujet de 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peau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beau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 de 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puisqu’ils ne s’opposent qu’à partir de la présence du phonème /p/ et du phonème /b/. </a:t>
            </a:r>
          </a:p>
          <a:p>
            <a:pPr algn="just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L’identification des phonèmes d’une langue est donc liée à la question du sens des mots.</a:t>
            </a:r>
          </a:p>
          <a:p>
            <a:pPr algn="just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Les phonèmes s’écrivent entre barres obliques (/ /), les sons entre crochets ([ ])</a:t>
            </a:r>
          </a:p>
          <a:p>
            <a:pPr marL="0" indent="0" algn="just"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1325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41892D-F0A3-4CD5-9BCA-E4BB0D5C7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phonèmes et les paires minimales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9007FA3-000C-4496-857E-56EFDDAAC7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phonèmes varient selon les langues. Ainsi, en français, /r/ et /l/ constituent 2 phonèmes, qui permettent par exemple d’opposer les mots 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riz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mais en japonais /r/ et /l/ correspondent à un seul phonème et ne sont pas différenciés. </a:t>
            </a:r>
          </a:p>
          <a:p>
            <a:pPr algn="just">
              <a:lnSpc>
                <a:spcPct val="150000"/>
              </a:lnSpc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Inversement, comme on l’a vu, le français ne distingue pas  les sons [r] (r roulé) et [ʀ] (grasseyé), mais l’arabe le fait : selon qu’un mot a en arabe </a:t>
            </a:r>
            <a:r>
              <a:rPr lang="fr-F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[r] ou [ʀ] il change de sens. /r/ et /ʀ/ forment donc 2 phonèmes différents en arabe, mais correspondent à un seul phonème en français. </a:t>
            </a:r>
          </a:p>
          <a:p>
            <a:pPr algn="just">
              <a:lnSpc>
                <a:spcPct val="150000"/>
              </a:lnSpc>
            </a:pPr>
            <a:r>
              <a:rPr lang="fr-F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Chaque langue a donc un système de phonèmes qui lui est propre. 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5335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Classement</a:t>
            </a:r>
            <a:r>
              <a:rPr lang="cs-CZ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 sons du français</a:t>
            </a:r>
            <a:endParaRPr lang="cs-CZ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69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FA9EE9-63BE-43E2-BC8F-5E5404AB3E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5855" y="1091334"/>
            <a:ext cx="10577945" cy="4796848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linguiste isole des sons (les phonèmes), mais dans la réalité de la parole les sons se succèdent et ne sont pas isolés les uns des autres.</a:t>
            </a:r>
          </a:p>
          <a:p>
            <a:pPr algn="just">
              <a:lnSpc>
                <a:spcPct val="150000"/>
              </a:lnSpc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passage d’un son à un autre se fait de façon continue. Dans « continue », le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commence comme le [t] se termine: le conduit vocal ne permet pas de passer d’un son à l’autre de façon immédiate.</a:t>
            </a:r>
          </a:p>
          <a:p>
            <a:pPr algn="just">
              <a:lnSpc>
                <a:spcPct val="150000"/>
              </a:lnSpc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 conséquent, les sons agissent les uns sur les autres lors de l’articulation, s’influencent, s’articulent les uns par rapport aux autres; on parle de coarticulation. </a:t>
            </a:r>
          </a:p>
          <a:p>
            <a:pPr algn="just">
              <a:lnSpc>
                <a:spcPct val="150000"/>
              </a:lnSpc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phénomènes de coarticulation sont étudiés par la phonétique combinatoire.</a:t>
            </a:r>
          </a:p>
          <a:p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311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4416" y="130664"/>
            <a:ext cx="10515600" cy="596167"/>
          </a:xfrm>
        </p:spPr>
        <p:txBody>
          <a:bodyPr>
            <a:normAutofit fontScale="90000"/>
          </a:bodyPr>
          <a:lstStyle/>
          <a:p>
            <a:pPr algn="ctr"/>
            <a:r>
              <a:rPr lang="fr-F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Schéma des articulateurs de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l’appareil phonatoire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2523" y="1055077"/>
            <a:ext cx="6986954" cy="5509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65717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Voyelles et consonnes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33790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voyelles sont caractérisées par le libre passage de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l’air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dans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cavité buccale ou les fosses nasales. Elles sont toutes sonores en français, c’est-à-dire que les cordes vocales vibrent. 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 consonnes sont produites par obstruction (= présence d’un obstacle) au passage de l’air; les cordes vocales peuvent vibrer ou ne pas vibrer selon le type de consonnes. </a:t>
            </a:r>
          </a:p>
          <a:p>
            <a:pPr algn="just">
              <a:lnSpc>
                <a:spcPct val="150000"/>
              </a:lnSpc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 semi-consonnes, aussi appelées </a:t>
            </a:r>
            <a:r>
              <a:rPr lang="fr-F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semi-voyelles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ou </a:t>
            </a:r>
            <a:r>
              <a:rPr lang="fr-F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glides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c’est-à-dire [j], [w] et 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[ɥ</a:t>
            </a:r>
            <a:r>
              <a:rPr lang="nl-N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], ont en commun avec les consonnes leur type de tension articulatoire, et en commun avec les voyelles de se rapprocher de [i], [u] et [y].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2006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 voyelles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 voyelles du français peuvent être classées à partir de 4 caractéristiques: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zone d’articulation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degré d’aperture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caractère oral ou nasal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caractère arrondi (labialisé) ou non arrondi (non labialisé)</a:t>
            </a:r>
          </a:p>
        </p:txBody>
      </p:sp>
    </p:spTree>
    <p:extLst>
      <p:ext uri="{BB962C8B-B14F-4D97-AF65-F5344CB8AC3E}">
        <p14:creationId xmlns:p14="http://schemas.microsoft.com/office/powerpoint/2010/main" val="20659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zone d’articulation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zone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d’articulation est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liée à la position de la masse de la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langue :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Lorsque la partie avant de la langue se rapproche de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l’avant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 palais, les voyelles sont 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antérieures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[i] par exemple est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antérieur.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Lorsque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l’arrière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langue se rapproche de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l’arrière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 palais, les voyelles sont  </a:t>
            </a:r>
            <a:r>
              <a:rPr lang="fr-F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postérieures :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[u] par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exemple est postérieur.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Lorsque la partie centrale de la langue se rapproche du palais, les voyelles sont </a:t>
            </a:r>
            <a:r>
              <a:rPr lang="fr-F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centrales :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[ə]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exemple est central. 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59206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degré d’aperture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degré d’aperture (=d’ouverture)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bouche se mesure par rapport à la distance entre la langue et le palais : 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Dans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voyelles fermées,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comme [i] ou [u], la langue est soulevée et se rapproche du palais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Dans les voyelles ouvertes, comme [a], la langue est abaissée et éloignée du palais. 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 y a plusieurs degrés entre les voyelles fermées et ouvertes: mi-fermées, comme [e], ou mi-ouvertes, comme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[ɛ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].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204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 voyelles orales et nasales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les voyelles sont nasales, l’air passe par la cavité buccale et aussi en partie par les fosses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nasales, comme pour [ɑ̃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], [ɛ̃] et [ɔ̃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les voyelles sont orales, l’air passe seulement par la cavité buccale (c’est le cas pour toutes les autres voyelles du français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55458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caractère arrondi ou non arrondi des voyelles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Tx/>
              <a:buChar char="-"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lèvres forment une ouverture circulaire, les voyelles sont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arrondies (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labialisées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 exemple [y]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les lèvres sont relâchées les voyelles sont non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arrondies (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 labialisées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 exemple [i]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30532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1674"/>
          </a:xfrm>
        </p:spPr>
        <p:txBody>
          <a:bodyPr/>
          <a:lstStyle/>
          <a:p>
            <a:pPr algn="ctr"/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apèze vocalique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9" name="Picture 1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2953" y="1254369"/>
            <a:ext cx="7326923" cy="541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72609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 des consonnes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 consonnes peuvent être classées à partir de plusieurs critères: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Leur mode d’articulation, c’est-à-dire la façon dont un certain nombre de facteurs modifient le passage de l’air.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Leur lieu d’articulation (également appelé point d’articulation), c’est-à-dire le lieu où se produit un obstacle au passage de l’air. 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87257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mode d’articulation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 l’air est retenu avant d’être relâché brusquement, les consonnes sont dites occlusives. C’est le cas de [p], [b], etc.</a:t>
            </a:r>
          </a:p>
          <a:p>
            <a:pPr algn="just">
              <a:lnSpc>
                <a:spcPct val="150000"/>
              </a:lnSpc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S’il se produit un rétrécissement du passage de l’air et un bruit de frottement, les consonnes sont dites fricatives. C’est le cas de [f], [v], etc. </a:t>
            </a:r>
          </a:p>
          <a:p>
            <a:pPr algn="just">
              <a:lnSpc>
                <a:spcPct val="150000"/>
              </a:lnSpc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 l’air s’échappe des 2 côtés de la langue, les consonnes sont dites latérales. C’est le cas de [l].</a:t>
            </a:r>
          </a:p>
        </p:txBody>
      </p:sp>
    </p:spTree>
    <p:extLst>
      <p:ext uri="{BB962C8B-B14F-4D97-AF65-F5344CB8AC3E}">
        <p14:creationId xmlns:p14="http://schemas.microsoft.com/office/powerpoint/2010/main" val="241611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1FEC99-802C-4F8B-B08F-60BB3A58A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Exemples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AACD784-F1C5-470A-B823-22DB88BE44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Dans un mot comme 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trouve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les consonnes [t], [ʁ] et [v] se labialisent à cause du [u], qui est prononcé avec les lèvres arrondies.</a:t>
            </a:r>
          </a:p>
          <a:p>
            <a:pPr algn="just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Dans 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trêve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au contraire, [t], [ʁ] et [v] ne se labialisent pas car la voyelle [ɛ] n’est pas prononcée avec les lèvres arrondies. </a:t>
            </a:r>
          </a:p>
          <a:p>
            <a:pPr algn="just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raison de la labialisation dans 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trouve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est 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loi du moindre effort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il est plus pratique d’arrondir directement les lèvres et de les garder dans cette position durant toute la prononciation du mot car cela n’affecte pas la compréhension.</a:t>
            </a:r>
          </a:p>
          <a:p>
            <a:pPr algn="just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loi du moindre effort est toujours contrebalancée par le principe de clarté: on peut prononcer de façon économique seulement si cela ne joue pas sur la compréhension. </a:t>
            </a:r>
          </a:p>
        </p:txBody>
      </p:sp>
    </p:spTree>
    <p:extLst>
      <p:ext uri="{BB962C8B-B14F-4D97-AF65-F5344CB8AC3E}">
        <p14:creationId xmlns:p14="http://schemas.microsoft.com/office/powerpoint/2010/main" val="23116493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mode d’articulation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83677" y="1872518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S’il se produit une série de vibrations au niveau d’un organe (le plus souvent la pointe de la langue ou la luette), les consonnes sont dites vibrantes. Le  [ʁ] français, par exemple, est produit par une brève série d’occlusions séparées de la luette, alors que le [r] du tchèque, « roulé », est produit par des vibrations de la pointe de la langue.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 consonnes peuvent être sonores, si les cordes vocales vibrent, par exemple pour [b], ou sourdes, si les cordes vocales ne vibrent pas, par exemple pour [p].</a:t>
            </a:r>
          </a:p>
          <a:p>
            <a:pPr>
              <a:lnSpc>
                <a:spcPct val="160000"/>
              </a:lnSpc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Enfin, les consonnes peuvent être nasales, si le voile du palais est abaissé et que l’air sort en partie par le nez, comme pour [m] ou [n]. Sinon, les consonnes sont orales.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1994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lieu d’articulation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lieu d’articulation désigne l’endroit où se situe un barrage au passage de l’air, c’est-à-dire l’endroit où la pointe de la langue se place pour barrer le passage de l’air. On distingue plusieurs lieux d’articulation pour les consonnes du français :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 le lieu d’articulation est situé au niveau des lèvres, les consonnes sont labiales ou bilabiales, comme [p] ou [b]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 le lieu d’articulation est situé au niveau des dents, les consonnes sont dentales, comme [t] ou [d]</a:t>
            </a:r>
          </a:p>
        </p:txBody>
      </p:sp>
    </p:spTree>
    <p:extLst>
      <p:ext uri="{BB962C8B-B14F-4D97-AF65-F5344CB8AC3E}">
        <p14:creationId xmlns:p14="http://schemas.microsoft.com/office/powerpoint/2010/main" val="6529188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lieu d’articulation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Tx/>
              <a:buChar char="-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le lieu d’articulation est situé à la fois au niveau des lèvres et au niveau des dents, les consonnes sont labio-dentales, comme [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f]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 [v]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 le lieu d’articulation est situé au niveau des alvéoles, les consonnes sont alvéolaires, comme [s] ou [z].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 le lieu d’articulation est situé au niveau du palais, les consonnes sont palatales, comme [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ɲ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 (ou « pré-palatales, comme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[ʃ] 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 [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ʒ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]).</a:t>
            </a:r>
          </a:p>
        </p:txBody>
      </p:sp>
    </p:spTree>
    <p:extLst>
      <p:ext uri="{BB962C8B-B14F-4D97-AF65-F5344CB8AC3E}">
        <p14:creationId xmlns:p14="http://schemas.microsoft.com/office/powerpoint/2010/main" val="744043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lieu d’articulation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Tx/>
              <a:buChar char="-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le lieu d’articulation est situé au niveau du voile du palais, les consonnes sont vélaires, comme [k] ou [g].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le lieu d’articulation est situé au niveau de la luette, les consonnes sont uvulaires, comme [ʁ].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020208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461" y="820615"/>
            <a:ext cx="10597661" cy="5685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4478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D95DE4-214B-492C-942E-54DA902F7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syllabe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9BA60E1-4976-4E90-8680-E93C333EF9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7018"/>
            <a:ext cx="10515600" cy="4749945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lnSpc>
                <a:spcPct val="160000"/>
              </a:lnSpc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syllabe pose des problèmes de définition puisque les sons sont continus au niveau de la parole. On a toutefois plusieurs repères:</a:t>
            </a:r>
          </a:p>
          <a:p>
            <a:pPr marL="514350" indent="-514350" algn="just">
              <a:lnSpc>
                <a:spcPct val="160000"/>
              </a:lnSpc>
              <a:buAutoNum type="arabicParenR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D’un point de vue physiologique, il y a une légère baisse de tension musculaire entre les syllabes. Dans 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va à Annecy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vous pouvez observer une baisse de tension musculaire entre les 3 [a].</a:t>
            </a:r>
          </a:p>
          <a:p>
            <a:pPr marL="514350" indent="-514350" algn="just">
              <a:lnSpc>
                <a:spcPct val="160000"/>
              </a:lnSpc>
              <a:buAutoNum type="arabicParenR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Pour les consonnes, la bouche se ferme généralement, alors qu’elle s’ouvre pour les voyelles. </a:t>
            </a:r>
          </a:p>
          <a:p>
            <a:pPr marL="514350" indent="-514350" algn="just">
              <a:lnSpc>
                <a:spcPct val="160000"/>
              </a:lnSpc>
              <a:buAutoNum type="arabicParenR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français préfère les syllabes terminées par des voyelles (syllabes ouvertes), car le français maintient généralement la tension vers la fin (or les voyelles sont plus tendues que les consonnes)</a:t>
            </a:r>
          </a:p>
          <a:p>
            <a:pPr marL="514350" indent="-514350" algn="just">
              <a:lnSpc>
                <a:spcPct val="160000"/>
              </a:lnSpc>
              <a:buAutoNum type="arabicParenR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tension permet donc de distinguer un élément faible (la consonne) et un élément fort (la voyelle) et de distinguer physiologiquement les syllabes. </a:t>
            </a:r>
          </a:p>
          <a:p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616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8D522F-0A29-4C30-9DFB-D1D853861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syllabe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60E4A19-5F66-4D21-9010-21E853F0B4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français, les syllabes qui ont l’enchaînement Consonne-Voyelle sont les plus nombreuses; elles représentent 55 % des syllabes. </a:t>
            </a:r>
          </a:p>
          <a:p>
            <a:pPr algn="just">
              <a:lnSpc>
                <a:spcPct val="150000"/>
              </a:lnSpc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Quand on articule une consonne, on lui donne déjà les traits de la voyelle qui va suivre. Quand on prononce 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sucr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e, on arrondit déjà un peu les lèvres pour le [s], et on entend un peu la voyelle dans la consonne. </a:t>
            </a:r>
          </a:p>
        </p:txBody>
      </p:sp>
    </p:spTree>
    <p:extLst>
      <p:ext uri="{BB962C8B-B14F-4D97-AF65-F5344CB8AC3E}">
        <p14:creationId xmlns:p14="http://schemas.microsoft.com/office/powerpoint/2010/main" val="3523897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D15842-624D-4C38-B066-CC7C5C6DE1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différents phénomènes de coarticulation</a:t>
            </a:r>
            <a:endParaRPr lang="fr-FR" sz="5400" dirty="0"/>
          </a:p>
        </p:txBody>
      </p:sp>
    </p:spTree>
    <p:extLst>
      <p:ext uri="{BB962C8B-B14F-4D97-AF65-F5344CB8AC3E}">
        <p14:creationId xmlns:p14="http://schemas.microsoft.com/office/powerpoint/2010/main" val="343742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3A13E6-81D3-48C4-8144-D09CE256E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L’assimilation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3CBCB83-E8C0-4AE5-8D89-597D22165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L’assimilation est un phénomène par lequel un son, du fait de sa proximité avec un autre, tend à devenir identique ou à prendre certaines de ses caractéristiques. On distingue plusieurs types d’assimilation:</a:t>
            </a:r>
          </a:p>
          <a:p>
            <a:pPr algn="just">
              <a:buFontTx/>
              <a:buChar char="-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l’assimilation régressive : c’est celle où le son influencé se situe avant celui qui l’influence. Exemple: 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absent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est prononcé [apsɑ̃] par assimilation du trait de surdité de [s] par [b] qui, de sonore, s’assourdit et se rapproche alors de [p]. </a:t>
            </a:r>
          </a:p>
          <a:p>
            <a:pPr algn="just">
              <a:buFontTx/>
              <a:buChar char="-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L’assimilation progressive: c’est celle par laquelle le son influencé se situe après celui qui l’influence. Exemple: 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cheveu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est prononcé [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ʃfø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par assimilation du trait de surdité de [ʃ] par [v] qui, de sonore, s’assourdit et se rapproche de [f].</a:t>
            </a:r>
          </a:p>
        </p:txBody>
      </p:sp>
    </p:spTree>
    <p:extLst>
      <p:ext uri="{BB962C8B-B14F-4D97-AF65-F5344CB8AC3E}">
        <p14:creationId xmlns:p14="http://schemas.microsoft.com/office/powerpoint/2010/main" val="2032807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42830D4-F91D-41F3-BD4A-167FA9295D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7309"/>
            <a:ext cx="10515600" cy="5539654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L’assimilation double: c’est une assimilation qui est à la fois progressive et régressive. Exemple: dans 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pendant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le [d] se nasalise en raison des voyelles nasales [ɑ̃] qui l’entourent et 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pendant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est prononcé  [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pɑ̃d̃ɑ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̃]</a:t>
            </a:r>
          </a:p>
          <a:p>
            <a:pPr algn="just">
              <a:lnSpc>
                <a:spcPct val="150000"/>
              </a:lnSpc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ne peut pas prédire de façon sûre les assimilations, mais:</a:t>
            </a:r>
          </a:p>
          <a:p>
            <a:pPr marL="514350" indent="-514350" algn="just">
              <a:lnSpc>
                <a:spcPct val="150000"/>
              </a:lnSpc>
              <a:buAutoNum type="arabicParenR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sons en position initiale dans un mot ou une syllabe auront plus de probabilité de transmettre leurs caractéristiques phonétiques que les sons en position finale.</a:t>
            </a:r>
          </a:p>
          <a:p>
            <a:pPr marL="514350" indent="-514350" algn="just">
              <a:lnSpc>
                <a:spcPct val="150000"/>
              </a:lnSpc>
              <a:buAutoNum type="arabicParenR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Plus la force articulatoire d’un son est élevée, plus ce dernier tendra à transmettre ses caractéristiques phonétiques à un autre son, et inversement, plus la force articulatoire d’un son est faible, moins il tendra à transmettre ses caractéristiques à un autre son. Pour mesurer la force articulatoire d’un son, on utilise l’échelle de Pierre Delattre. </a:t>
            </a:r>
          </a:p>
        </p:txBody>
      </p:sp>
    </p:spTree>
    <p:extLst>
      <p:ext uri="{BB962C8B-B14F-4D97-AF65-F5344CB8AC3E}">
        <p14:creationId xmlns:p14="http://schemas.microsoft.com/office/powerpoint/2010/main" val="2127477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27DF92-1BA3-41AB-AEE1-B422447D4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L’échelle de la force articulatoire de Pierre Delattre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3798887-3442-4E8A-BB32-AC23D03E65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[p], [t], [k] 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[l], [f] 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[b], [d], [ɡ], [m], [n], [s], [ʃ] 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[ɲ], [j] 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[ʁ], [w], [ɥ], [z], [ʒ], [v].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2592043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2419</Words>
  <Application>Microsoft Office PowerPoint</Application>
  <PresentationFormat>Širokoúhlá obrazovka</PresentationFormat>
  <Paragraphs>123</Paragraphs>
  <Slides>34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9" baseType="lpstr">
      <vt:lpstr>Arial</vt:lpstr>
      <vt:lpstr>Calibri</vt:lpstr>
      <vt:lpstr>Calibri Light</vt:lpstr>
      <vt:lpstr>Times New Roman</vt:lpstr>
      <vt:lpstr>Thème Office</vt:lpstr>
      <vt:lpstr>La coarticulation (d’après Jean-Michel Kalmbach)</vt:lpstr>
      <vt:lpstr>Prezentace aplikace PowerPoint</vt:lpstr>
      <vt:lpstr>Exemples</vt:lpstr>
      <vt:lpstr>La syllabe</vt:lpstr>
      <vt:lpstr>La syllabe</vt:lpstr>
      <vt:lpstr>Prezentace aplikace PowerPoint</vt:lpstr>
      <vt:lpstr>L’assimilation</vt:lpstr>
      <vt:lpstr>Prezentace aplikace PowerPoint</vt:lpstr>
      <vt:lpstr>L’échelle de la force articulatoire de Pierre Delattre</vt:lpstr>
      <vt:lpstr>La dilation</vt:lpstr>
      <vt:lpstr>La différenciation</vt:lpstr>
      <vt:lpstr>L’interversion et la métathèse</vt:lpstr>
      <vt:lpstr>L’épenthèse et la syncope</vt:lpstr>
      <vt:lpstr>Prezentace aplikace PowerPoint</vt:lpstr>
      <vt:lpstr>Qu’est-ce que la phonétique ?</vt:lpstr>
      <vt:lpstr>Qu’est-ce que la phonologie ?</vt:lpstr>
      <vt:lpstr>Comment identifier les phonèmes? </vt:lpstr>
      <vt:lpstr>Les phonèmes et les paires minimales</vt:lpstr>
      <vt:lpstr>Prezentace aplikace PowerPoint</vt:lpstr>
      <vt:lpstr>Schéma des articulateurs de l’appareil phonatoire</vt:lpstr>
      <vt:lpstr>Voyelles et consonnes</vt:lpstr>
      <vt:lpstr>Les voyelles</vt:lpstr>
      <vt:lpstr>La zone d’articulation</vt:lpstr>
      <vt:lpstr>Le degré d’aperture</vt:lpstr>
      <vt:lpstr>Les voyelles orales et nasales</vt:lpstr>
      <vt:lpstr>Le caractère arrondi ou non arrondi des voyelles</vt:lpstr>
      <vt:lpstr>Le trapèze vocalique</vt:lpstr>
      <vt:lpstr>Classification des consonnes</vt:lpstr>
      <vt:lpstr>Le mode d’articulation</vt:lpstr>
      <vt:lpstr>Le mode d’articulation</vt:lpstr>
      <vt:lpstr>Le lieu d’articulation</vt:lpstr>
      <vt:lpstr>Le lieu d’articulation</vt:lpstr>
      <vt:lpstr>Le lieu d’articulation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phonétique</dc:title>
  <dc:creator>Samuel Bidaud</dc:creator>
  <cp:lastModifiedBy>Samuel Henri Bidaud</cp:lastModifiedBy>
  <cp:revision>126</cp:revision>
  <dcterms:created xsi:type="dcterms:W3CDTF">2018-02-15T09:25:24Z</dcterms:created>
  <dcterms:modified xsi:type="dcterms:W3CDTF">2018-04-25T10:52:21Z</dcterms:modified>
</cp:coreProperties>
</file>