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4"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4/3/2018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4/3/2018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4/3/2018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4/3/2018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4/3/2018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4/3/2018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a:t>Upravte styly předlohy textu.</a:t>
            </a:r>
          </a:p>
        </p:txBody>
      </p:sp>
      <p:sp>
        <p:nvSpPr>
          <p:cNvPr id="5" name="Date Placeholder 4"/>
          <p:cNvSpPr>
            <a:spLocks noGrp="1"/>
          </p:cNvSpPr>
          <p:nvPr>
            <p:ph type="dt" sz="half" idx="10"/>
          </p:nvPr>
        </p:nvSpPr>
        <p:spPr/>
        <p:txBody>
          <a:bodyPr/>
          <a:lstStyle/>
          <a:p>
            <a:fld id="{42A54C80-263E-416B-A8E0-580EDEADCBDC}" type="datetimeFigureOut">
              <a:rPr lang="en-US" dirty="0"/>
              <a:t>4/3/2018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4/3/2018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4/3/2018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D8BA35-44D9-4919-B246-C8B8F56ADFDD}"/>
              </a:ext>
            </a:extLst>
          </p:cNvPr>
          <p:cNvSpPr>
            <a:spLocks noGrp="1"/>
          </p:cNvSpPr>
          <p:nvPr>
            <p:ph type="ctrTitle"/>
          </p:nvPr>
        </p:nvSpPr>
        <p:spPr/>
        <p:txBody>
          <a:bodyPr/>
          <a:lstStyle/>
          <a:p>
            <a:r>
              <a:rPr lang="fr-FR" dirty="0"/>
              <a:t>Accords particuliers du participe passé</a:t>
            </a:r>
            <a:endParaRPr lang="cs-CZ" dirty="0"/>
          </a:p>
        </p:txBody>
      </p:sp>
      <p:sp>
        <p:nvSpPr>
          <p:cNvPr id="3" name="Podnadpis 2">
            <a:extLst>
              <a:ext uri="{FF2B5EF4-FFF2-40B4-BE49-F238E27FC236}">
                <a16:creationId xmlns:a16="http://schemas.microsoft.com/office/drawing/2014/main" id="{B368B607-9C95-478A-B539-2AF0940B168B}"/>
              </a:ext>
            </a:extLst>
          </p:cNvPr>
          <p:cNvSpPr>
            <a:spLocks noGrp="1"/>
          </p:cNvSpPr>
          <p:nvPr>
            <p:ph type="subTitle" idx="1"/>
          </p:nvPr>
        </p:nvSpPr>
        <p:spPr/>
        <p:txBody>
          <a:bodyPr/>
          <a:lstStyle/>
          <a:p>
            <a:r>
              <a:rPr lang="fr-FR" dirty="0"/>
              <a:t>Niveau avancé</a:t>
            </a:r>
            <a:endParaRPr lang="cs-CZ" dirty="0"/>
          </a:p>
        </p:txBody>
      </p:sp>
    </p:spTree>
    <p:extLst>
      <p:ext uri="{BB962C8B-B14F-4D97-AF65-F5344CB8AC3E}">
        <p14:creationId xmlns:p14="http://schemas.microsoft.com/office/powerpoint/2010/main" val="3840740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61BAE6-1939-48F2-A8C0-79EAF1F78418}"/>
              </a:ext>
            </a:extLst>
          </p:cNvPr>
          <p:cNvSpPr>
            <a:spLocks noGrp="1"/>
          </p:cNvSpPr>
          <p:nvPr>
            <p:ph type="title"/>
          </p:nvPr>
        </p:nvSpPr>
        <p:spPr/>
        <p:txBody>
          <a:bodyPr>
            <a:normAutofit fontScale="90000"/>
          </a:bodyPr>
          <a:lstStyle/>
          <a:p>
            <a:r>
              <a:rPr lang="fr-FR" dirty="0"/>
              <a:t>Accord du participe passé suivi d'un infinitif :</a:t>
            </a:r>
            <a:br>
              <a:rPr lang="fr-FR" dirty="0"/>
            </a:br>
            <a:endParaRPr lang="cs-CZ" dirty="0"/>
          </a:p>
        </p:txBody>
      </p:sp>
      <p:sp>
        <p:nvSpPr>
          <p:cNvPr id="3" name="Zástupný symbol pro obsah 2">
            <a:extLst>
              <a:ext uri="{FF2B5EF4-FFF2-40B4-BE49-F238E27FC236}">
                <a16:creationId xmlns:a16="http://schemas.microsoft.com/office/drawing/2014/main" id="{B3FE820D-BA39-4D20-B220-19187F3C5107}"/>
              </a:ext>
            </a:extLst>
          </p:cNvPr>
          <p:cNvSpPr>
            <a:spLocks noGrp="1"/>
          </p:cNvSpPr>
          <p:nvPr>
            <p:ph idx="1"/>
          </p:nvPr>
        </p:nvSpPr>
        <p:spPr/>
        <p:txBody>
          <a:bodyPr/>
          <a:lstStyle/>
          <a:p>
            <a:pPr algn="just"/>
            <a:r>
              <a:rPr lang="fr-FR" dirty="0"/>
              <a:t>Lorsque le participe passé est suivi d'un infinitif, l'accord se fait avec le nom (ou le pronom) avec lequel on peut rapprocher le participe si ce nom (ou le pronom) est placé avant celui-ci :</a:t>
            </a:r>
          </a:p>
          <a:p>
            <a:pPr algn="just"/>
            <a:r>
              <a:rPr lang="fr-FR" dirty="0"/>
              <a:t>Exemples : </a:t>
            </a:r>
          </a:p>
          <a:p>
            <a:pPr marL="0" indent="0" algn="just">
              <a:buNone/>
            </a:pPr>
            <a:r>
              <a:rPr lang="fr-FR" dirty="0"/>
              <a:t>	- Les coqs que nous avons entend</a:t>
            </a:r>
            <a:r>
              <a:rPr lang="fr-FR" b="1" dirty="0">
                <a:solidFill>
                  <a:schemeClr val="accent1">
                    <a:lumMod val="75000"/>
                  </a:schemeClr>
                </a:solidFill>
              </a:rPr>
              <a:t>us</a:t>
            </a:r>
            <a:r>
              <a:rPr lang="fr-FR" dirty="0"/>
              <a:t> chanter étaient ceux de nos voisins. </a:t>
            </a:r>
          </a:p>
          <a:p>
            <a:pPr marL="0" indent="0" algn="just">
              <a:buNone/>
            </a:pPr>
            <a:r>
              <a:rPr lang="fr-FR" dirty="0"/>
              <a:t>	(les coqs sont entendus).</a:t>
            </a:r>
          </a:p>
          <a:p>
            <a:pPr marL="0" indent="0" algn="just">
              <a:buNone/>
            </a:pPr>
            <a:r>
              <a:rPr lang="fr-FR" dirty="0"/>
              <a:t>	- La maison que nous avions pens</a:t>
            </a:r>
            <a:r>
              <a:rPr lang="fr-FR" dirty="0">
                <a:solidFill>
                  <a:schemeClr val="accent1">
                    <a:lumMod val="75000"/>
                  </a:schemeClr>
                </a:solidFill>
              </a:rPr>
              <a:t>é</a:t>
            </a:r>
            <a:r>
              <a:rPr lang="fr-FR" dirty="0"/>
              <a:t> acheter est déjà vendue. </a:t>
            </a:r>
          </a:p>
          <a:p>
            <a:pPr marL="0" indent="0" algn="just">
              <a:buNone/>
            </a:pPr>
            <a:r>
              <a:rPr lang="fr-FR" dirty="0"/>
              <a:t>	(la maison n'est pas pensée)</a:t>
            </a:r>
          </a:p>
          <a:p>
            <a:endParaRPr lang="cs-CZ" dirty="0"/>
          </a:p>
        </p:txBody>
      </p:sp>
    </p:spTree>
    <p:extLst>
      <p:ext uri="{BB962C8B-B14F-4D97-AF65-F5344CB8AC3E}">
        <p14:creationId xmlns:p14="http://schemas.microsoft.com/office/powerpoint/2010/main" val="2170579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D02B79-1CAD-401E-BA62-8F35484E4C3F}"/>
              </a:ext>
            </a:extLst>
          </p:cNvPr>
          <p:cNvSpPr>
            <a:spLocks noGrp="1"/>
          </p:cNvSpPr>
          <p:nvPr>
            <p:ph type="title"/>
          </p:nvPr>
        </p:nvSpPr>
        <p:spPr/>
        <p:txBody>
          <a:bodyPr/>
          <a:lstStyle/>
          <a:p>
            <a:r>
              <a:rPr lang="fr-FR" dirty="0"/>
              <a:t>Accord avec un verbe impersonnel</a:t>
            </a:r>
            <a:endParaRPr lang="cs-CZ" dirty="0"/>
          </a:p>
        </p:txBody>
      </p:sp>
      <p:sp>
        <p:nvSpPr>
          <p:cNvPr id="3" name="Zástupný symbol pro obsah 2">
            <a:extLst>
              <a:ext uri="{FF2B5EF4-FFF2-40B4-BE49-F238E27FC236}">
                <a16:creationId xmlns:a16="http://schemas.microsoft.com/office/drawing/2014/main" id="{A3CD29F4-4C8E-411F-A4CF-BA51B6B8DF20}"/>
              </a:ext>
            </a:extLst>
          </p:cNvPr>
          <p:cNvSpPr>
            <a:spLocks noGrp="1"/>
          </p:cNvSpPr>
          <p:nvPr>
            <p:ph idx="1"/>
          </p:nvPr>
        </p:nvSpPr>
        <p:spPr/>
        <p:txBody>
          <a:bodyPr/>
          <a:lstStyle/>
          <a:p>
            <a:r>
              <a:rPr lang="fr-FR" sz="2800" dirty="0"/>
              <a:t>Jamais</a:t>
            </a:r>
            <a:r>
              <a:rPr lang="fr-FR" dirty="0"/>
              <a:t> d’accord</a:t>
            </a:r>
          </a:p>
          <a:p>
            <a:endParaRPr lang="fr-FR" dirty="0"/>
          </a:p>
          <a:p>
            <a:r>
              <a:rPr lang="fr-FR" dirty="0"/>
              <a:t>Exemple:</a:t>
            </a:r>
          </a:p>
          <a:p>
            <a:pPr marL="0" indent="0">
              <a:buNone/>
            </a:pPr>
            <a:r>
              <a:rPr lang="fr-FR" dirty="0"/>
              <a:t>	- Quelle chaleur il a fai</a:t>
            </a:r>
            <a:r>
              <a:rPr lang="fr-FR" dirty="0">
                <a:solidFill>
                  <a:schemeClr val="accent1">
                    <a:lumMod val="75000"/>
                  </a:schemeClr>
                </a:solidFill>
              </a:rPr>
              <a:t>t</a:t>
            </a:r>
            <a:r>
              <a:rPr lang="fr-FR" dirty="0"/>
              <a:t> !</a:t>
            </a:r>
            <a:endParaRPr lang="cs-CZ" dirty="0"/>
          </a:p>
        </p:txBody>
      </p:sp>
    </p:spTree>
    <p:extLst>
      <p:ext uri="{BB962C8B-B14F-4D97-AF65-F5344CB8AC3E}">
        <p14:creationId xmlns:p14="http://schemas.microsoft.com/office/powerpoint/2010/main" val="3909767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61E4CB-FD3A-4CE9-BB58-21AEEE7583A4}"/>
              </a:ext>
            </a:extLst>
          </p:cNvPr>
          <p:cNvSpPr>
            <a:spLocks noGrp="1"/>
          </p:cNvSpPr>
          <p:nvPr>
            <p:ph type="title"/>
          </p:nvPr>
        </p:nvSpPr>
        <p:spPr/>
        <p:txBody>
          <a:bodyPr/>
          <a:lstStyle/>
          <a:p>
            <a:r>
              <a:rPr lang="fr-FR" dirty="0"/>
              <a:t>L’accord du participe passé des verbes pronominaux</a:t>
            </a:r>
            <a:endParaRPr lang="cs-CZ" dirty="0"/>
          </a:p>
        </p:txBody>
      </p:sp>
      <p:sp>
        <p:nvSpPr>
          <p:cNvPr id="3" name="Zástupný symbol pro obsah 2">
            <a:extLst>
              <a:ext uri="{FF2B5EF4-FFF2-40B4-BE49-F238E27FC236}">
                <a16:creationId xmlns:a16="http://schemas.microsoft.com/office/drawing/2014/main" id="{8BFF26B0-666F-4EDA-A218-D6658F732A2A}"/>
              </a:ext>
            </a:extLst>
          </p:cNvPr>
          <p:cNvSpPr>
            <a:spLocks noGrp="1"/>
          </p:cNvSpPr>
          <p:nvPr>
            <p:ph idx="1"/>
          </p:nvPr>
        </p:nvSpPr>
        <p:spPr/>
        <p:txBody>
          <a:bodyPr/>
          <a:lstStyle/>
          <a:p>
            <a:endParaRPr lang="fr-FR" dirty="0"/>
          </a:p>
          <a:p>
            <a:r>
              <a:rPr lang="fr-FR" dirty="0"/>
              <a:t>Tous les verbes pronominaux se conjuguent avec l’auxiliaire être, mais on n’accorde pas toujours leurs participes passés. </a:t>
            </a:r>
          </a:p>
          <a:p>
            <a:endParaRPr lang="fr-FR" dirty="0"/>
          </a:p>
          <a:p>
            <a:r>
              <a:rPr lang="fr-FR" dirty="0"/>
              <a:t>Règle : On accorde en genre et en nombre le participe passé d’un verbe pronominal lorsque le pronom « se » est COD : le sujet fait l'action sur lui même.</a:t>
            </a:r>
          </a:p>
          <a:p>
            <a:endParaRPr lang="cs-CZ" dirty="0"/>
          </a:p>
        </p:txBody>
      </p:sp>
    </p:spTree>
    <p:extLst>
      <p:ext uri="{BB962C8B-B14F-4D97-AF65-F5344CB8AC3E}">
        <p14:creationId xmlns:p14="http://schemas.microsoft.com/office/powerpoint/2010/main" val="2750326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5E0178E9-ED3B-4EC6-944D-62520E70CBB7}"/>
              </a:ext>
            </a:extLst>
          </p:cNvPr>
          <p:cNvSpPr/>
          <p:nvPr/>
        </p:nvSpPr>
        <p:spPr>
          <a:xfrm>
            <a:off x="2292627" y="1339994"/>
            <a:ext cx="6096000" cy="3571106"/>
          </a:xfrm>
          <a:prstGeom prst="rect">
            <a:avLst/>
          </a:prstGeom>
        </p:spPr>
        <p:txBody>
          <a:bodyPr>
            <a:spAutoFit/>
          </a:bodyPr>
          <a:lstStyle/>
          <a:p>
            <a:pPr algn="just">
              <a:lnSpc>
                <a:spcPct val="115000"/>
              </a:lnSpc>
              <a:spcAft>
                <a:spcPts val="1000"/>
              </a:spcAft>
            </a:pPr>
            <a:r>
              <a:rPr lang="fr-FR" sz="3200" b="1" dirty="0">
                <a:solidFill>
                  <a:schemeClr val="accent1">
                    <a:lumMod val="75000"/>
                  </a:schemeClr>
                </a:solidFill>
                <a:ea typeface="Calibri" panose="020F0502020204030204" pitchFamily="34" charset="0"/>
                <a:cs typeface="Times New Roman" panose="02020603050405020304" pitchFamily="18" charset="0"/>
              </a:rPr>
              <a:t>Méthode à appliquer</a:t>
            </a:r>
            <a:r>
              <a:rPr lang="fr-FR" sz="3200" dirty="0">
                <a:solidFill>
                  <a:srgbClr val="00B0F0"/>
                </a:solidFill>
                <a:ea typeface="Calibri" panose="020F0502020204030204" pitchFamily="34" charset="0"/>
                <a:cs typeface="Times New Roman" panose="02020603050405020304" pitchFamily="18" charset="0"/>
              </a:rPr>
              <a:t> </a:t>
            </a:r>
            <a:r>
              <a:rPr lang="fr-FR" sz="3200" dirty="0">
                <a:solidFill>
                  <a:srgbClr val="555555"/>
                </a:solidFill>
                <a:ea typeface="Calibri" panose="020F0502020204030204" pitchFamily="34" charset="0"/>
                <a:cs typeface="Times New Roman" panose="02020603050405020304" pitchFamily="18" charset="0"/>
              </a:rPr>
              <a:t>: </a:t>
            </a:r>
            <a:endParaRPr lang="cs-CZ" sz="3200" dirty="0">
              <a:ea typeface="Calibri" panose="020F0502020204030204" pitchFamily="34" charset="0"/>
              <a:cs typeface="Times New Roman" panose="02020603050405020304" pitchFamily="18" charset="0"/>
            </a:endParaRPr>
          </a:p>
          <a:p>
            <a:pPr algn="just">
              <a:lnSpc>
                <a:spcPct val="115000"/>
              </a:lnSpc>
              <a:spcAft>
                <a:spcPts val="1000"/>
              </a:spcAft>
            </a:pPr>
            <a:r>
              <a:rPr lang="fr-FR" sz="3200" b="1" dirty="0">
                <a:solidFill>
                  <a:srgbClr val="555555"/>
                </a:solidFill>
                <a:ea typeface="Calibri" panose="020F0502020204030204" pitchFamily="34" charset="0"/>
                <a:cs typeface="Times New Roman" panose="02020603050405020304" pitchFamily="18" charset="0"/>
              </a:rPr>
              <a:t>Trouver si « se » est COD en reformulant la phrase avec l’auxiliaire avoir et en remplaçant « se » par un autre pronom. </a:t>
            </a:r>
            <a:endParaRPr lang="cs-CZ" sz="32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1521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94BBF7-A1DB-46A2-AC9D-A3813418D1BE}"/>
              </a:ext>
            </a:extLst>
          </p:cNvPr>
          <p:cNvSpPr>
            <a:spLocks noGrp="1"/>
          </p:cNvSpPr>
          <p:nvPr>
            <p:ph type="title"/>
          </p:nvPr>
        </p:nvSpPr>
        <p:spPr>
          <a:xfrm>
            <a:off x="677334" y="609600"/>
            <a:ext cx="8596668" cy="397565"/>
          </a:xfrm>
        </p:spPr>
        <p:txBody>
          <a:bodyPr>
            <a:normAutofit fontScale="90000"/>
          </a:bodyPr>
          <a:lstStyle/>
          <a:p>
            <a:r>
              <a:rPr lang="cs-CZ" sz="2400" dirty="0" err="1"/>
              <a:t>Exemples</a:t>
            </a:r>
            <a:r>
              <a:rPr lang="cs-CZ" sz="2400" dirty="0"/>
              <a:t> </a:t>
            </a:r>
            <a:r>
              <a:rPr lang="cs-CZ" sz="2400" dirty="0" err="1"/>
              <a:t>d’accord</a:t>
            </a:r>
            <a:r>
              <a:rPr lang="cs-CZ" sz="2400" dirty="0"/>
              <a:t> :</a:t>
            </a:r>
          </a:p>
        </p:txBody>
      </p:sp>
      <p:sp>
        <p:nvSpPr>
          <p:cNvPr id="3" name="Zástupný symbol pro obsah 2">
            <a:extLst>
              <a:ext uri="{FF2B5EF4-FFF2-40B4-BE49-F238E27FC236}">
                <a16:creationId xmlns:a16="http://schemas.microsoft.com/office/drawing/2014/main" id="{656E6E86-E7EA-44CA-9234-758D425723E2}"/>
              </a:ext>
            </a:extLst>
          </p:cNvPr>
          <p:cNvSpPr>
            <a:spLocks noGrp="1"/>
          </p:cNvSpPr>
          <p:nvPr>
            <p:ph idx="1"/>
          </p:nvPr>
        </p:nvSpPr>
        <p:spPr>
          <a:xfrm>
            <a:off x="677334" y="1007165"/>
            <a:ext cx="8596668" cy="5592418"/>
          </a:xfrm>
        </p:spPr>
        <p:txBody>
          <a:bodyPr>
            <a:normAutofit fontScale="92500" lnSpcReduction="20000"/>
          </a:bodyPr>
          <a:lstStyle/>
          <a:p>
            <a:pPr lvl="0" algn="just">
              <a:lnSpc>
                <a:spcPct val="115000"/>
              </a:lnSpc>
              <a:spcAft>
                <a:spcPts val="1000"/>
              </a:spcAft>
              <a:buFont typeface="Symbol" panose="05050102010706020507" pitchFamily="18" charset="2"/>
              <a:buChar char=""/>
            </a:pPr>
            <a:r>
              <a:rPr lang="fr-FR" b="1" dirty="0">
                <a:solidFill>
                  <a:srgbClr val="555555"/>
                </a:solidFill>
                <a:ea typeface="Calibri" panose="020F0502020204030204" pitchFamily="34" charset="0"/>
                <a:cs typeface="Times New Roman" panose="02020603050405020304" pitchFamily="18" charset="0"/>
              </a:rPr>
              <a:t>Barnabé et Hortense se sont rencontr</a:t>
            </a:r>
            <a:r>
              <a:rPr lang="fr-FR" b="1" dirty="0">
                <a:solidFill>
                  <a:schemeClr val="accent1">
                    <a:lumMod val="75000"/>
                  </a:schemeClr>
                </a:solidFill>
                <a:ea typeface="Calibri" panose="020F0502020204030204" pitchFamily="34" charset="0"/>
                <a:cs typeface="Times New Roman" panose="02020603050405020304" pitchFamily="18" charset="0"/>
              </a:rPr>
              <a:t>és</a:t>
            </a:r>
            <a:r>
              <a:rPr lang="fr-FR" b="1" dirty="0">
                <a:solidFill>
                  <a:srgbClr val="555555"/>
                </a:solidFill>
                <a:ea typeface="Calibri" panose="020F0502020204030204" pitchFamily="34" charset="0"/>
                <a:cs typeface="Times New Roman" panose="02020603050405020304" pitchFamily="18" charset="0"/>
              </a:rPr>
              <a:t> à trois heures</a:t>
            </a:r>
            <a:r>
              <a:rPr lang="fr-FR" dirty="0">
                <a:solidFill>
                  <a:srgbClr val="555555"/>
                </a:solidFill>
                <a:ea typeface="Calibri" panose="020F0502020204030204" pitchFamily="34" charset="0"/>
                <a:cs typeface="Times New Roman" panose="02020603050405020304" pitchFamily="18" charset="0"/>
              </a:rPr>
              <a:t>. </a:t>
            </a:r>
            <a:endParaRPr lang="cs-CZ" dirty="0">
              <a:ea typeface="Calibri" panose="020F0502020204030204" pitchFamily="34" charset="0"/>
              <a:cs typeface="Times New Roman" panose="02020603050405020304" pitchFamily="18" charset="0"/>
            </a:endParaRPr>
          </a:p>
          <a:p>
            <a:pPr algn="just">
              <a:lnSpc>
                <a:spcPct val="115000"/>
              </a:lnSpc>
              <a:spcAft>
                <a:spcPts val="1000"/>
              </a:spcAft>
            </a:pPr>
            <a:r>
              <a:rPr lang="fr-FR" dirty="0">
                <a:solidFill>
                  <a:srgbClr val="555555"/>
                </a:solidFill>
                <a:ea typeface="Calibri" panose="020F0502020204030204" pitchFamily="34" charset="0"/>
                <a:cs typeface="Times New Roman" panose="02020603050405020304" pitchFamily="18" charset="0"/>
              </a:rPr>
              <a:t>On reformule la phrase : Barnabé et Hortense ont rencontré eux-mêmes à trois heures. </a:t>
            </a:r>
            <a:endParaRPr lang="cs-CZ" dirty="0">
              <a:ea typeface="Calibri" panose="020F0502020204030204" pitchFamily="34" charset="0"/>
              <a:cs typeface="Times New Roman" panose="02020603050405020304" pitchFamily="18" charset="0"/>
            </a:endParaRPr>
          </a:p>
          <a:p>
            <a:pPr algn="just">
              <a:lnSpc>
                <a:spcPct val="115000"/>
              </a:lnSpc>
              <a:spcAft>
                <a:spcPts val="1000"/>
              </a:spcAft>
            </a:pPr>
            <a:r>
              <a:rPr lang="fr-FR" dirty="0">
                <a:solidFill>
                  <a:srgbClr val="555555"/>
                </a:solidFill>
                <a:ea typeface="Calibri" panose="020F0502020204030204" pitchFamily="34" charset="0"/>
                <a:cs typeface="Times New Roman" panose="02020603050405020304" pitchFamily="18" charset="0"/>
              </a:rPr>
              <a:t>On cherche le COD : ils ont rencontré quoi ?  eux-mêmes, par conséquent « eux-mêmes » est COD, donc dans la phrase de départ « se » est COD, donc on accorde. </a:t>
            </a:r>
          </a:p>
          <a:p>
            <a:pPr lvl="0" algn="just">
              <a:lnSpc>
                <a:spcPct val="115000"/>
              </a:lnSpc>
              <a:spcAft>
                <a:spcPts val="1000"/>
              </a:spcAft>
              <a:buFont typeface="Symbol" panose="05050102010706020507" pitchFamily="18" charset="2"/>
              <a:buChar char=""/>
            </a:pPr>
            <a:r>
              <a:rPr lang="fr-FR" b="1" dirty="0">
                <a:solidFill>
                  <a:srgbClr val="555555"/>
                </a:solidFill>
                <a:ea typeface="Calibri" panose="020F0502020204030204" pitchFamily="34" charset="0"/>
                <a:cs typeface="Times New Roman" panose="02020603050405020304" pitchFamily="18" charset="0"/>
              </a:rPr>
              <a:t>Elle s’est regard</a:t>
            </a:r>
            <a:r>
              <a:rPr lang="fr-FR" b="1" dirty="0">
                <a:solidFill>
                  <a:schemeClr val="accent1">
                    <a:lumMod val="75000"/>
                  </a:schemeClr>
                </a:solidFill>
                <a:ea typeface="Calibri" panose="020F0502020204030204" pitchFamily="34" charset="0"/>
                <a:cs typeface="Times New Roman" panose="02020603050405020304" pitchFamily="18" charset="0"/>
              </a:rPr>
              <a:t>ée </a:t>
            </a:r>
            <a:r>
              <a:rPr lang="fr-FR" b="1" dirty="0">
                <a:solidFill>
                  <a:srgbClr val="555555"/>
                </a:solidFill>
                <a:ea typeface="Calibri" panose="020F0502020204030204" pitchFamily="34" charset="0"/>
                <a:cs typeface="Times New Roman" panose="02020603050405020304" pitchFamily="18" charset="0"/>
              </a:rPr>
              <a:t>dans le miroir. </a:t>
            </a:r>
            <a:endParaRPr lang="cs-CZ" b="1" dirty="0">
              <a:ea typeface="Calibri" panose="020F0502020204030204" pitchFamily="34" charset="0"/>
              <a:cs typeface="Times New Roman" panose="02020603050405020304" pitchFamily="18" charset="0"/>
            </a:endParaRPr>
          </a:p>
          <a:p>
            <a:pPr algn="just">
              <a:lnSpc>
                <a:spcPct val="115000"/>
              </a:lnSpc>
              <a:spcAft>
                <a:spcPts val="1000"/>
              </a:spcAft>
            </a:pPr>
            <a:r>
              <a:rPr lang="fr-FR" dirty="0">
                <a:solidFill>
                  <a:srgbClr val="555555"/>
                </a:solidFill>
                <a:ea typeface="Calibri" panose="020F0502020204030204" pitchFamily="34" charset="0"/>
                <a:cs typeface="Times New Roman" panose="02020603050405020304" pitchFamily="18" charset="0"/>
              </a:rPr>
              <a:t>On reformule la phrase : Elle a regardé elle-même dans le miroir. </a:t>
            </a:r>
          </a:p>
          <a:p>
            <a:pPr algn="just">
              <a:lnSpc>
                <a:spcPct val="115000"/>
              </a:lnSpc>
              <a:spcAft>
                <a:spcPts val="1000"/>
              </a:spcAft>
            </a:pPr>
            <a:r>
              <a:rPr lang="fr-FR" dirty="0">
                <a:solidFill>
                  <a:srgbClr val="555555"/>
                </a:solidFill>
                <a:ea typeface="Calibri" panose="020F0502020204030204" pitchFamily="34" charset="0"/>
                <a:cs typeface="Times New Roman" panose="02020603050405020304" pitchFamily="18" charset="0"/>
              </a:rPr>
              <a:t>On cherche le COD : elle a regardé quoi ?  elle-même, donc « elle-même » est COD, donc dans la phrase de départ « se » est COD, donc on accorde. </a:t>
            </a:r>
            <a:endParaRPr lang="cs-CZ" dirty="0">
              <a:ea typeface="Calibri" panose="020F0502020204030204" pitchFamily="34" charset="0"/>
              <a:cs typeface="Times New Roman" panose="02020603050405020304" pitchFamily="18" charset="0"/>
            </a:endParaRPr>
          </a:p>
          <a:p>
            <a:pPr lvl="0" algn="just">
              <a:lnSpc>
                <a:spcPct val="110000"/>
              </a:lnSpc>
              <a:spcAft>
                <a:spcPts val="1000"/>
              </a:spcAft>
              <a:buFont typeface="Symbol" panose="05050102010706020507" pitchFamily="18" charset="2"/>
              <a:buChar char=""/>
            </a:pPr>
            <a:r>
              <a:rPr lang="fr-FR" b="1" dirty="0">
                <a:solidFill>
                  <a:srgbClr val="555555"/>
                </a:solidFill>
                <a:ea typeface="Calibri" panose="020F0502020204030204" pitchFamily="34" charset="0"/>
                <a:cs typeface="Times New Roman" panose="02020603050405020304" pitchFamily="18" charset="0"/>
              </a:rPr>
              <a:t>Barnabé et Hortense s’étaient perd</a:t>
            </a:r>
            <a:r>
              <a:rPr lang="fr-FR" b="1" dirty="0">
                <a:solidFill>
                  <a:schemeClr val="accent1">
                    <a:lumMod val="75000"/>
                  </a:schemeClr>
                </a:solidFill>
                <a:ea typeface="Calibri" panose="020F0502020204030204" pitchFamily="34" charset="0"/>
                <a:cs typeface="Times New Roman" panose="02020603050405020304" pitchFamily="18" charset="0"/>
              </a:rPr>
              <a:t>us</a:t>
            </a:r>
            <a:r>
              <a:rPr lang="fr-FR" b="1" dirty="0">
                <a:solidFill>
                  <a:srgbClr val="555555"/>
                </a:solidFill>
                <a:ea typeface="Calibri" panose="020F0502020204030204" pitchFamily="34" charset="0"/>
                <a:cs typeface="Times New Roman" panose="02020603050405020304" pitchFamily="18" charset="0"/>
              </a:rPr>
              <a:t> en forêt</a:t>
            </a:r>
            <a:r>
              <a:rPr lang="fr-FR" dirty="0">
                <a:solidFill>
                  <a:srgbClr val="555555"/>
                </a:solidFill>
                <a:ea typeface="Calibri" panose="020F0502020204030204" pitchFamily="34" charset="0"/>
                <a:cs typeface="Times New Roman" panose="02020603050405020304" pitchFamily="18" charset="0"/>
              </a:rPr>
              <a:t>. </a:t>
            </a:r>
            <a:endParaRPr lang="cs-CZ" dirty="0">
              <a:ea typeface="Calibri" panose="020F0502020204030204" pitchFamily="34" charset="0"/>
              <a:cs typeface="Times New Roman" panose="02020603050405020304" pitchFamily="18" charset="0"/>
            </a:endParaRPr>
          </a:p>
          <a:p>
            <a:pPr algn="just">
              <a:lnSpc>
                <a:spcPct val="115000"/>
              </a:lnSpc>
              <a:spcAft>
                <a:spcPts val="1000"/>
              </a:spcAft>
            </a:pPr>
            <a:r>
              <a:rPr lang="fr-FR" dirty="0">
                <a:solidFill>
                  <a:srgbClr val="555555"/>
                </a:solidFill>
                <a:ea typeface="Calibri" panose="020F0502020204030204" pitchFamily="34" charset="0"/>
                <a:cs typeface="Times New Roman" panose="02020603050405020304" pitchFamily="18" charset="0"/>
              </a:rPr>
              <a:t>On reformule la phrase : Ils ont perdu eux-mêmes. </a:t>
            </a:r>
            <a:endParaRPr lang="cs-CZ" dirty="0">
              <a:ea typeface="Calibri" panose="020F0502020204030204" pitchFamily="34" charset="0"/>
              <a:cs typeface="Times New Roman" panose="02020603050405020304" pitchFamily="18" charset="0"/>
            </a:endParaRPr>
          </a:p>
          <a:p>
            <a:pPr algn="just">
              <a:lnSpc>
                <a:spcPct val="115000"/>
              </a:lnSpc>
              <a:spcAft>
                <a:spcPts val="1000"/>
              </a:spcAft>
            </a:pPr>
            <a:r>
              <a:rPr lang="fr-FR" dirty="0">
                <a:solidFill>
                  <a:srgbClr val="555555"/>
                </a:solidFill>
                <a:ea typeface="Calibri" panose="020F0502020204030204" pitchFamily="34" charset="0"/>
                <a:cs typeface="Times New Roman" panose="02020603050405020304" pitchFamily="18" charset="0"/>
              </a:rPr>
              <a:t>On cherche le COD : ils ont perdu quoi ?  eux-mêmes, donc « eux-mêmes » est COD, donc dans la phrase de départ « se » est COD, donc on accorde. </a:t>
            </a:r>
            <a:endParaRPr lang="cs-CZ" dirty="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415263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83B92E-A351-4913-8DE6-D4FA5A59FD0A}"/>
              </a:ext>
            </a:extLst>
          </p:cNvPr>
          <p:cNvSpPr>
            <a:spLocks noGrp="1"/>
          </p:cNvSpPr>
          <p:nvPr>
            <p:ph type="title"/>
          </p:nvPr>
        </p:nvSpPr>
        <p:spPr>
          <a:xfrm>
            <a:off x="677334" y="609600"/>
            <a:ext cx="8596668" cy="503583"/>
          </a:xfrm>
        </p:spPr>
        <p:txBody>
          <a:bodyPr>
            <a:normAutofit fontScale="90000"/>
          </a:bodyPr>
          <a:lstStyle/>
          <a:p>
            <a:r>
              <a:rPr lang="cs-CZ" sz="2400" dirty="0" err="1"/>
              <a:t>Exemples</a:t>
            </a:r>
            <a:r>
              <a:rPr lang="cs-CZ" sz="2400" dirty="0"/>
              <a:t> de non </a:t>
            </a:r>
            <a:r>
              <a:rPr lang="cs-CZ" sz="2400" dirty="0" err="1"/>
              <a:t>accord</a:t>
            </a:r>
            <a:r>
              <a:rPr lang="cs-CZ" sz="2400" dirty="0"/>
              <a:t> </a:t>
            </a:r>
            <a:r>
              <a:rPr lang="cs-CZ" sz="2800" dirty="0"/>
              <a:t>:</a:t>
            </a:r>
          </a:p>
        </p:txBody>
      </p:sp>
      <p:sp>
        <p:nvSpPr>
          <p:cNvPr id="3" name="Zástupný symbol pro obsah 2">
            <a:extLst>
              <a:ext uri="{FF2B5EF4-FFF2-40B4-BE49-F238E27FC236}">
                <a16:creationId xmlns:a16="http://schemas.microsoft.com/office/drawing/2014/main" id="{9D02B699-D04C-45CD-9066-592950456CAF}"/>
              </a:ext>
            </a:extLst>
          </p:cNvPr>
          <p:cNvSpPr>
            <a:spLocks noGrp="1"/>
          </p:cNvSpPr>
          <p:nvPr>
            <p:ph idx="1"/>
          </p:nvPr>
        </p:nvSpPr>
        <p:spPr>
          <a:xfrm>
            <a:off x="677334" y="1113183"/>
            <a:ext cx="8596668" cy="5459895"/>
          </a:xfrm>
        </p:spPr>
        <p:txBody>
          <a:bodyPr>
            <a:normAutofit fontScale="92500" lnSpcReduction="20000"/>
          </a:bodyPr>
          <a:lstStyle/>
          <a:p>
            <a:pPr lvl="0" algn="just">
              <a:lnSpc>
                <a:spcPct val="110000"/>
              </a:lnSpc>
              <a:spcAft>
                <a:spcPts val="1000"/>
              </a:spcAft>
              <a:buFont typeface="Symbol" panose="05050102010706020507" pitchFamily="18" charset="2"/>
              <a:buChar char=""/>
            </a:pPr>
            <a:r>
              <a:rPr lang="fr-FR" b="1" dirty="0">
                <a:solidFill>
                  <a:srgbClr val="555555"/>
                </a:solidFill>
                <a:ea typeface="Calibri" panose="020F0502020204030204" pitchFamily="34" charset="0"/>
                <a:cs typeface="Times New Roman" panose="02020603050405020304" pitchFamily="18" charset="0"/>
              </a:rPr>
              <a:t>Ils se sont disput</a:t>
            </a:r>
            <a:r>
              <a:rPr lang="fr-FR" b="1" dirty="0">
                <a:solidFill>
                  <a:schemeClr val="accent1">
                    <a:lumMod val="75000"/>
                  </a:schemeClr>
                </a:solidFill>
                <a:ea typeface="Calibri" panose="020F0502020204030204" pitchFamily="34" charset="0"/>
                <a:cs typeface="Times New Roman" panose="02020603050405020304" pitchFamily="18" charset="0"/>
              </a:rPr>
              <a:t>é</a:t>
            </a:r>
            <a:r>
              <a:rPr lang="fr-FR" b="1" dirty="0">
                <a:solidFill>
                  <a:srgbClr val="555555"/>
                </a:solidFill>
                <a:ea typeface="Calibri" panose="020F0502020204030204" pitchFamily="34" charset="0"/>
                <a:cs typeface="Times New Roman" panose="02020603050405020304" pitchFamily="18" charset="0"/>
              </a:rPr>
              <a:t> un gâteau au chocolat. </a:t>
            </a:r>
            <a:endParaRPr lang="cs-CZ" b="1" dirty="0">
              <a:ea typeface="Calibri" panose="020F0502020204030204" pitchFamily="34" charset="0"/>
              <a:cs typeface="Times New Roman" panose="02020603050405020304" pitchFamily="18" charset="0"/>
            </a:endParaRPr>
          </a:p>
          <a:p>
            <a:pPr algn="just">
              <a:lnSpc>
                <a:spcPct val="110000"/>
              </a:lnSpc>
              <a:spcAft>
                <a:spcPts val="1000"/>
              </a:spcAft>
            </a:pPr>
            <a:r>
              <a:rPr lang="fr-FR" dirty="0">
                <a:solidFill>
                  <a:srgbClr val="555555"/>
                </a:solidFill>
                <a:ea typeface="Calibri" panose="020F0502020204030204" pitchFamily="34" charset="0"/>
                <a:cs typeface="Times New Roman" panose="02020603050405020304" pitchFamily="18" charset="0"/>
              </a:rPr>
              <a:t>On reformule la phrase : Ils ont disputé un gâteau au chocolat à eux-mêmes. </a:t>
            </a:r>
            <a:endParaRPr lang="cs-CZ" dirty="0">
              <a:ea typeface="Calibri" panose="020F0502020204030204" pitchFamily="34" charset="0"/>
              <a:cs typeface="Times New Roman" panose="02020603050405020304" pitchFamily="18" charset="0"/>
            </a:endParaRPr>
          </a:p>
          <a:p>
            <a:pPr algn="just">
              <a:lnSpc>
                <a:spcPct val="110000"/>
              </a:lnSpc>
              <a:spcAft>
                <a:spcPts val="1000"/>
              </a:spcAft>
            </a:pPr>
            <a:r>
              <a:rPr lang="fr-FR" dirty="0">
                <a:solidFill>
                  <a:srgbClr val="555555"/>
                </a:solidFill>
                <a:ea typeface="Calibri" panose="020F0502020204030204" pitchFamily="34" charset="0"/>
                <a:cs typeface="Times New Roman" panose="02020603050405020304" pitchFamily="18" charset="0"/>
              </a:rPr>
              <a:t>On cherche le COD : ils ont disputé quoi ? un gâteau au chocolat. « un gâteau au chocolat » est COD, donc dans la phrase de départ « se » n’est pas COD, donc on n’accorde pas. </a:t>
            </a:r>
            <a:endParaRPr lang="cs-CZ" dirty="0">
              <a:ea typeface="Calibri" panose="020F0502020204030204" pitchFamily="34" charset="0"/>
              <a:cs typeface="Times New Roman" panose="02020603050405020304" pitchFamily="18" charset="0"/>
            </a:endParaRPr>
          </a:p>
          <a:p>
            <a:pPr lvl="0" algn="just">
              <a:lnSpc>
                <a:spcPct val="110000"/>
              </a:lnSpc>
              <a:spcAft>
                <a:spcPts val="1000"/>
              </a:spcAft>
              <a:buFont typeface="Symbol" panose="05050102010706020507" pitchFamily="18" charset="2"/>
              <a:buChar char=""/>
            </a:pPr>
            <a:r>
              <a:rPr lang="fr-FR" b="1" dirty="0">
                <a:solidFill>
                  <a:srgbClr val="555555"/>
                </a:solidFill>
                <a:ea typeface="Calibri" panose="020F0502020204030204" pitchFamily="34" charset="0"/>
                <a:cs typeface="Times New Roman" panose="02020603050405020304" pitchFamily="18" charset="0"/>
              </a:rPr>
              <a:t>Ils se sont serr</a:t>
            </a:r>
            <a:r>
              <a:rPr lang="fr-FR" b="1" dirty="0">
                <a:solidFill>
                  <a:schemeClr val="accent1">
                    <a:lumMod val="75000"/>
                  </a:schemeClr>
                </a:solidFill>
                <a:ea typeface="Calibri" panose="020F0502020204030204" pitchFamily="34" charset="0"/>
                <a:cs typeface="Times New Roman" panose="02020603050405020304" pitchFamily="18" charset="0"/>
              </a:rPr>
              <a:t>é</a:t>
            </a:r>
            <a:r>
              <a:rPr lang="fr-FR" b="1" dirty="0">
                <a:solidFill>
                  <a:srgbClr val="555555"/>
                </a:solidFill>
                <a:ea typeface="Calibri" panose="020F0502020204030204" pitchFamily="34" charset="0"/>
                <a:cs typeface="Times New Roman" panose="02020603050405020304" pitchFamily="18" charset="0"/>
              </a:rPr>
              <a:t> la main</a:t>
            </a:r>
            <a:r>
              <a:rPr lang="fr-FR" dirty="0">
                <a:solidFill>
                  <a:srgbClr val="555555"/>
                </a:solidFill>
                <a:ea typeface="Calibri" panose="020F0502020204030204" pitchFamily="34" charset="0"/>
                <a:cs typeface="Times New Roman" panose="02020603050405020304" pitchFamily="18" charset="0"/>
              </a:rPr>
              <a:t>. </a:t>
            </a:r>
            <a:endParaRPr lang="cs-CZ" dirty="0">
              <a:ea typeface="Calibri" panose="020F0502020204030204" pitchFamily="34" charset="0"/>
              <a:cs typeface="Times New Roman" panose="02020603050405020304" pitchFamily="18" charset="0"/>
            </a:endParaRPr>
          </a:p>
          <a:p>
            <a:pPr algn="just">
              <a:lnSpc>
                <a:spcPct val="110000"/>
              </a:lnSpc>
              <a:spcAft>
                <a:spcPts val="1000"/>
              </a:spcAft>
            </a:pPr>
            <a:r>
              <a:rPr lang="fr-FR" dirty="0">
                <a:solidFill>
                  <a:srgbClr val="555555"/>
                </a:solidFill>
                <a:ea typeface="Calibri" panose="020F0502020204030204" pitchFamily="34" charset="0"/>
                <a:cs typeface="Times New Roman" panose="02020603050405020304" pitchFamily="18" charset="0"/>
              </a:rPr>
              <a:t>On reformule la phrase : Ils ont serré la main à eux-mêmes. </a:t>
            </a:r>
            <a:endParaRPr lang="cs-CZ" dirty="0">
              <a:ea typeface="Calibri" panose="020F0502020204030204" pitchFamily="34" charset="0"/>
              <a:cs typeface="Times New Roman" panose="02020603050405020304" pitchFamily="18" charset="0"/>
            </a:endParaRPr>
          </a:p>
          <a:p>
            <a:pPr algn="just">
              <a:lnSpc>
                <a:spcPct val="110000"/>
              </a:lnSpc>
              <a:spcAft>
                <a:spcPts val="1000"/>
              </a:spcAft>
            </a:pPr>
            <a:r>
              <a:rPr lang="fr-FR" dirty="0">
                <a:solidFill>
                  <a:srgbClr val="555555"/>
                </a:solidFill>
                <a:ea typeface="Calibri" panose="020F0502020204030204" pitchFamily="34" charset="0"/>
                <a:cs typeface="Times New Roman" panose="02020603050405020304" pitchFamily="18" charset="0"/>
              </a:rPr>
              <a:t>On cherche le COD : ils ont serré quoi ? la main. « la main » est COD, donc dans la phrase de départ « se » n’est pas COD, donc on n’accorde pas. </a:t>
            </a:r>
            <a:endParaRPr lang="cs-CZ" dirty="0">
              <a:ea typeface="Calibri" panose="020F0502020204030204" pitchFamily="34" charset="0"/>
              <a:cs typeface="Times New Roman" panose="02020603050405020304" pitchFamily="18" charset="0"/>
            </a:endParaRPr>
          </a:p>
          <a:p>
            <a:pPr lvl="0" algn="just">
              <a:lnSpc>
                <a:spcPct val="110000"/>
              </a:lnSpc>
              <a:spcAft>
                <a:spcPts val="1000"/>
              </a:spcAft>
              <a:buFont typeface="Symbol" panose="05050102010706020507" pitchFamily="18" charset="2"/>
              <a:buChar char=""/>
            </a:pPr>
            <a:r>
              <a:rPr lang="fr-FR" b="1" dirty="0">
                <a:solidFill>
                  <a:srgbClr val="555555"/>
                </a:solidFill>
                <a:ea typeface="Calibri" panose="020F0502020204030204" pitchFamily="34" charset="0"/>
                <a:cs typeface="Times New Roman" panose="02020603050405020304" pitchFamily="18" charset="0"/>
              </a:rPr>
              <a:t>Barnabé et Hortense se sont sour</a:t>
            </a:r>
            <a:r>
              <a:rPr lang="fr-FR" b="1" dirty="0">
                <a:solidFill>
                  <a:schemeClr val="accent1">
                    <a:lumMod val="75000"/>
                  </a:schemeClr>
                </a:solidFill>
                <a:ea typeface="Calibri" panose="020F0502020204030204" pitchFamily="34" charset="0"/>
                <a:cs typeface="Times New Roman" panose="02020603050405020304" pitchFamily="18" charset="0"/>
              </a:rPr>
              <a:t>i</a:t>
            </a:r>
            <a:r>
              <a:rPr lang="fr-FR" b="1" dirty="0">
                <a:solidFill>
                  <a:srgbClr val="555555"/>
                </a:solidFill>
                <a:ea typeface="Calibri" panose="020F0502020204030204" pitchFamily="34" charset="0"/>
                <a:cs typeface="Times New Roman" panose="02020603050405020304" pitchFamily="18" charset="0"/>
              </a:rPr>
              <a:t>. </a:t>
            </a:r>
            <a:endParaRPr lang="cs-CZ" b="1" dirty="0">
              <a:ea typeface="Calibri" panose="020F0502020204030204" pitchFamily="34" charset="0"/>
              <a:cs typeface="Times New Roman" panose="02020603050405020304" pitchFamily="18" charset="0"/>
            </a:endParaRPr>
          </a:p>
          <a:p>
            <a:pPr algn="just">
              <a:lnSpc>
                <a:spcPct val="110000"/>
              </a:lnSpc>
              <a:spcAft>
                <a:spcPts val="1000"/>
              </a:spcAft>
            </a:pPr>
            <a:r>
              <a:rPr lang="fr-FR" dirty="0">
                <a:solidFill>
                  <a:srgbClr val="555555"/>
                </a:solidFill>
                <a:ea typeface="Calibri" panose="020F0502020204030204" pitchFamily="34" charset="0"/>
                <a:cs typeface="Times New Roman" panose="02020603050405020304" pitchFamily="18" charset="0"/>
              </a:rPr>
              <a:t>On reformule la phrase :  Barnabé et Sidonie ont souri à eux-mêmes. </a:t>
            </a:r>
            <a:endParaRPr lang="cs-CZ" dirty="0">
              <a:ea typeface="Calibri" panose="020F0502020204030204" pitchFamily="34" charset="0"/>
              <a:cs typeface="Times New Roman" panose="02020603050405020304" pitchFamily="18" charset="0"/>
            </a:endParaRPr>
          </a:p>
          <a:p>
            <a:pPr algn="just">
              <a:lnSpc>
                <a:spcPct val="110000"/>
              </a:lnSpc>
              <a:spcAft>
                <a:spcPts val="1000"/>
              </a:spcAft>
            </a:pPr>
            <a:r>
              <a:rPr lang="fr-FR" dirty="0">
                <a:solidFill>
                  <a:srgbClr val="555555"/>
                </a:solidFill>
                <a:ea typeface="Calibri" panose="020F0502020204030204" pitchFamily="34" charset="0"/>
                <a:cs typeface="Times New Roman" panose="02020603050405020304" pitchFamily="18" charset="0"/>
              </a:rPr>
              <a:t>On cherche le COD : ils ont souri à quoi ? à eux-mêmes, il y a une préposition, donc « à eux-mêmes » est COI, donc dans la phrase de départ « se » n’est pas COD, donc on n’accorde pas.  </a:t>
            </a:r>
            <a:endParaRPr lang="cs-CZ" dirty="0"/>
          </a:p>
        </p:txBody>
      </p:sp>
    </p:spTree>
    <p:extLst>
      <p:ext uri="{BB962C8B-B14F-4D97-AF65-F5344CB8AC3E}">
        <p14:creationId xmlns:p14="http://schemas.microsoft.com/office/powerpoint/2010/main" val="26258609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B17280-0AF1-4FEF-BAEA-C7164FF2B9F5}"/>
              </a:ext>
            </a:extLst>
          </p:cNvPr>
          <p:cNvSpPr>
            <a:spLocks noGrp="1"/>
          </p:cNvSpPr>
          <p:nvPr>
            <p:ph type="title"/>
          </p:nvPr>
        </p:nvSpPr>
        <p:spPr>
          <a:xfrm>
            <a:off x="677334" y="609600"/>
            <a:ext cx="8596668" cy="808383"/>
          </a:xfrm>
        </p:spPr>
        <p:txBody>
          <a:bodyPr>
            <a:normAutofit/>
          </a:bodyPr>
          <a:lstStyle/>
          <a:p>
            <a:r>
              <a:rPr lang="fr-FR" sz="2400" dirty="0"/>
              <a:t>Ainsi o</a:t>
            </a:r>
            <a:r>
              <a:rPr lang="cs-CZ" sz="2400" dirty="0"/>
              <a:t>n </a:t>
            </a:r>
            <a:r>
              <a:rPr lang="cs-CZ" sz="2400" dirty="0" err="1"/>
              <a:t>n’accorde</a:t>
            </a:r>
            <a:r>
              <a:rPr lang="cs-CZ" sz="2400" dirty="0"/>
              <a:t> pas</a:t>
            </a:r>
            <a:r>
              <a:rPr lang="fr-FR" sz="2400" dirty="0"/>
              <a:t>:</a:t>
            </a:r>
            <a:endParaRPr lang="cs-CZ" sz="2400" dirty="0"/>
          </a:p>
        </p:txBody>
      </p:sp>
      <p:sp>
        <p:nvSpPr>
          <p:cNvPr id="3" name="Zástupný symbol pro obsah 2">
            <a:extLst>
              <a:ext uri="{FF2B5EF4-FFF2-40B4-BE49-F238E27FC236}">
                <a16:creationId xmlns:a16="http://schemas.microsoft.com/office/drawing/2014/main" id="{C18569A5-7CC5-4A7D-8FB3-D5903354A3BA}"/>
              </a:ext>
            </a:extLst>
          </p:cNvPr>
          <p:cNvSpPr>
            <a:spLocks noGrp="1"/>
          </p:cNvSpPr>
          <p:nvPr>
            <p:ph idx="1"/>
          </p:nvPr>
        </p:nvSpPr>
        <p:spPr>
          <a:xfrm>
            <a:off x="677334" y="1311965"/>
            <a:ext cx="8596668" cy="5208105"/>
          </a:xfrm>
        </p:spPr>
        <p:txBody>
          <a:bodyPr>
            <a:normAutofit lnSpcReduction="10000"/>
          </a:bodyPr>
          <a:lstStyle/>
          <a:p>
            <a:endParaRPr lang="fr-FR" dirty="0"/>
          </a:p>
          <a:p>
            <a:r>
              <a:rPr lang="fr-FR" dirty="0"/>
              <a:t>- Quand le verbe est suivi d'un complément d'objet direct (COD) :</a:t>
            </a:r>
          </a:p>
          <a:p>
            <a:pPr marL="0" indent="0">
              <a:buNone/>
            </a:pPr>
            <a:r>
              <a:rPr lang="fr-FR" dirty="0"/>
              <a:t>                                 Ex. : Elles se sont demandé d'où venait ce bruit.</a:t>
            </a:r>
          </a:p>
          <a:p>
            <a:pPr marL="0" indent="0">
              <a:buNone/>
            </a:pPr>
            <a:r>
              <a:rPr lang="fr-FR" dirty="0"/>
              <a:t>                                         Elles se sont lavé les mains.</a:t>
            </a:r>
          </a:p>
          <a:p>
            <a:r>
              <a:rPr lang="fr-FR" dirty="0"/>
              <a:t>- Quand le verbe ne peut jamais avoir de complément d'objet direct (COD), même s'il n'est pas à la forme pronominale.</a:t>
            </a:r>
          </a:p>
          <a:p>
            <a:pPr marL="0" indent="0">
              <a:buNone/>
            </a:pPr>
            <a:r>
              <a:rPr lang="fr-FR" dirty="0"/>
              <a:t>					Ex. : Ils se sont nui les uns aux autres.</a:t>
            </a:r>
          </a:p>
          <a:p>
            <a:pPr marL="0" indent="0">
              <a:buNone/>
            </a:pPr>
            <a:r>
              <a:rPr lang="fr-FR" dirty="0"/>
              <a:t>		                        	 Les années se sont ainsi succédé.</a:t>
            </a:r>
          </a:p>
          <a:p>
            <a:pPr marL="400050" lvl="1" indent="0">
              <a:buNone/>
            </a:pPr>
            <a:r>
              <a:rPr lang="fr-FR" dirty="0"/>
              <a:t>C'est le cas pour : se convenir, se mentir, se nuire, se parler, se plaire (se complaire, se déplaire), se ressembler, se rire ( comme se sourire), se succéder, se suffire, se survivre.</a:t>
            </a:r>
          </a:p>
          <a:p>
            <a:r>
              <a:rPr lang="fr-FR" dirty="0"/>
              <a:t>- Quand « se laisser », « se faire » sont suivis d'un infinitif</a:t>
            </a:r>
          </a:p>
          <a:p>
            <a:pPr marL="0" indent="0">
              <a:buNone/>
            </a:pPr>
            <a:r>
              <a:rPr lang="fr-FR" dirty="0"/>
              <a:t>					Ex. : Elle s'est fait faire une piqure.</a:t>
            </a:r>
          </a:p>
          <a:p>
            <a:pPr marL="0" indent="0">
              <a:buNone/>
            </a:pPr>
            <a:r>
              <a:rPr lang="fr-FR" dirty="0"/>
              <a:t>                                  	 Elle s'est laissé faire</a:t>
            </a:r>
          </a:p>
          <a:p>
            <a:pPr marL="0" indent="0">
              <a:buNone/>
            </a:pPr>
            <a:r>
              <a:rPr lang="fr-FR" dirty="0"/>
              <a:t>	                                   Ils se sont laissé emporter par la colère.</a:t>
            </a:r>
          </a:p>
          <a:p>
            <a:endParaRPr lang="cs-CZ" dirty="0"/>
          </a:p>
        </p:txBody>
      </p:sp>
    </p:spTree>
    <p:extLst>
      <p:ext uri="{BB962C8B-B14F-4D97-AF65-F5344CB8AC3E}">
        <p14:creationId xmlns:p14="http://schemas.microsoft.com/office/powerpoint/2010/main" val="2902122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86B552-974B-4525-A03E-7601E5B1AC3A}"/>
              </a:ext>
            </a:extLst>
          </p:cNvPr>
          <p:cNvSpPr>
            <a:spLocks noGrp="1"/>
          </p:cNvSpPr>
          <p:nvPr>
            <p:ph type="title"/>
          </p:nvPr>
        </p:nvSpPr>
        <p:spPr>
          <a:xfrm>
            <a:off x="677334" y="609600"/>
            <a:ext cx="8596668" cy="424070"/>
          </a:xfrm>
        </p:spPr>
        <p:txBody>
          <a:bodyPr>
            <a:noAutofit/>
          </a:bodyPr>
          <a:lstStyle/>
          <a:p>
            <a:r>
              <a:rPr lang="cs-CZ" sz="2400" dirty="0" err="1"/>
              <a:t>Exceptions</a:t>
            </a:r>
            <a:r>
              <a:rPr lang="cs-CZ" sz="2400" dirty="0"/>
              <a:t> :</a:t>
            </a:r>
          </a:p>
        </p:txBody>
      </p:sp>
      <p:sp>
        <p:nvSpPr>
          <p:cNvPr id="3" name="Zástupný symbol pro obsah 2">
            <a:extLst>
              <a:ext uri="{FF2B5EF4-FFF2-40B4-BE49-F238E27FC236}">
                <a16:creationId xmlns:a16="http://schemas.microsoft.com/office/drawing/2014/main" id="{7554C7D4-3757-4EC9-93D9-7DCBD678D052}"/>
              </a:ext>
            </a:extLst>
          </p:cNvPr>
          <p:cNvSpPr>
            <a:spLocks noGrp="1"/>
          </p:cNvSpPr>
          <p:nvPr>
            <p:ph idx="1"/>
          </p:nvPr>
        </p:nvSpPr>
        <p:spPr>
          <a:xfrm>
            <a:off x="677334" y="1033671"/>
            <a:ext cx="8596668" cy="5007692"/>
          </a:xfrm>
        </p:spPr>
        <p:txBody>
          <a:bodyPr/>
          <a:lstStyle/>
          <a:p>
            <a:endParaRPr lang="fr-FR" dirty="0"/>
          </a:p>
          <a:p>
            <a:r>
              <a:rPr lang="fr-FR" dirty="0"/>
              <a:t>On n’accorde pas les participes passés des verbes « se rendre compte » et « se plaire ». </a:t>
            </a:r>
          </a:p>
          <a:p>
            <a:pPr marL="0" indent="0">
              <a:buNone/>
            </a:pPr>
            <a:r>
              <a:rPr lang="fr-FR" dirty="0"/>
              <a:t>	Exemple : </a:t>
            </a:r>
          </a:p>
          <a:p>
            <a:pPr marL="0" indent="0">
              <a:buNone/>
            </a:pPr>
            <a:r>
              <a:rPr lang="fr-FR" dirty="0"/>
              <a:t>		Elles se sont rendu compte de leurs erreurs.</a:t>
            </a:r>
          </a:p>
          <a:p>
            <a:endParaRPr lang="cs-CZ" dirty="0"/>
          </a:p>
        </p:txBody>
      </p:sp>
    </p:spTree>
    <p:extLst>
      <p:ext uri="{BB962C8B-B14F-4D97-AF65-F5344CB8AC3E}">
        <p14:creationId xmlns:p14="http://schemas.microsoft.com/office/powerpoint/2010/main" val="3976445346"/>
      </p:ext>
    </p:extLst>
  </p:cSld>
  <p:clrMapOvr>
    <a:masterClrMapping/>
  </p:clrMapOvr>
</p:sld>
</file>

<file path=ppt/theme/theme1.xml><?xml version="1.0" encoding="utf-8"?>
<a:theme xmlns:a="http://schemas.openxmlformats.org/drawingml/2006/main" name="Fazet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30</TotalTime>
  <Words>269</Words>
  <Application>Microsoft Office PowerPoint</Application>
  <PresentationFormat>Širokoúhlá obrazovka</PresentationFormat>
  <Paragraphs>59</Paragraphs>
  <Slides>9</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9</vt:i4>
      </vt:variant>
    </vt:vector>
  </HeadingPairs>
  <TitlesOfParts>
    <vt:vector size="16" baseType="lpstr">
      <vt:lpstr>Arial</vt:lpstr>
      <vt:lpstr>Calibri</vt:lpstr>
      <vt:lpstr>Symbol</vt:lpstr>
      <vt:lpstr>Times New Roman</vt:lpstr>
      <vt:lpstr>Trebuchet MS</vt:lpstr>
      <vt:lpstr>Wingdings 3</vt:lpstr>
      <vt:lpstr>Fazeta</vt:lpstr>
      <vt:lpstr>Accords particuliers du participe passé</vt:lpstr>
      <vt:lpstr>Accord du participe passé suivi d'un infinitif : </vt:lpstr>
      <vt:lpstr>Accord avec un verbe impersonnel</vt:lpstr>
      <vt:lpstr>L’accord du participe passé des verbes pronominaux</vt:lpstr>
      <vt:lpstr>Prezentace aplikace PowerPoint</vt:lpstr>
      <vt:lpstr>Exemples d’accord :</vt:lpstr>
      <vt:lpstr>Exemples de non accord :</vt:lpstr>
      <vt:lpstr>Ainsi on n’accorde pas:</vt:lpstr>
      <vt:lpstr>Exceptions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Accords particuliers du participe passé</dc:title>
  <dc:creator>ja</dc:creator>
  <cp:lastModifiedBy>ja</cp:lastModifiedBy>
  <cp:revision>4</cp:revision>
  <dcterms:created xsi:type="dcterms:W3CDTF">2018-04-03T16:36:43Z</dcterms:created>
  <dcterms:modified xsi:type="dcterms:W3CDTF">2018-04-03T17:06:56Z</dcterms:modified>
</cp:coreProperties>
</file>