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57" r:id="rId4"/>
    <p:sldId id="266" r:id="rId5"/>
    <p:sldId id="267" r:id="rId6"/>
    <p:sldId id="268" r:id="rId7"/>
    <p:sldId id="269" r:id="rId8"/>
    <p:sldId id="270" r:id="rId9"/>
    <p:sldId id="259" r:id="rId10"/>
    <p:sldId id="260" r:id="rId11"/>
    <p:sldId id="271" r:id="rId12"/>
    <p:sldId id="261" r:id="rId13"/>
    <p:sldId id="262" r:id="rId14"/>
    <p:sldId id="263" r:id="rId15"/>
    <p:sldId id="264" r:id="rId16"/>
    <p:sldId id="265" r:id="rId17"/>
    <p:sldId id="273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19C57-54FF-4171-8BB1-0183E68EAF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LA SYNTHESE DE DOCUMENTS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55F1DCC-32C1-44CD-8F61-3A8A646FC3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567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F0F24-BE42-40D7-B452-24732042E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2/Analyser et confronter (au brouillon)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9A6412-8927-4EBD-B12C-B9E995228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Identifier les idées principales et les exemples qui leur sont rattachés.</a:t>
            </a:r>
          </a:p>
          <a:p>
            <a:endParaRPr lang="fr-FR" dirty="0"/>
          </a:p>
          <a:p>
            <a:r>
              <a:rPr lang="fr-FR" dirty="0"/>
              <a:t>Un simple tableau peut vous permettre d'y parvenir :</a:t>
            </a:r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</a:p>
          <a:p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B666417F-D78E-4C38-9DF0-1334DA12B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893609"/>
              </p:ext>
            </p:extLst>
          </p:nvPr>
        </p:nvGraphicFramePr>
        <p:xfrm>
          <a:off x="1033670" y="3491103"/>
          <a:ext cx="7315200" cy="2936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7862">
                  <a:extLst>
                    <a:ext uri="{9D8B030D-6E8A-4147-A177-3AD203B41FA5}">
                      <a16:colId xmlns:a16="http://schemas.microsoft.com/office/drawing/2014/main" val="2931711028"/>
                    </a:ext>
                  </a:extLst>
                </a:gridCol>
                <a:gridCol w="2438669">
                  <a:extLst>
                    <a:ext uri="{9D8B030D-6E8A-4147-A177-3AD203B41FA5}">
                      <a16:colId xmlns:a16="http://schemas.microsoft.com/office/drawing/2014/main" val="449245097"/>
                    </a:ext>
                  </a:extLst>
                </a:gridCol>
                <a:gridCol w="2438669">
                  <a:extLst>
                    <a:ext uri="{9D8B030D-6E8A-4147-A177-3AD203B41FA5}">
                      <a16:colId xmlns:a16="http://schemas.microsoft.com/office/drawing/2014/main" val="1743715305"/>
                    </a:ext>
                  </a:extLst>
                </a:gridCol>
              </a:tblGrid>
              <a:tr h="4102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Document n°1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Document n°2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4311078"/>
                  </a:ext>
                </a:extLst>
              </a:tr>
              <a:tr h="4102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Thème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3313433"/>
                  </a:ext>
                </a:extLst>
              </a:tr>
              <a:tr h="8419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Idées principales (avec vos propres mots)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2945987"/>
                  </a:ext>
                </a:extLst>
              </a:tr>
              <a:tr h="12737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Exemples argumentatifs du texte s’il y en a (et PAS illustratifs)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8009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4412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42748-C013-41B5-9083-D3E470545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Confronter les textes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376998-5C70-4643-BA40-8C19BCA34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Analyser les textes avec de bons outils : des surligneurs et un tableau </a:t>
            </a:r>
          </a:p>
          <a:p>
            <a:endParaRPr lang="fr-FR" dirty="0"/>
          </a:p>
          <a:p>
            <a:r>
              <a:rPr lang="fr-FR" dirty="0"/>
              <a:t>Première lecture  = cerner le thème général de chaque texte.</a:t>
            </a:r>
          </a:p>
          <a:p>
            <a:endParaRPr lang="fr-FR" dirty="0"/>
          </a:p>
          <a:p>
            <a:r>
              <a:rPr lang="fr-FR" dirty="0"/>
              <a:t>Deuxième   lecture  =   surligner   les  mots   clés  qui   pourront   être   réutilisés   et   les articulateurs logiques.</a:t>
            </a:r>
          </a:p>
          <a:p>
            <a:endParaRPr lang="fr-FR" dirty="0"/>
          </a:p>
          <a:p>
            <a:r>
              <a:rPr lang="fr-FR" dirty="0"/>
              <a:t>Lectures suivantes = repérer les idées principales et les arguments associés. </a:t>
            </a:r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9437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E71CCE-D3FC-4D4A-BD7F-65E3F3026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3/Structurer (au brouillon)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E5618E-341F-427D-8397-A8AC2AF9D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Ce tableau vous permet de repérer les points communs et les nuances (reformuler en remplissant le tableau vous permettra aussi de gagner du temps) que vous allez maintenant structurer à l'aide d'un plan. Celui-ci doit comporter deux ou trois parties qui découlent des regroupements des idées des textes. </a:t>
            </a:r>
          </a:p>
          <a:p>
            <a:r>
              <a:rPr lang="fr-FR" dirty="0"/>
              <a:t>Plusieurs plans sont possibles en fonction de la problématique choisie:</a:t>
            </a:r>
          </a:p>
          <a:p>
            <a:pPr marL="0" indent="0">
              <a:buNone/>
            </a:pPr>
            <a:r>
              <a:rPr lang="fr-FR" dirty="0"/>
              <a:t>	- Constat/causes/conséquences</a:t>
            </a:r>
            <a:endParaRPr lang="cs-CZ" dirty="0"/>
          </a:p>
          <a:p>
            <a:pPr marL="0" indent="0">
              <a:buNone/>
            </a:pPr>
            <a:r>
              <a:rPr lang="fr-FR" dirty="0"/>
              <a:t>	- Thèse/antithèse</a:t>
            </a:r>
            <a:endParaRPr lang="cs-CZ" dirty="0"/>
          </a:p>
          <a:p>
            <a:pPr marL="0" indent="0">
              <a:buNone/>
            </a:pPr>
            <a:r>
              <a:rPr lang="fr-FR" dirty="0"/>
              <a:t>	- Thématique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121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3EADE-0647-40C8-B842-5B922AAED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4/Rédiger (directement sur la copie)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C2148B-EB8C-4F94-A680-CD11C80C2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endParaRPr lang="fr-FR" dirty="0"/>
          </a:p>
          <a:p>
            <a:r>
              <a:rPr lang="fr-FR" dirty="0"/>
              <a:t>ne rédiger qu'à partir du tableau . Ce qui évitera tout risque de recopier des passages du texte!</a:t>
            </a:r>
          </a:p>
          <a:p>
            <a:endParaRPr lang="fr-FR" dirty="0"/>
          </a:p>
          <a:p>
            <a:r>
              <a:rPr lang="fr-FR" dirty="0"/>
              <a:t>Attention à la typographie de votre synthèse, veillez à aérer votre texte, sautez des lignes entre les différentes parties.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610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71C71F-FD07-4A11-BE07-C4C79CB42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a – L’introduction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878C2C-BCBE-4A9F-8821-57B4C2401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	- Présentation des documents.</a:t>
            </a:r>
          </a:p>
          <a:p>
            <a:endParaRPr lang="fr-FR" dirty="0"/>
          </a:p>
          <a:p>
            <a:r>
              <a:rPr lang="fr-FR" dirty="0"/>
              <a:t>	- Thème commun et la problématique.</a:t>
            </a:r>
          </a:p>
          <a:p>
            <a:endParaRPr lang="fr-FR" dirty="0"/>
          </a:p>
          <a:p>
            <a:r>
              <a:rPr lang="fr-FR" dirty="0"/>
              <a:t>	- Annonce du plan,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826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0AC4B-45EC-4D40-8706-69C0EA1E4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b - Le développement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307AF8-089D-4F20-AB19-87AAE1F14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En fonction de votre plan établi ci-dessus.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r>
              <a:rPr lang="fr-FR" dirty="0"/>
              <a:t>Il est très important de relier les parties entre elles grâce à des connecteurs logiques (toutefois, en outre, cependant, en revanche, or, néanmoins, certes etc...).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8101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B3E45-4B80-4382-92D1-1787CAA9B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c – La conclusion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459240-910F-46F2-A543-BCB3B5477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Reformulation succincte du développement</a:t>
            </a:r>
          </a:p>
          <a:p>
            <a:endParaRPr lang="fr-FR" dirty="0"/>
          </a:p>
          <a:p>
            <a:r>
              <a:rPr lang="fr-FR" dirty="0"/>
              <a:t> = un bilan (deux à trois phrases maximum).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599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6AD4E-FE1D-4DF8-8D5A-205BD7229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d- </a:t>
            </a:r>
            <a:r>
              <a:rPr lang="fr-FR" sz="2800" dirty="0"/>
              <a:t>Mise en page</a:t>
            </a:r>
            <a:endParaRPr lang="cs-CZ" sz="2800" dirty="0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6550C0BC-214E-4B67-82A4-D97B2DA562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2812" y="1412323"/>
            <a:ext cx="6699689" cy="4836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1719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0F16F1-F7AA-494B-B4D3-5D7F8E0A0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5/ Relire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49FBA1-E130-4846-977C-5B5D9114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3267"/>
            <a:ext cx="8596668" cy="4385985"/>
          </a:xfrm>
        </p:spPr>
        <p:txBody>
          <a:bodyPr>
            <a:normAutofit/>
          </a:bodyPr>
          <a:lstStyle/>
          <a:p>
            <a:r>
              <a:rPr lang="fr-FR" dirty="0"/>
              <a:t>Prenez au moins 5 minutes pour relire votre travail et supprimer les erreurs. 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3600" dirty="0">
                <a:solidFill>
                  <a:schemeClr val="accent1"/>
                </a:solidFill>
              </a:rPr>
              <a:t>6/ Compter les mots et les noter sur la copie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Compter les mots et noter ce nombre sur la copie, Les mots composés et les temps composés comptent pour 1 mot.</a:t>
            </a:r>
          </a:p>
          <a:p>
            <a:pPr marL="0" indent="0">
              <a:buNone/>
            </a:pPr>
            <a:r>
              <a:rPr lang="fr-FR" dirty="0"/>
              <a:t>			Un aller-retour = 2 mots</a:t>
            </a:r>
          </a:p>
          <a:p>
            <a:pPr marL="0" indent="0">
              <a:buNone/>
            </a:pPr>
            <a:r>
              <a:rPr lang="fr-FR" dirty="0"/>
              <a:t>			Je suis allée à Paris en train = 6 mots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8914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A6E9EA4F-1E44-4E84-ABFB-06C04F89C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7426" y="1252375"/>
            <a:ext cx="5179115" cy="4799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884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0CBBF8-9733-49E6-8190-1E0CD3A07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Définition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6D99C2-6E42-4932-8B3B-B800E4376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/>
              <a:t>La synthèse de documents est un exercice qui consiste à sélectionner les informations principales dans plusieurs documents et de les réorganiser dans votre texte de façon ordonnée et avec vos propres mots. </a:t>
            </a:r>
          </a:p>
          <a:p>
            <a:pPr algn="just"/>
            <a:r>
              <a:rPr lang="fr-FR" dirty="0"/>
              <a:t>Il est généralement demandé de produire en 1h30, un texte d'environ 220 mots, avec une tolérance de plus ou moins 10% (disons que cela vous donne une fourchette de 200 à 240 mots). La restitution des idées doit se faire selon un plan et d'après une problématique. </a:t>
            </a:r>
          </a:p>
          <a:p>
            <a:pPr algn="just"/>
            <a:r>
              <a:rPr lang="fr-FR" dirty="0"/>
              <a:t>Il ne faut jamais utiliser ses propres connaissances personnelles ou se référer à d'autres sources.</a:t>
            </a:r>
          </a:p>
          <a:p>
            <a:pPr algn="just"/>
            <a:r>
              <a:rPr lang="fr-FR" dirty="0"/>
              <a:t>Il s'agit d'informer de manière objective le lecteur, qui n'a pas lu les documents et qui ne sait rien du sujet.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408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38A370DF-E28B-4168-81B1-0AA8BBE160B2}"/>
              </a:ext>
            </a:extLst>
          </p:cNvPr>
          <p:cNvSpPr/>
          <p:nvPr/>
        </p:nvSpPr>
        <p:spPr>
          <a:xfrm>
            <a:off x="1033670" y="1046922"/>
            <a:ext cx="85874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S'il y a des mots que vous ne comprenez pas dans les textes, ce n'est pas un problème.</a:t>
            </a:r>
          </a:p>
          <a:p>
            <a:pPr algn="just"/>
            <a:endParaRPr lang="fr-F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fr-F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Aidez-vous du contexte pour en comprendre le sens global. </a:t>
            </a:r>
          </a:p>
          <a:p>
            <a:pPr algn="just"/>
            <a:endParaRPr lang="fr-F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fr-F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Surtout ne tombez pas dans le piège du : « je paraphrase » -ou pire – je recopie la phrase parce que je ne l'ai pas comprise et que je ne sais pas l'expliquer, ni la reformuler.</a:t>
            </a:r>
          </a:p>
          <a:p>
            <a:endParaRPr lang="fr-FR" dirty="0"/>
          </a:p>
          <a:p>
            <a:endParaRPr lang="fr-FR" dirty="0"/>
          </a:p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Le texte doit être personnel, simple et cohérent. </a:t>
            </a:r>
            <a:endParaRPr lang="cs-CZ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051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1B8C9D-48D9-4169-8495-263934945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Personnel: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2E3D7A-FDD5-4E64-8211-508BD05E0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Vous ne devez pas faire de copier-coller, seuls les mots clés  pourront être conservés.</a:t>
            </a:r>
          </a:p>
          <a:p>
            <a:r>
              <a:rPr lang="fr-FR" sz="2000" dirty="0"/>
              <a:t>Pas   de   phrases   ni   de   passages   d'un   texte.   Pensez   à   la   nominalisation   ou à l'adjectivisation et inversement. </a:t>
            </a:r>
          </a:p>
          <a:p>
            <a:r>
              <a:rPr lang="fr-FR" sz="2000" dirty="0"/>
              <a:t>Personnel ne signifie pas que vous devez donner votre opinion. Vous devez  rester objectif: pas de «je» ni de «nous».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75275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22091-954A-41E0-AF4D-816B86679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Simple: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BBF5BD-C22A-496C-8CFA-46A63510C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Vous devez aller droit au but : 220-230 mots c'est peu! </a:t>
            </a:r>
          </a:p>
          <a:p>
            <a:endParaRPr lang="fr-FR" dirty="0"/>
          </a:p>
          <a:p>
            <a:r>
              <a:rPr lang="fr-FR" dirty="0"/>
              <a:t>Il faut donc choisir des  mots justes et précis  pour exprimer une pensée parfois complexe.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346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E8780-23E2-4869-80F7-3549A1F0D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Cohérent: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69636A-585F-40C7-A0B9-C2204DEAF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Vous ne devez pas faire une liste des opinions. Celles-ci doivent être mises en relation de manière logique et structurée. Vous devez articuler vos idées à l'aide d'articulateurs logiques.</a:t>
            </a:r>
          </a:p>
          <a:p>
            <a:endParaRPr lang="fr-FR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391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811739-D87C-4C33-8069-F9DD596D2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du temps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591E7E-F372-4D0F-92B7-58BEF6360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- Pré-lecture – 5 minutes = titres, chapeaux, sous-titres, illustrations</a:t>
            </a:r>
          </a:p>
          <a:p>
            <a:r>
              <a:rPr lang="fr-FR" dirty="0"/>
              <a:t>- Lectures – 40/45 minutes = analyse et plan</a:t>
            </a:r>
          </a:p>
          <a:p>
            <a:r>
              <a:rPr lang="fr-FR" dirty="0"/>
              <a:t>- Rédaction – 35/40 minutes</a:t>
            </a:r>
          </a:p>
          <a:p>
            <a:r>
              <a:rPr lang="fr-FR" dirty="0"/>
              <a:t>- Relecture – 5 minutes = orthographe, accords, temps verbaux, ..</a:t>
            </a:r>
          </a:p>
          <a:p>
            <a:endParaRPr lang="fr-FR" dirty="0"/>
          </a:p>
          <a:p>
            <a:pPr marL="0" indent="0" algn="just">
              <a:buNone/>
            </a:pPr>
            <a:r>
              <a:rPr lang="fr-FR" dirty="0"/>
              <a:t>Pendant vos lectures, prenez des notes! Vous n'aurez pas le temps de rédiger de brouillon. C'est pourquoi vous devez faire plus de la moitié du travail pendant l'analyse des textes. </a:t>
            </a:r>
          </a:p>
          <a:p>
            <a:endParaRPr lang="fr-FR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512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D3E3B9-66B0-4A25-80D5-1CD3A74F5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Méthode: </a:t>
            </a:r>
            <a:br>
              <a:rPr lang="fr-FR" dirty="0"/>
            </a:br>
            <a:r>
              <a:rPr lang="fr-FR" dirty="0"/>
              <a:t>1/ Repérer (au brouillon)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D1E82F-BD6C-4CCC-AE0B-736E1D40B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En général, deux textes (rarement trois) vous sont proposés.  La première lecture doit vous permettre de :</a:t>
            </a:r>
          </a:p>
          <a:p>
            <a:endParaRPr lang="fr-FR" dirty="0"/>
          </a:p>
          <a:p>
            <a:r>
              <a:rPr lang="fr-FR" dirty="0"/>
              <a:t>    Identifier les textes : nature (article, site web, blog, extrait) leur type (comparatif, informatif, argumentatif) et le contexte (auteur, date, source).</a:t>
            </a:r>
          </a:p>
          <a:p>
            <a:r>
              <a:rPr lang="fr-FR" dirty="0"/>
              <a:t>    Repérer le thème commun à ces documents.</a:t>
            </a:r>
          </a:p>
          <a:p>
            <a:r>
              <a:rPr lang="fr-FR" dirty="0"/>
              <a:t>    Dégager une problématique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35409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804</Words>
  <Application>Microsoft Office PowerPoint</Application>
  <PresentationFormat>Širokoúhlá obrazovka</PresentationFormat>
  <Paragraphs>101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 3</vt:lpstr>
      <vt:lpstr>Fazeta</vt:lpstr>
      <vt:lpstr>LA SYNTHESE DE DOCUMENTS</vt:lpstr>
      <vt:lpstr>Prezentace aplikace PowerPoint</vt:lpstr>
      <vt:lpstr>Définition</vt:lpstr>
      <vt:lpstr>Prezentace aplikace PowerPoint</vt:lpstr>
      <vt:lpstr>Personnel:</vt:lpstr>
      <vt:lpstr>Simple:</vt:lpstr>
      <vt:lpstr>Cohérent:</vt:lpstr>
      <vt:lpstr>Organisation du temps</vt:lpstr>
      <vt:lpstr>Méthode:  1/ Repérer (au brouillon)</vt:lpstr>
      <vt:lpstr>2/Analyser et confronter (au brouillon)</vt:lpstr>
      <vt:lpstr>Confronter les textes</vt:lpstr>
      <vt:lpstr>3/Structurer (au brouillon)</vt:lpstr>
      <vt:lpstr>4/Rédiger (directement sur la copie)</vt:lpstr>
      <vt:lpstr>a – L’introduction</vt:lpstr>
      <vt:lpstr>b - Le développement</vt:lpstr>
      <vt:lpstr>c – La conclusion</vt:lpstr>
      <vt:lpstr>d- Mise en page</vt:lpstr>
      <vt:lpstr>5/ Relire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SYNTHESE DE DOCUMENTS</dc:title>
  <dc:creator>ja</dc:creator>
  <cp:lastModifiedBy>ja</cp:lastModifiedBy>
  <cp:revision>7</cp:revision>
  <dcterms:created xsi:type="dcterms:W3CDTF">2018-03-25T14:49:40Z</dcterms:created>
  <dcterms:modified xsi:type="dcterms:W3CDTF">2018-03-25T15:53:04Z</dcterms:modified>
</cp:coreProperties>
</file>