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20363-282E-460E-9D36-65BB4A6E5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subjonctif imparfait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E1EF1D-8C01-4FF9-8628-4E912B1D8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58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9436AAA7-51C2-46F3-8F45-C43F9C751DF8}"/>
              </a:ext>
            </a:extLst>
          </p:cNvPr>
          <p:cNvSpPr/>
          <p:nvPr/>
        </p:nvSpPr>
        <p:spPr>
          <a:xfrm>
            <a:off x="781879" y="1404875"/>
            <a:ext cx="8375374" cy="336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fr-FR" b="1" dirty="0">
                <a:latin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L’imparfait du subjonctif </a:t>
            </a:r>
            <a:r>
              <a:rPr lang="fr-FR" sz="2800" b="1" dirty="0">
                <a:latin typeface="Times New Roman" panose="02020603050405020304" pitchFamily="18" charset="0"/>
              </a:rPr>
              <a:t>n’est presque plus utilisé de nos jours. Il appartient au langage </a:t>
            </a:r>
            <a:r>
              <a:rPr lang="fr-FR" sz="2800" b="1" i="1" dirty="0">
                <a:latin typeface="Times New Roman" panose="02020603050405020304" pitchFamily="18" charset="0"/>
              </a:rPr>
              <a:t>très soutenu</a:t>
            </a:r>
            <a:r>
              <a:rPr lang="fr-FR" sz="2800" b="1" dirty="0">
                <a:latin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1000"/>
              </a:spcAft>
            </a:pPr>
            <a:r>
              <a:rPr lang="fr-FR" sz="2800" b="1" dirty="0">
                <a:latin typeface="Times New Roman" panose="02020603050405020304" pitchFamily="18" charset="0"/>
              </a:rPr>
              <a:t>On le remplace à l’oral de plus en plus par le subjonctif présent. </a:t>
            </a:r>
          </a:p>
          <a:p>
            <a:pPr algn="just">
              <a:spcAft>
                <a:spcPts val="1000"/>
              </a:spcAft>
            </a:pPr>
            <a:r>
              <a:rPr lang="fr-FR" sz="2800" b="1" dirty="0">
                <a:latin typeface="Times New Roman" panose="02020603050405020304" pitchFamily="18" charset="0"/>
              </a:rPr>
              <a:t>Néanmoins, vous pouvez le rencontrer lors de vos lectures classiques… ou l’utiliser pour impressionner vos interlocuteurs.</a:t>
            </a:r>
            <a:endParaRPr lang="fr-FR" sz="28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471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4EC53-93EF-45A5-A7BF-EB37DA0ED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Formation:</a:t>
            </a:r>
            <a:br>
              <a:rPr lang="fr-FR" dirty="0"/>
            </a:b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CA4A4473-4A80-4A3B-AC16-29C5DB5A0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296800"/>
              </p:ext>
            </p:extLst>
          </p:nvPr>
        </p:nvGraphicFramePr>
        <p:xfrm>
          <a:off x="677334" y="2359382"/>
          <a:ext cx="8120418" cy="3881436"/>
        </p:xfrm>
        <a:graphic>
          <a:graphicData uri="http://schemas.openxmlformats.org/drawingml/2006/table">
            <a:tbl>
              <a:tblPr firstRow="1" firstCol="1" bandRow="1"/>
              <a:tblGrid>
                <a:gridCol w="1940915">
                  <a:extLst>
                    <a:ext uri="{9D8B030D-6E8A-4147-A177-3AD203B41FA5}">
                      <a16:colId xmlns:a16="http://schemas.microsoft.com/office/drawing/2014/main" val="1222996132"/>
                    </a:ext>
                  </a:extLst>
                </a:gridCol>
                <a:gridCol w="2243670">
                  <a:extLst>
                    <a:ext uri="{9D8B030D-6E8A-4147-A177-3AD203B41FA5}">
                      <a16:colId xmlns:a16="http://schemas.microsoft.com/office/drawing/2014/main" val="2687187091"/>
                    </a:ext>
                  </a:extLst>
                </a:gridCol>
                <a:gridCol w="1744532">
                  <a:extLst>
                    <a:ext uri="{9D8B030D-6E8A-4147-A177-3AD203B41FA5}">
                      <a16:colId xmlns:a16="http://schemas.microsoft.com/office/drawing/2014/main" val="2573657987"/>
                    </a:ext>
                  </a:extLst>
                </a:gridCol>
                <a:gridCol w="2191301">
                  <a:extLst>
                    <a:ext uri="{9D8B030D-6E8A-4147-A177-3AD203B41FA5}">
                      <a16:colId xmlns:a16="http://schemas.microsoft.com/office/drawing/2014/main" val="1197744218"/>
                    </a:ext>
                  </a:extLst>
                </a:gridCol>
              </a:tblGrid>
              <a:tr h="1940718">
                <a:tc>
                  <a:txBody>
                    <a:bodyPr/>
                    <a:lstStyle/>
                    <a:p>
                      <a:pPr marL="76200" marR="76200">
                        <a:spcAft>
                          <a:spcPts val="1000"/>
                        </a:spcAft>
                      </a:pPr>
                      <a:r>
                        <a:rPr lang="cs-CZ" sz="1600" b="1" dirty="0" err="1">
                          <a:effectLst/>
                          <a:latin typeface="Times New Roman" panose="02020603050405020304" pitchFamily="18" charset="0"/>
                        </a:rPr>
                        <a:t>Chanter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</a:rPr>
                        <a:t> –&gt;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</a:rPr>
                        <a:t>il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</a:rPr>
                        <a:t>chant</a:t>
                      </a:r>
                      <a:r>
                        <a:rPr lang="cs-CZ" sz="1600" b="1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  <a:r>
                        <a:rPr lang="cs-CZ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cs-CZ" sz="1600" dirty="0">
                        <a:effectLst/>
                      </a:endParaRPr>
                    </a:p>
                  </a:txBody>
                  <a:tcPr marL="23900" marR="23900" marT="23900" marB="23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je chant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asse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b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tu chant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asses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b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qu’il chant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ât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b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nous chant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assions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b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vous chant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assiez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b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qu’ils chant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assent</a:t>
                      </a:r>
                      <a:endParaRPr lang="fr-FR" sz="1600" dirty="0">
                        <a:effectLst/>
                      </a:endParaRPr>
                    </a:p>
                  </a:txBody>
                  <a:tcPr marL="23900" marR="23900" marT="23900" marB="23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spcAft>
                          <a:spcPts val="1000"/>
                        </a:spcAft>
                      </a:pPr>
                      <a:endParaRPr lang="fr-FR" sz="16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76200" marR="76200">
                        <a:spcAft>
                          <a:spcPts val="1000"/>
                        </a:spcAft>
                      </a:pPr>
                      <a:endParaRPr lang="fr-FR" sz="16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76200" marR="76200">
                        <a:spcAft>
                          <a:spcPts val="1000"/>
                        </a:spcAft>
                      </a:pPr>
                      <a:r>
                        <a:rPr lang="cs-CZ" sz="1600" b="1" dirty="0" err="1">
                          <a:effectLst/>
                          <a:latin typeface="Times New Roman" panose="02020603050405020304" pitchFamily="18" charset="0"/>
                        </a:rPr>
                        <a:t>Tenir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</a:rPr>
                        <a:t> -&gt;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</a:rPr>
                        <a:t>il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cs-CZ" sz="1600" b="1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in</a:t>
                      </a:r>
                      <a:r>
                        <a:rPr lang="cs-CZ" sz="16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cs-CZ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23900" marR="23900" marT="23900" marB="239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spcAft>
                          <a:spcPts val="1000"/>
                        </a:spcAft>
                      </a:pPr>
                      <a:endParaRPr lang="fr-FR" sz="1600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76200" marR="76200"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je 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insse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tu 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insses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qu’il 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înt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nous 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inssions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vous 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inssiez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qu’ils t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inssent</a:t>
                      </a:r>
                      <a:endParaRPr lang="fr-FR" sz="1600" dirty="0">
                        <a:effectLst/>
                      </a:endParaRPr>
                    </a:p>
                  </a:txBody>
                  <a:tcPr marL="23900" marR="23900" marT="23900" marB="239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864924"/>
                  </a:ext>
                </a:extLst>
              </a:tr>
              <a:tr h="1940718">
                <a:tc>
                  <a:txBody>
                    <a:bodyPr/>
                    <a:lstStyle/>
                    <a:p>
                      <a:pPr marL="76200" marR="76200"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effectLst/>
                          <a:latin typeface="Times New Roman" panose="02020603050405020304" pitchFamily="18" charset="0"/>
                        </a:rPr>
                        <a:t>Prendre</a:t>
                      </a:r>
                      <a:r>
                        <a:rPr lang="cs-CZ" sz="1600" b="1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</a:rPr>
                        <a:t>–&gt;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</a:rPr>
                        <a:t>il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</a:rPr>
                        <a:t>pr</a:t>
                      </a:r>
                      <a:r>
                        <a:rPr lang="cs-CZ" sz="16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  <a:r>
                        <a:rPr lang="cs-CZ" sz="1600" b="1" dirty="0" err="1"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cs-CZ" sz="1600" dirty="0">
                        <a:effectLst/>
                      </a:endParaRPr>
                    </a:p>
                  </a:txBody>
                  <a:tcPr marL="23900" marR="23900" marT="23900" marB="23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</a:rPr>
                        <a:t>que je pr</a:t>
                      </a:r>
                      <a:r>
                        <a:rPr lang="fr-FR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isse</a:t>
                      </a:r>
                      <a:r>
                        <a:rPr lang="fr-FR" sz="160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br>
                        <a:rPr lang="fr-FR" sz="160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fr-FR" sz="1600">
                          <a:effectLst/>
                          <a:latin typeface="Times New Roman" panose="02020603050405020304" pitchFamily="18" charset="0"/>
                        </a:rPr>
                        <a:t>que tu pr</a:t>
                      </a:r>
                      <a:r>
                        <a:rPr lang="fr-FR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isses</a:t>
                      </a:r>
                      <a:br>
                        <a:rPr lang="fr-FR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>
                          <a:effectLst/>
                          <a:latin typeface="Times New Roman" panose="02020603050405020304" pitchFamily="18" charset="0"/>
                        </a:rPr>
                        <a:t>qu’il pr</a:t>
                      </a:r>
                      <a:r>
                        <a:rPr lang="fr-FR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ît</a:t>
                      </a:r>
                      <a:br>
                        <a:rPr lang="fr-FR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>
                          <a:effectLst/>
                          <a:latin typeface="Times New Roman" panose="02020603050405020304" pitchFamily="18" charset="0"/>
                        </a:rPr>
                        <a:t>que nous pr</a:t>
                      </a:r>
                      <a:r>
                        <a:rPr lang="fr-FR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issions</a:t>
                      </a:r>
                      <a:br>
                        <a:rPr lang="fr-FR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>
                          <a:effectLst/>
                          <a:latin typeface="Times New Roman" panose="02020603050405020304" pitchFamily="18" charset="0"/>
                        </a:rPr>
                        <a:t>que vous pr</a:t>
                      </a:r>
                      <a:r>
                        <a:rPr lang="fr-FR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issiez</a:t>
                      </a:r>
                      <a:br>
                        <a:rPr lang="fr-FR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>
                          <a:effectLst/>
                          <a:latin typeface="Times New Roman" panose="02020603050405020304" pitchFamily="18" charset="0"/>
                        </a:rPr>
                        <a:t>qu’ils pr</a:t>
                      </a:r>
                      <a:r>
                        <a:rPr lang="fr-FR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issent</a:t>
                      </a:r>
                      <a:endParaRPr lang="fr-FR" sz="1600">
                        <a:effectLst/>
                      </a:endParaRPr>
                    </a:p>
                  </a:txBody>
                  <a:tcPr marL="23900" marR="23900" marT="23900" marB="23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spcAft>
                          <a:spcPts val="1000"/>
                        </a:spcAft>
                      </a:pPr>
                      <a:endParaRPr lang="fr-FR" sz="16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76200" marR="76200">
                        <a:spcAft>
                          <a:spcPts val="1000"/>
                        </a:spcAft>
                      </a:pPr>
                      <a:endParaRPr lang="fr-FR" sz="16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76200" marR="76200">
                        <a:spcAft>
                          <a:spcPts val="1000"/>
                        </a:spcAft>
                      </a:pPr>
                      <a:r>
                        <a:rPr lang="cs-CZ" sz="1600" b="1" dirty="0" err="1">
                          <a:effectLst/>
                          <a:latin typeface="Times New Roman" panose="02020603050405020304" pitchFamily="18" charset="0"/>
                        </a:rPr>
                        <a:t>Courir</a:t>
                      </a:r>
                      <a:r>
                        <a:rPr lang="cs-CZ" sz="1600" b="1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</a:rPr>
                        <a:t>-&gt;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</a:rPr>
                        <a:t>il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</a:rPr>
                        <a:t>cour</a:t>
                      </a:r>
                      <a:r>
                        <a:rPr lang="cs-CZ" sz="1600" b="1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  <a:r>
                        <a:rPr lang="cs-CZ" sz="16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endParaRPr lang="cs-CZ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23900" marR="23900" marT="23900" marB="239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spcAft>
                          <a:spcPts val="1000"/>
                        </a:spcAft>
                      </a:pPr>
                      <a:endParaRPr lang="fr-FR" sz="1600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76200" marR="76200"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je cour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usse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tu cour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usses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qu’il cour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ût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nous cour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ussions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que vous cour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ussiez</a:t>
                      </a:r>
                      <a:b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</a:rPr>
                        <a:t>qu’ils cour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ussent</a:t>
                      </a:r>
                      <a:endParaRPr lang="fr-FR" sz="1600" dirty="0">
                        <a:effectLst/>
                      </a:endParaRPr>
                    </a:p>
                  </a:txBody>
                  <a:tcPr marL="23900" marR="23900" marT="23900" marB="239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685910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897E7DE-A651-4FC3-93AC-676A2EBD9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04" y="1373967"/>
            <a:ext cx="67508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partir du verbe conjugué au passé simple + terminaisons: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fr-FR" altLang="cs-CZ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sse</a:t>
            </a:r>
            <a:r>
              <a:rPr kumimoji="0" lang="fr-FR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kumimoji="0" lang="fr-FR" altLang="cs-CZ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sses</a:t>
            </a:r>
            <a:r>
              <a:rPr kumimoji="0" lang="fr-FR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-^t, -</a:t>
            </a:r>
            <a:r>
              <a:rPr kumimoji="0" lang="fr-FR" altLang="cs-CZ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ssions</a:t>
            </a:r>
            <a:r>
              <a:rPr kumimoji="0" lang="fr-FR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kumimoji="0" lang="fr-FR" altLang="cs-CZ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ssiez</a:t>
            </a:r>
            <a:r>
              <a:rPr kumimoji="0" lang="fr-FR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kumimoji="0" lang="fr-FR" altLang="cs-CZ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ssent</a:t>
            </a:r>
            <a:r>
              <a:rPr kumimoji="0" lang="fr-FR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29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AB185-5543-4502-ABBB-494CAEE39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Emplois: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350296D-73B5-4B5E-8DEE-68265F09E7A9}"/>
              </a:ext>
            </a:extLst>
          </p:cNvPr>
          <p:cNvSpPr/>
          <p:nvPr/>
        </p:nvSpPr>
        <p:spPr>
          <a:xfrm>
            <a:off x="677334" y="1930400"/>
            <a:ext cx="8596668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latin typeface="Times New Roman" panose="02020603050405020304" pitchFamily="18" charset="0"/>
              </a:rPr>
              <a:t>On emploie le subjonctif imparfait dans une subordonnée introduite par un verbe </a:t>
            </a:r>
            <a:r>
              <a:rPr lang="fr-FR" sz="2000" b="1" dirty="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fr-FR" sz="2000" b="1" dirty="0">
                <a:latin typeface="Times New Roman" panose="02020603050405020304" pitchFamily="18" charset="0"/>
              </a:rPr>
              <a:t>au passé ou au conditionnel.</a:t>
            </a:r>
          </a:p>
          <a:p>
            <a:endParaRPr lang="fr-FR" sz="2000" b="1" dirty="0"/>
          </a:p>
          <a:p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Proposition principale au                               Proposition subordonnée à un temps du passé ou au conditionnel                                 à l’imparfait du subjonctif</a:t>
            </a:r>
          </a:p>
          <a:p>
            <a:br>
              <a:rPr lang="fr-FR" b="1" dirty="0">
                <a:latin typeface="Times New Roman" panose="02020603050405020304" pitchFamily="18" charset="0"/>
              </a:rPr>
            </a:br>
            <a:r>
              <a:rPr lang="fr-FR" b="1" i="1" dirty="0"/>
              <a:t>Je voulais ...</a:t>
            </a:r>
            <a:br>
              <a:rPr lang="fr-FR" b="1" i="1" dirty="0"/>
            </a:br>
            <a:r>
              <a:rPr lang="fr-FR" b="1" i="1" dirty="0"/>
              <a:t>Je voulus ...</a:t>
            </a:r>
            <a:br>
              <a:rPr lang="fr-FR" b="1" i="1" dirty="0"/>
            </a:br>
            <a:r>
              <a:rPr lang="fr-FR" b="1" i="1" dirty="0"/>
              <a:t>Je voudrais ...                                           … que tu </a:t>
            </a:r>
            <a:r>
              <a:rPr lang="fr-FR" b="1" i="1" dirty="0">
                <a:solidFill>
                  <a:schemeClr val="accent1">
                    <a:lumMod val="75000"/>
                  </a:schemeClr>
                </a:solidFill>
              </a:rPr>
              <a:t>vinsses.</a:t>
            </a:r>
            <a:endParaRPr lang="fr-FR" b="1" i="1" dirty="0"/>
          </a:p>
          <a:p>
            <a:r>
              <a:rPr lang="fr-FR" b="1" i="1" dirty="0"/>
              <a:t>J'aurais voulu ...</a:t>
            </a:r>
            <a:br>
              <a:rPr lang="fr-FR" b="1" i="1" dirty="0"/>
            </a:br>
            <a:r>
              <a:rPr lang="fr-FR" b="1" i="1" dirty="0"/>
              <a:t>J'eusse voulu ...</a:t>
            </a:r>
            <a:br>
              <a:rPr lang="fr-FR" b="1" dirty="0"/>
            </a:br>
            <a:endParaRPr lang="fr-FR" b="1" dirty="0"/>
          </a:p>
          <a:p>
            <a:pPr>
              <a:spcAft>
                <a:spcPts val="1000"/>
              </a:spcAft>
            </a:pPr>
            <a:r>
              <a:rPr lang="fr-FR" b="1" dirty="0">
                <a:latin typeface="Times New Roman" panose="02020603050405020304" pitchFamily="18" charset="0"/>
              </a:rPr>
              <a:t>Par contre, si la subordonnée est introduite par un verbe au présent de l’indicatif, il faudra employer le subjonctif présent conformément à la concordance des temps: </a:t>
            </a:r>
            <a:endParaRPr lang="fr-FR" b="1" dirty="0"/>
          </a:p>
          <a:p>
            <a:pPr>
              <a:spcAft>
                <a:spcPts val="1000"/>
              </a:spcAft>
            </a:pPr>
            <a:r>
              <a:rPr lang="fr-FR" sz="1600" b="1" i="1" dirty="0"/>
              <a:t>Je veux  </a:t>
            </a:r>
            <a:r>
              <a:rPr lang="fr-FR" sz="1600" b="1" dirty="0">
                <a:latin typeface="Times New Roman" panose="02020603050405020304" pitchFamily="18" charset="0"/>
              </a:rPr>
              <a:t>(indicatif présent) </a:t>
            </a:r>
            <a:r>
              <a:rPr lang="fr-FR" sz="1600" b="1" i="1" dirty="0"/>
              <a:t>que tu viennes</a:t>
            </a:r>
            <a:r>
              <a:rPr lang="fr-FR" sz="1600" b="1" dirty="0"/>
              <a:t> (présent du subjonctif)</a:t>
            </a:r>
            <a:endParaRPr lang="fr-FR" sz="1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521775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127</Words>
  <Application>Microsoft Office PowerPoint</Application>
  <PresentationFormat>Širokoúhlá obrazovka</PresentationFormat>
  <Paragraphs>29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Symbol</vt:lpstr>
      <vt:lpstr>Times New Roman</vt:lpstr>
      <vt:lpstr>Trebuchet MS</vt:lpstr>
      <vt:lpstr>Wingdings 3</vt:lpstr>
      <vt:lpstr>Fazeta</vt:lpstr>
      <vt:lpstr>Le subjonctif imparfait</vt:lpstr>
      <vt:lpstr>Prezentace aplikace PowerPoint</vt:lpstr>
      <vt:lpstr>Formation: </vt:lpstr>
      <vt:lpstr>Emplois: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subjonctif imparfait</dc:title>
  <dc:creator>ja</dc:creator>
  <cp:lastModifiedBy>ja</cp:lastModifiedBy>
  <cp:revision>2</cp:revision>
  <dcterms:created xsi:type="dcterms:W3CDTF">2018-04-11T15:03:57Z</dcterms:created>
  <dcterms:modified xsi:type="dcterms:W3CDTF">2018-04-11T15:20:33Z</dcterms:modified>
</cp:coreProperties>
</file>