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848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28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83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250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9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2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69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32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70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34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6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8FD4-AE03-40C0-AC74-2F46CA0A85C9}" type="datetimeFigureOut">
              <a:rPr lang="sk-SK" smtClean="0"/>
              <a:t>02.04.2018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2C03-06CF-493B-9965-00EB793FEE6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ac.org/ornitorrincom.html" TargetMode="External"/><Relationship Id="rId3" Type="http://schemas.openxmlformats.org/officeDocument/2006/relationships/hyperlink" Target="http://www.ekac.org/VDTminitel.html" TargetMode="External"/><Relationship Id="rId7" Type="http://schemas.openxmlformats.org/officeDocument/2006/relationships/hyperlink" Target="http://www.ekac.org/threecitylink.html" TargetMode="External"/><Relationship Id="rId12" Type="http://schemas.openxmlformats.org/officeDocument/2006/relationships/hyperlink" Target="http://www.ekac.org/efax.html" TargetMode="External"/><Relationship Id="rId2" Type="http://schemas.openxmlformats.org/officeDocument/2006/relationships/hyperlink" Target="http://www.ekac.org/raraav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kac.org/rostoroto.html" TargetMode="External"/><Relationship Id="rId11" Type="http://schemas.openxmlformats.org/officeDocument/2006/relationships/hyperlink" Target="http://www.ekac.org/elasticfaxone.html" TargetMode="External"/><Relationship Id="rId5" Type="http://schemas.openxmlformats.org/officeDocument/2006/relationships/hyperlink" Target="http://www.ekac.org/kacsstv87.html" TargetMode="External"/><Relationship Id="rId10" Type="http://schemas.openxmlformats.org/officeDocument/2006/relationships/hyperlink" Target="http://www.ekac.org/sstv.html" TargetMode="External"/><Relationship Id="rId4" Type="http://schemas.openxmlformats.org/officeDocument/2006/relationships/hyperlink" Target="http://www.ekac.org/telep86.telecom.html" TargetMode="External"/><Relationship Id="rId9" Type="http://schemas.openxmlformats.org/officeDocument/2006/relationships/hyperlink" Target="http://www.ekac.org/impromptu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mp.at/" TargetMode="External"/><Relationship Id="rId2" Type="http://schemas.openxmlformats.org/officeDocument/2006/relationships/hyperlink" Target="http://bowlingalley.walkerar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ght.softopia.pref.gifu.j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enkunstnetz.de/works/beobachtung/video/1/" TargetMode="External"/><Relationship Id="rId2" Type="http://schemas.openxmlformats.org/officeDocument/2006/relationships/hyperlink" Target="http://www.youtube.com/watch?v=WiVTmCjV3x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enkunstnetz.de/works/time-delay-room/video/1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time.org/" TargetMode="External"/><Relationship Id="rId2" Type="http://schemas.openxmlformats.org/officeDocument/2006/relationships/hyperlink" Target="http://www.7-11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rhizome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tron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p.jodi.org/" TargetMode="External"/><Relationship Id="rId2" Type="http://schemas.openxmlformats.org/officeDocument/2006/relationships/hyperlink" Target="http://wwwwwwwww.jod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pot.jodi.org/" TargetMode="External"/><Relationship Id="rId4" Type="http://schemas.openxmlformats.org/officeDocument/2006/relationships/hyperlink" Target="http://text.jodi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yboyfriendcamebackfromth.ewar.ru/" TargetMode="External"/><Relationship Id="rId2" Type="http://schemas.openxmlformats.org/officeDocument/2006/relationships/hyperlink" Target="http://www.teleportacia.org/war/war2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bulence.org/Works/broadway/New_Pages/hegem_fr.html" TargetMode="External"/><Relationship Id="rId2" Type="http://schemas.openxmlformats.org/officeDocument/2006/relationships/hyperlink" Target="http://www.superba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esusdressup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ba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G-6LinmDCI" TargetMode="External"/><Relationship Id="rId2" Type="http://schemas.openxmlformats.org/officeDocument/2006/relationships/hyperlink" Target="http://www.youtube.com/watch?v=dmmxVA5xhu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ersherrielevine.com/" TargetMode="External"/><Relationship Id="rId2" Type="http://schemas.openxmlformats.org/officeDocument/2006/relationships/hyperlink" Target="http://www.afterwalkerevan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r-s-g.org/PP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ggerhappy.org/" TargetMode="External"/><Relationship Id="rId2" Type="http://schemas.openxmlformats.org/officeDocument/2006/relationships/hyperlink" Target="http://www.thomson-craighead.net/thap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" TargetMode="External"/><Relationship Id="rId2" Type="http://schemas.openxmlformats.org/officeDocument/2006/relationships/hyperlink" Target="http://0100101110101101.org/vaticano-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0100101110101101.org/darko-maver/" TargetMode="External"/><Relationship Id="rId4" Type="http://schemas.openxmlformats.org/officeDocument/2006/relationships/hyperlink" Target="http://www.0100101110101101.org/home/darko_maver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2.nl/archive/works/telematic-dreaming/view?_sm_au_=iHV0J7PDkv1NtRL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av5vVGEu9c" TargetMode="External"/><Relationship Id="rId2" Type="http://schemas.openxmlformats.org/officeDocument/2006/relationships/hyperlink" Target="http://www.youtube.com/watch?v=CXJ3QBy-gt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leactor.berkeley.edu/introduction.html" TargetMode="External"/><Relationship Id="rId2" Type="http://schemas.openxmlformats.org/officeDocument/2006/relationships/hyperlink" Target="http://www.youtube.com/watch?v=gbyy5vSg8w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0018077" TargetMode="External"/><Relationship Id="rId2" Type="http://schemas.openxmlformats.org/officeDocument/2006/relationships/hyperlink" Target="http://www.lozano-hemmer.com/vectorial_elevation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Témy v digitálnom umení</a:t>
            </a:r>
            <a:r>
              <a:rPr lang="sk-SK" dirty="0" smtClean="0"/>
              <a:t>: 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OD TELEMATIKY  K  TELEPREZENCIÍ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677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331" y="404665"/>
            <a:ext cx="7773338" cy="1224136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TELEPREZENCIA</a:t>
            </a:r>
            <a:r>
              <a:rPr lang="sk-SK" dirty="0" smtClean="0"/>
              <a:t> A DOHĽAD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1981200" y="1484785"/>
            <a:ext cx="8229600" cy="381404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sk-SK" sz="4800" b="1" cap="all" dirty="0"/>
          </a:p>
          <a:p>
            <a:r>
              <a:rPr lang="sk-SK" sz="4800" b="1" cap="all" dirty="0">
                <a:solidFill>
                  <a:srgbClr val="D60093"/>
                </a:solidFill>
              </a:rPr>
              <a:t>EDUARDO KAC: </a:t>
            </a:r>
            <a:r>
              <a:rPr lang="sk-SK" sz="4800" b="1" i="1" cap="all" dirty="0" err="1">
                <a:solidFill>
                  <a:srgbClr val="D60093"/>
                </a:solidFill>
              </a:rPr>
              <a:t>Rara</a:t>
            </a:r>
            <a:r>
              <a:rPr lang="sk-SK" sz="4800" b="1" i="1" cap="all" dirty="0">
                <a:solidFill>
                  <a:srgbClr val="D60093"/>
                </a:solidFill>
              </a:rPr>
              <a:t> </a:t>
            </a:r>
            <a:r>
              <a:rPr lang="sk-SK" sz="4800" b="1" i="1" cap="all" dirty="0" err="1">
                <a:solidFill>
                  <a:srgbClr val="D60093"/>
                </a:solidFill>
              </a:rPr>
              <a:t>avis</a:t>
            </a:r>
            <a:r>
              <a:rPr lang="sk-SK" sz="4800" b="1" i="1" cap="all" dirty="0">
                <a:solidFill>
                  <a:srgbClr val="D60093"/>
                </a:solidFill>
              </a:rPr>
              <a:t>  1996:   </a:t>
            </a:r>
            <a:r>
              <a:rPr lang="sk-SK" sz="4800" b="1" i="1" cap="all" dirty="0">
                <a:solidFill>
                  <a:srgbClr val="D60093"/>
                </a:solidFill>
                <a:hlinkClick r:id="rId2"/>
              </a:rPr>
              <a:t>http://www.ekac.org/raraavis.html</a:t>
            </a:r>
            <a:endParaRPr lang="sk-SK" sz="4800" b="1" i="1" cap="all" dirty="0">
              <a:solidFill>
                <a:srgbClr val="D60093"/>
              </a:solidFill>
            </a:endParaRPr>
          </a:p>
          <a:p>
            <a:r>
              <a:rPr lang="sk-SK" sz="4800" b="1" dirty="0" err="1">
                <a:solidFill>
                  <a:srgbClr val="D60093"/>
                </a:solidFill>
              </a:rPr>
              <a:t>Telecommunications</a:t>
            </a:r>
            <a:r>
              <a:rPr lang="sk-SK" sz="4800" b="1" dirty="0">
                <a:solidFill>
                  <a:srgbClr val="D60093"/>
                </a:solidFill>
              </a:rPr>
              <a:t> art – </a:t>
            </a:r>
            <a:r>
              <a:rPr lang="sk-SK" sz="4800" b="1" dirty="0" err="1">
                <a:solidFill>
                  <a:srgbClr val="D60093"/>
                </a:solidFill>
              </a:rPr>
              <a:t>before</a:t>
            </a:r>
            <a:r>
              <a:rPr lang="sk-SK" sz="4800" b="1" dirty="0">
                <a:solidFill>
                  <a:srgbClr val="D60093"/>
                </a:solidFill>
              </a:rPr>
              <a:t> </a:t>
            </a:r>
            <a:r>
              <a:rPr lang="sk-SK" sz="4800" b="1" dirty="0" err="1">
                <a:solidFill>
                  <a:srgbClr val="D60093"/>
                </a:solidFill>
              </a:rPr>
              <a:t>the</a:t>
            </a:r>
            <a:r>
              <a:rPr lang="sk-SK" sz="4800" b="1" dirty="0">
                <a:solidFill>
                  <a:srgbClr val="D60093"/>
                </a:solidFill>
              </a:rPr>
              <a:t> </a:t>
            </a:r>
            <a:r>
              <a:rPr lang="sk-SK" sz="4800" b="1" dirty="0" err="1">
                <a:solidFill>
                  <a:srgbClr val="D60093"/>
                </a:solidFill>
              </a:rPr>
              <a:t>www</a:t>
            </a:r>
            <a:endParaRPr lang="sk-SK" sz="4800" b="1" dirty="0">
              <a:solidFill>
                <a:srgbClr val="D60093"/>
              </a:solidFill>
            </a:endParaRPr>
          </a:p>
          <a:p>
            <a:r>
              <a:rPr lang="sk-SK" sz="4800" dirty="0" err="1">
                <a:solidFill>
                  <a:srgbClr val="D60093"/>
                </a:solidFill>
                <a:hlinkClick r:id="rId3" action="ppaction://hlinkfile"/>
              </a:rPr>
              <a:t>Videotext</a:t>
            </a:r>
            <a:r>
              <a:rPr lang="sk-SK" sz="4800" dirty="0">
                <a:solidFill>
                  <a:srgbClr val="D60093"/>
                </a:solidFill>
                <a:hlinkClick r:id="rId3" action="ppaction://hlinkfile"/>
              </a:rPr>
              <a:t> Works</a:t>
            </a:r>
            <a:r>
              <a:rPr lang="sk-SK" sz="4800" dirty="0">
                <a:solidFill>
                  <a:srgbClr val="D60093"/>
                </a:solidFill>
              </a:rPr>
              <a:t> (1985/86)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  <a:hlinkClick r:id="rId4" action="ppaction://hlinkfile"/>
              </a:rPr>
              <a:t>RC Robot</a:t>
            </a:r>
            <a:r>
              <a:rPr lang="sk-SK" sz="4800" dirty="0">
                <a:solidFill>
                  <a:srgbClr val="D60093"/>
                </a:solidFill>
              </a:rPr>
              <a:t> (</a:t>
            </a:r>
            <a:r>
              <a:rPr lang="sk-SK" sz="4800" dirty="0" err="1">
                <a:solidFill>
                  <a:srgbClr val="D60093"/>
                </a:solidFill>
              </a:rPr>
              <a:t>Telepresence</a:t>
            </a:r>
            <a:r>
              <a:rPr lang="sk-SK" sz="4800" dirty="0">
                <a:solidFill>
                  <a:srgbClr val="D60093"/>
                </a:solidFill>
              </a:rPr>
              <a:t>), 1986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5" action="ppaction://hlinkfile"/>
              </a:rPr>
              <a:t>Conversation</a:t>
            </a:r>
            <a:r>
              <a:rPr lang="sk-SK" sz="4800" dirty="0">
                <a:solidFill>
                  <a:srgbClr val="D60093"/>
                </a:solidFill>
              </a:rPr>
              <a:t> (</a:t>
            </a:r>
            <a:r>
              <a:rPr lang="sk-SK" sz="4800" dirty="0" err="1">
                <a:solidFill>
                  <a:srgbClr val="D60093"/>
                </a:solidFill>
              </a:rPr>
              <a:t>Slow</a:t>
            </a:r>
            <a:r>
              <a:rPr lang="sk-SK" sz="4800" dirty="0">
                <a:solidFill>
                  <a:srgbClr val="D60093"/>
                </a:solidFill>
              </a:rPr>
              <a:t> </a:t>
            </a:r>
            <a:r>
              <a:rPr lang="sk-SK" sz="4800" dirty="0" err="1">
                <a:solidFill>
                  <a:srgbClr val="D60093"/>
                </a:solidFill>
              </a:rPr>
              <a:t>Scan</a:t>
            </a:r>
            <a:r>
              <a:rPr lang="sk-SK" sz="4800" dirty="0">
                <a:solidFill>
                  <a:srgbClr val="D60093"/>
                </a:solidFill>
              </a:rPr>
              <a:t> TV), 1987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6" action="ppaction://hlinkfile"/>
              </a:rPr>
              <a:t>Retrato</a:t>
            </a:r>
            <a:r>
              <a:rPr lang="sk-SK" sz="4800" dirty="0">
                <a:solidFill>
                  <a:srgbClr val="D60093"/>
                </a:solidFill>
                <a:hlinkClick r:id="rId6" action="ppaction://hlinkfile"/>
              </a:rPr>
              <a:t> </a:t>
            </a:r>
            <a:r>
              <a:rPr lang="sk-SK" sz="4800" dirty="0" err="1">
                <a:solidFill>
                  <a:srgbClr val="D60093"/>
                </a:solidFill>
                <a:hlinkClick r:id="rId6" action="ppaction://hlinkfile"/>
              </a:rPr>
              <a:t>Suposto</a:t>
            </a:r>
            <a:r>
              <a:rPr lang="sk-SK" sz="4800" dirty="0">
                <a:solidFill>
                  <a:srgbClr val="D60093"/>
                </a:solidFill>
                <a:hlinkClick r:id="rId6" action="ppaction://hlinkfile"/>
              </a:rPr>
              <a:t>/</a:t>
            </a:r>
            <a:r>
              <a:rPr lang="sk-SK" sz="4800" dirty="0" err="1">
                <a:solidFill>
                  <a:srgbClr val="D60093"/>
                </a:solidFill>
                <a:hlinkClick r:id="rId6" action="ppaction://hlinkfile"/>
              </a:rPr>
              <a:t>Rosto</a:t>
            </a:r>
            <a:r>
              <a:rPr lang="sk-SK" sz="4800" dirty="0">
                <a:solidFill>
                  <a:srgbClr val="D60093"/>
                </a:solidFill>
                <a:hlinkClick r:id="rId6" action="ppaction://hlinkfile"/>
              </a:rPr>
              <a:t> </a:t>
            </a:r>
            <a:r>
              <a:rPr lang="sk-SK" sz="4800" dirty="0" err="1">
                <a:solidFill>
                  <a:srgbClr val="D60093"/>
                </a:solidFill>
                <a:hlinkClick r:id="rId6" action="ppaction://hlinkfile"/>
              </a:rPr>
              <a:t>Roto</a:t>
            </a:r>
            <a:r>
              <a:rPr lang="sk-SK" sz="4800" dirty="0">
                <a:solidFill>
                  <a:srgbClr val="D60093"/>
                </a:solidFill>
              </a:rPr>
              <a:t> (Fax/TV Hybrid), 1988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7" action="ppaction://hlinkfile"/>
              </a:rPr>
              <a:t>Three</a:t>
            </a:r>
            <a:r>
              <a:rPr lang="sk-SK" sz="4800" dirty="0">
                <a:solidFill>
                  <a:srgbClr val="D60093"/>
                </a:solidFill>
                <a:hlinkClick r:id="rId7" action="ppaction://hlinkfile"/>
              </a:rPr>
              <a:t> City </a:t>
            </a:r>
            <a:r>
              <a:rPr lang="sk-SK" sz="4800" dirty="0" err="1">
                <a:solidFill>
                  <a:srgbClr val="D60093"/>
                </a:solidFill>
                <a:hlinkClick r:id="rId7" action="ppaction://hlinkfile"/>
              </a:rPr>
              <a:t>Link</a:t>
            </a:r>
            <a:r>
              <a:rPr lang="sk-SK" sz="4800" dirty="0">
                <a:solidFill>
                  <a:srgbClr val="D60093"/>
                </a:solidFill>
              </a:rPr>
              <a:t> (</a:t>
            </a:r>
            <a:r>
              <a:rPr lang="sk-SK" sz="4800" dirty="0" err="1">
                <a:solidFill>
                  <a:srgbClr val="D60093"/>
                </a:solidFill>
              </a:rPr>
              <a:t>Slow</a:t>
            </a:r>
            <a:r>
              <a:rPr lang="sk-SK" sz="4800" dirty="0">
                <a:solidFill>
                  <a:srgbClr val="D60093"/>
                </a:solidFill>
              </a:rPr>
              <a:t> </a:t>
            </a:r>
            <a:r>
              <a:rPr lang="sk-SK" sz="4800" dirty="0" err="1">
                <a:solidFill>
                  <a:srgbClr val="D60093"/>
                </a:solidFill>
              </a:rPr>
              <a:t>Scan</a:t>
            </a:r>
            <a:r>
              <a:rPr lang="sk-SK" sz="4800" dirty="0">
                <a:solidFill>
                  <a:srgbClr val="D60093"/>
                </a:solidFill>
              </a:rPr>
              <a:t> TV), 1989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8" action="ppaction://hlinkfile"/>
              </a:rPr>
              <a:t>Ornitorrinco</a:t>
            </a:r>
            <a:r>
              <a:rPr lang="sk-SK" sz="4800" dirty="0">
                <a:solidFill>
                  <a:srgbClr val="D60093"/>
                </a:solidFill>
              </a:rPr>
              <a:t> (</a:t>
            </a:r>
            <a:r>
              <a:rPr lang="sk-SK" sz="4800" dirty="0" err="1">
                <a:solidFill>
                  <a:srgbClr val="D60093"/>
                </a:solidFill>
              </a:rPr>
              <a:t>Telepresence</a:t>
            </a:r>
            <a:r>
              <a:rPr lang="sk-SK" sz="4800" dirty="0">
                <a:solidFill>
                  <a:srgbClr val="D60093"/>
                </a:solidFill>
              </a:rPr>
              <a:t>), 1989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9" action="ppaction://hlinkfile"/>
              </a:rPr>
              <a:t>Impromptu</a:t>
            </a:r>
            <a:r>
              <a:rPr lang="sk-SK" sz="4800" dirty="0">
                <a:solidFill>
                  <a:srgbClr val="D60093"/>
                </a:solidFill>
              </a:rPr>
              <a:t> (Fax and </a:t>
            </a:r>
            <a:r>
              <a:rPr lang="sk-SK" sz="4800" dirty="0" err="1">
                <a:solidFill>
                  <a:srgbClr val="D60093"/>
                </a:solidFill>
              </a:rPr>
              <a:t>Slow</a:t>
            </a:r>
            <a:r>
              <a:rPr lang="sk-SK" sz="4800" dirty="0">
                <a:solidFill>
                  <a:srgbClr val="D60093"/>
                </a:solidFill>
              </a:rPr>
              <a:t> </a:t>
            </a:r>
            <a:r>
              <a:rPr lang="sk-SK" sz="4800" dirty="0" err="1">
                <a:solidFill>
                  <a:srgbClr val="D60093"/>
                </a:solidFill>
              </a:rPr>
              <a:t>Scan</a:t>
            </a:r>
            <a:r>
              <a:rPr lang="sk-SK" sz="4800" dirty="0">
                <a:solidFill>
                  <a:srgbClr val="D60093"/>
                </a:solidFill>
              </a:rPr>
              <a:t> TV), 1990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10" action="ppaction://hlinkfile"/>
              </a:rPr>
              <a:t>Interfaces</a:t>
            </a:r>
            <a:r>
              <a:rPr lang="sk-SK" sz="4800" dirty="0">
                <a:solidFill>
                  <a:srgbClr val="D60093"/>
                </a:solidFill>
              </a:rPr>
              <a:t> (</a:t>
            </a:r>
            <a:r>
              <a:rPr lang="sk-SK" sz="4800" dirty="0" err="1">
                <a:solidFill>
                  <a:srgbClr val="D60093"/>
                </a:solidFill>
              </a:rPr>
              <a:t>Slow</a:t>
            </a:r>
            <a:r>
              <a:rPr lang="sk-SK" sz="4800" dirty="0">
                <a:solidFill>
                  <a:srgbClr val="D60093"/>
                </a:solidFill>
              </a:rPr>
              <a:t> </a:t>
            </a:r>
            <a:r>
              <a:rPr lang="sk-SK" sz="4800" dirty="0" err="1">
                <a:solidFill>
                  <a:srgbClr val="D60093"/>
                </a:solidFill>
              </a:rPr>
              <a:t>Scan</a:t>
            </a:r>
            <a:r>
              <a:rPr lang="sk-SK" sz="4800" dirty="0">
                <a:solidFill>
                  <a:srgbClr val="D60093"/>
                </a:solidFill>
              </a:rPr>
              <a:t> TV), 1990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11" action="ppaction://hlinkfile"/>
              </a:rPr>
              <a:t>Elastic</a:t>
            </a:r>
            <a:r>
              <a:rPr lang="sk-SK" sz="4800" dirty="0">
                <a:solidFill>
                  <a:srgbClr val="D60093"/>
                </a:solidFill>
                <a:hlinkClick r:id="rId11" action="ppaction://hlinkfile"/>
              </a:rPr>
              <a:t> Fax 1</a:t>
            </a:r>
            <a:r>
              <a:rPr lang="sk-SK" sz="4800" dirty="0">
                <a:solidFill>
                  <a:srgbClr val="D60093"/>
                </a:solidFill>
              </a:rPr>
              <a:t> (Fax), 1991</a:t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>
                <a:solidFill>
                  <a:srgbClr val="D60093"/>
                </a:solidFill>
              </a:rPr>
              <a:t/>
            </a:r>
            <a:br>
              <a:rPr lang="sk-SK" sz="4800" dirty="0">
                <a:solidFill>
                  <a:srgbClr val="D60093"/>
                </a:solidFill>
              </a:rPr>
            </a:br>
            <a:r>
              <a:rPr lang="sk-SK" sz="4800" dirty="0" err="1">
                <a:solidFill>
                  <a:srgbClr val="D60093"/>
                </a:solidFill>
                <a:hlinkClick r:id="rId12" action="ppaction://hlinkfile"/>
              </a:rPr>
              <a:t>Elastic</a:t>
            </a:r>
            <a:r>
              <a:rPr lang="sk-SK" sz="4800" dirty="0">
                <a:solidFill>
                  <a:srgbClr val="D60093"/>
                </a:solidFill>
                <a:hlinkClick r:id="rId12" action="ppaction://hlinkfile"/>
              </a:rPr>
              <a:t> Fax II</a:t>
            </a:r>
            <a:r>
              <a:rPr lang="sk-SK" sz="4800" dirty="0">
                <a:solidFill>
                  <a:srgbClr val="D60093"/>
                </a:solidFill>
              </a:rPr>
              <a:t> (Fax), 1994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b="1" i="1" cap="all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71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k-SK" dirty="0" smtClean="0"/>
              <a:t>Ďalšie projekty </a:t>
            </a:r>
            <a:r>
              <a:rPr lang="sk-SK" dirty="0" err="1" smtClean="0"/>
              <a:t>telepresence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:</a:t>
            </a:r>
          </a:p>
          <a:p>
            <a:endParaRPr lang="sk-SK" sz="1100" dirty="0"/>
          </a:p>
          <a:p>
            <a:r>
              <a:rPr lang="sk-SK" b="1" dirty="0" err="1">
                <a:solidFill>
                  <a:srgbClr val="D60093"/>
                </a:solidFill>
              </a:rPr>
              <a:t>Shu</a:t>
            </a:r>
            <a:r>
              <a:rPr lang="sk-SK" b="1" dirty="0">
                <a:solidFill>
                  <a:srgbClr val="D60093"/>
                </a:solidFill>
              </a:rPr>
              <a:t> Lea </a:t>
            </a:r>
            <a:r>
              <a:rPr lang="sk-SK" b="1" dirty="0" err="1">
                <a:solidFill>
                  <a:srgbClr val="D60093"/>
                </a:solidFill>
              </a:rPr>
              <a:t>Cheang</a:t>
            </a:r>
            <a:r>
              <a:rPr lang="sk-SK" b="1" dirty="0">
                <a:solidFill>
                  <a:srgbClr val="D60093"/>
                </a:solidFill>
              </a:rPr>
              <a:t>: </a:t>
            </a:r>
            <a:r>
              <a:rPr lang="sk-SK" b="1" i="1" dirty="0" err="1">
                <a:solidFill>
                  <a:srgbClr val="D60093"/>
                </a:solidFill>
              </a:rPr>
              <a:t>Bowling</a:t>
            </a:r>
            <a:r>
              <a:rPr lang="sk-SK" b="1" i="1" dirty="0">
                <a:solidFill>
                  <a:srgbClr val="D60093"/>
                </a:solidFill>
              </a:rPr>
              <a:t> </a:t>
            </a:r>
            <a:r>
              <a:rPr lang="sk-SK" b="1" i="1" dirty="0" err="1">
                <a:solidFill>
                  <a:srgbClr val="D60093"/>
                </a:solidFill>
              </a:rPr>
              <a:t>Alley</a:t>
            </a:r>
            <a:r>
              <a:rPr lang="sk-SK" b="1" dirty="0">
                <a:solidFill>
                  <a:srgbClr val="D60093"/>
                </a:solidFill>
              </a:rPr>
              <a:t>, 1995­-96</a:t>
            </a:r>
            <a:br>
              <a:rPr lang="sk-SK" b="1" dirty="0">
                <a:solidFill>
                  <a:srgbClr val="D60093"/>
                </a:solidFill>
              </a:rPr>
            </a:br>
            <a:r>
              <a:rPr lang="sk-SK" b="1" dirty="0">
                <a:solidFill>
                  <a:srgbClr val="D60093"/>
                </a:solidFill>
                <a:hlinkClick r:id="rId2"/>
              </a:rPr>
              <a:t>bowlingalley.walkerart.org</a:t>
            </a:r>
            <a:endParaRPr lang="sk-SK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Association Creation </a:t>
            </a:r>
            <a:r>
              <a:rPr lang="sk-SK" b="1" dirty="0" err="1">
                <a:solidFill>
                  <a:srgbClr val="D60093"/>
                </a:solidFill>
              </a:rPr>
              <a:t>collective</a:t>
            </a:r>
            <a:r>
              <a:rPr lang="sk-SK" b="1" dirty="0">
                <a:solidFill>
                  <a:srgbClr val="D60093"/>
                </a:solidFill>
              </a:rPr>
              <a:t>: </a:t>
            </a:r>
            <a:r>
              <a:rPr lang="en-US" b="1" i="1" dirty="0">
                <a:solidFill>
                  <a:srgbClr val="D60093"/>
                </a:solidFill>
              </a:rPr>
              <a:t>Bump</a:t>
            </a:r>
            <a:r>
              <a:rPr lang="en-US" b="1" dirty="0">
                <a:solidFill>
                  <a:srgbClr val="D60093"/>
                </a:solidFill>
              </a:rPr>
              <a:t>, 1997­</a:t>
            </a:r>
            <a:r>
              <a:rPr lang="en-US" b="1" dirty="0">
                <a:solidFill>
                  <a:srgbClr val="D60093"/>
                </a:solidFill>
                <a:hlinkClick r:id="rId3"/>
              </a:rPr>
              <a:t>www.bump.at</a:t>
            </a:r>
            <a:endParaRPr lang="sk-SK" b="1" dirty="0">
              <a:solidFill>
                <a:srgbClr val="D60093"/>
              </a:solidFill>
            </a:endParaRPr>
          </a:p>
          <a:p>
            <a:r>
              <a:rPr lang="sk-SK" b="1" dirty="0" err="1">
                <a:solidFill>
                  <a:srgbClr val="D60093"/>
                </a:solidFill>
              </a:rPr>
              <a:t>Masaki</a:t>
            </a:r>
            <a:r>
              <a:rPr lang="sk-SK" b="1" dirty="0">
                <a:solidFill>
                  <a:srgbClr val="D60093"/>
                </a:solidFill>
              </a:rPr>
              <a:t> </a:t>
            </a:r>
            <a:r>
              <a:rPr lang="sk-SK" b="1" dirty="0" err="1">
                <a:solidFill>
                  <a:srgbClr val="D60093"/>
                </a:solidFill>
              </a:rPr>
              <a:t>Fujihata</a:t>
            </a:r>
            <a:r>
              <a:rPr lang="sk-SK" b="1" dirty="0">
                <a:solidFill>
                  <a:srgbClr val="D60093"/>
                </a:solidFill>
              </a:rPr>
              <a:t>: </a:t>
            </a:r>
            <a:r>
              <a:rPr lang="sk-SK" b="1" i="1" dirty="0" err="1">
                <a:solidFill>
                  <a:srgbClr val="D60093"/>
                </a:solidFill>
              </a:rPr>
              <a:t>Light</a:t>
            </a:r>
            <a:r>
              <a:rPr lang="sk-SK" b="1" i="1" dirty="0">
                <a:solidFill>
                  <a:srgbClr val="D60093"/>
                </a:solidFill>
              </a:rPr>
              <a:t> on </a:t>
            </a:r>
            <a:r>
              <a:rPr lang="sk-SK" b="1" i="1" dirty="0" err="1">
                <a:solidFill>
                  <a:srgbClr val="D60093"/>
                </a:solidFill>
              </a:rPr>
              <a:t>the</a:t>
            </a:r>
            <a:r>
              <a:rPr lang="sk-SK" b="1" i="1" dirty="0">
                <a:solidFill>
                  <a:srgbClr val="D60093"/>
                </a:solidFill>
              </a:rPr>
              <a:t> </a:t>
            </a:r>
            <a:r>
              <a:rPr lang="sk-SK" b="1" i="1" dirty="0" err="1">
                <a:solidFill>
                  <a:srgbClr val="D60093"/>
                </a:solidFill>
              </a:rPr>
              <a:t>Net</a:t>
            </a:r>
            <a:r>
              <a:rPr lang="sk-SK" b="1" dirty="0">
                <a:solidFill>
                  <a:srgbClr val="D60093"/>
                </a:solidFill>
              </a:rPr>
              <a:t>, 1996</a:t>
            </a:r>
          </a:p>
          <a:p>
            <a:r>
              <a:rPr lang="sk-SK" b="1" dirty="0" err="1">
                <a:hlinkClick r:id="rId4"/>
              </a:rPr>
              <a:t>light.softopia.pref.gifu.jp</a:t>
            </a:r>
            <a:r>
              <a:rPr lang="sk-SK" b="1" dirty="0"/>
              <a:t> </a:t>
            </a:r>
          </a:p>
          <a:p>
            <a:endParaRPr lang="en-US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5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075520"/>
          </a:xfrm>
        </p:spPr>
        <p:txBody>
          <a:bodyPr>
            <a:normAutofit fontScale="90000"/>
          </a:bodyPr>
          <a:lstStyle/>
          <a:p>
            <a:r>
              <a:rPr lang="sk-SK" sz="4000" dirty="0"/>
              <a:t>Pohľad do histórie: koncept sledovania: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sk-SK" sz="4000" b="1" dirty="0"/>
              <a:t>Peter </a:t>
            </a:r>
            <a:r>
              <a:rPr lang="sk-SK" sz="4000" b="1" dirty="0" err="1"/>
              <a:t>Weibel</a:t>
            </a:r>
            <a:r>
              <a:rPr lang="sk-SK" sz="4000" b="1" dirty="0"/>
              <a:t> :  </a:t>
            </a:r>
            <a:r>
              <a:rPr lang="sk-SK" sz="4000" b="1" i="1" dirty="0" err="1"/>
              <a:t>Observation</a:t>
            </a:r>
            <a:r>
              <a:rPr lang="sk-SK" sz="4000" b="1" i="1" dirty="0"/>
              <a:t> </a:t>
            </a:r>
            <a:r>
              <a:rPr lang="sk-SK" sz="4000" b="1" i="1" dirty="0" err="1"/>
              <a:t>of</a:t>
            </a:r>
            <a:r>
              <a:rPr lang="sk-SK" sz="4000" b="1" i="1" dirty="0"/>
              <a:t> </a:t>
            </a:r>
            <a:r>
              <a:rPr lang="sk-SK" sz="4000" b="1" i="1" dirty="0" err="1"/>
              <a:t>the</a:t>
            </a:r>
            <a:r>
              <a:rPr lang="sk-SK" sz="4000" b="1" i="1" dirty="0"/>
              <a:t> </a:t>
            </a:r>
            <a:r>
              <a:rPr lang="sk-SK" sz="4000" b="1" i="1" dirty="0" err="1"/>
              <a:t>Observation</a:t>
            </a:r>
            <a:r>
              <a:rPr lang="sk-SK" sz="4000" b="1" i="1" dirty="0"/>
              <a:t>: </a:t>
            </a:r>
            <a:r>
              <a:rPr lang="sk-SK" sz="4000" b="1" i="1" dirty="0" err="1"/>
              <a:t>Uncertainty</a:t>
            </a:r>
            <a:r>
              <a:rPr lang="sk-SK" sz="4000" b="1" dirty="0"/>
              <a:t>, </a:t>
            </a:r>
            <a:r>
              <a:rPr lang="sk-SK" sz="4000" b="1" dirty="0" err="1"/>
              <a:t>instalation</a:t>
            </a:r>
            <a:r>
              <a:rPr lang="sk-SK" sz="4000" b="1" dirty="0"/>
              <a:t> 1973</a:t>
            </a:r>
          </a:p>
          <a:p>
            <a:r>
              <a:rPr lang="sk-SK" u="sng" dirty="0" smtClean="0">
                <a:hlinkClick r:id="rId2"/>
              </a:rPr>
              <a:t>http://www.youtube.com/watch?v=WiVTmCjV3xg</a:t>
            </a:r>
            <a:endParaRPr lang="sk-SK" dirty="0" smtClean="0"/>
          </a:p>
          <a:p>
            <a:r>
              <a:rPr lang="sk-SK" u="sng" dirty="0" smtClean="0">
                <a:hlinkClick r:id="rId3"/>
              </a:rPr>
              <a:t>http://www.medienkunstnetz.de/works/beobachtung/video/1/</a:t>
            </a:r>
            <a:endParaRPr lang="sk-SK" u="sng" dirty="0" smtClean="0"/>
          </a:p>
          <a:p>
            <a:endParaRPr lang="sk-SK" dirty="0" smtClean="0"/>
          </a:p>
          <a:p>
            <a:r>
              <a:rPr lang="sk-SK" b="1" dirty="0" smtClean="0"/>
              <a:t> </a:t>
            </a:r>
            <a:r>
              <a:rPr lang="sk-SK" sz="4000" b="1" dirty="0" err="1"/>
              <a:t>Dan</a:t>
            </a:r>
            <a:r>
              <a:rPr lang="sk-SK" sz="4000" b="1" dirty="0"/>
              <a:t> Graham :  «</a:t>
            </a:r>
            <a:r>
              <a:rPr lang="sk-SK" sz="4000" b="1" i="1" dirty="0" err="1"/>
              <a:t>Time</a:t>
            </a:r>
            <a:r>
              <a:rPr lang="sk-SK" sz="4000" b="1" i="1" dirty="0"/>
              <a:t> </a:t>
            </a:r>
            <a:r>
              <a:rPr lang="sk-SK" sz="4000" b="1" i="1" dirty="0" err="1"/>
              <a:t>Delay</a:t>
            </a:r>
            <a:r>
              <a:rPr lang="sk-SK" sz="4000" b="1" i="1" dirty="0"/>
              <a:t> </a:t>
            </a:r>
            <a:r>
              <a:rPr lang="sk-SK" sz="4000" b="1" i="1" dirty="0" err="1"/>
              <a:t>Room</a:t>
            </a:r>
            <a:r>
              <a:rPr lang="sk-SK" sz="4000" b="1" i="1" dirty="0"/>
              <a:t>» </a:t>
            </a:r>
            <a:r>
              <a:rPr lang="sk-SK" sz="4000" b="1" dirty="0"/>
              <a:t>1974,</a:t>
            </a:r>
          </a:p>
          <a:p>
            <a:r>
              <a:rPr lang="sk-SK" sz="4000" b="1" dirty="0"/>
              <a:t> </a:t>
            </a:r>
            <a:r>
              <a:rPr lang="sk-SK" sz="4000" b="1" dirty="0" err="1"/>
              <a:t>Closed-Circuit</a:t>
            </a:r>
            <a:endParaRPr lang="sk-SK" sz="4000" b="1" dirty="0"/>
          </a:p>
          <a:p>
            <a:endParaRPr lang="sk-SK" dirty="0" smtClean="0"/>
          </a:p>
          <a:p>
            <a:r>
              <a:rPr lang="sk-SK" u="sng" dirty="0" smtClean="0">
                <a:hlinkClick r:id="rId4"/>
              </a:rPr>
              <a:t>http://www.medienkunstnetz.de/works/time-delay-room/video/1/</a:t>
            </a:r>
            <a:endParaRPr lang="sk-SK" dirty="0" smtClean="0"/>
          </a:p>
          <a:p>
            <a:r>
              <a:rPr lang="sk-SK" dirty="0" smtClean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1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APROPRIÁCIA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8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sk-SK" smtClean="0"/>
              <a:t>    privlastnenie si cudzieho majetku alebo vlastníckeho práva. </a:t>
            </a:r>
          </a:p>
          <a:p>
            <a:pPr>
              <a:buFont typeface="Wingdings 2" pitchFamily="18" charset="2"/>
              <a:buNone/>
            </a:pPr>
            <a:r>
              <a:rPr lang="sk-SK" smtClean="0"/>
              <a:t>     V kontexte  umenia: privlastnenie si iného umeleckého diela, konceptu alebo myšlienky, ktoré sú zasadené do iných súvislostí a použité v novom diele.</a:t>
            </a:r>
          </a:p>
          <a:p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296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Apropriačné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stratégie avantgardy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smtClean="0"/>
              <a:t>Fotomontáž: </a:t>
            </a:r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Heartfield</a:t>
            </a:r>
            <a:r>
              <a:rPr lang="sk-SK" dirty="0" smtClean="0"/>
              <a:t> a </a:t>
            </a:r>
            <a:r>
              <a:rPr lang="sk-SK" dirty="0" err="1" smtClean="0"/>
              <a:t>Hannah</a:t>
            </a:r>
            <a:r>
              <a:rPr lang="sk-SK" dirty="0" smtClean="0"/>
              <a:t> </a:t>
            </a:r>
            <a:r>
              <a:rPr lang="sk-SK" dirty="0" err="1" smtClean="0"/>
              <a:t>Höchová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smtClean="0"/>
              <a:t>Koláž: </a:t>
            </a:r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Arp</a:t>
            </a:r>
            <a:r>
              <a:rPr lang="sk-SK" dirty="0" smtClean="0"/>
              <a:t>, Kurt </a:t>
            </a:r>
            <a:r>
              <a:rPr lang="sk-SK" dirty="0" err="1" smtClean="0"/>
              <a:t>Schwitters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err="1" smtClean="0"/>
              <a:t>Asambláž</a:t>
            </a:r>
            <a:r>
              <a:rPr lang="sk-SK" dirty="0" smtClean="0"/>
              <a:t>: </a:t>
            </a:r>
            <a:r>
              <a:rPr lang="sk-SK" dirty="0" err="1" smtClean="0"/>
              <a:t>Raoul</a:t>
            </a:r>
            <a:r>
              <a:rPr lang="sk-SK" dirty="0" smtClean="0"/>
              <a:t> </a:t>
            </a:r>
            <a:r>
              <a:rPr lang="sk-SK" dirty="0" err="1" smtClean="0"/>
              <a:t>Hausmann</a:t>
            </a:r>
            <a:r>
              <a:rPr lang="sk-SK" dirty="0" smtClean="0"/>
              <a:t>, </a:t>
            </a:r>
            <a:r>
              <a:rPr lang="sk-SK" dirty="0" err="1" smtClean="0"/>
              <a:t>Johannes</a:t>
            </a:r>
            <a:r>
              <a:rPr lang="sk-SK" dirty="0" smtClean="0"/>
              <a:t> </a:t>
            </a:r>
            <a:r>
              <a:rPr lang="sk-SK" dirty="0" err="1" smtClean="0"/>
              <a:t>Baader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err="1" smtClean="0"/>
              <a:t>Readymade</a:t>
            </a:r>
            <a:r>
              <a:rPr lang="sk-SK" dirty="0" smtClean="0"/>
              <a:t>: Marcel </a:t>
            </a:r>
            <a:r>
              <a:rPr lang="sk-SK" dirty="0" err="1" smtClean="0"/>
              <a:t>Duchamp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smtClean="0"/>
              <a:t>Politická akcia a </a:t>
            </a:r>
            <a:r>
              <a:rPr lang="sk-SK" dirty="0" err="1" smtClean="0"/>
              <a:t>performance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1611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4531" y="188641"/>
            <a:ext cx="7773338" cy="1596177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fotomontáž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6" name="Zástupný symbol obsahu 3" descr="Hannah Hochová dadaisticky_rez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8075" y="1268760"/>
            <a:ext cx="4286250" cy="5392738"/>
          </a:xfrm>
          <a:prstGeom prst="rect">
            <a:avLst/>
          </a:prstGeom>
        </p:spPr>
      </p:pic>
      <p:sp>
        <p:nvSpPr>
          <p:cNvPr id="16387" name="Obdĺžnik 4"/>
          <p:cNvSpPr>
            <a:spLocks noChangeArrowheads="1"/>
          </p:cNvSpPr>
          <p:nvPr/>
        </p:nvSpPr>
        <p:spPr bwMode="auto">
          <a:xfrm>
            <a:off x="7967664" y="2205038"/>
            <a:ext cx="27003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Hannah Höchová:</a:t>
            </a:r>
          </a:p>
          <a:p>
            <a:r>
              <a:rPr lang="sk-SK">
                <a:latin typeface="Corbel" pitchFamily="34" charset="0"/>
              </a:rPr>
              <a:t>R</a:t>
            </a:r>
            <a:r>
              <a:rPr lang="sk-SK" i="1">
                <a:latin typeface="Corbel" pitchFamily="34" charset="0"/>
              </a:rPr>
              <a:t>ez dadaistickým </a:t>
            </a:r>
          </a:p>
          <a:p>
            <a:r>
              <a:rPr lang="sk-SK" i="1">
                <a:latin typeface="Corbel" pitchFamily="34" charset="0"/>
              </a:rPr>
              <a:t>kuchynským nožom </a:t>
            </a:r>
          </a:p>
          <a:p>
            <a:r>
              <a:rPr lang="sk-SK" i="1">
                <a:latin typeface="Corbel" pitchFamily="34" charset="0"/>
              </a:rPr>
              <a:t>poslednou nemeckou</a:t>
            </a:r>
          </a:p>
          <a:p>
            <a:r>
              <a:rPr lang="sk-SK" i="1">
                <a:latin typeface="Corbel" pitchFamily="34" charset="0"/>
              </a:rPr>
              <a:t> výmarskou kultúrnou </a:t>
            </a:r>
          </a:p>
          <a:p>
            <a:r>
              <a:rPr lang="sk-SK" i="1">
                <a:latin typeface="Corbel" pitchFamily="34" charset="0"/>
              </a:rPr>
              <a:t>epochou pivného </a:t>
            </a:r>
          </a:p>
          <a:p>
            <a:r>
              <a:rPr lang="sk-SK" i="1">
                <a:latin typeface="Corbel" pitchFamily="34" charset="0"/>
              </a:rPr>
              <a:t>brucha</a:t>
            </a:r>
            <a:r>
              <a:rPr lang="sk-SK">
                <a:latin typeface="Corbel" pitchFamily="34" charset="0"/>
              </a:rPr>
              <a:t> (1920</a:t>
            </a:r>
          </a:p>
        </p:txBody>
      </p:sp>
    </p:spTree>
    <p:extLst>
      <p:ext uri="{BB962C8B-B14F-4D97-AF65-F5344CB8AC3E}">
        <p14:creationId xmlns:p14="http://schemas.microsoft.com/office/powerpoint/2010/main" val="16805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1037" y="188641"/>
            <a:ext cx="7773338" cy="1596177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fotomontáž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0" name="Zástupný symbol obsahu 3" descr="hitler_Heartfield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40150" y="1268761"/>
            <a:ext cx="4075113" cy="5373687"/>
          </a:xfrm>
          <a:prstGeom prst="rect">
            <a:avLst/>
          </a:prstGeom>
        </p:spPr>
      </p:pic>
      <p:sp>
        <p:nvSpPr>
          <p:cNvPr id="17411" name="Obdĺžnik 4"/>
          <p:cNvSpPr>
            <a:spLocks noChangeArrowheads="1"/>
          </p:cNvSpPr>
          <p:nvPr/>
        </p:nvSpPr>
        <p:spPr bwMode="auto">
          <a:xfrm>
            <a:off x="7967664" y="2997200"/>
            <a:ext cx="2700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John Heartfield: </a:t>
            </a:r>
          </a:p>
          <a:p>
            <a:r>
              <a:rPr lang="sk-SK" i="1">
                <a:latin typeface="Corbel" pitchFamily="34" charset="0"/>
              </a:rPr>
              <a:t>Nadčlovek. Adolf </a:t>
            </a:r>
          </a:p>
          <a:p>
            <a:r>
              <a:rPr lang="sk-SK" i="1">
                <a:latin typeface="Corbel" pitchFamily="34" charset="0"/>
              </a:rPr>
              <a:t>prehĺta zlato, ale</a:t>
            </a:r>
          </a:p>
          <a:p>
            <a:r>
              <a:rPr lang="sk-SK" i="1">
                <a:latin typeface="Corbel" pitchFamily="34" charset="0"/>
              </a:rPr>
              <a:t>má plechovú hubu</a:t>
            </a:r>
            <a:r>
              <a:rPr lang="sk-SK">
                <a:latin typeface="Corbel" pitchFamily="34" charset="0"/>
              </a:rPr>
              <a:t> (1932</a:t>
            </a:r>
          </a:p>
        </p:txBody>
      </p:sp>
    </p:spTree>
    <p:extLst>
      <p:ext uri="{BB962C8B-B14F-4D97-AF65-F5344CB8AC3E}">
        <p14:creationId xmlns:p14="http://schemas.microsoft.com/office/powerpoint/2010/main" val="2086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4662" y="188641"/>
            <a:ext cx="7773338" cy="1596177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koláž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4" name="Zástupný symbol obsahu 3" descr="HANS ARP Náhoda 00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32176" y="1412875"/>
            <a:ext cx="4278313" cy="5405438"/>
          </a:xfrm>
          <a:prstGeom prst="rect">
            <a:avLst/>
          </a:prstGeom>
        </p:spPr>
      </p:pic>
      <p:sp>
        <p:nvSpPr>
          <p:cNvPr id="18435" name="Obdĺžnik 4"/>
          <p:cNvSpPr>
            <a:spLocks noChangeArrowheads="1"/>
          </p:cNvSpPr>
          <p:nvPr/>
        </p:nvSpPr>
        <p:spPr bwMode="auto">
          <a:xfrm>
            <a:off x="7680177" y="2636913"/>
            <a:ext cx="2808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 err="1">
                <a:latin typeface="Corbel" pitchFamily="34" charset="0"/>
              </a:rPr>
              <a:t>Hans</a:t>
            </a:r>
            <a:r>
              <a:rPr lang="sk-SK" dirty="0">
                <a:latin typeface="Corbel" pitchFamily="34" charset="0"/>
              </a:rPr>
              <a:t> ARP. </a:t>
            </a:r>
          </a:p>
          <a:p>
            <a:r>
              <a:rPr lang="sk-SK" dirty="0">
                <a:latin typeface="Corbel" pitchFamily="34" charset="0"/>
              </a:rPr>
              <a:t>Upravené podľa zákonov náhody 1917</a:t>
            </a:r>
          </a:p>
        </p:txBody>
      </p:sp>
    </p:spTree>
    <p:extLst>
      <p:ext uri="{BB962C8B-B14F-4D97-AF65-F5344CB8AC3E}">
        <p14:creationId xmlns:p14="http://schemas.microsoft.com/office/powerpoint/2010/main" val="37935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koláž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8" name="Zástupný symbol obsahu 6" descr="Merz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5188" y="1773238"/>
            <a:ext cx="3810000" cy="3143250"/>
          </a:xfrm>
          <a:prstGeom prst="rect">
            <a:avLst/>
          </a:prstGeom>
        </p:spPr>
      </p:pic>
      <p:pic>
        <p:nvPicPr>
          <p:cNvPr id="19459" name="Zástupný symbol obsahu 7" descr="Merzbild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706150" y="2366964"/>
            <a:ext cx="2723051" cy="3424237"/>
          </a:xfrm>
          <a:prstGeom prst="rect">
            <a:avLst/>
          </a:prstGeom>
        </p:spPr>
      </p:pic>
      <p:sp>
        <p:nvSpPr>
          <p:cNvPr id="19460" name="Obdĺžnik 8"/>
          <p:cNvSpPr>
            <a:spLocks noChangeArrowheads="1"/>
          </p:cNvSpPr>
          <p:nvPr/>
        </p:nvSpPr>
        <p:spPr bwMode="auto">
          <a:xfrm>
            <a:off x="6383338" y="594995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orbel" pitchFamily="34" charset="0"/>
              </a:rPr>
              <a:t>Kurt Schwitters, Merzbild 46 A. 1921</a:t>
            </a:r>
          </a:p>
        </p:txBody>
      </p:sp>
      <p:sp>
        <p:nvSpPr>
          <p:cNvPr id="19461" name="Obdĺžnik 9"/>
          <p:cNvSpPr>
            <a:spLocks noChangeArrowheads="1"/>
          </p:cNvSpPr>
          <p:nvPr/>
        </p:nvSpPr>
        <p:spPr bwMode="auto">
          <a:xfrm>
            <a:off x="1703388" y="6021389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orbel" pitchFamily="34" charset="0"/>
              </a:rPr>
              <a:t>Kurt Schwitters</a:t>
            </a:r>
            <a:r>
              <a:rPr lang="sk-SK">
                <a:latin typeface="Corbel" pitchFamily="34" charset="0"/>
              </a:rPr>
              <a:t> Merzbild 29A</a:t>
            </a:r>
            <a:endParaRPr lang="de-DE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09330" y="332657"/>
            <a:ext cx="7773338" cy="1224136"/>
          </a:xfrm>
        </p:spPr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asambláž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2" name="Zástupný symbol obsahu 6" descr="hausman mechanicka hlav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007768" y="1218205"/>
            <a:ext cx="3558460" cy="4875091"/>
          </a:xfrm>
          <a:prstGeom prst="rect">
            <a:avLst/>
          </a:prstGeom>
        </p:spPr>
      </p:pic>
      <p:sp>
        <p:nvSpPr>
          <p:cNvPr id="20483" name="Obdĺžnik 7"/>
          <p:cNvSpPr>
            <a:spLocks noChangeArrowheads="1"/>
          </p:cNvSpPr>
          <p:nvPr/>
        </p:nvSpPr>
        <p:spPr bwMode="auto">
          <a:xfrm>
            <a:off x="7824788" y="2924176"/>
            <a:ext cx="2843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Raoul Hausmann: Mechanická hlava: Duch našej doby. 1920</a:t>
            </a:r>
          </a:p>
        </p:txBody>
      </p:sp>
    </p:spTree>
    <p:extLst>
      <p:ext uri="{BB962C8B-B14F-4D97-AF65-F5344CB8AC3E}">
        <p14:creationId xmlns:p14="http://schemas.microsoft.com/office/powerpoint/2010/main" val="26200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neologism</a:t>
            </a:r>
            <a:r>
              <a:rPr lang="sk-SK" dirty="0" smtClean="0"/>
              <a:t> "</a:t>
            </a:r>
            <a:r>
              <a:rPr lang="sk-SK" sz="4000" b="1" i="1" dirty="0" err="1"/>
              <a:t>telematique</a:t>
            </a:r>
            <a:r>
              <a:rPr lang="sk-SK" sz="4000" b="1" dirty="0"/>
              <a:t>"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coined</a:t>
            </a:r>
            <a:r>
              <a:rPr lang="sk-SK" dirty="0" smtClean="0"/>
              <a:t> by </a:t>
            </a:r>
            <a:r>
              <a:rPr lang="sk-SK" b="1" dirty="0" smtClean="0"/>
              <a:t>Simon Nora and Alan </a:t>
            </a:r>
            <a:r>
              <a:rPr lang="sk-SK" b="1" dirty="0" err="1" smtClean="0"/>
              <a:t>Minc</a:t>
            </a:r>
            <a:r>
              <a:rPr lang="sk-SK" b="1" dirty="0" smtClean="0"/>
              <a:t> </a:t>
            </a:r>
          </a:p>
          <a:p>
            <a:endParaRPr lang="sk-SK" b="1" dirty="0" smtClean="0"/>
          </a:p>
          <a:p>
            <a:r>
              <a:rPr lang="sk-SK" dirty="0" smtClean="0"/>
              <a:t>in </a:t>
            </a:r>
            <a:r>
              <a:rPr lang="sk-SK" i="1" dirty="0" err="1" smtClean="0"/>
              <a:t>L’informatisation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la societe</a:t>
            </a:r>
          </a:p>
          <a:p>
            <a:pPr>
              <a:buNone/>
            </a:pPr>
            <a:r>
              <a:rPr lang="sk-SK" dirty="0" smtClean="0"/>
              <a:t>   ( </a:t>
            </a:r>
            <a:r>
              <a:rPr lang="sk-SK" dirty="0" err="1" smtClean="0"/>
              <a:t>Computerizácia</a:t>
            </a:r>
            <a:r>
              <a:rPr lang="sk-SK" dirty="0" smtClean="0"/>
              <a:t> spoločnosti 1978)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0612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88641"/>
            <a:ext cx="7773338" cy="1596177"/>
          </a:xfrm>
        </p:spPr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asambláž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6" name="Zástupný symbol obsahu 3" descr="dio dada dram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9151" y="1446214"/>
            <a:ext cx="3800475" cy="5360987"/>
          </a:xfrm>
          <a:prstGeom prst="rect">
            <a:avLst/>
          </a:prstGeom>
        </p:spPr>
      </p:pic>
      <p:sp>
        <p:nvSpPr>
          <p:cNvPr id="21507" name="Obdĺžnik 4"/>
          <p:cNvSpPr>
            <a:spLocks noChangeArrowheads="1"/>
          </p:cNvSpPr>
          <p:nvPr/>
        </p:nvSpPr>
        <p:spPr bwMode="auto">
          <a:xfrm>
            <a:off x="7248526" y="2708275"/>
            <a:ext cx="3419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Johannes Baader: </a:t>
            </a:r>
          </a:p>
          <a:p>
            <a:r>
              <a:rPr lang="sk-SK" i="1">
                <a:latin typeface="Corbel" pitchFamily="34" charset="0"/>
              </a:rPr>
              <a:t>Veľké plasto-dio-dada-drama</a:t>
            </a:r>
            <a:r>
              <a:rPr lang="sk-SK">
                <a:latin typeface="Corbel" pitchFamily="34" charset="0"/>
              </a:rPr>
              <a:t>,</a:t>
            </a:r>
          </a:p>
          <a:p>
            <a:r>
              <a:rPr lang="sk-SK">
                <a:latin typeface="Corbel" pitchFamily="34" charset="0"/>
              </a:rPr>
              <a:t>Rozmery nedostupné,</a:t>
            </a:r>
          </a:p>
          <a:p>
            <a:r>
              <a:rPr lang="sk-SK">
                <a:latin typeface="Corbel" pitchFamily="34" charset="0"/>
              </a:rPr>
              <a:t>Zničené</a:t>
            </a:r>
          </a:p>
          <a:p>
            <a:r>
              <a:rPr lang="sk-SK">
                <a:latin typeface="Corbel" pitchFamily="34" charset="0"/>
              </a:rPr>
              <a:t>Fotografia z Prvej medzinárodnej dadaistickej výstav y.</a:t>
            </a:r>
          </a:p>
        </p:txBody>
      </p:sp>
    </p:spTree>
    <p:extLst>
      <p:ext uri="{BB962C8B-B14F-4D97-AF65-F5344CB8AC3E}">
        <p14:creationId xmlns:p14="http://schemas.microsoft.com/office/powerpoint/2010/main" val="6710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Readymades_objet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trouvé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0" name="Zástupný symbol obsahu 4" descr="sušia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64206" y="2366964"/>
            <a:ext cx="2520238" cy="3424237"/>
          </a:xfrm>
          <a:prstGeom prst="rect">
            <a:avLst/>
          </a:prstGeom>
        </p:spPr>
      </p:pic>
      <p:pic>
        <p:nvPicPr>
          <p:cNvPr id="22531" name="Zástupný symbol obsahu 5" descr="fontána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618648" y="2366964"/>
            <a:ext cx="2898054" cy="3424237"/>
          </a:xfrm>
          <a:prstGeom prst="rect">
            <a:avLst/>
          </a:prstGeom>
        </p:spPr>
      </p:pic>
      <p:sp>
        <p:nvSpPr>
          <p:cNvPr id="22532" name="Obdĺžnik 6"/>
          <p:cNvSpPr>
            <a:spLocks noChangeArrowheads="1"/>
          </p:cNvSpPr>
          <p:nvPr/>
        </p:nvSpPr>
        <p:spPr bwMode="auto">
          <a:xfrm>
            <a:off x="3935413" y="6237289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Sušiak na fľaše 1914 , Fontána 1917</a:t>
            </a:r>
          </a:p>
        </p:txBody>
      </p:sp>
    </p:spTree>
    <p:extLst>
      <p:ext uri="{BB962C8B-B14F-4D97-AF65-F5344CB8AC3E}">
        <p14:creationId xmlns:p14="http://schemas.microsoft.com/office/powerpoint/2010/main" val="25365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Readymades_objet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 </a:t>
            </a: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trouvé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4" name="Zástupný symbol obsahu 4" descr="lopata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3289" y="1557339"/>
            <a:ext cx="2193925" cy="4365625"/>
          </a:xfrm>
          <a:prstGeom prst="rect">
            <a:avLst/>
          </a:prstGeom>
        </p:spPr>
      </p:pic>
      <p:pic>
        <p:nvPicPr>
          <p:cNvPr id="23555" name="Zástupný symbol obsahu 5" descr="kolo.gif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74458" y="2366964"/>
            <a:ext cx="2986435" cy="3424237"/>
          </a:xfrm>
          <a:prstGeom prst="rect">
            <a:avLst/>
          </a:prstGeom>
        </p:spPr>
      </p:pic>
      <p:sp>
        <p:nvSpPr>
          <p:cNvPr id="23556" name="Obdĺžnik 6"/>
          <p:cNvSpPr>
            <a:spLocks noChangeArrowheads="1"/>
          </p:cNvSpPr>
          <p:nvPr/>
        </p:nvSpPr>
        <p:spPr bwMode="auto">
          <a:xfrm>
            <a:off x="2135188" y="593407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V predstihu zlomenej paže, 1915</a:t>
            </a:r>
          </a:p>
        </p:txBody>
      </p:sp>
      <p:sp>
        <p:nvSpPr>
          <p:cNvPr id="23557" name="Obdĺžnik 7"/>
          <p:cNvSpPr>
            <a:spLocks noChangeArrowheads="1"/>
          </p:cNvSpPr>
          <p:nvPr/>
        </p:nvSpPr>
        <p:spPr bwMode="auto">
          <a:xfrm>
            <a:off x="6311900" y="5949950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orbel" pitchFamily="34" charset="0"/>
              </a:rPr>
              <a:t>Koleso od bicykla 1913</a:t>
            </a:r>
          </a:p>
        </p:txBody>
      </p:sp>
    </p:spTree>
    <p:extLst>
      <p:ext uri="{BB962C8B-B14F-4D97-AF65-F5344CB8AC3E}">
        <p14:creationId xmlns:p14="http://schemas.microsoft.com/office/powerpoint/2010/main" val="33202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Mail </a:t>
            </a: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art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78" name="Zástupný symbol obsahu 6" descr="mail art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00033" y="2366964"/>
            <a:ext cx="4791935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Dot.com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mánia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" name="Zástupný symbol textu 4"/>
          <p:cNvSpPr>
            <a:spLocks noGrp="1"/>
          </p:cNvSpPr>
          <p:nvPr>
            <p:ph type="body" idx="1"/>
          </p:nvPr>
        </p:nvSpPr>
        <p:spPr>
          <a:xfrm>
            <a:off x="1991865" y="5684838"/>
            <a:ext cx="4029523" cy="715962"/>
          </a:xfrm>
        </p:spPr>
        <p:txBody>
          <a:bodyPr rtlCol="0"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b="0" i="1" dirty="0" smtClean="0"/>
              <a:t>Cabaret Voltaire </a:t>
            </a:r>
            <a:r>
              <a:rPr lang="sk-SK" b="0" i="1" dirty="0" smtClean="0"/>
              <a:t>,</a:t>
            </a:r>
            <a:r>
              <a:rPr lang="en-US" b="0" i="1" dirty="0" smtClean="0"/>
              <a:t> 1935</a:t>
            </a:r>
            <a:br>
              <a:rPr lang="en-US" b="0" i="1" dirty="0" smtClean="0"/>
            </a:br>
            <a:endParaRPr lang="sk-SK" dirty="0"/>
          </a:p>
        </p:txBody>
      </p:sp>
      <p:sp>
        <p:nvSpPr>
          <p:cNvPr id="25602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1981200" y="2449514"/>
            <a:ext cx="4040188" cy="3951287"/>
          </a:xfrm>
          <a:prstGeom prst="rect">
            <a:avLst/>
          </a:prstGeom>
        </p:spPr>
        <p:txBody>
          <a:bodyPr/>
          <a:lstStyle/>
          <a:p>
            <a:r>
              <a:rPr lang="sk-SK" dirty="0" err="1" smtClean="0"/>
              <a:t>mailing</a:t>
            </a:r>
            <a:r>
              <a:rPr lang="sk-SK" dirty="0" smtClean="0"/>
              <a:t> listy a servery :</a:t>
            </a:r>
          </a:p>
          <a:p>
            <a:r>
              <a:rPr lang="sk-SK" u="sng" dirty="0" smtClean="0">
                <a:hlinkClick r:id="rId2"/>
              </a:rPr>
              <a:t>7-11</a:t>
            </a:r>
            <a:r>
              <a:rPr lang="sk-SK" u="sng" dirty="0" smtClean="0"/>
              <a:t> </a:t>
            </a:r>
            <a:r>
              <a:rPr lang="sk-SK" dirty="0" smtClean="0"/>
              <a:t>  (dnes už neexistuje)</a:t>
            </a:r>
          </a:p>
          <a:p>
            <a:r>
              <a:rPr lang="sk-SK" dirty="0" smtClean="0"/>
              <a:t> </a:t>
            </a:r>
            <a:r>
              <a:rPr lang="sk-SK" u="sng" dirty="0" smtClean="0">
                <a:hlinkClick r:id="rId3"/>
              </a:rPr>
              <a:t>http://www.nettime.org/</a:t>
            </a:r>
            <a:r>
              <a:rPr lang="sk-SK" u="sng" dirty="0" smtClean="0"/>
              <a:t>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u="sng" dirty="0" smtClean="0">
                <a:hlinkClick r:id="rId4"/>
              </a:rPr>
              <a:t>http://rhizome.org/</a:t>
            </a:r>
            <a:r>
              <a:rPr lang="sk-SK" u="sng" dirty="0" smtClean="0"/>
              <a:t> </a:t>
            </a:r>
          </a:p>
          <a:p>
            <a:pPr marL="0" indent="0">
              <a:buNone/>
            </a:pPr>
            <a:endParaRPr lang="sk-SK" u="sng" dirty="0" smtClean="0"/>
          </a:p>
        </p:txBody>
      </p:sp>
      <p:pic>
        <p:nvPicPr>
          <p:cNvPr id="25603" name="Zástupný symbol obsahu 6" descr="voltaire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6456041" y="1403463"/>
            <a:ext cx="3767523" cy="49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Dot.com</a:t>
            </a: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 mánia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 err="1" smtClean="0"/>
              <a:t>Mark</a:t>
            </a:r>
            <a:r>
              <a:rPr lang="sk-SK" dirty="0" smtClean="0"/>
              <a:t> Amerika: GRAMMATRON 1995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sk-SK" dirty="0">
                <a:hlinkClick r:id="rId2"/>
              </a:rPr>
              <a:t>http://www.grammatron.com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1100 text spaces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2000 links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40+ minutes of original soundtrack delivered via Real Audio 3.0, 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unique hyperlink structures </a:t>
            </a:r>
            <a:endParaRPr lang="sk-SK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virtual gallery featuring scores of animated and still life images</a:t>
            </a:r>
            <a:endParaRPr lang="sk-SK" b="1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79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sk-SK" dirty="0" err="1" smtClean="0">
                <a:solidFill>
                  <a:schemeClr val="accent1">
                    <a:satMod val="150000"/>
                  </a:schemeClr>
                </a:solidFill>
              </a:rPr>
              <a:t>jodi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0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dirty="0" err="1" smtClean="0"/>
              <a:t>Joan</a:t>
            </a:r>
            <a:r>
              <a:rPr lang="sk-SK" dirty="0" smtClean="0"/>
              <a:t> </a:t>
            </a:r>
            <a:r>
              <a:rPr lang="sk-SK" dirty="0" err="1" smtClean="0"/>
              <a:t>Heemskerk</a:t>
            </a:r>
            <a:r>
              <a:rPr lang="sk-SK" dirty="0" smtClean="0"/>
              <a:t> a </a:t>
            </a:r>
            <a:r>
              <a:rPr lang="sk-SK" dirty="0" err="1" smtClean="0"/>
              <a:t>Dirk</a:t>
            </a:r>
            <a:r>
              <a:rPr lang="sk-SK" dirty="0" smtClean="0"/>
              <a:t> </a:t>
            </a:r>
            <a:r>
              <a:rPr lang="sk-SK" dirty="0" err="1" smtClean="0"/>
              <a:t>Paesman</a:t>
            </a:r>
            <a:r>
              <a:rPr lang="sk-SK" dirty="0" smtClean="0"/>
              <a:t> 1995 </a:t>
            </a:r>
          </a:p>
          <a:p>
            <a:r>
              <a:rPr lang="sk-SK" b="1" dirty="0" smtClean="0">
                <a:hlinkClick r:id="rId2"/>
              </a:rPr>
              <a:t>http://wwwwwwwww.jodi.org</a:t>
            </a:r>
            <a:endParaRPr lang="sk-SK" b="1" dirty="0" smtClean="0"/>
          </a:p>
          <a:p>
            <a:r>
              <a:rPr lang="sk-SK" b="1" dirty="0" smtClean="0">
                <a:hlinkClick r:id="rId3"/>
              </a:rPr>
              <a:t>http://map.jodi.org</a:t>
            </a:r>
            <a:endParaRPr lang="sk-SK" b="1" dirty="0" smtClean="0"/>
          </a:p>
          <a:p>
            <a:r>
              <a:rPr lang="sk-SK" b="1" dirty="0" smtClean="0">
                <a:hlinkClick r:id="rId4"/>
              </a:rPr>
              <a:t>http://text.jodi.org</a:t>
            </a:r>
            <a:endParaRPr lang="sk-SK" b="1" dirty="0" smtClean="0"/>
          </a:p>
          <a:p>
            <a:r>
              <a:rPr lang="sk-SK" b="1" dirty="0" smtClean="0">
                <a:hlinkClick r:id="rId5"/>
              </a:rPr>
              <a:t>http://blogspot.jodi.org/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2593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D60093"/>
                </a:solidFill>
              </a:rPr>
              <a:t>Dadaistické </a:t>
            </a:r>
            <a:r>
              <a:rPr lang="sk-SK" b="1" dirty="0">
                <a:solidFill>
                  <a:srgbClr val="D60093"/>
                </a:solidFill>
              </a:rPr>
              <a:t>štruktúry a koláže: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dirty="0" err="1"/>
              <a:t>Olia</a:t>
            </a:r>
            <a:r>
              <a:rPr lang="sk-SK" dirty="0"/>
              <a:t> </a:t>
            </a:r>
            <a:r>
              <a:rPr lang="sk-SK" dirty="0" err="1"/>
              <a:t>Lialina</a:t>
            </a:r>
            <a:r>
              <a:rPr lang="sk-SK" dirty="0"/>
              <a:t>: </a:t>
            </a:r>
            <a:r>
              <a:rPr lang="sk-SK" i="1" dirty="0"/>
              <a:t>MBCBFTW 1996</a:t>
            </a:r>
          </a:p>
          <a:p>
            <a:r>
              <a:rPr lang="sk-SK" i="1" dirty="0"/>
              <a:t> </a:t>
            </a:r>
            <a:r>
              <a:rPr lang="sk-SK" dirty="0"/>
              <a:t> My </a:t>
            </a:r>
            <a:r>
              <a:rPr lang="sk-SK" dirty="0" err="1"/>
              <a:t>boyfriend</a:t>
            </a:r>
            <a:r>
              <a:rPr lang="sk-SK" dirty="0"/>
              <a:t> </a:t>
            </a:r>
            <a:r>
              <a:rPr lang="sk-SK" dirty="0" err="1"/>
              <a:t>came</a:t>
            </a:r>
            <a:r>
              <a:rPr lang="sk-SK" dirty="0"/>
              <a:t> </a:t>
            </a:r>
            <a:r>
              <a:rPr lang="sk-SK" dirty="0" err="1"/>
              <a:t>back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war</a:t>
            </a:r>
            <a:r>
              <a:rPr lang="sk-SK" dirty="0"/>
              <a:t> </a:t>
            </a:r>
            <a:endParaRPr lang="sk-SK" u="sng" dirty="0">
              <a:hlinkClick r:id="rId2"/>
            </a:endParaRPr>
          </a:p>
          <a:p>
            <a:r>
              <a:rPr lang="sk-SK" u="sng" dirty="0">
                <a:hlinkClick r:id="rId2"/>
              </a:rPr>
              <a:t>http://www.teleportacia.org/war/war2.htm</a:t>
            </a:r>
            <a:r>
              <a:rPr lang="sk-SK" dirty="0"/>
              <a:t> </a:t>
            </a:r>
          </a:p>
          <a:p>
            <a:endParaRPr lang="sk-SK" dirty="0" smtClean="0"/>
          </a:p>
          <a:p>
            <a:r>
              <a:rPr lang="sk-SK" dirty="0" smtClean="0"/>
              <a:t>re-</a:t>
            </a:r>
            <a:r>
              <a:rPr lang="sk-SK" dirty="0" err="1" smtClean="0"/>
              <a:t>enactments</a:t>
            </a:r>
            <a:r>
              <a:rPr lang="sk-SK" dirty="0" smtClean="0"/>
              <a:t> </a:t>
            </a:r>
            <a:r>
              <a:rPr lang="sk-SK" dirty="0"/>
              <a:t>/ re-</a:t>
            </a:r>
            <a:r>
              <a:rPr lang="sk-SK" dirty="0" err="1"/>
              <a:t>makes</a:t>
            </a:r>
            <a:endParaRPr lang="sk-SK" dirty="0"/>
          </a:p>
          <a:p>
            <a:r>
              <a:rPr lang="sk-SK" u="sng" dirty="0" smtClean="0">
                <a:hlinkClick r:id="rId3"/>
              </a:rPr>
              <a:t>http</a:t>
            </a:r>
            <a:r>
              <a:rPr lang="sk-SK" u="sng" dirty="0">
                <a:hlinkClick r:id="rId3"/>
              </a:rPr>
              <a:t>://myboyfriendcamebackfromth.ewar.ru/</a:t>
            </a: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97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sk-SK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4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D60093"/>
                </a:solidFill>
              </a:rPr>
              <a:t>Ďalšie "Dadaistické" štruktúry a koláže:</a:t>
            </a:r>
            <a:r>
              <a:rPr lang="sk-SK" dirty="0" smtClean="0">
                <a:solidFill>
                  <a:srgbClr val="D60093"/>
                </a:solidFill>
              </a:rPr>
              <a:t/>
            </a:r>
            <a:br>
              <a:rPr lang="sk-SK" dirty="0" smtClean="0">
                <a:solidFill>
                  <a:srgbClr val="D60093"/>
                </a:solidFill>
              </a:rPr>
            </a:br>
            <a:r>
              <a:rPr lang="sk-SK" sz="2600" u="sng" dirty="0" err="1">
                <a:solidFill>
                  <a:srgbClr val="D60093"/>
                </a:solidFill>
                <a:hlinkClick r:id="rId2"/>
              </a:rPr>
              <a:t>Superbad</a:t>
            </a:r>
            <a:r>
              <a:rPr lang="sk-SK" sz="2600" u="sng" dirty="0">
                <a:solidFill>
                  <a:srgbClr val="D60093"/>
                </a:solidFill>
              </a:rPr>
              <a:t> </a:t>
            </a:r>
            <a:r>
              <a:rPr lang="sk-SK" sz="2600" dirty="0">
                <a:solidFill>
                  <a:srgbClr val="D60093"/>
                </a:solidFill>
              </a:rPr>
              <a:t>  /</a:t>
            </a:r>
            <a:r>
              <a:rPr lang="sk-SK" sz="2600" dirty="0" err="1">
                <a:solidFill>
                  <a:srgbClr val="D60093"/>
                </a:solidFill>
              </a:rPr>
              <a:t>Ben</a:t>
            </a:r>
            <a:r>
              <a:rPr lang="sk-SK" sz="2600" dirty="0">
                <a:solidFill>
                  <a:srgbClr val="D60093"/>
                </a:solidFill>
              </a:rPr>
              <a:t> </a:t>
            </a:r>
            <a:r>
              <a:rPr lang="sk-SK" sz="2600" dirty="0" err="1">
                <a:solidFill>
                  <a:srgbClr val="D60093"/>
                </a:solidFill>
              </a:rPr>
              <a:t>Benjamin</a:t>
            </a:r>
            <a:r>
              <a:rPr lang="sk-SK" sz="2600" dirty="0">
                <a:solidFill>
                  <a:srgbClr val="D60093"/>
                </a:solidFill>
              </a:rPr>
              <a:t> </a:t>
            </a:r>
            <a:r>
              <a:rPr lang="sk-SK" sz="2600" dirty="0">
                <a:solidFill>
                  <a:srgbClr val="D60093"/>
                </a:solidFill>
                <a:hlinkClick r:id="rId2"/>
              </a:rPr>
              <a:t>http://www.superbad.com/</a:t>
            </a:r>
            <a:r>
              <a:rPr lang="sk-SK" sz="2600" dirty="0">
                <a:solidFill>
                  <a:srgbClr val="D60093"/>
                </a:solidFill>
              </a:rPr>
              <a:t> </a:t>
            </a:r>
          </a:p>
          <a:p>
            <a:endParaRPr lang="sk-SK" sz="1600" u="sng" dirty="0">
              <a:solidFill>
                <a:srgbClr val="D60093"/>
              </a:solidFill>
              <a:hlinkClick r:id="rId3"/>
            </a:endParaRPr>
          </a:p>
          <a:p>
            <a:r>
              <a:rPr lang="sk-SK" sz="1600" u="sng" dirty="0">
                <a:solidFill>
                  <a:srgbClr val="D60093"/>
                </a:solidFill>
                <a:hlinkClick r:id="rId3"/>
              </a:rPr>
              <a:t>http://www.turbulence.org/Works/broadway/New_Pages/hegem_fr.html</a:t>
            </a:r>
            <a:r>
              <a:rPr lang="sk-SK" sz="1600" u="sng" dirty="0">
                <a:solidFill>
                  <a:srgbClr val="D60093"/>
                </a:solidFill>
              </a:rPr>
              <a:t> </a:t>
            </a:r>
          </a:p>
          <a:p>
            <a:r>
              <a:rPr lang="sk-SK" sz="2600" u="sng" dirty="0">
                <a:solidFill>
                  <a:srgbClr val="D60093"/>
                </a:solidFill>
              </a:rPr>
              <a:t> /</a:t>
            </a:r>
            <a:r>
              <a:rPr lang="sk-SK" sz="2600" dirty="0" err="1">
                <a:solidFill>
                  <a:srgbClr val="D60093"/>
                </a:solidFill>
              </a:rPr>
              <a:t>Annetta</a:t>
            </a:r>
            <a:r>
              <a:rPr lang="sk-SK" sz="2600" dirty="0">
                <a:solidFill>
                  <a:srgbClr val="D60093"/>
                </a:solidFill>
              </a:rPr>
              <a:t> </a:t>
            </a:r>
            <a:r>
              <a:rPr lang="sk-SK" sz="2600" dirty="0" err="1">
                <a:solidFill>
                  <a:srgbClr val="D60093"/>
                </a:solidFill>
              </a:rPr>
              <a:t>Weintraub</a:t>
            </a:r>
            <a:r>
              <a:rPr lang="sk-SK" sz="2600" dirty="0">
                <a:solidFill>
                  <a:srgbClr val="D60093"/>
                </a:solidFill>
              </a:rPr>
              <a:t> video, grafika a zvuk </a:t>
            </a:r>
          </a:p>
          <a:p>
            <a:r>
              <a:rPr lang="sk-SK" sz="2600" u="sng" dirty="0" err="1">
                <a:solidFill>
                  <a:srgbClr val="D60093"/>
                </a:solidFill>
                <a:hlinkClick r:id="rId4"/>
              </a:rPr>
              <a:t>Jesus</a:t>
            </a:r>
            <a:r>
              <a:rPr lang="sk-SK" sz="2600" u="sng" dirty="0">
                <a:solidFill>
                  <a:srgbClr val="D60093"/>
                </a:solidFill>
                <a:hlinkClick r:id="rId4"/>
              </a:rPr>
              <a:t> </a:t>
            </a:r>
            <a:r>
              <a:rPr lang="sk-SK" sz="2600" u="sng" dirty="0" err="1">
                <a:solidFill>
                  <a:srgbClr val="D60093"/>
                </a:solidFill>
                <a:hlinkClick r:id="rId4"/>
              </a:rPr>
              <a:t>dress</a:t>
            </a:r>
            <a:r>
              <a:rPr lang="sk-SK" sz="2600" u="sng" dirty="0">
                <a:solidFill>
                  <a:srgbClr val="D60093"/>
                </a:solidFill>
                <a:hlinkClick r:id="rId4"/>
              </a:rPr>
              <a:t> </a:t>
            </a:r>
            <a:r>
              <a:rPr lang="sk-SK" sz="2600" u="sng" dirty="0" err="1">
                <a:solidFill>
                  <a:srgbClr val="D60093"/>
                </a:solidFill>
                <a:hlinkClick r:id="rId4"/>
              </a:rPr>
              <a:t>up</a:t>
            </a:r>
            <a:r>
              <a:rPr lang="sk-SK" sz="2600" u="sng" dirty="0">
                <a:solidFill>
                  <a:srgbClr val="D60093"/>
                </a:solidFill>
                <a:hlinkClick r:id="rId4"/>
              </a:rPr>
              <a:t>!</a:t>
            </a:r>
            <a:r>
              <a:rPr lang="sk-SK" sz="2600" dirty="0">
                <a:solidFill>
                  <a:srgbClr val="D60093"/>
                </a:solidFill>
              </a:rPr>
              <a:t>. : skôr než koláž, </a:t>
            </a:r>
            <a:r>
              <a:rPr lang="sk-SK" sz="2600" dirty="0" err="1">
                <a:solidFill>
                  <a:srgbClr val="D60093"/>
                </a:solidFill>
              </a:rPr>
              <a:t>blasfemická</a:t>
            </a:r>
            <a:r>
              <a:rPr lang="sk-SK" sz="2600" dirty="0">
                <a:solidFill>
                  <a:srgbClr val="D60093"/>
                </a:solidFill>
              </a:rPr>
              <a:t> "</a:t>
            </a:r>
            <a:r>
              <a:rPr lang="sk-SK" sz="2600" dirty="0" err="1">
                <a:solidFill>
                  <a:srgbClr val="D60093"/>
                </a:solidFill>
              </a:rPr>
              <a:t>vystrihovánka</a:t>
            </a:r>
            <a:r>
              <a:rPr lang="sk-SK" sz="2600" dirty="0">
                <a:solidFill>
                  <a:srgbClr val="D60093"/>
                </a:solidFill>
              </a:rPr>
              <a:t>“  </a:t>
            </a:r>
            <a:r>
              <a:rPr lang="sk-SK" dirty="0" smtClean="0">
                <a:solidFill>
                  <a:srgbClr val="D60093"/>
                </a:solidFill>
                <a:hlinkClick r:id="rId4"/>
              </a:rPr>
              <a:t>http://www.jesusdressup.com/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sk-SK" b="1" dirty="0" smtClean="0"/>
          </a:p>
          <a:p>
            <a:r>
              <a:rPr lang="sk-SK" b="1" dirty="0" smtClean="0"/>
              <a:t>BEN BENJAMIN: </a:t>
            </a:r>
            <a:r>
              <a:rPr lang="sk-SK" dirty="0" err="1" smtClean="0"/>
              <a:t>Superbad</a:t>
            </a:r>
            <a:r>
              <a:rPr lang="sk-SK" dirty="0" smtClean="0"/>
              <a:t>, 1995</a:t>
            </a:r>
          </a:p>
          <a:p>
            <a:r>
              <a:rPr lang="sk-SK" u="sng" dirty="0" smtClean="0">
                <a:hlinkClick r:id="rId2"/>
              </a:rPr>
              <a:t>http://www.superbad.com/</a:t>
            </a:r>
            <a:endParaRPr lang="sk-SK" dirty="0" smtClean="0"/>
          </a:p>
          <a:p>
            <a:r>
              <a:rPr lang="sk-SK" dirty="0" smtClean="0"/>
              <a:t> </a:t>
            </a:r>
          </a:p>
          <a:p>
            <a:r>
              <a:rPr lang="sk-SK" dirty="0" err="1" smtClean="0"/>
              <a:t>Rhizome</a:t>
            </a:r>
            <a:r>
              <a:rPr lang="sk-SK" dirty="0" smtClean="0"/>
              <a:t> interview:</a:t>
            </a:r>
          </a:p>
          <a:p>
            <a:r>
              <a:rPr lang="sk-SK" dirty="0" smtClean="0"/>
              <a:t>„</a:t>
            </a:r>
            <a:r>
              <a:rPr lang="en-US" dirty="0" smtClean="0"/>
              <a:t>Some people would call what you do, "shitty, ignorant and</a:t>
            </a:r>
            <a:r>
              <a:rPr lang="sk-SK" dirty="0" smtClean="0"/>
              <a:t>  </a:t>
            </a:r>
            <a:r>
              <a:rPr lang="en-US" dirty="0" smtClean="0"/>
              <a:t>irrelevant trash„</a:t>
            </a:r>
            <a:endParaRPr lang="sk-SK" dirty="0" smtClean="0"/>
          </a:p>
          <a:p>
            <a:r>
              <a:rPr lang="en-US" dirty="0" smtClean="0"/>
              <a:t> What would you say to them?</a:t>
            </a:r>
            <a:br>
              <a:rPr lang="en-US" dirty="0" smtClean="0"/>
            </a:br>
            <a:r>
              <a:rPr lang="en-US" dirty="0" smtClean="0"/>
              <a:t>BB: Usually, I say, "Geez, Mom. I'm doing the best I can</a:t>
            </a:r>
            <a:r>
              <a:rPr lang="sk-SK" dirty="0" smtClean="0"/>
              <a:t>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9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PREDCHODCA TELEMATIC ARTU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b="1" cap="all" dirty="0" err="1" smtClean="0"/>
              <a:t>myron</a:t>
            </a:r>
            <a:r>
              <a:rPr lang="sk-SK" b="1" cap="all" dirty="0" smtClean="0"/>
              <a:t> </a:t>
            </a:r>
            <a:r>
              <a:rPr lang="sk-SK" b="1" cap="all" dirty="0" err="1" smtClean="0"/>
              <a:t>krueger</a:t>
            </a:r>
            <a:r>
              <a:rPr lang="sk-SK" b="1" cap="all" dirty="0" smtClean="0"/>
              <a:t>: </a:t>
            </a:r>
            <a:r>
              <a:rPr lang="sk-SK" b="1" cap="all" dirty="0" err="1" smtClean="0"/>
              <a:t>Videoplace</a:t>
            </a:r>
            <a:r>
              <a:rPr lang="sk-SK" b="1" cap="all" dirty="0" smtClean="0"/>
              <a:t>, 1975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http://www.youtube.com/watch?v=dmmxVA5xhuo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Ukážka/</a:t>
            </a:r>
            <a:r>
              <a:rPr lang="sk-SK" dirty="0" err="1" smtClean="0"/>
              <a:t>remake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www.youtube.com/watch?v=7G-6LinmDCI</a:t>
            </a:r>
            <a:r>
              <a:rPr lang="sk-SK" dirty="0" smtClean="0"/>
              <a:t>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55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Stratégie </a:t>
            </a:r>
            <a:r>
              <a:rPr lang="sk-SK" dirty="0"/>
              <a:t>v </a:t>
            </a:r>
            <a:r>
              <a:rPr lang="sk-SK" dirty="0" smtClean="0"/>
              <a:t>NMA II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OD APROPRIÁCIE  K OTVORENÉMU ZDROJU   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46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dirty="0" smtClean="0">
                <a:solidFill>
                  <a:schemeClr val="accent1">
                    <a:satMod val="150000"/>
                  </a:schemeClr>
                </a:solidFill>
              </a:rPr>
              <a:t>OD APROPRIÁCIE  K OTVORENÉMU ZDROJU</a:t>
            </a:r>
            <a:endParaRPr lang="sk-SK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8" name="Zástupný symbol obsahu 5"/>
          <p:cNvSpPr>
            <a:spLocks noGrp="1"/>
          </p:cNvSpPr>
          <p:nvPr>
            <p:ph sz="quarter" idx="4294967295"/>
          </p:nvPr>
        </p:nvSpPr>
        <p:spPr>
          <a:xfrm>
            <a:off x="1981200" y="1773239"/>
            <a:ext cx="4038600" cy="4624387"/>
          </a:xfrm>
          <a:prstGeom prst="rect">
            <a:avLst/>
          </a:prstGeom>
        </p:spPr>
        <p:txBody>
          <a:bodyPr/>
          <a:lstStyle/>
          <a:p>
            <a:endParaRPr lang="sk-SK" dirty="0" smtClean="0"/>
          </a:p>
          <a:p>
            <a:pPr>
              <a:buFont typeface="Wingdings 2" pitchFamily="18" charset="2"/>
              <a:buNone/>
            </a:pPr>
            <a:r>
              <a:rPr lang="sk-SK" sz="1800" dirty="0"/>
              <a:t>  </a:t>
            </a:r>
          </a:p>
          <a:p>
            <a:r>
              <a:rPr lang="sk-SK" dirty="0" smtClean="0"/>
              <a:t>Michael </a:t>
            </a:r>
            <a:r>
              <a:rPr lang="sk-SK" dirty="0" err="1" smtClean="0"/>
              <a:t>Mandiberg</a:t>
            </a:r>
            <a:r>
              <a:rPr lang="sk-SK" dirty="0" smtClean="0"/>
              <a:t>: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Sherrie</a:t>
            </a:r>
            <a:r>
              <a:rPr lang="sk-SK" dirty="0" smtClean="0"/>
              <a:t> </a:t>
            </a:r>
            <a:r>
              <a:rPr lang="sk-SK" dirty="0" err="1" smtClean="0"/>
              <a:t>Levine</a:t>
            </a:r>
            <a:r>
              <a:rPr lang="sk-SK" dirty="0" smtClean="0"/>
              <a:t> 2001 </a:t>
            </a:r>
          </a:p>
          <a:p>
            <a:endParaRPr lang="sk-SK" dirty="0" smtClean="0"/>
          </a:p>
          <a:p>
            <a:r>
              <a:rPr lang="sk-SK" sz="1800" u="sng" dirty="0">
                <a:hlinkClick r:id="rId2" tooltip="www.afterwalkerevans.com"/>
              </a:rPr>
              <a:t>www.afterwalkerevans.com</a:t>
            </a:r>
            <a:endParaRPr lang="sk-SK" sz="1800" u="sng" dirty="0"/>
          </a:p>
          <a:p>
            <a:endParaRPr lang="sk-SK" sz="1800" u="sng" dirty="0"/>
          </a:p>
          <a:p>
            <a:r>
              <a:rPr lang="sk-SK" sz="1800" u="sng" dirty="0">
                <a:hlinkClick r:id="rId3" tooltip="www.aftersherrielevine.com"/>
              </a:rPr>
              <a:t>www.aftersherrielevine.com</a:t>
            </a:r>
            <a:endParaRPr lang="sk-SK" sz="1800" dirty="0"/>
          </a:p>
          <a:p>
            <a:endParaRPr lang="sk-SK" sz="1800" dirty="0"/>
          </a:p>
          <a:p>
            <a:endParaRPr lang="sk-SK" dirty="0" smtClean="0"/>
          </a:p>
        </p:txBody>
      </p:sp>
      <p:pic>
        <p:nvPicPr>
          <p:cNvPr id="29699" name="Zástupný symbol obsahu 10" descr="levine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728226" y="2366964"/>
            <a:ext cx="267889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pPr>
              <a:buNone/>
            </a:pPr>
            <a:r>
              <a:rPr lang="sk-SK" sz="1800" dirty="0"/>
              <a:t>  </a:t>
            </a:r>
            <a:r>
              <a:rPr lang="sk-SK" sz="1800" u="sng" dirty="0">
                <a:hlinkClick r:id="rId2"/>
              </a:rPr>
              <a:t>http://r-s-g.org/PP/</a:t>
            </a:r>
            <a:r>
              <a:rPr lang="sk-SK" sz="1800" dirty="0"/>
              <a:t>  - RSG: </a:t>
            </a:r>
            <a:r>
              <a:rPr lang="sk-SK" sz="1800" dirty="0" err="1"/>
              <a:t>prepared</a:t>
            </a:r>
            <a:r>
              <a:rPr lang="sk-SK" sz="1800" dirty="0"/>
              <a:t> </a:t>
            </a:r>
            <a:r>
              <a:rPr lang="sk-SK" sz="1800" dirty="0" err="1"/>
              <a:t>PlayStation</a:t>
            </a:r>
            <a:r>
              <a:rPr lang="sk-SK" sz="1800" dirty="0"/>
              <a:t>, 2005 </a:t>
            </a:r>
            <a:r>
              <a:rPr lang="sk-SK" sz="1800" dirty="0" err="1"/>
              <a:t>manipulated</a:t>
            </a:r>
            <a:r>
              <a:rPr lang="sk-SK" sz="1800" dirty="0"/>
              <a:t> video game</a:t>
            </a:r>
          </a:p>
          <a:p>
            <a:pPr>
              <a:buNone/>
            </a:pPr>
            <a:endParaRPr lang="sk-SK" sz="1800" dirty="0"/>
          </a:p>
          <a:p>
            <a:r>
              <a:rPr lang="en-US" b="1" dirty="0" smtClean="0"/>
              <a:t>PREPARED PLAYSTATION</a:t>
            </a:r>
            <a:endParaRPr lang="sk-SK" dirty="0" smtClean="0"/>
          </a:p>
          <a:p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PlayStatio</a:t>
            </a:r>
            <a:r>
              <a:rPr lang="sk-SK" dirty="0" smtClean="0"/>
              <a:t>n </a:t>
            </a:r>
            <a:r>
              <a:rPr lang="sk-SK" dirty="0" err="1" smtClean="0"/>
              <a:t>games</a:t>
            </a:r>
            <a:endParaRPr lang="sk-SK" dirty="0" smtClean="0"/>
          </a:p>
          <a:p>
            <a:r>
              <a:rPr lang="sk-SK" dirty="0" err="1" smtClean="0"/>
              <a:t>Code</a:t>
            </a:r>
            <a:r>
              <a:rPr lang="sk-SK" dirty="0" smtClean="0"/>
              <a:t> </a:t>
            </a:r>
            <a:r>
              <a:rPr lang="en-US" dirty="0" smtClean="0"/>
              <a:t>bugs</a:t>
            </a:r>
            <a:r>
              <a:rPr lang="sk-SK" dirty="0" smtClean="0"/>
              <a:t>,</a:t>
            </a:r>
            <a:r>
              <a:rPr lang="en-US" dirty="0" smtClean="0"/>
              <a:t>glitches</a:t>
            </a:r>
            <a:endParaRPr lang="sk-SK" dirty="0" smtClean="0"/>
          </a:p>
          <a:p>
            <a:r>
              <a:rPr lang="sk-SK" dirty="0" err="1" smtClean="0"/>
              <a:t>Creating</a:t>
            </a:r>
            <a:r>
              <a:rPr lang="sk-SK" dirty="0" smtClean="0"/>
              <a:t> game </a:t>
            </a:r>
            <a:r>
              <a:rPr lang="sk-SK" dirty="0" err="1" smtClean="0"/>
              <a:t>loops</a:t>
            </a:r>
            <a:r>
              <a:rPr lang="sk-SK" dirty="0" smtClean="0"/>
              <a:t> </a:t>
            </a:r>
          </a:p>
          <a:p>
            <a:r>
              <a:rPr lang="sk-SK" b="1" i="1" dirty="0" err="1" smtClean="0"/>
              <a:t>Videogames</a:t>
            </a:r>
            <a:r>
              <a:rPr lang="sk-SK" b="1" i="1" dirty="0" smtClean="0"/>
              <a:t>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</a:t>
            </a:r>
            <a:r>
              <a:rPr lang="sk-SK" b="1" i="1" dirty="0" err="1" smtClean="0"/>
              <a:t>medium</a:t>
            </a:r>
            <a:r>
              <a:rPr lang="sk-SK" b="1" i="1" dirty="0" smtClean="0"/>
              <a:t> / </a:t>
            </a:r>
            <a:r>
              <a:rPr lang="sk-SK" dirty="0" smtClean="0"/>
              <a:t>and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content</a:t>
            </a:r>
            <a:endParaRPr lang="sk-SK" dirty="0" smtClean="0"/>
          </a:p>
          <a:p>
            <a:r>
              <a:rPr lang="sk-SK" dirty="0" smtClean="0"/>
              <a:t>No </a:t>
            </a:r>
            <a:r>
              <a:rPr lang="sk-SK" dirty="0" err="1" smtClean="0"/>
              <a:t>additional</a:t>
            </a:r>
            <a:r>
              <a:rPr lang="sk-SK" dirty="0" smtClean="0"/>
              <a:t> </a:t>
            </a:r>
            <a:r>
              <a:rPr lang="sk-SK" dirty="0" err="1" smtClean="0"/>
              <a:t>editing</a:t>
            </a:r>
            <a:r>
              <a:rPr lang="sk-SK" dirty="0" smtClean="0"/>
              <a:t> or </a:t>
            </a:r>
            <a:r>
              <a:rPr lang="sk-SK" dirty="0" err="1" smtClean="0"/>
              <a:t>found</a:t>
            </a:r>
            <a:r>
              <a:rPr lang="sk-SK" dirty="0" smtClean="0"/>
              <a:t> </a:t>
            </a:r>
            <a:r>
              <a:rPr lang="sk-SK" dirty="0" err="1" smtClean="0"/>
              <a:t>footage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11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 APROPRIÁCIE  K OTVORENÉMU ZDROJU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k-SK" sz="1800" dirty="0">
                <a:hlinkClick r:id="rId2"/>
              </a:rPr>
              <a:t>http://</a:t>
            </a:r>
            <a:r>
              <a:rPr lang="sk-SK" sz="1800" dirty="0">
                <a:hlinkClick r:id="rId2"/>
              </a:rPr>
              <a:t>www.thomson-craighead.net/thap.html</a:t>
            </a:r>
            <a:r>
              <a:rPr lang="en-US" sz="1800" dirty="0"/>
              <a:t> </a:t>
            </a:r>
            <a:r>
              <a:rPr lang="sk-SK" sz="1800" dirty="0"/>
              <a:t>http://www.triggerhappy.org/ </a:t>
            </a:r>
            <a:r>
              <a:rPr lang="en-US" sz="1800" dirty="0"/>
              <a:t> </a:t>
            </a:r>
          </a:p>
          <a:p>
            <a:r>
              <a:rPr lang="sk-SK" sz="1800" dirty="0">
                <a:hlinkClick r:id="rId3"/>
              </a:rPr>
              <a:t>http://www.triggerhappy.org/</a:t>
            </a:r>
            <a:endParaRPr lang="sk-SK" sz="1800" dirty="0"/>
          </a:p>
          <a:p>
            <a:endParaRPr lang="sk-SK" dirty="0" smtClean="0"/>
          </a:p>
          <a:p>
            <a:r>
              <a:rPr lang="sk-SK" dirty="0" err="1" smtClean="0"/>
              <a:t>Thomson</a:t>
            </a:r>
            <a:r>
              <a:rPr lang="sk-SK" dirty="0" smtClean="0"/>
              <a:t> and </a:t>
            </a:r>
            <a:r>
              <a:rPr lang="sk-SK" dirty="0" err="1" smtClean="0"/>
              <a:t>Craighead</a:t>
            </a:r>
            <a:r>
              <a:rPr lang="sk-SK" dirty="0" smtClean="0"/>
              <a:t>: </a:t>
            </a:r>
          </a:p>
          <a:p>
            <a:r>
              <a:rPr lang="sk-SK" dirty="0" smtClean="0"/>
              <a:t>TRIGGER HAPPY</a:t>
            </a:r>
            <a:r>
              <a:rPr lang="sk-SK" dirty="0"/>
              <a:t> 1998, </a:t>
            </a:r>
            <a:r>
              <a:rPr lang="sk-SK" dirty="0" err="1"/>
              <a:t>web-based</a:t>
            </a:r>
            <a:r>
              <a:rPr lang="sk-SK" dirty="0"/>
              <a:t> video game</a:t>
            </a:r>
          </a:p>
          <a:p>
            <a:r>
              <a:rPr lang="en-US" dirty="0" smtClean="0"/>
              <a:t>arcade game, Space Invaders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7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Eva and Franco Mattes </a:t>
            </a:r>
            <a:r>
              <a:rPr lang="sk-SK" sz="4000" dirty="0"/>
              <a:t/>
            </a:r>
            <a:br>
              <a:rPr lang="sk-SK" sz="4000" dirty="0"/>
            </a:br>
            <a:r>
              <a:rPr lang="en-US" sz="4000" dirty="0"/>
              <a:t>aka 0100101110101101.ORG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1484785"/>
            <a:ext cx="7772870" cy="460851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k-SK" sz="1400" dirty="0" err="1"/>
              <a:t>Net</a:t>
            </a:r>
            <a:r>
              <a:rPr lang="sk-SK" sz="1400" dirty="0"/>
              <a:t> </a:t>
            </a:r>
            <a:r>
              <a:rPr lang="sk-SK" sz="1400" dirty="0" err="1"/>
              <a:t>art</a:t>
            </a:r>
            <a:r>
              <a:rPr lang="sk-SK" sz="1400" dirty="0"/>
              <a:t> </a:t>
            </a:r>
            <a:r>
              <a:rPr lang="sk-SK" sz="1400" dirty="0" err="1"/>
              <a:t>pioneers</a:t>
            </a:r>
            <a:endParaRPr lang="sk-SK" sz="1400" dirty="0"/>
          </a:p>
          <a:p>
            <a:r>
              <a:rPr lang="sk-SK" sz="1400" dirty="0" err="1"/>
              <a:t>Subversive</a:t>
            </a:r>
            <a:r>
              <a:rPr lang="sk-SK" sz="1400" dirty="0"/>
              <a:t> </a:t>
            </a:r>
            <a:r>
              <a:rPr lang="sk-SK" sz="1400" dirty="0" err="1"/>
              <a:t>approach</a:t>
            </a:r>
            <a:r>
              <a:rPr lang="sk-SK" sz="1400" dirty="0"/>
              <a:t> </a:t>
            </a:r>
          </a:p>
          <a:p>
            <a:r>
              <a:rPr lang="sk-SK" sz="1400" dirty="0" err="1"/>
              <a:t>Manipulated</a:t>
            </a:r>
            <a:r>
              <a:rPr lang="sk-SK" sz="1400" dirty="0"/>
              <a:t> </a:t>
            </a:r>
            <a:r>
              <a:rPr lang="sk-SK" sz="1400" dirty="0" err="1"/>
              <a:t>videogames</a:t>
            </a:r>
            <a:endParaRPr lang="sk-SK" sz="1400" dirty="0"/>
          </a:p>
          <a:p>
            <a:r>
              <a:rPr lang="sk-SK" sz="1400" dirty="0" err="1"/>
              <a:t>Digital</a:t>
            </a:r>
            <a:r>
              <a:rPr lang="sk-SK" sz="1400" dirty="0"/>
              <a:t> </a:t>
            </a:r>
            <a:r>
              <a:rPr lang="sk-SK" sz="1400" dirty="0" err="1"/>
              <a:t>collage</a:t>
            </a:r>
            <a:r>
              <a:rPr lang="sk-SK" sz="1400" dirty="0"/>
              <a:t>...</a:t>
            </a:r>
          </a:p>
          <a:p>
            <a:r>
              <a:rPr lang="sk-SK" sz="1400" b="1" dirty="0" err="1"/>
              <a:t>Radical</a:t>
            </a:r>
            <a:r>
              <a:rPr lang="sk-SK" sz="1400" b="1" dirty="0"/>
              <a:t> internet </a:t>
            </a:r>
            <a:r>
              <a:rPr lang="sk-SK" sz="1400" b="1" dirty="0" err="1"/>
              <a:t>coup</a:t>
            </a:r>
            <a:r>
              <a:rPr lang="sk-SK" sz="1400" b="1" dirty="0"/>
              <a:t>: </a:t>
            </a:r>
          </a:p>
          <a:p>
            <a:r>
              <a:rPr lang="sk-SK" sz="1400" b="1" dirty="0" err="1"/>
              <a:t>Vaticano.org</a:t>
            </a:r>
            <a:r>
              <a:rPr lang="sk-SK" sz="1400" dirty="0"/>
              <a:t>: </a:t>
            </a:r>
            <a:endParaRPr lang="sk-SK" sz="1400" i="1" dirty="0"/>
          </a:p>
          <a:p>
            <a:r>
              <a:rPr lang="sk-SK" sz="1400" dirty="0">
                <a:hlinkClick r:id="rId2"/>
              </a:rPr>
              <a:t>http://0100101110101101.org/vaticano-org</a:t>
            </a:r>
            <a:r>
              <a:rPr lang="sk-SK" sz="1400" dirty="0">
                <a:hlinkClick r:id="rId2"/>
              </a:rPr>
              <a:t>/</a:t>
            </a:r>
            <a:endParaRPr lang="sk-SK" sz="1400" dirty="0"/>
          </a:p>
          <a:p>
            <a:r>
              <a:rPr lang="sk-SK" sz="1400" dirty="0">
                <a:hlinkClick r:id="rId3"/>
              </a:rPr>
              <a:t>http://www.vatican.va/</a:t>
            </a:r>
            <a:r>
              <a:rPr lang="sk-SK" sz="1400" dirty="0"/>
              <a:t> </a:t>
            </a:r>
          </a:p>
          <a:p>
            <a:endParaRPr lang="sk-SK" sz="1400" dirty="0"/>
          </a:p>
          <a:p>
            <a:r>
              <a:rPr lang="sk-SK" sz="1400" b="1" dirty="0" err="1"/>
              <a:t>Fake</a:t>
            </a:r>
            <a:r>
              <a:rPr lang="sk-SK" sz="1400" b="1" dirty="0"/>
              <a:t> identity</a:t>
            </a:r>
            <a:r>
              <a:rPr lang="sk-SK" sz="1400" dirty="0"/>
              <a:t>:   </a:t>
            </a:r>
            <a:r>
              <a:rPr lang="en-US" sz="1600" dirty="0" err="1">
                <a:hlinkClick r:id="rId4" action="ppaction://hlinkfile"/>
              </a:rPr>
              <a:t>Darko</a:t>
            </a:r>
            <a:r>
              <a:rPr lang="en-US" sz="1600" dirty="0">
                <a:hlinkClick r:id="rId4" action="ppaction://hlinkfile"/>
              </a:rPr>
              <a:t> </a:t>
            </a:r>
            <a:r>
              <a:rPr lang="en-US" sz="1600" dirty="0" err="1">
                <a:hlinkClick r:id="rId4" action="ppaction://hlinkfile"/>
              </a:rPr>
              <a:t>Maver</a:t>
            </a:r>
            <a:r>
              <a:rPr lang="sk-SK" sz="1600" dirty="0"/>
              <a:t>, </a:t>
            </a:r>
            <a:r>
              <a:rPr lang="en-US" sz="1600" dirty="0"/>
              <a:t>The most famous made-up artist</a:t>
            </a:r>
            <a:br>
              <a:rPr lang="en-US" sz="1600" dirty="0"/>
            </a:br>
            <a:r>
              <a:rPr lang="en-US" sz="1600" dirty="0"/>
              <a:t>1998 – 1999</a:t>
            </a:r>
            <a:r>
              <a:rPr lang="sk-SK" sz="1600" dirty="0"/>
              <a:t> </a:t>
            </a:r>
            <a:r>
              <a:rPr lang="sk-SK" sz="1600" dirty="0">
                <a:hlinkClick r:id="rId5"/>
              </a:rPr>
              <a:t>http://0100101110101101.org/darko-maver</a:t>
            </a:r>
            <a:r>
              <a:rPr lang="sk-SK" sz="1600" dirty="0">
                <a:hlinkClick r:id="rId5"/>
              </a:rPr>
              <a:t>/</a:t>
            </a:r>
            <a:endParaRPr lang="sk-SK" sz="1600" dirty="0"/>
          </a:p>
          <a:p>
            <a:r>
              <a:rPr lang="sk-SK" sz="1600" dirty="0"/>
              <a:t>¨</a:t>
            </a:r>
            <a:r>
              <a:rPr lang="sk-SK" sz="1600" dirty="0">
                <a:solidFill>
                  <a:srgbClr val="FF0000"/>
                </a:solidFill>
              </a:rPr>
              <a:t>end denní 20.3.18</a:t>
            </a:r>
            <a:r>
              <a:rPr lang="it-IT" sz="1600" dirty="0"/>
              <a:t/>
            </a:r>
            <a:br>
              <a:rPr lang="it-IT" sz="1600" dirty="0"/>
            </a:b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5228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b="1" cap="all" dirty="0" err="1" smtClean="0"/>
              <a:t>Roy</a:t>
            </a:r>
            <a:r>
              <a:rPr lang="sk-SK" b="1" cap="all" dirty="0" smtClean="0"/>
              <a:t> </a:t>
            </a:r>
            <a:r>
              <a:rPr lang="sk-SK" b="1" cap="all" dirty="0" err="1" smtClean="0"/>
              <a:t>Ascott</a:t>
            </a:r>
            <a:r>
              <a:rPr lang="sk-SK" b="1" cap="all" dirty="0" smtClean="0"/>
              <a:t>:</a:t>
            </a:r>
            <a:r>
              <a:rPr lang="sk-SK" b="1" dirty="0" smtClean="0"/>
              <a:t> </a:t>
            </a:r>
            <a:r>
              <a:rPr lang="sk-SK" b="1" i="1" dirty="0" err="1" smtClean="0"/>
              <a:t>Is</a:t>
            </a:r>
            <a:r>
              <a:rPr lang="sk-SK" b="1" i="1" dirty="0" smtClean="0"/>
              <a:t> </a:t>
            </a:r>
            <a:r>
              <a:rPr lang="sk-SK" b="1" i="1" dirty="0" err="1" smtClean="0"/>
              <a:t>there</a:t>
            </a:r>
            <a:r>
              <a:rPr lang="sk-SK" b="1" i="1" dirty="0" smtClean="0"/>
              <a:t> love in </a:t>
            </a:r>
            <a:r>
              <a:rPr lang="sk-SK" b="1" i="1" dirty="0" err="1" smtClean="0"/>
              <a:t>Telematic</a:t>
            </a:r>
            <a:r>
              <a:rPr lang="sk-SK" b="1" i="1" dirty="0" smtClean="0"/>
              <a:t> </a:t>
            </a:r>
            <a:r>
              <a:rPr lang="sk-SK" b="1" i="1" dirty="0" err="1" smtClean="0"/>
              <a:t>Embrace</a:t>
            </a:r>
            <a:r>
              <a:rPr lang="cs-CZ" b="1" i="1" dirty="0" smtClean="0"/>
              <a:t>?</a:t>
            </a:r>
            <a:r>
              <a:rPr lang="cs-CZ" b="1" dirty="0" smtClean="0"/>
              <a:t>  (1990)</a:t>
            </a:r>
          </a:p>
          <a:p>
            <a:endParaRPr lang="cs-CZ" dirty="0" smtClean="0"/>
          </a:p>
          <a:p>
            <a:r>
              <a:rPr lang="sk-SK" dirty="0" smtClean="0"/>
              <a:t>- </a:t>
            </a:r>
            <a:r>
              <a:rPr lang="sk-SK" dirty="0" err="1" smtClean="0"/>
              <a:t>Telematika</a:t>
            </a:r>
            <a:r>
              <a:rPr lang="sk-SK" dirty="0" smtClean="0"/>
              <a:t> je umelá extenzia ľudskej inteligencie a percepcie</a:t>
            </a:r>
          </a:p>
          <a:p>
            <a:r>
              <a:rPr lang="sk-SK" dirty="0" smtClean="0"/>
              <a:t>- </a:t>
            </a:r>
            <a:r>
              <a:rPr lang="sk-SK" dirty="0" err="1" smtClean="0"/>
              <a:t>Telematická</a:t>
            </a:r>
            <a:r>
              <a:rPr lang="sk-SK" dirty="0" smtClean="0"/>
              <a:t> kultúra -  nemyslíme, nevidíme a necítime v izolácií, kreativita je zdieľaná a autorstvo distribuované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63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b="1" dirty="0" smtClean="0"/>
              <a:t>TELEMATIC ART -</a:t>
            </a:r>
            <a:r>
              <a:rPr lang="sk-SK" dirty="0" smtClean="0"/>
              <a:t> Prvý krát použil termín v roku 1983 – </a:t>
            </a:r>
            <a:r>
              <a:rPr lang="sk-SK" i="1" dirty="0" smtClean="0"/>
              <a:t>termín označuje počítačovú komunikáciu a sieť medzi geograficky vzdialenými jednotlivcami či inštitúciami, ľudskou mysľou, umelými systémami inteligencie a vnímania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60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Paul Sermon </a:t>
            </a:r>
            <a:r>
              <a:rPr lang="sk-SK" dirty="0" smtClean="0"/>
              <a:t>: </a:t>
            </a:r>
            <a:r>
              <a:rPr lang="en-US" dirty="0" err="1" smtClean="0"/>
              <a:t>Telematic</a:t>
            </a:r>
            <a:r>
              <a:rPr lang="en-US" dirty="0" smtClean="0"/>
              <a:t> </a:t>
            </a:r>
            <a:r>
              <a:rPr lang="en-US" dirty="0"/>
              <a:t>Dreaming </a:t>
            </a:r>
            <a:r>
              <a:rPr lang="en-US" dirty="0" smtClean="0"/>
              <a:t>(1993)</a:t>
            </a:r>
            <a:endParaRPr lang="sk-SK" dirty="0" smtClean="0"/>
          </a:p>
          <a:p>
            <a:r>
              <a:rPr lang="sk-SK" sz="1400" dirty="0">
                <a:hlinkClick r:id="rId2"/>
              </a:rPr>
              <a:t>http://v2.nl/archive/works/telematic-dreaming/view?_sm_au_=</a:t>
            </a:r>
            <a:r>
              <a:rPr lang="sk-SK" sz="1400" dirty="0">
                <a:hlinkClick r:id="rId2"/>
              </a:rPr>
              <a:t>iHV0J7PDkv1NtRLF</a:t>
            </a:r>
            <a:r>
              <a:rPr lang="sk-SK" sz="1400" dirty="0"/>
              <a:t>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4935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dirty="0" err="1" smtClean="0">
                <a:solidFill>
                  <a:srgbClr val="D60093"/>
                </a:solidFill>
              </a:rPr>
              <a:t>Roy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  <a:r>
              <a:rPr lang="sk-SK" dirty="0" err="1" smtClean="0">
                <a:solidFill>
                  <a:srgbClr val="D60093"/>
                </a:solidFill>
              </a:rPr>
              <a:t>Ascott</a:t>
            </a:r>
            <a:r>
              <a:rPr lang="sk-SK" dirty="0" smtClean="0">
                <a:solidFill>
                  <a:srgbClr val="D60093"/>
                </a:solidFill>
              </a:rPr>
              <a:t>:</a:t>
            </a:r>
          </a:p>
          <a:p>
            <a:r>
              <a:rPr lang="sk-SK" dirty="0" err="1" smtClean="0">
                <a:solidFill>
                  <a:srgbClr val="D60093"/>
                </a:solidFill>
              </a:rPr>
              <a:t>Aspects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  <a:r>
              <a:rPr lang="sk-SK" dirty="0" err="1" smtClean="0">
                <a:solidFill>
                  <a:srgbClr val="D60093"/>
                </a:solidFill>
              </a:rPr>
              <a:t>of</a:t>
            </a:r>
            <a:r>
              <a:rPr lang="sk-SK" dirty="0" smtClean="0">
                <a:solidFill>
                  <a:srgbClr val="D60093"/>
                </a:solidFill>
              </a:rPr>
              <a:t> </a:t>
            </a:r>
            <a:r>
              <a:rPr lang="sk-SK" dirty="0" err="1" smtClean="0">
                <a:solidFill>
                  <a:srgbClr val="D60093"/>
                </a:solidFill>
              </a:rPr>
              <a:t>Gaia</a:t>
            </a:r>
            <a:r>
              <a:rPr lang="sk-SK" dirty="0" smtClean="0">
                <a:solidFill>
                  <a:srgbClr val="D60093"/>
                </a:solidFill>
              </a:rPr>
              <a:t> 1989 AEC</a:t>
            </a:r>
          </a:p>
          <a:p>
            <a:r>
              <a:rPr lang="sk-SK" sz="2400" dirty="0">
                <a:hlinkClick r:id="rId2"/>
              </a:rPr>
              <a:t>http://www.youtube.com/watch?v=CXJ3QBy-gtc</a:t>
            </a:r>
            <a:r>
              <a:rPr lang="sk-SK" sz="2400" dirty="0"/>
              <a:t> </a:t>
            </a:r>
          </a:p>
          <a:p>
            <a:r>
              <a:rPr lang="sk-SK" sz="2400" dirty="0">
                <a:hlinkClick r:id="rId3"/>
              </a:rPr>
              <a:t>http://www.youtube.com/watch?v=Jav5vVGEu9c</a:t>
            </a:r>
            <a:r>
              <a:rPr lang="sk-SK" sz="2400" dirty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526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TELEPRESENCE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k-SK" sz="3500" b="1" i="1" u="sng" dirty="0" err="1"/>
              <a:t>the</a:t>
            </a:r>
            <a:r>
              <a:rPr lang="sk-SK" sz="3500" b="1" i="1" u="sng" dirty="0"/>
              <a:t> </a:t>
            </a:r>
            <a:r>
              <a:rPr lang="sk-SK" sz="3500" b="1" i="1" u="sng" dirty="0" err="1"/>
              <a:t>ability</a:t>
            </a:r>
            <a:r>
              <a:rPr lang="sk-SK" sz="3500" b="1" i="1" u="sng" dirty="0"/>
              <a:t> to </a:t>
            </a:r>
            <a:r>
              <a:rPr lang="sk-SK" sz="3500" b="1" i="1" u="sng" dirty="0" err="1"/>
              <a:t>produce</a:t>
            </a:r>
            <a:r>
              <a:rPr lang="sk-SK" sz="3500" b="1" i="1" u="sng" dirty="0"/>
              <a:t> </a:t>
            </a:r>
            <a:r>
              <a:rPr lang="sk-SK" sz="3500" b="1" i="1" u="sng" dirty="0" err="1"/>
              <a:t>action</a:t>
            </a:r>
            <a:r>
              <a:rPr lang="sk-SK" sz="3500" b="1" i="1" u="sng" dirty="0"/>
              <a:t> </a:t>
            </a:r>
            <a:r>
              <a:rPr lang="sk-SK" sz="3500" b="1" i="1" u="sng" dirty="0" err="1"/>
              <a:t>at</a:t>
            </a:r>
            <a:r>
              <a:rPr lang="sk-SK" sz="3500" b="1" i="1" u="sng" dirty="0"/>
              <a:t> a </a:t>
            </a:r>
            <a:r>
              <a:rPr lang="sk-SK" sz="3500" b="1" i="1" u="sng" dirty="0" err="1"/>
              <a:t>distance</a:t>
            </a:r>
            <a:endParaRPr lang="sk-SK" sz="3500" b="1" i="1" u="sng" dirty="0"/>
          </a:p>
          <a:p>
            <a:endParaRPr lang="sk-SK" sz="3500" b="1" i="1" u="sng" dirty="0"/>
          </a:p>
          <a:p>
            <a:r>
              <a:rPr lang="sk-SK" b="1" cap="all" dirty="0" err="1" smtClean="0"/>
              <a:t>KEn</a:t>
            </a:r>
            <a:r>
              <a:rPr lang="sk-SK" b="1" cap="all" dirty="0" smtClean="0"/>
              <a:t> GOLDBERG: </a:t>
            </a:r>
            <a:r>
              <a:rPr lang="sk-SK" b="1" i="1" cap="all" dirty="0" err="1" smtClean="0"/>
              <a:t>Telegarden</a:t>
            </a:r>
            <a:r>
              <a:rPr lang="sk-SK" b="1" i="1" cap="all" dirty="0" smtClean="0"/>
              <a:t> 1996</a:t>
            </a:r>
          </a:p>
          <a:p>
            <a:r>
              <a:rPr lang="sk-SK" u="sng" dirty="0">
                <a:hlinkClick r:id="rId2"/>
              </a:rPr>
              <a:t>http://www.youtube.com/watch?v=gbyy5vSg8w8</a:t>
            </a:r>
            <a:endParaRPr lang="sk-SK" u="sng" dirty="0"/>
          </a:p>
          <a:p>
            <a:r>
              <a:rPr lang="sk-SK" dirty="0"/>
              <a:t>Tele-</a:t>
            </a:r>
            <a:r>
              <a:rPr lang="sk-SK" dirty="0" err="1"/>
              <a:t>Actor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http://teleactor.berkeley.edu/introduction.html</a:t>
            </a:r>
            <a:r>
              <a:rPr lang="sk-SK" dirty="0"/>
              <a:t> </a:t>
            </a:r>
          </a:p>
          <a:p>
            <a:endParaRPr lang="sk-SK" b="1" cap="all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41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TELEPRESENCE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209330" y="2367094"/>
            <a:ext cx="7772870" cy="3424107"/>
          </a:xfrm>
          <a:prstGeom prst="rect">
            <a:avLst/>
          </a:prstGeom>
        </p:spPr>
        <p:txBody>
          <a:bodyPr/>
          <a:lstStyle/>
          <a:p>
            <a:r>
              <a:rPr lang="sk-SK" sz="3000" b="1" dirty="0"/>
              <a:t>Rafael </a:t>
            </a:r>
            <a:r>
              <a:rPr lang="sk-SK" sz="3000" b="1" dirty="0" err="1"/>
              <a:t>Lozano-Hemmer</a:t>
            </a:r>
            <a:r>
              <a:rPr lang="sk-SK" sz="3000" b="1" dirty="0"/>
              <a:t>: </a:t>
            </a:r>
            <a:r>
              <a:rPr lang="sk-SK" sz="3000" b="1" i="1" dirty="0" err="1"/>
              <a:t>Vectorial</a:t>
            </a:r>
            <a:r>
              <a:rPr lang="sk-SK" sz="3000" b="1" i="1" dirty="0"/>
              <a:t> </a:t>
            </a:r>
            <a:r>
              <a:rPr lang="sk-SK" sz="3000" b="1" i="1" dirty="0" err="1"/>
              <a:t>Elevation</a:t>
            </a:r>
            <a:r>
              <a:rPr lang="sk-SK" sz="3000" b="1" i="1" dirty="0"/>
              <a:t> 1999</a:t>
            </a:r>
          </a:p>
          <a:p>
            <a:r>
              <a:rPr lang="sk-SK" b="1" i="1" dirty="0">
                <a:hlinkClick r:id="rId2"/>
              </a:rPr>
              <a:t>http://</a:t>
            </a:r>
            <a:r>
              <a:rPr lang="sk-SK" b="1" i="1" dirty="0" smtClean="0">
                <a:hlinkClick r:id="rId2"/>
              </a:rPr>
              <a:t>www.lozano-hemmer.com/vectorial_elevation.php</a:t>
            </a:r>
            <a:r>
              <a:rPr lang="sk-SK" b="1" i="1" dirty="0" smtClean="0"/>
              <a:t> </a:t>
            </a:r>
          </a:p>
          <a:p>
            <a:r>
              <a:rPr lang="sk-SK" u="sng" dirty="0" smtClean="0">
                <a:hlinkClick r:id="rId3"/>
              </a:rPr>
              <a:t>http://vimeo.com/10018077</a:t>
            </a:r>
            <a:r>
              <a:rPr lang="sk-SK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314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Širokouhlá</PresentationFormat>
  <Paragraphs>185</Paragraphs>
  <Slides>34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Wingdings 2</vt:lpstr>
      <vt:lpstr>Motív Office</vt:lpstr>
      <vt:lpstr>Témy v digitálnom umení:    </vt:lpstr>
      <vt:lpstr>Prezentácia programu PowerPoint</vt:lpstr>
      <vt:lpstr>PREDCHODCA TELEMATIC ARTU</vt:lpstr>
      <vt:lpstr>Prezentácia programu PowerPoint</vt:lpstr>
      <vt:lpstr>Prezentácia programu PowerPoint</vt:lpstr>
      <vt:lpstr>Prezentácia programu PowerPoint</vt:lpstr>
      <vt:lpstr>Prezentácia programu PowerPoint</vt:lpstr>
      <vt:lpstr>TELEPRESENCE</vt:lpstr>
      <vt:lpstr>TELEPRESENCE</vt:lpstr>
      <vt:lpstr>TELEPREZENCIA A DOHĽAD</vt:lpstr>
      <vt:lpstr>Prezentácia programu PowerPoint</vt:lpstr>
      <vt:lpstr>Pohľad do histórie: koncept sledovania:  </vt:lpstr>
      <vt:lpstr>APROPRIÁCIA</vt:lpstr>
      <vt:lpstr>Apropriačné stratégie avantgardy</vt:lpstr>
      <vt:lpstr>fotomontáž</vt:lpstr>
      <vt:lpstr>fotomontáž</vt:lpstr>
      <vt:lpstr>koláž</vt:lpstr>
      <vt:lpstr>koláž</vt:lpstr>
      <vt:lpstr>asambláž</vt:lpstr>
      <vt:lpstr>asambláž</vt:lpstr>
      <vt:lpstr>Readymades_objet trouvé</vt:lpstr>
      <vt:lpstr>Readymades_objet  trouvé</vt:lpstr>
      <vt:lpstr>Mail art</vt:lpstr>
      <vt:lpstr>Dot.com mánia</vt:lpstr>
      <vt:lpstr>Dot.com mánia</vt:lpstr>
      <vt:lpstr>jodi</vt:lpstr>
      <vt:lpstr>Dadaistické štruktúry a koláže:</vt:lpstr>
      <vt:lpstr>Prezentácia programu PowerPoint</vt:lpstr>
      <vt:lpstr>Prezentácia programu PowerPoint</vt:lpstr>
      <vt:lpstr>Stratégie v NMA II  </vt:lpstr>
      <vt:lpstr>OD APROPRIÁCIE  K OTVORENÉMU ZDROJU</vt:lpstr>
      <vt:lpstr>OD APROPRIÁCIE  K OTVORENÉMU ZDROJU</vt:lpstr>
      <vt:lpstr>OD APROPRIÁCIE  K OTVORENÉMU ZDROJU</vt:lpstr>
      <vt:lpstr>Eva and Franco Mattes  aka 0100101110101101.ORG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Témy v digitálnom umení:    </dc:title>
  <dc:creator>Martina</dc:creator>
  <cp:lastModifiedBy>Martina</cp:lastModifiedBy>
  <cp:revision>1</cp:revision>
  <dcterms:created xsi:type="dcterms:W3CDTF">2018-04-02T04:48:32Z</dcterms:created>
  <dcterms:modified xsi:type="dcterms:W3CDTF">2018-04-02T04:48:44Z</dcterms:modified>
</cp:coreProperties>
</file>