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7" r:id="rId4"/>
    <p:sldId id="258" r:id="rId5"/>
    <p:sldId id="259" r:id="rId6"/>
    <p:sldId id="268" r:id="rId7"/>
    <p:sldId id="257" r:id="rId8"/>
    <p:sldId id="260" r:id="rId9"/>
    <p:sldId id="270" r:id="rId10"/>
    <p:sldId id="261" r:id="rId11"/>
    <p:sldId id="262" r:id="rId12"/>
    <p:sldId id="263" r:id="rId13"/>
    <p:sldId id="265" r:id="rId14"/>
    <p:sldId id="271" r:id="rId1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/>
    <p:restoredTop sz="93830"/>
  </p:normalViewPr>
  <p:slideViewPr>
    <p:cSldViewPr snapToGrid="0" snapToObjects="1">
      <p:cViewPr varScale="1">
        <p:scale>
          <a:sx n="100" d="100"/>
          <a:sy n="100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010EE-1B24-9548-B41B-4402A8D8F8E1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7CDC2-FC56-6C44-842A-73CF3BA2F91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615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L’estil</a:t>
            </a:r>
            <a:r>
              <a:rPr lang="es-ES_tradnl" dirty="0" smtClean="0"/>
              <a:t> era un problema que </a:t>
            </a:r>
            <a:r>
              <a:rPr lang="es-ES_tradnl" dirty="0" err="1" smtClean="0"/>
              <a:t>desencaden</a:t>
            </a:r>
            <a:r>
              <a:rPr lang="es-ES" dirty="0" err="1" smtClean="0"/>
              <a:t>à</a:t>
            </a:r>
            <a:r>
              <a:rPr lang="es-ES" dirty="0" smtClean="0"/>
              <a:t> </a:t>
            </a:r>
            <a:r>
              <a:rPr lang="es-ES" dirty="0" err="1" smtClean="0"/>
              <a:t>apassionades</a:t>
            </a:r>
            <a:r>
              <a:rPr lang="es-ES" dirty="0" smtClean="0"/>
              <a:t> i </a:t>
            </a:r>
            <a:r>
              <a:rPr lang="es-ES" dirty="0" err="1" smtClean="0"/>
              <a:t>interessantíssimes</a:t>
            </a:r>
            <a:r>
              <a:rPr lang="es-ES" dirty="0" smtClean="0"/>
              <a:t> </a:t>
            </a:r>
            <a:r>
              <a:rPr lang="es-ES" dirty="0" err="1" smtClean="0"/>
              <a:t>polèmiques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literàries</a:t>
            </a:r>
            <a:r>
              <a:rPr lang="es-ES" baseline="0" dirty="0" smtClean="0"/>
              <a:t>. </a:t>
            </a:r>
          </a:p>
          <a:p>
            <a:r>
              <a:rPr lang="es-ES" baseline="0" dirty="0" err="1" smtClean="0"/>
              <a:t>L’ús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d’un</a:t>
            </a:r>
            <a:r>
              <a:rPr lang="es-ES" baseline="0" dirty="0" smtClean="0"/>
              <a:t> o un </a:t>
            </a:r>
            <a:r>
              <a:rPr lang="es-ES" baseline="0" dirty="0" err="1" smtClean="0"/>
              <a:t>altre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depenia</a:t>
            </a:r>
            <a:r>
              <a:rPr lang="es-ES" baseline="0" dirty="0" smtClean="0"/>
              <a:t> de </a:t>
            </a:r>
            <a:r>
              <a:rPr lang="es-ES" baseline="0" dirty="0" err="1" smtClean="0"/>
              <a:t>l’auditori</a:t>
            </a:r>
            <a:r>
              <a:rPr lang="es-ES" baseline="0" dirty="0" smtClean="0"/>
              <a:t> aquí </a:t>
            </a:r>
            <a:r>
              <a:rPr lang="es-ES" baseline="0" dirty="0" err="1" smtClean="0"/>
              <a:t>anava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dirigit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7CDC2-FC56-6C44-842A-73CF3BA2F911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129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tractats</a:t>
            </a:r>
            <a:r>
              <a:rPr lang="es-ES_tradnl" dirty="0" smtClean="0"/>
              <a:t> </a:t>
            </a:r>
            <a:r>
              <a:rPr lang="es-ES_tradnl" dirty="0" err="1" smtClean="0"/>
              <a:t>sorgeixen</a:t>
            </a:r>
            <a:r>
              <a:rPr lang="es-ES_tradnl" dirty="0" smtClean="0"/>
              <a:t> per la </a:t>
            </a:r>
            <a:r>
              <a:rPr lang="es-ES_tradnl" dirty="0" err="1" smtClean="0"/>
              <a:t>necessitat</a:t>
            </a:r>
            <a:r>
              <a:rPr lang="es-ES_tradnl" dirty="0" smtClean="0"/>
              <a:t> </a:t>
            </a:r>
            <a:r>
              <a:rPr lang="es-ES_tradnl" dirty="0" err="1" smtClean="0"/>
              <a:t>d’explicar</a:t>
            </a:r>
            <a:r>
              <a:rPr lang="es-ES_tradnl" dirty="0" smtClean="0"/>
              <a:t> el </a:t>
            </a:r>
            <a:r>
              <a:rPr lang="es-ES_tradnl" dirty="0" err="1" smtClean="0"/>
              <a:t>funcionament</a:t>
            </a:r>
            <a:r>
              <a:rPr lang="es-ES_tradnl" dirty="0" smtClean="0"/>
              <a:t> </a:t>
            </a:r>
            <a:r>
              <a:rPr lang="es-ES_tradnl" dirty="0" err="1" smtClean="0"/>
              <a:t>d’una</a:t>
            </a:r>
            <a:r>
              <a:rPr lang="es-ES_tradnl" dirty="0" smtClean="0"/>
              <a:t> </a:t>
            </a:r>
            <a:r>
              <a:rPr lang="es-ES_tradnl" dirty="0" err="1" smtClean="0"/>
              <a:t>llengua</a:t>
            </a:r>
            <a:r>
              <a:rPr lang="es-ES_tradnl" dirty="0" smtClean="0"/>
              <a:t> que no era la </a:t>
            </a:r>
            <a:r>
              <a:rPr lang="es-ES_tradnl" dirty="0" err="1" smtClean="0"/>
              <a:t>pr</a:t>
            </a:r>
            <a:r>
              <a:rPr lang="es-ES" dirty="0" err="1" smtClean="0"/>
              <a:t>òpia</a:t>
            </a:r>
            <a:r>
              <a:rPr lang="es-ES" dirty="0" smtClean="0"/>
              <a:t>.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Estaven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escrits</a:t>
            </a:r>
            <a:r>
              <a:rPr lang="es-ES" baseline="0" dirty="0" smtClean="0"/>
              <a:t> per a un </a:t>
            </a:r>
            <a:r>
              <a:rPr lang="es-ES" baseline="0" dirty="0" err="1" smtClean="0"/>
              <a:t>públic</a:t>
            </a:r>
            <a:r>
              <a:rPr lang="es-ES" baseline="0" dirty="0" smtClean="0"/>
              <a:t> no </a:t>
            </a:r>
            <a:r>
              <a:rPr lang="es-ES" baseline="0" dirty="0" err="1" smtClean="0"/>
              <a:t>autòcton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sinó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català</a:t>
            </a:r>
            <a:r>
              <a:rPr lang="es-ES" baseline="0" dirty="0" smtClean="0"/>
              <a:t>.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7CDC2-FC56-6C44-842A-73CF3BA2F911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954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38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864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226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9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253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256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3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467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512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021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418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74D33-5EDB-7441-A6D0-39641447E2CB}" type="datetimeFigureOut">
              <a:rPr lang="es-ES_tradnl" smtClean="0"/>
              <a:t>9/3/17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4AAFD-36C3-D945-93A3-0612B9B2BD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707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u365.cat/eso/muds/catala/literatura/poesia/paraules/pantalla3.ht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Trobadors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Literatura Catalana II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33986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Guillem de </a:t>
            </a:r>
            <a:r>
              <a:rPr lang="es-ES_tradnl" dirty="0" err="1" smtClean="0"/>
              <a:t>Cabestany</a:t>
            </a:r>
            <a:r>
              <a:rPr lang="es-ES_tradnl" dirty="0" smtClean="0"/>
              <a:t> (1212)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Poca </a:t>
            </a:r>
            <a:r>
              <a:rPr lang="es-ES_tradnl" dirty="0" err="1" smtClean="0"/>
              <a:t>informaci</a:t>
            </a:r>
            <a:r>
              <a:rPr lang="es-ES" dirty="0" err="1" smtClean="0"/>
              <a:t>ó</a:t>
            </a:r>
            <a:r>
              <a:rPr lang="es-ES" dirty="0" smtClean="0"/>
              <a:t>, </a:t>
            </a:r>
            <a:r>
              <a:rPr lang="es-ES" dirty="0" err="1" smtClean="0"/>
              <a:t>tot</a:t>
            </a:r>
            <a:r>
              <a:rPr lang="es-ES" dirty="0" smtClean="0"/>
              <a:t> i que </a:t>
            </a:r>
            <a:r>
              <a:rPr lang="es-ES" dirty="0" err="1" smtClean="0"/>
              <a:t>podem</a:t>
            </a:r>
            <a:r>
              <a:rPr lang="es-ES" dirty="0" smtClean="0"/>
              <a:t> situar la </a:t>
            </a:r>
            <a:r>
              <a:rPr lang="es-ES" dirty="0" err="1" smtClean="0"/>
              <a:t>seva</a:t>
            </a:r>
            <a:r>
              <a:rPr lang="es-ES" dirty="0" smtClean="0"/>
              <a:t> producción al 1212</a:t>
            </a:r>
          </a:p>
          <a:p>
            <a:r>
              <a:rPr lang="es-ES" dirty="0" smtClean="0"/>
              <a:t>Figura </a:t>
            </a:r>
            <a:r>
              <a:rPr lang="es-ES" dirty="0" err="1" smtClean="0"/>
              <a:t>emblemàtica</a:t>
            </a:r>
            <a:r>
              <a:rPr lang="es-ES" dirty="0" smtClean="0"/>
              <a:t> de </a:t>
            </a:r>
            <a:r>
              <a:rPr lang="es-ES" dirty="0" err="1" smtClean="0"/>
              <a:t>l’amant</a:t>
            </a:r>
            <a:r>
              <a:rPr lang="es-ES" dirty="0" smtClean="0"/>
              <a:t> </a:t>
            </a:r>
            <a:r>
              <a:rPr lang="es-ES" dirty="0" err="1" smtClean="0"/>
              <a:t>desafortunat</a:t>
            </a:r>
            <a:r>
              <a:rPr lang="es-ES" dirty="0" smtClean="0"/>
              <a:t> </a:t>
            </a:r>
            <a:r>
              <a:rPr lang="es-ES" dirty="0" err="1" smtClean="0"/>
              <a:t>assassinat</a:t>
            </a:r>
            <a:r>
              <a:rPr lang="es-ES" dirty="0" smtClean="0"/>
              <a:t> </a:t>
            </a:r>
            <a:r>
              <a:rPr lang="es-ES" dirty="0" err="1" smtClean="0"/>
              <a:t>pel</a:t>
            </a:r>
            <a:r>
              <a:rPr lang="es-ES" dirty="0" smtClean="0"/>
              <a:t> </a:t>
            </a:r>
            <a:r>
              <a:rPr lang="es-ES" dirty="0" err="1" smtClean="0"/>
              <a:t>marí</a:t>
            </a:r>
            <a:r>
              <a:rPr lang="es-ES" dirty="0" smtClean="0"/>
              <a:t> </a:t>
            </a:r>
            <a:r>
              <a:rPr lang="es-ES" dirty="0" err="1" smtClean="0"/>
              <a:t>gelós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Tracta</a:t>
            </a:r>
            <a:r>
              <a:rPr lang="es-ES" dirty="0" smtClean="0"/>
              <a:t> temes amorosos </a:t>
            </a:r>
            <a:r>
              <a:rPr lang="es-ES" dirty="0" err="1" smtClean="0"/>
              <a:t>dintre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estrictes</a:t>
            </a:r>
            <a:r>
              <a:rPr lang="es-ES" dirty="0" smtClean="0"/>
              <a:t> </a:t>
            </a:r>
            <a:r>
              <a:rPr lang="es-ES" dirty="0" err="1" smtClean="0"/>
              <a:t>cànons</a:t>
            </a:r>
            <a:r>
              <a:rPr lang="es-ES" dirty="0" smtClean="0"/>
              <a:t> de </a:t>
            </a:r>
            <a:r>
              <a:rPr lang="es-ES" dirty="0" err="1" smtClean="0"/>
              <a:t>l’amor</a:t>
            </a:r>
            <a:r>
              <a:rPr lang="es-ES" dirty="0" smtClean="0"/>
              <a:t> </a:t>
            </a:r>
            <a:r>
              <a:rPr lang="es-ES" dirty="0" err="1" smtClean="0"/>
              <a:t>cortès</a:t>
            </a:r>
            <a:endParaRPr lang="es-ES" dirty="0"/>
          </a:p>
          <a:p>
            <a:r>
              <a:rPr lang="es-ES" dirty="0" err="1" smtClean="0"/>
              <a:t>Tècnica</a:t>
            </a:r>
            <a:r>
              <a:rPr lang="es-ES" dirty="0" smtClean="0"/>
              <a:t> rigurosa i </a:t>
            </a:r>
            <a:r>
              <a:rPr lang="es-ES" dirty="0" err="1" smtClean="0"/>
              <a:t>despurada</a:t>
            </a:r>
            <a:r>
              <a:rPr lang="es-ES" dirty="0" smtClean="0"/>
              <a:t>, </a:t>
            </a:r>
            <a:r>
              <a:rPr lang="es-ES" dirty="0" err="1" smtClean="0"/>
              <a:t>tot</a:t>
            </a:r>
            <a:r>
              <a:rPr lang="es-ES" dirty="0" smtClean="0"/>
              <a:t> i que </a:t>
            </a:r>
            <a:r>
              <a:rPr lang="es-ES" dirty="0" err="1" smtClean="0"/>
              <a:t>poc</a:t>
            </a:r>
            <a:r>
              <a:rPr lang="es-ES" dirty="0" smtClean="0"/>
              <a:t> innovadora</a:t>
            </a:r>
          </a:p>
          <a:p>
            <a:r>
              <a:rPr lang="es-ES" dirty="0" smtClean="0"/>
              <a:t>Obra </a:t>
            </a:r>
            <a:r>
              <a:rPr lang="es-ES" dirty="0" err="1" smtClean="0"/>
              <a:t>més</a:t>
            </a:r>
            <a:r>
              <a:rPr lang="es-ES" dirty="0" smtClean="0"/>
              <a:t> famosa: la </a:t>
            </a:r>
            <a:r>
              <a:rPr lang="es-ES" dirty="0" err="1" smtClean="0"/>
              <a:t>cançó</a:t>
            </a:r>
            <a:r>
              <a:rPr lang="es-ES" dirty="0" smtClean="0"/>
              <a:t>: “Lo </a:t>
            </a:r>
            <a:r>
              <a:rPr lang="es-ES" dirty="0" err="1" smtClean="0"/>
              <a:t>dous</a:t>
            </a:r>
            <a:r>
              <a:rPr lang="es-ES" dirty="0" smtClean="0"/>
              <a:t> </a:t>
            </a:r>
            <a:r>
              <a:rPr lang="es-ES" dirty="0" err="1" smtClean="0"/>
              <a:t>cossire</a:t>
            </a:r>
            <a:r>
              <a:rPr lang="es-ES" dirty="0" smtClean="0"/>
              <a:t> (</a:t>
            </a:r>
            <a:r>
              <a:rPr lang="es-ES" dirty="0" err="1" smtClean="0"/>
              <a:t>Dolça</a:t>
            </a:r>
            <a:r>
              <a:rPr lang="es-ES" dirty="0" smtClean="0"/>
              <a:t> </a:t>
            </a:r>
            <a:r>
              <a:rPr lang="es-ES" dirty="0" err="1" smtClean="0"/>
              <a:t>aflicció</a:t>
            </a:r>
            <a:r>
              <a:rPr lang="es-ES" dirty="0" smtClean="0"/>
              <a:t>)”: </a:t>
            </a:r>
            <a:r>
              <a:rPr lang="es-ES" dirty="0" err="1" smtClean="0"/>
              <a:t>Estat</a:t>
            </a:r>
            <a:r>
              <a:rPr lang="es-ES" dirty="0" smtClean="0"/>
              <a:t> de </a:t>
            </a:r>
            <a:r>
              <a:rPr lang="es-ES" dirty="0" err="1" smtClean="0"/>
              <a:t>neguit</a:t>
            </a:r>
            <a:r>
              <a:rPr lang="es-ES" dirty="0" smtClean="0"/>
              <a:t> de </a:t>
            </a:r>
            <a:r>
              <a:rPr lang="es-ES" dirty="0" err="1" smtClean="0"/>
              <a:t>l’enamorat</a:t>
            </a:r>
            <a:r>
              <a:rPr lang="es-ES" dirty="0" smtClean="0"/>
              <a:t> </a:t>
            </a:r>
            <a:r>
              <a:rPr lang="es-ES" dirty="0" err="1" smtClean="0"/>
              <a:t>davant</a:t>
            </a:r>
            <a:r>
              <a:rPr lang="es-ES" dirty="0" smtClean="0"/>
              <a:t> la conducta ambigua i </a:t>
            </a:r>
            <a:r>
              <a:rPr lang="es-ES" dirty="0" err="1" smtClean="0"/>
              <a:t>distant</a:t>
            </a:r>
            <a:r>
              <a:rPr lang="es-ES" dirty="0" smtClean="0"/>
              <a:t> de la dama.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864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Ramon</a:t>
            </a:r>
            <a:r>
              <a:rPr lang="es-ES_tradnl" dirty="0" smtClean="0"/>
              <a:t> Vidal de </a:t>
            </a:r>
            <a:r>
              <a:rPr lang="es-ES_tradnl" dirty="0" err="1" smtClean="0"/>
              <a:t>Besal</a:t>
            </a:r>
            <a:r>
              <a:rPr lang="es-ES" dirty="0" smtClean="0"/>
              <a:t>ú	(1160 – 1220)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Obra m</a:t>
            </a:r>
            <a:r>
              <a:rPr lang="es-ES" dirty="0" err="1" smtClean="0"/>
              <a:t>és</a:t>
            </a:r>
            <a:r>
              <a:rPr lang="es-ES" dirty="0" smtClean="0"/>
              <a:t> popular: </a:t>
            </a:r>
            <a:r>
              <a:rPr lang="es-ES" dirty="0" err="1" smtClean="0"/>
              <a:t>Razós</a:t>
            </a:r>
            <a:r>
              <a:rPr lang="es-ES" dirty="0" smtClean="0"/>
              <a:t> de </a:t>
            </a:r>
            <a:r>
              <a:rPr lang="es-ES" dirty="0" err="1" smtClean="0"/>
              <a:t>trobar</a:t>
            </a:r>
            <a:r>
              <a:rPr lang="es-ES" dirty="0" smtClean="0"/>
              <a:t> </a:t>
            </a:r>
            <a:r>
              <a:rPr lang="es-ES" i="1" dirty="0" smtClean="0"/>
              <a:t>“</a:t>
            </a:r>
            <a:r>
              <a:rPr lang="es-ES" i="1" dirty="0" err="1" smtClean="0"/>
              <a:t>Donat</a:t>
            </a:r>
            <a:r>
              <a:rPr lang="es-ES" i="1" dirty="0" smtClean="0"/>
              <a:t> que </a:t>
            </a:r>
            <a:r>
              <a:rPr lang="es-ES" i="1" dirty="0" err="1" smtClean="0"/>
              <a:t>jo</a:t>
            </a:r>
            <a:r>
              <a:rPr lang="es-ES" i="1" dirty="0" smtClean="0"/>
              <a:t> </a:t>
            </a:r>
            <a:r>
              <a:rPr lang="es-ES" i="1" dirty="0" err="1" smtClean="0"/>
              <a:t>Ramon</a:t>
            </a:r>
            <a:r>
              <a:rPr lang="es-ES" i="1" dirty="0" smtClean="0"/>
              <a:t> Vidal he </a:t>
            </a:r>
            <a:r>
              <a:rPr lang="es-ES" i="1" dirty="0" err="1" smtClean="0"/>
              <a:t>vist</a:t>
            </a:r>
            <a:r>
              <a:rPr lang="es-ES" i="1" dirty="0" smtClean="0"/>
              <a:t> i </a:t>
            </a:r>
            <a:r>
              <a:rPr lang="es-ES" i="1" dirty="0" err="1" smtClean="0"/>
              <a:t>conegut</a:t>
            </a:r>
            <a:r>
              <a:rPr lang="es-ES" i="1" dirty="0" smtClean="0"/>
              <a:t> que </a:t>
            </a:r>
            <a:r>
              <a:rPr lang="es-ES" i="1" dirty="0" err="1" smtClean="0"/>
              <a:t>pocs</a:t>
            </a:r>
            <a:r>
              <a:rPr lang="es-ES" i="1" dirty="0" smtClean="0"/>
              <a:t> </a:t>
            </a:r>
            <a:r>
              <a:rPr lang="es-ES" i="1" dirty="0" err="1" smtClean="0"/>
              <a:t>homes</a:t>
            </a:r>
            <a:r>
              <a:rPr lang="es-ES" i="1" dirty="0" smtClean="0"/>
              <a:t> saben ni han </a:t>
            </a:r>
            <a:r>
              <a:rPr lang="es-ES" i="1" dirty="0" err="1" smtClean="0"/>
              <a:t>sabut</a:t>
            </a:r>
            <a:r>
              <a:rPr lang="es-ES" i="1" dirty="0" smtClean="0"/>
              <a:t> la correcta </a:t>
            </a:r>
            <a:r>
              <a:rPr lang="es-ES" i="1" dirty="0" err="1" smtClean="0"/>
              <a:t>menera</a:t>
            </a:r>
            <a:r>
              <a:rPr lang="es-ES" i="1" dirty="0" smtClean="0"/>
              <a:t> de </a:t>
            </a:r>
            <a:r>
              <a:rPr lang="es-ES" i="1" dirty="0" err="1" smtClean="0"/>
              <a:t>trobar</a:t>
            </a:r>
            <a:r>
              <a:rPr lang="es-ES" i="1" dirty="0" smtClean="0"/>
              <a:t>, </a:t>
            </a:r>
            <a:r>
              <a:rPr lang="es-ES" i="1" dirty="0" err="1" smtClean="0"/>
              <a:t>jo</a:t>
            </a:r>
            <a:r>
              <a:rPr lang="es-ES" i="1" dirty="0" smtClean="0"/>
              <a:t> </a:t>
            </a:r>
            <a:r>
              <a:rPr lang="es-ES" i="1" dirty="0" err="1" smtClean="0"/>
              <a:t>vull</a:t>
            </a:r>
            <a:r>
              <a:rPr lang="es-ES" i="1" dirty="0" smtClean="0"/>
              <a:t> </a:t>
            </a:r>
            <a:r>
              <a:rPr lang="es-ES" i="1" dirty="0" err="1" smtClean="0"/>
              <a:t>fer</a:t>
            </a:r>
            <a:r>
              <a:rPr lang="es-ES" i="1" dirty="0" smtClean="0"/>
              <a:t> </a:t>
            </a:r>
            <a:r>
              <a:rPr lang="es-ES" i="1" dirty="0" err="1" smtClean="0"/>
              <a:t>aquest</a:t>
            </a:r>
            <a:r>
              <a:rPr lang="es-ES" i="1" dirty="0" smtClean="0"/>
              <a:t> </a:t>
            </a:r>
            <a:r>
              <a:rPr lang="es-ES" i="1" dirty="0" err="1" smtClean="0"/>
              <a:t>llibre</a:t>
            </a:r>
            <a:r>
              <a:rPr lang="es-ES" i="1" dirty="0" smtClean="0"/>
              <a:t> per donar a </a:t>
            </a:r>
            <a:r>
              <a:rPr lang="es-ES" i="1" dirty="0" err="1" smtClean="0"/>
              <a:t>conèixer</a:t>
            </a:r>
            <a:r>
              <a:rPr lang="es-ES" i="1" dirty="0" smtClean="0"/>
              <a:t> </a:t>
            </a:r>
            <a:r>
              <a:rPr lang="es-ES" i="1" dirty="0" err="1" smtClean="0"/>
              <a:t>quins</a:t>
            </a:r>
            <a:r>
              <a:rPr lang="es-ES" i="1" dirty="0" smtClean="0"/>
              <a:t> han </a:t>
            </a:r>
            <a:r>
              <a:rPr lang="es-ES" i="1" dirty="0" err="1" smtClean="0"/>
              <a:t>estat</a:t>
            </a:r>
            <a:r>
              <a:rPr lang="es-ES" i="1" dirty="0" smtClean="0"/>
              <a:t> </a:t>
            </a:r>
            <a:r>
              <a:rPr lang="es-ES" i="1" dirty="0" err="1" smtClean="0"/>
              <a:t>els</a:t>
            </a:r>
            <a:r>
              <a:rPr lang="es-ES" i="1" dirty="0" smtClean="0"/>
              <a:t> </a:t>
            </a:r>
            <a:r>
              <a:rPr lang="es-ES" i="1" dirty="0" err="1" smtClean="0"/>
              <a:t>trabadors</a:t>
            </a:r>
            <a:r>
              <a:rPr lang="es-ES" i="1" dirty="0" smtClean="0"/>
              <a:t> que </a:t>
            </a:r>
            <a:r>
              <a:rPr lang="es-ES" i="1" dirty="0" err="1" smtClean="0"/>
              <a:t>millor</a:t>
            </a:r>
            <a:r>
              <a:rPr lang="es-ES" i="1" dirty="0" smtClean="0"/>
              <a:t> han </a:t>
            </a:r>
            <a:r>
              <a:rPr lang="es-ES" i="1" dirty="0" err="1" smtClean="0"/>
              <a:t>trobat</a:t>
            </a:r>
            <a:r>
              <a:rPr lang="es-ES" i="1" dirty="0" smtClean="0"/>
              <a:t> i </a:t>
            </a:r>
            <a:r>
              <a:rPr lang="es-ES" i="1" dirty="0" err="1" smtClean="0"/>
              <a:t>millor</a:t>
            </a:r>
            <a:r>
              <a:rPr lang="es-ES" i="1" dirty="0" smtClean="0"/>
              <a:t> han </a:t>
            </a:r>
            <a:r>
              <a:rPr lang="es-ES" i="1" dirty="0" err="1" smtClean="0"/>
              <a:t>ensenyat</a:t>
            </a:r>
            <a:r>
              <a:rPr lang="es-ES" i="1" dirty="0" smtClean="0"/>
              <a:t>, i </a:t>
            </a:r>
            <a:r>
              <a:rPr lang="es-ES" i="1" dirty="0" err="1" smtClean="0"/>
              <a:t>aquells</a:t>
            </a:r>
            <a:r>
              <a:rPr lang="es-ES" i="1" dirty="0" smtClean="0"/>
              <a:t> que </a:t>
            </a:r>
            <a:r>
              <a:rPr lang="es-ES" i="1" dirty="0" err="1" smtClean="0"/>
              <a:t>voldran</a:t>
            </a:r>
            <a:r>
              <a:rPr lang="es-ES" i="1" dirty="0" smtClean="0"/>
              <a:t> </a:t>
            </a:r>
            <a:r>
              <a:rPr lang="es-ES" i="1" dirty="0" err="1" smtClean="0"/>
              <a:t>aprendre</a:t>
            </a:r>
            <a:r>
              <a:rPr lang="es-ES" i="1" dirty="0" smtClean="0"/>
              <a:t>, </a:t>
            </a:r>
            <a:r>
              <a:rPr lang="es-ES" i="1" dirty="0" err="1" smtClean="0"/>
              <a:t>com</a:t>
            </a:r>
            <a:r>
              <a:rPr lang="es-ES" i="1" dirty="0" smtClean="0"/>
              <a:t> </a:t>
            </a:r>
            <a:r>
              <a:rPr lang="es-ES" i="1" dirty="0" err="1" smtClean="0"/>
              <a:t>deuran</a:t>
            </a:r>
            <a:r>
              <a:rPr lang="es-ES" i="1" dirty="0" smtClean="0"/>
              <a:t> seguir la correcta manera de </a:t>
            </a:r>
            <a:r>
              <a:rPr lang="es-ES" i="1" dirty="0" err="1" smtClean="0"/>
              <a:t>trobar</a:t>
            </a:r>
            <a:r>
              <a:rPr lang="es-ES" i="1" dirty="0" smtClean="0"/>
              <a:t>.”</a:t>
            </a:r>
            <a:endParaRPr lang="es-ES_tradnl" i="1" dirty="0" smtClean="0"/>
          </a:p>
          <a:p>
            <a:r>
              <a:rPr lang="es-ES_tradnl" dirty="0" smtClean="0"/>
              <a:t>Obres de car</a:t>
            </a:r>
            <a:r>
              <a:rPr lang="es-ES" dirty="0" err="1" smtClean="0"/>
              <a:t>àcter</a:t>
            </a:r>
            <a:r>
              <a:rPr lang="es-ES" dirty="0" smtClean="0"/>
              <a:t> </a:t>
            </a:r>
            <a:r>
              <a:rPr lang="es-ES" dirty="0" err="1" smtClean="0"/>
              <a:t>molt</a:t>
            </a:r>
            <a:r>
              <a:rPr lang="es-ES" dirty="0" smtClean="0"/>
              <a:t> </a:t>
            </a:r>
            <a:r>
              <a:rPr lang="es-ES" dirty="0" err="1" smtClean="0"/>
              <a:t>divers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00768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Cerver</a:t>
            </a:r>
            <a:r>
              <a:rPr lang="es-ES" dirty="0" smtClean="0"/>
              <a:t>í de Girona (Guillem de Cervera)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Gran estilista </a:t>
            </a:r>
            <a:r>
              <a:rPr lang="es-ES_tradnl" dirty="0" err="1" smtClean="0"/>
              <a:t>amb</a:t>
            </a:r>
            <a:r>
              <a:rPr lang="es-ES_tradnl" dirty="0" smtClean="0"/>
              <a:t> una </a:t>
            </a:r>
            <a:r>
              <a:rPr lang="es-ES_tradnl" dirty="0" err="1" smtClean="0"/>
              <a:t>nombrosa</a:t>
            </a:r>
            <a:r>
              <a:rPr lang="es-ES_tradnl" dirty="0" smtClean="0"/>
              <a:t> </a:t>
            </a:r>
            <a:r>
              <a:rPr lang="es-ES_tradnl" dirty="0" err="1" smtClean="0"/>
              <a:t>producci</a:t>
            </a:r>
            <a:r>
              <a:rPr lang="es-ES" dirty="0" err="1" smtClean="0"/>
              <a:t>ó</a:t>
            </a:r>
            <a:endParaRPr lang="es-ES" dirty="0" smtClean="0"/>
          </a:p>
          <a:p>
            <a:r>
              <a:rPr lang="es-ES" dirty="0" err="1" smtClean="0"/>
              <a:t>Dóna</a:t>
            </a:r>
            <a:r>
              <a:rPr lang="es-ES" dirty="0" smtClean="0"/>
              <a:t> un estil personal a </a:t>
            </a:r>
            <a:r>
              <a:rPr lang="es-ES" dirty="0" err="1" smtClean="0"/>
              <a:t>composicions</a:t>
            </a:r>
            <a:r>
              <a:rPr lang="es-ES" dirty="0" smtClean="0"/>
              <a:t> </a:t>
            </a:r>
            <a:r>
              <a:rPr lang="es-ES" dirty="0" err="1" smtClean="0"/>
              <a:t>tradicionals</a:t>
            </a:r>
            <a:endParaRPr lang="es-ES" dirty="0" smtClean="0"/>
          </a:p>
          <a:p>
            <a:r>
              <a:rPr lang="es-ES" dirty="0" err="1" smtClean="0"/>
              <a:t>Partidari</a:t>
            </a:r>
            <a:r>
              <a:rPr lang="es-ES" dirty="0" smtClean="0"/>
              <a:t> del </a:t>
            </a:r>
            <a:r>
              <a:rPr lang="es-ES" dirty="0" err="1" smtClean="0"/>
              <a:t>trobar</a:t>
            </a:r>
            <a:r>
              <a:rPr lang="es-ES" dirty="0" smtClean="0"/>
              <a:t> </a:t>
            </a:r>
            <a:r>
              <a:rPr lang="es-ES" dirty="0" err="1" smtClean="0"/>
              <a:t>ric</a:t>
            </a:r>
            <a:endParaRPr lang="es-ES" dirty="0" smtClean="0"/>
          </a:p>
          <a:p>
            <a:r>
              <a:rPr lang="es-ES" dirty="0" err="1" smtClean="0"/>
              <a:t>Aprofita</a:t>
            </a:r>
            <a:r>
              <a:rPr lang="es-ES" dirty="0" smtClean="0"/>
              <a:t> la </a:t>
            </a:r>
            <a:r>
              <a:rPr lang="es-ES" dirty="0" err="1" smtClean="0"/>
              <a:t>popularitat</a:t>
            </a:r>
            <a:r>
              <a:rPr lang="es-ES" dirty="0" smtClean="0"/>
              <a:t> del </a:t>
            </a:r>
            <a:r>
              <a:rPr lang="es-ES" dirty="0" err="1" smtClean="0"/>
              <a:t>trobar</a:t>
            </a:r>
            <a:r>
              <a:rPr lang="es-ES" dirty="0" smtClean="0"/>
              <a:t> leu per a convertir en </a:t>
            </a:r>
            <a:r>
              <a:rPr lang="es-ES" dirty="0" err="1" smtClean="0"/>
              <a:t>cultes</a:t>
            </a:r>
            <a:r>
              <a:rPr lang="es-ES" dirty="0" smtClean="0"/>
              <a:t> formes </a:t>
            </a:r>
            <a:r>
              <a:rPr lang="es-ES" dirty="0" err="1" smtClean="0"/>
              <a:t>poètiques</a:t>
            </a:r>
            <a:r>
              <a:rPr lang="es-ES" dirty="0" smtClean="0"/>
              <a:t> </a:t>
            </a:r>
            <a:r>
              <a:rPr lang="es-ES" dirty="0" err="1" smtClean="0"/>
              <a:t>apartades</a:t>
            </a:r>
            <a:r>
              <a:rPr lang="es-ES" dirty="0" smtClean="0"/>
              <a:t> de la </a:t>
            </a:r>
            <a:r>
              <a:rPr lang="es-ES" dirty="0" err="1" smtClean="0"/>
              <a:t>poesia</a:t>
            </a:r>
            <a:r>
              <a:rPr lang="es-ES" dirty="0" smtClean="0"/>
              <a:t> </a:t>
            </a:r>
            <a:r>
              <a:rPr lang="es-ES" dirty="0" err="1" smtClean="0"/>
              <a:t>cortès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Viadeyra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a obra </a:t>
            </a:r>
            <a:r>
              <a:rPr lang="es-ES" dirty="0" err="1" smtClean="0"/>
              <a:t>molt</a:t>
            </a:r>
            <a:r>
              <a:rPr lang="es-ES" dirty="0" smtClean="0"/>
              <a:t> popular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21448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Mostres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hlinkClick r:id="rId2"/>
              </a:rPr>
              <a:t>http://</a:t>
            </a:r>
            <a:r>
              <a:rPr lang="es-ES_tradnl" dirty="0" smtClean="0">
                <a:hlinkClick r:id="rId2"/>
              </a:rPr>
              <a:t>www.edu365.cat/eso/muds/catala/literatura/poesia/paraules/pantalla3.htm</a:t>
            </a:r>
            <a:endParaRPr lang="es-ES_tradnl" dirty="0" smtClean="0"/>
          </a:p>
          <a:p>
            <a:r>
              <a:rPr lang="es-ES_tradnl" dirty="0"/>
              <a:t>http://</a:t>
            </a:r>
            <a:r>
              <a:rPr lang="es-ES_tradnl" dirty="0" err="1"/>
              <a:t>www.musicadepoetes.cat</a:t>
            </a:r>
            <a:r>
              <a:rPr lang="es-ES_tradnl" dirty="0"/>
              <a:t>/app/</a:t>
            </a:r>
            <a:r>
              <a:rPr lang="es-ES_tradnl" dirty="0" err="1"/>
              <a:t>musicadepoetes</a:t>
            </a:r>
            <a:r>
              <a:rPr lang="es-ES_tradnl" dirty="0"/>
              <a:t>/</a:t>
            </a:r>
            <a:r>
              <a:rPr lang="es-ES_tradnl" dirty="0" err="1"/>
              <a:t>servlet</a:t>
            </a:r>
            <a:r>
              <a:rPr lang="es-ES_tradnl" dirty="0"/>
              <a:t>/</a:t>
            </a:r>
            <a:r>
              <a:rPr lang="es-ES_tradnl" dirty="0" err="1"/>
              <a:t>org.uoc.lletra.musicaDePoetes.Recursos?autor</a:t>
            </a:r>
            <a:r>
              <a:rPr lang="es-ES_tradnl" dirty="0"/>
              <a:t>=288&amp;tipus=0</a:t>
            </a: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5134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Trobadors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Tractats</a:t>
            </a:r>
            <a:r>
              <a:rPr lang="en-US" dirty="0" smtClean="0"/>
              <a:t> </a:t>
            </a:r>
            <a:r>
              <a:rPr lang="en-US" dirty="0" err="1" smtClean="0"/>
              <a:t>poètics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11301" y="1917700"/>
            <a:ext cx="9982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Entre </a:t>
            </a:r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tractats</a:t>
            </a:r>
            <a:r>
              <a:rPr lang="en-US" dirty="0" smtClean="0"/>
              <a:t> </a:t>
            </a:r>
            <a:r>
              <a:rPr lang="en-US" dirty="0" err="1" smtClean="0"/>
              <a:t>més</a:t>
            </a:r>
            <a:r>
              <a:rPr lang="en-US" dirty="0" smtClean="0"/>
              <a:t> </a:t>
            </a:r>
            <a:r>
              <a:rPr lang="en-US" dirty="0" err="1" smtClean="0"/>
              <a:t>importants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troben</a:t>
            </a:r>
            <a:r>
              <a:rPr lang="en-US" dirty="0" smtClean="0"/>
              <a:t>: </a:t>
            </a:r>
          </a:p>
          <a:p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El primer </a:t>
            </a:r>
            <a:r>
              <a:rPr lang="en-US" dirty="0" err="1" smtClean="0"/>
              <a:t>tractat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diu</a:t>
            </a:r>
            <a:r>
              <a:rPr lang="en-US" dirty="0" smtClean="0"/>
              <a:t> Les </a:t>
            </a:r>
            <a:r>
              <a:rPr lang="en-US" dirty="0" err="1" smtClean="0"/>
              <a:t>rasós</a:t>
            </a:r>
            <a:r>
              <a:rPr lang="en-US" dirty="0" smtClean="0"/>
              <a:t> de </a:t>
            </a:r>
            <a:r>
              <a:rPr lang="en-US" dirty="0" err="1" smtClean="0"/>
              <a:t>trobar</a:t>
            </a:r>
            <a:r>
              <a:rPr lang="en-US" dirty="0" smtClean="0"/>
              <a:t>, </a:t>
            </a:r>
            <a:r>
              <a:rPr lang="en-US" dirty="0" err="1" smtClean="0"/>
              <a:t>escrit</a:t>
            </a:r>
            <a:r>
              <a:rPr lang="en-US" dirty="0" smtClean="0"/>
              <a:t> per Ramon Vidal de </a:t>
            </a:r>
            <a:r>
              <a:rPr lang="en-US" dirty="0" err="1" smtClean="0"/>
              <a:t>Besalú</a:t>
            </a:r>
            <a:r>
              <a:rPr lang="en-US" dirty="0" smtClean="0"/>
              <a:t>, </a:t>
            </a:r>
            <a:r>
              <a:rPr lang="en-US" dirty="0" err="1" smtClean="0"/>
              <a:t>aproximadament</a:t>
            </a:r>
            <a:r>
              <a:rPr lang="en-US" dirty="0" smtClean="0"/>
              <a:t> </a:t>
            </a:r>
            <a:r>
              <a:rPr lang="en-US" dirty="0" err="1" smtClean="0"/>
              <a:t>l’any</a:t>
            </a:r>
            <a:r>
              <a:rPr lang="en-US" dirty="0" smtClean="0"/>
              <a:t> 1200. </a:t>
            </a:r>
            <a:r>
              <a:rPr lang="en-US" dirty="0" err="1" smtClean="0"/>
              <a:t>Constituia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gramàtica</a:t>
            </a:r>
            <a:r>
              <a:rPr lang="en-US" dirty="0" smtClean="0"/>
              <a:t> per a </a:t>
            </a:r>
            <a:r>
              <a:rPr lang="en-US" dirty="0" err="1" smtClean="0"/>
              <a:t>aquell</a:t>
            </a:r>
            <a:r>
              <a:rPr lang="en-US" dirty="0" smtClean="0"/>
              <a:t> </a:t>
            </a:r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català</a:t>
            </a:r>
            <a:r>
              <a:rPr lang="en-US" dirty="0" smtClean="0"/>
              <a:t> que </a:t>
            </a:r>
            <a:r>
              <a:rPr lang="en-US" dirty="0" err="1" smtClean="0"/>
              <a:t>volia</a:t>
            </a:r>
            <a:r>
              <a:rPr lang="en-US" dirty="0" smtClean="0"/>
              <a:t> </a:t>
            </a:r>
            <a:r>
              <a:rPr lang="en-US" dirty="0" err="1" smtClean="0"/>
              <a:t>escriure</a:t>
            </a:r>
            <a:r>
              <a:rPr lang="en-US" dirty="0" smtClean="0"/>
              <a:t> </a:t>
            </a:r>
            <a:r>
              <a:rPr lang="en-US" dirty="0" err="1" smtClean="0"/>
              <a:t>poesia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dominar</a:t>
            </a:r>
            <a:r>
              <a:rPr lang="en-US" dirty="0" smtClean="0"/>
              <a:t> el </a:t>
            </a:r>
            <a:r>
              <a:rPr lang="en-US" dirty="0" err="1" smtClean="0"/>
              <a:t>provençal</a:t>
            </a:r>
            <a:r>
              <a:rPr lang="en-US" dirty="0" smtClean="0"/>
              <a:t>, un </a:t>
            </a:r>
            <a:r>
              <a:rPr lang="en-US" dirty="0" err="1" smtClean="0"/>
              <a:t>idioma</a:t>
            </a:r>
            <a:r>
              <a:rPr lang="en-US" dirty="0" smtClean="0"/>
              <a:t> que no era el </a:t>
            </a:r>
            <a:r>
              <a:rPr lang="en-US" dirty="0" err="1" smtClean="0"/>
              <a:t>seu</a:t>
            </a:r>
            <a:r>
              <a:rPr lang="en-US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Un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tractat</a:t>
            </a:r>
            <a:r>
              <a:rPr lang="en-US" dirty="0" smtClean="0"/>
              <a:t> era </a:t>
            </a:r>
            <a:r>
              <a:rPr lang="en-US" dirty="0" err="1" smtClean="0"/>
              <a:t>Domatx</a:t>
            </a:r>
            <a:r>
              <a:rPr lang="en-US" dirty="0" smtClean="0"/>
              <a:t> </a:t>
            </a:r>
            <a:r>
              <a:rPr lang="en-US" dirty="0" err="1" smtClean="0"/>
              <a:t>proensals</a:t>
            </a:r>
            <a:r>
              <a:rPr lang="en-US" dirty="0" smtClean="0"/>
              <a:t>, </a:t>
            </a:r>
            <a:r>
              <a:rPr lang="en-US" dirty="0" err="1" smtClean="0"/>
              <a:t>d’Uc</a:t>
            </a:r>
            <a:r>
              <a:rPr lang="en-US" dirty="0" smtClean="0"/>
              <a:t> </a:t>
            </a:r>
            <a:r>
              <a:rPr lang="en-US" dirty="0" err="1" smtClean="0"/>
              <a:t>Faidit</a:t>
            </a:r>
            <a:r>
              <a:rPr lang="en-US" dirty="0" smtClean="0"/>
              <a:t>, </a:t>
            </a:r>
            <a:r>
              <a:rPr lang="en-US" dirty="0" err="1" smtClean="0"/>
              <a:t>l’any</a:t>
            </a:r>
            <a:r>
              <a:rPr lang="en-US" dirty="0" smtClean="0"/>
              <a:t> 1243, </a:t>
            </a:r>
            <a:r>
              <a:rPr lang="en-US" dirty="0" err="1" smtClean="0"/>
              <a:t>amb</a:t>
            </a:r>
            <a:r>
              <a:rPr lang="en-US" dirty="0" smtClean="0"/>
              <a:t> un </a:t>
            </a:r>
            <a:r>
              <a:rPr lang="en-US" dirty="0" err="1" smtClean="0"/>
              <a:t>diccionari</a:t>
            </a:r>
            <a:r>
              <a:rPr lang="en-US" dirty="0" smtClean="0"/>
              <a:t> de rimes. 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L’any</a:t>
            </a:r>
            <a:r>
              <a:rPr lang="en-US" dirty="0" smtClean="0"/>
              <a:t> 1290 </a:t>
            </a:r>
            <a:r>
              <a:rPr lang="en-US" dirty="0" err="1" smtClean="0"/>
              <a:t>Jofre</a:t>
            </a:r>
            <a:r>
              <a:rPr lang="en-US" dirty="0" smtClean="0"/>
              <a:t> de </a:t>
            </a:r>
            <a:r>
              <a:rPr lang="en-US" dirty="0" err="1" smtClean="0"/>
              <a:t>Foixà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escriure</a:t>
            </a:r>
            <a:r>
              <a:rPr lang="en-US" dirty="0" smtClean="0"/>
              <a:t> un manual </a:t>
            </a:r>
            <a:r>
              <a:rPr lang="en-US" dirty="0" err="1" smtClean="0"/>
              <a:t>amb</a:t>
            </a:r>
            <a:r>
              <a:rPr lang="en-US" dirty="0" smtClean="0"/>
              <a:t> la </a:t>
            </a:r>
            <a:r>
              <a:rPr lang="en-US" dirty="0" err="1" smtClean="0"/>
              <a:t>diferenciació</a:t>
            </a:r>
            <a:r>
              <a:rPr lang="en-US" dirty="0" smtClean="0"/>
              <a:t> entre “</a:t>
            </a:r>
            <a:r>
              <a:rPr lang="en-US" dirty="0" err="1" smtClean="0"/>
              <a:t>catalanesc</a:t>
            </a:r>
            <a:r>
              <a:rPr lang="en-US" dirty="0" smtClean="0"/>
              <a:t>” </a:t>
            </a:r>
            <a:r>
              <a:rPr lang="en-US" dirty="0" err="1" smtClean="0"/>
              <a:t>i</a:t>
            </a:r>
            <a:r>
              <a:rPr lang="en-US" dirty="0" smtClean="0"/>
              <a:t> “</a:t>
            </a:r>
            <a:r>
              <a:rPr lang="en-US" dirty="0" err="1" smtClean="0"/>
              <a:t>proençal</a:t>
            </a:r>
            <a:r>
              <a:rPr lang="en-US" dirty="0" smtClean="0"/>
              <a:t>”, </a:t>
            </a:r>
            <a:r>
              <a:rPr lang="en-US" dirty="0" err="1" smtClean="0"/>
              <a:t>marcant</a:t>
            </a:r>
            <a:r>
              <a:rPr lang="en-US" dirty="0" smtClean="0"/>
              <a:t> les </a:t>
            </a:r>
            <a:r>
              <a:rPr lang="en-US" dirty="0" err="1" smtClean="0"/>
              <a:t>diferències</a:t>
            </a:r>
            <a:r>
              <a:rPr lang="en-US" dirty="0" smtClean="0"/>
              <a:t> entre totes dues </a:t>
            </a:r>
            <a:r>
              <a:rPr lang="en-US" dirty="0" err="1" smtClean="0"/>
              <a:t>llengües</a:t>
            </a:r>
            <a:r>
              <a:rPr lang="en-US" dirty="0" smtClean="0"/>
              <a:t>,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vegada</a:t>
            </a:r>
            <a:r>
              <a:rPr lang="en-US" dirty="0" smtClean="0"/>
              <a:t> </a:t>
            </a:r>
            <a:r>
              <a:rPr lang="en-US" dirty="0" err="1" smtClean="0"/>
              <a:t>més</a:t>
            </a:r>
            <a:r>
              <a:rPr lang="en-US" dirty="0" smtClean="0"/>
              <a:t> evident.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Trobadors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la </a:t>
            </a:r>
            <a:r>
              <a:rPr lang="en-US" dirty="0" err="1" smtClean="0"/>
              <a:t>llengua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68400" y="1803400"/>
            <a:ext cx="10591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La </a:t>
            </a:r>
            <a:r>
              <a:rPr lang="en-US" dirty="0" err="1" smtClean="0"/>
              <a:t>llengua</a:t>
            </a:r>
            <a:r>
              <a:rPr lang="en-US" dirty="0" smtClean="0"/>
              <a:t> </a:t>
            </a:r>
            <a:r>
              <a:rPr lang="en-US" dirty="0" err="1" smtClean="0"/>
              <a:t>utilitzada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poesia</a:t>
            </a:r>
            <a:r>
              <a:rPr lang="en-US" dirty="0" smtClean="0"/>
              <a:t> fins al </a:t>
            </a:r>
            <a:r>
              <a:rPr lang="en-US" dirty="0" err="1" smtClean="0"/>
              <a:t>segle</a:t>
            </a:r>
            <a:r>
              <a:rPr lang="en-US" dirty="0" smtClean="0"/>
              <a:t> XV </a:t>
            </a:r>
            <a:r>
              <a:rPr lang="en-US" dirty="0" err="1" smtClean="0"/>
              <a:t>és</a:t>
            </a:r>
            <a:r>
              <a:rPr lang="en-US" dirty="0" smtClean="0"/>
              <a:t> el </a:t>
            </a:r>
            <a:r>
              <a:rPr lang="en-US" dirty="0" err="1" smtClean="0"/>
              <a:t>provençal</a:t>
            </a:r>
            <a:r>
              <a:rPr lang="en-US" dirty="0" smtClean="0"/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La </a:t>
            </a:r>
            <a:r>
              <a:rPr lang="en-US" dirty="0" err="1" smtClean="0"/>
              <a:t>llengua</a:t>
            </a:r>
            <a:r>
              <a:rPr lang="en-US" dirty="0" smtClean="0"/>
              <a:t> </a:t>
            </a:r>
            <a:r>
              <a:rPr lang="en-US" dirty="0" err="1" smtClean="0"/>
              <a:t>literària</a:t>
            </a:r>
            <a:r>
              <a:rPr lang="en-US" dirty="0" smtClean="0"/>
              <a:t> </a:t>
            </a:r>
            <a:r>
              <a:rPr lang="en-US" dirty="0" err="1" smtClean="0"/>
              <a:t>s’havia</a:t>
            </a:r>
            <a:r>
              <a:rPr lang="en-US" dirty="0" smtClean="0"/>
              <a:t> de </a:t>
            </a:r>
            <a:r>
              <a:rPr lang="en-US" dirty="0" err="1" smtClean="0"/>
              <a:t>diferenciar</a:t>
            </a:r>
            <a:r>
              <a:rPr lang="en-US" dirty="0" smtClean="0"/>
              <a:t> de la </a:t>
            </a:r>
            <a:r>
              <a:rPr lang="en-US" dirty="0" err="1" smtClean="0"/>
              <a:t>llengua</a:t>
            </a:r>
            <a:r>
              <a:rPr lang="en-US" dirty="0" smtClean="0"/>
              <a:t> </a:t>
            </a:r>
            <a:r>
              <a:rPr lang="en-US" dirty="0" err="1" smtClean="0"/>
              <a:t>parlada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el </a:t>
            </a:r>
            <a:r>
              <a:rPr lang="en-US" dirty="0" err="1" smtClean="0"/>
              <a:t>provençal</a:t>
            </a:r>
            <a:r>
              <a:rPr lang="en-US" dirty="0" smtClean="0"/>
              <a:t> </a:t>
            </a:r>
            <a:r>
              <a:rPr lang="en-US" dirty="0" err="1" smtClean="0"/>
              <a:t>permetia</a:t>
            </a:r>
            <a:r>
              <a:rPr lang="en-US" dirty="0" smtClean="0"/>
              <a:t> </a:t>
            </a:r>
            <a:r>
              <a:rPr lang="en-US" dirty="0" err="1" smtClean="0"/>
              <a:t>fer</a:t>
            </a:r>
            <a:r>
              <a:rPr lang="en-US" dirty="0" smtClean="0"/>
              <a:t> </a:t>
            </a:r>
            <a:r>
              <a:rPr lang="en-US" dirty="0" err="1" smtClean="0"/>
              <a:t>aquesta</a:t>
            </a:r>
            <a:r>
              <a:rPr lang="en-US" dirty="0" smtClean="0"/>
              <a:t> </a:t>
            </a:r>
            <a:r>
              <a:rPr lang="en-US" dirty="0" err="1" smtClean="0"/>
              <a:t>diferència</a:t>
            </a:r>
            <a:r>
              <a:rPr lang="en-US" dirty="0" smtClean="0"/>
              <a:t>, a </a:t>
            </a:r>
            <a:r>
              <a:rPr lang="en-US" dirty="0" err="1" smtClean="0"/>
              <a:t>més</a:t>
            </a:r>
            <a:r>
              <a:rPr lang="en-US" dirty="0" smtClean="0"/>
              <a:t> hi </a:t>
            </a:r>
            <a:r>
              <a:rPr lang="en-US" dirty="0" err="1" smtClean="0"/>
              <a:t>havia</a:t>
            </a:r>
            <a:r>
              <a:rPr lang="en-US" dirty="0" smtClean="0"/>
              <a:t> molt bona </a:t>
            </a:r>
            <a:r>
              <a:rPr lang="en-US" dirty="0" err="1" smtClean="0"/>
              <a:t>relació</a:t>
            </a:r>
            <a:r>
              <a:rPr lang="en-US" dirty="0" smtClean="0"/>
              <a:t> entre </a:t>
            </a:r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trobadors</a:t>
            </a:r>
            <a:r>
              <a:rPr lang="en-US" dirty="0" smtClean="0"/>
              <a:t> </a:t>
            </a:r>
            <a:r>
              <a:rPr lang="en-US" dirty="0" err="1" smtClean="0"/>
              <a:t>occitans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catalans</a:t>
            </a:r>
            <a:r>
              <a:rPr lang="en-US" dirty="0" smtClean="0"/>
              <a:t>. </a:t>
            </a:r>
            <a:r>
              <a:rPr lang="en-US" dirty="0" err="1" smtClean="0"/>
              <a:t>Però</a:t>
            </a:r>
            <a:r>
              <a:rPr lang="en-US" dirty="0" smtClean="0"/>
              <a:t> van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altres</a:t>
            </a:r>
            <a:r>
              <a:rPr lang="en-US" dirty="0" smtClean="0"/>
              <a:t> </a:t>
            </a:r>
            <a:r>
              <a:rPr lang="en-US" dirty="0" err="1" smtClean="0"/>
              <a:t>raons</a:t>
            </a:r>
            <a:r>
              <a:rPr lang="en-US" dirty="0" smtClean="0"/>
              <a:t> </a:t>
            </a:r>
            <a:r>
              <a:rPr lang="en-US" dirty="0" err="1" smtClean="0"/>
              <a:t>també</a:t>
            </a:r>
            <a:r>
              <a:rPr lang="en-US" dirty="0" smtClean="0"/>
              <a:t> les que van </a:t>
            </a:r>
            <a:r>
              <a:rPr lang="en-US" dirty="0" err="1" smtClean="0"/>
              <a:t>afavorir</a:t>
            </a:r>
            <a:r>
              <a:rPr lang="en-US" dirty="0" smtClean="0"/>
              <a:t> el </a:t>
            </a:r>
            <a:r>
              <a:rPr lang="en-US" dirty="0" err="1" smtClean="0"/>
              <a:t>provençal</a:t>
            </a:r>
            <a:r>
              <a:rPr lang="en-US" dirty="0" smtClean="0"/>
              <a:t> com a </a:t>
            </a:r>
            <a:r>
              <a:rPr lang="en-US" dirty="0" err="1" smtClean="0"/>
              <a:t>llengua</a:t>
            </a:r>
            <a:r>
              <a:rPr lang="en-US" dirty="0" smtClean="0"/>
              <a:t> de </a:t>
            </a:r>
            <a:r>
              <a:rPr lang="en-US" dirty="0" err="1" smtClean="0"/>
              <a:t>literatura</a:t>
            </a:r>
            <a:r>
              <a:rPr lang="en-US" dirty="0" smtClean="0"/>
              <a:t>: la </a:t>
            </a:r>
            <a:r>
              <a:rPr lang="en-US" dirty="0" err="1" smtClean="0"/>
              <a:t>proximitat</a:t>
            </a:r>
            <a:r>
              <a:rPr lang="en-US" dirty="0" smtClean="0"/>
              <a:t> </a:t>
            </a:r>
            <a:r>
              <a:rPr lang="en-US" dirty="0" err="1" smtClean="0"/>
              <a:t>geogràfica</a:t>
            </a:r>
            <a:r>
              <a:rPr lang="en-US" dirty="0" smtClean="0"/>
              <a:t> I </a:t>
            </a:r>
            <a:r>
              <a:rPr lang="en-US" dirty="0" err="1" smtClean="0"/>
              <a:t>l’afinitat</a:t>
            </a:r>
            <a:r>
              <a:rPr lang="en-US" dirty="0" smtClean="0"/>
              <a:t> </a:t>
            </a:r>
            <a:r>
              <a:rPr lang="en-US" dirty="0" err="1" smtClean="0"/>
              <a:t>lingüística</a:t>
            </a:r>
            <a:r>
              <a:rPr lang="en-US" dirty="0" smtClean="0"/>
              <a:t>, </a:t>
            </a:r>
            <a:r>
              <a:rPr lang="en-US" dirty="0" err="1" smtClean="0"/>
              <a:t>encara</a:t>
            </a:r>
            <a:r>
              <a:rPr lang="en-US" dirty="0" smtClean="0"/>
              <a:t> </a:t>
            </a:r>
            <a:r>
              <a:rPr lang="en-US" dirty="0" err="1" smtClean="0"/>
              <a:t>més</a:t>
            </a:r>
            <a:r>
              <a:rPr lang="en-US" dirty="0" smtClean="0"/>
              <a:t> evident que </a:t>
            </a:r>
            <a:r>
              <a:rPr lang="en-US" dirty="0" err="1" smtClean="0"/>
              <a:t>ara</a:t>
            </a:r>
            <a:r>
              <a:rPr lang="en-US" dirty="0" smtClean="0"/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partir</a:t>
            </a:r>
            <a:r>
              <a:rPr lang="en-US" dirty="0" smtClean="0"/>
              <a:t> del 1213 </a:t>
            </a:r>
            <a:r>
              <a:rPr lang="en-US" dirty="0" err="1" smtClean="0"/>
              <a:t>amb</a:t>
            </a:r>
            <a:r>
              <a:rPr lang="en-US" dirty="0" smtClean="0"/>
              <a:t> la </a:t>
            </a:r>
            <a:r>
              <a:rPr lang="en-US" dirty="0" err="1" smtClean="0"/>
              <a:t>derrota</a:t>
            </a:r>
            <a:r>
              <a:rPr lang="en-US" dirty="0" smtClean="0"/>
              <a:t> </a:t>
            </a:r>
            <a:r>
              <a:rPr lang="en-US" dirty="0" err="1" smtClean="0"/>
              <a:t>occitana</a:t>
            </a:r>
            <a:r>
              <a:rPr lang="en-US" dirty="0" smtClean="0"/>
              <a:t> a </a:t>
            </a:r>
            <a:r>
              <a:rPr lang="en-US" dirty="0" err="1" smtClean="0"/>
              <a:t>Muret</a:t>
            </a:r>
            <a:r>
              <a:rPr lang="en-US" dirty="0" smtClean="0"/>
              <a:t>, </a:t>
            </a:r>
            <a:r>
              <a:rPr lang="en-US" dirty="0" err="1" smtClean="0"/>
              <a:t>l’activitat</a:t>
            </a:r>
            <a:r>
              <a:rPr lang="en-US" dirty="0" smtClean="0"/>
              <a:t> </a:t>
            </a:r>
            <a:r>
              <a:rPr lang="en-US" dirty="0" err="1" smtClean="0"/>
              <a:t>poètica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treslladar</a:t>
            </a:r>
            <a:r>
              <a:rPr lang="en-US" dirty="0" smtClean="0"/>
              <a:t> a la corona </a:t>
            </a:r>
            <a:r>
              <a:rPr lang="en-US" dirty="0" err="1" smtClean="0"/>
              <a:t>catalano-aragonesa</a:t>
            </a:r>
            <a:r>
              <a:rPr lang="en-US" dirty="0" smtClean="0"/>
              <a:t>. El </a:t>
            </a:r>
            <a:r>
              <a:rPr lang="en-US" dirty="0" err="1" smtClean="0"/>
              <a:t>català</a:t>
            </a:r>
            <a:r>
              <a:rPr lang="en-US" dirty="0" smtClean="0"/>
              <a:t> cobra </a:t>
            </a:r>
            <a:r>
              <a:rPr lang="en-US" dirty="0" err="1" smtClean="0"/>
              <a:t>més</a:t>
            </a:r>
            <a:r>
              <a:rPr lang="en-US" dirty="0" smtClean="0"/>
              <a:t> </a:t>
            </a:r>
            <a:r>
              <a:rPr lang="en-US" dirty="0" err="1" smtClean="0"/>
              <a:t>identitat</a:t>
            </a:r>
            <a:r>
              <a:rPr lang="en-US" dirty="0" smtClean="0"/>
              <a:t>, </a:t>
            </a:r>
            <a:r>
              <a:rPr lang="en-US" dirty="0" err="1" smtClean="0"/>
              <a:t>amb</a:t>
            </a:r>
            <a:r>
              <a:rPr lang="en-US" dirty="0" smtClean="0"/>
              <a:t> molts </a:t>
            </a:r>
            <a:r>
              <a:rPr lang="en-US" dirty="0" err="1" smtClean="0"/>
              <a:t>provençalismes</a:t>
            </a:r>
            <a:r>
              <a:rPr lang="en-US" dirty="0" smtClean="0"/>
              <a:t> fins el </a:t>
            </a:r>
            <a:r>
              <a:rPr lang="en-US" dirty="0" err="1" smtClean="0"/>
              <a:t>segle</a:t>
            </a:r>
            <a:r>
              <a:rPr lang="en-US" dirty="0" smtClean="0"/>
              <a:t> XV </a:t>
            </a:r>
            <a:r>
              <a:rPr lang="en-US" dirty="0" err="1" smtClean="0"/>
              <a:t>amb</a:t>
            </a:r>
            <a:r>
              <a:rPr lang="en-US" dirty="0" smtClean="0"/>
              <a:t> </a:t>
            </a:r>
            <a:r>
              <a:rPr lang="en-US" dirty="0" err="1" smtClean="0"/>
              <a:t>Ausiàs</a:t>
            </a:r>
            <a:r>
              <a:rPr lang="en-US" dirty="0" smtClean="0"/>
              <a:t> March, </a:t>
            </a:r>
            <a:r>
              <a:rPr lang="en-US" dirty="0" err="1" smtClean="0"/>
              <a:t>quan</a:t>
            </a:r>
            <a:r>
              <a:rPr lang="en-US" dirty="0" smtClean="0"/>
              <a:t> ja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parlar</a:t>
            </a:r>
            <a:r>
              <a:rPr lang="en-US" dirty="0" smtClean="0"/>
              <a:t> de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plenament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català</a:t>
            </a:r>
            <a:r>
              <a:rPr lang="en-US" dirty="0" smtClean="0"/>
              <a:t>. </a:t>
            </a:r>
            <a:r>
              <a:rPr lang="en-US" dirty="0" err="1" smtClean="0"/>
              <a:t>Aquesta</a:t>
            </a:r>
            <a:r>
              <a:rPr lang="en-US" dirty="0" smtClean="0"/>
              <a:t> </a:t>
            </a:r>
            <a:r>
              <a:rPr lang="en-US" dirty="0" err="1" smtClean="0"/>
              <a:t>circumstància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arribar</a:t>
            </a:r>
            <a:r>
              <a:rPr lang="en-US" dirty="0" smtClean="0"/>
              <a:t> </a:t>
            </a:r>
            <a:r>
              <a:rPr lang="en-US" dirty="0" err="1" smtClean="0"/>
              <a:t>amb</a:t>
            </a:r>
            <a:r>
              <a:rPr lang="en-US" dirty="0" smtClean="0"/>
              <a:t> la </a:t>
            </a:r>
            <a:r>
              <a:rPr lang="en-US" dirty="0" err="1" smtClean="0"/>
              <a:t>poesia</a:t>
            </a:r>
            <a:r>
              <a:rPr lang="en-US" dirty="0" smtClean="0"/>
              <a:t> molt </a:t>
            </a:r>
            <a:r>
              <a:rPr lang="en-US" dirty="0" err="1" smtClean="0"/>
              <a:t>més</a:t>
            </a:r>
            <a:r>
              <a:rPr lang="en-US" dirty="0" smtClean="0"/>
              <a:t> </a:t>
            </a:r>
            <a:r>
              <a:rPr lang="en-US" dirty="0" err="1" smtClean="0"/>
              <a:t>tard</a:t>
            </a:r>
            <a:r>
              <a:rPr lang="en-US" dirty="0" smtClean="0"/>
              <a:t> que </a:t>
            </a:r>
            <a:r>
              <a:rPr lang="en-US" dirty="0" err="1" smtClean="0"/>
              <a:t>amb</a:t>
            </a:r>
            <a:r>
              <a:rPr lang="en-US" dirty="0" smtClean="0"/>
              <a:t> la </a:t>
            </a:r>
            <a:r>
              <a:rPr lang="en-US" dirty="0" err="1" smtClean="0"/>
              <a:t>prosa</a:t>
            </a:r>
            <a:r>
              <a:rPr lang="en-US" dirty="0" smtClean="0"/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Es</a:t>
            </a:r>
            <a:r>
              <a:rPr lang="en-US" dirty="0" smtClean="0"/>
              <a:t> pot </a:t>
            </a:r>
            <a:r>
              <a:rPr lang="en-US" dirty="0" err="1" smtClean="0"/>
              <a:t>considerar</a:t>
            </a:r>
            <a:r>
              <a:rPr lang="en-US" dirty="0" smtClean="0"/>
              <a:t> </a:t>
            </a:r>
            <a:r>
              <a:rPr lang="en-US" dirty="0" err="1" smtClean="0"/>
              <a:t>aquesta</a:t>
            </a:r>
            <a:r>
              <a:rPr lang="en-US" dirty="0" smtClean="0"/>
              <a:t>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escrita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provençal</a:t>
            </a:r>
            <a:r>
              <a:rPr lang="en-US" dirty="0" smtClean="0"/>
              <a:t> com a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? </a:t>
            </a:r>
            <a:r>
              <a:rPr lang="en-US" dirty="0" err="1" smtClean="0"/>
              <a:t>Són</a:t>
            </a:r>
            <a:r>
              <a:rPr lang="en-US" dirty="0" smtClean="0"/>
              <a:t> </a:t>
            </a:r>
            <a:r>
              <a:rPr lang="en-US" dirty="0" err="1" smtClean="0"/>
              <a:t>autors</a:t>
            </a:r>
            <a:r>
              <a:rPr lang="en-US" dirty="0" smtClean="0"/>
              <a:t> que </a:t>
            </a:r>
            <a:r>
              <a:rPr lang="en-US" dirty="0" err="1" smtClean="0"/>
              <a:t>serveixen</a:t>
            </a:r>
            <a:r>
              <a:rPr lang="en-US" dirty="0" smtClean="0"/>
              <a:t> de base per a la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posterior,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considerarà</a:t>
            </a:r>
            <a:r>
              <a:rPr lang="en-US" dirty="0" smtClean="0"/>
              <a:t> com a </a:t>
            </a:r>
            <a:r>
              <a:rPr lang="en-US" dirty="0" err="1" smtClean="0"/>
              <a:t>originària</a:t>
            </a:r>
            <a:r>
              <a:rPr lang="en-US" dirty="0" smtClean="0"/>
              <a:t> per </a:t>
            </a:r>
            <a:r>
              <a:rPr lang="en-US" dirty="0" err="1" smtClean="0"/>
              <a:t>autors</a:t>
            </a:r>
            <a:r>
              <a:rPr lang="en-US" dirty="0" smtClean="0"/>
              <a:t> del XIV I part del XV.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Parlem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qualsevol</a:t>
            </a:r>
            <a:r>
              <a:rPr lang="en-US" dirty="0" smtClean="0"/>
              <a:t> </a:t>
            </a:r>
            <a:r>
              <a:rPr lang="en-US" dirty="0" err="1" smtClean="0"/>
              <a:t>cas</a:t>
            </a:r>
            <a:r>
              <a:rPr lang="en-US" dirty="0" smtClean="0"/>
              <a:t>, </a:t>
            </a:r>
            <a:r>
              <a:rPr lang="en-US" dirty="0" err="1" smtClean="0"/>
              <a:t>d’una</a:t>
            </a:r>
            <a:r>
              <a:rPr lang="en-US" dirty="0" smtClean="0"/>
              <a:t> </a:t>
            </a:r>
            <a:r>
              <a:rPr lang="en-US" dirty="0" err="1" smtClean="0"/>
              <a:t>literatura</a:t>
            </a:r>
            <a:r>
              <a:rPr lang="en-US" dirty="0" smtClean="0"/>
              <a:t> que no </a:t>
            </a:r>
            <a:r>
              <a:rPr lang="en-US" dirty="0" err="1" smtClean="0"/>
              <a:t>representa</a:t>
            </a:r>
            <a:r>
              <a:rPr lang="en-US" dirty="0" smtClean="0"/>
              <a:t> la </a:t>
            </a:r>
            <a:r>
              <a:rPr lang="en-US" dirty="0" err="1" smtClean="0"/>
              <a:t>realitat</a:t>
            </a:r>
            <a:r>
              <a:rPr lang="en-US" dirty="0" smtClean="0"/>
              <a:t> de </a:t>
            </a:r>
            <a:r>
              <a:rPr lang="en-US" dirty="0" err="1" smtClean="0"/>
              <a:t>l’evolució</a:t>
            </a:r>
            <a:r>
              <a:rPr lang="en-US" dirty="0" smtClean="0"/>
              <a:t> social, </a:t>
            </a:r>
            <a:r>
              <a:rPr lang="en-US" dirty="0" err="1" smtClean="0"/>
              <a:t>sinó</a:t>
            </a:r>
            <a:r>
              <a:rPr lang="en-US" dirty="0" smtClean="0"/>
              <a:t> </a:t>
            </a:r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ambients</a:t>
            </a:r>
            <a:r>
              <a:rPr lang="en-US" dirty="0" smtClean="0"/>
              <a:t> </a:t>
            </a:r>
            <a:r>
              <a:rPr lang="en-US" dirty="0" err="1" smtClean="0"/>
              <a:t>cortesans</a:t>
            </a:r>
            <a:r>
              <a:rPr lang="en-US" dirty="0" smtClean="0"/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partir</a:t>
            </a:r>
            <a:r>
              <a:rPr lang="en-US" dirty="0" smtClean="0"/>
              <a:t> del </a:t>
            </a:r>
            <a:r>
              <a:rPr lang="en-US" dirty="0" err="1" smtClean="0"/>
              <a:t>segle</a:t>
            </a:r>
            <a:r>
              <a:rPr lang="en-US" dirty="0" smtClean="0"/>
              <a:t> XIII </a:t>
            </a:r>
            <a:r>
              <a:rPr lang="en-US" dirty="0" err="1" smtClean="0"/>
              <a:t>neix</a:t>
            </a:r>
            <a:r>
              <a:rPr lang="en-US" dirty="0" smtClean="0"/>
              <a:t> la </a:t>
            </a:r>
            <a:r>
              <a:rPr lang="en-US" dirty="0" err="1" smtClean="0"/>
              <a:t>burgesia</a:t>
            </a:r>
            <a:r>
              <a:rPr lang="en-US" dirty="0" smtClean="0"/>
              <a:t> que no fa </a:t>
            </a:r>
            <a:r>
              <a:rPr lang="en-US" dirty="0" err="1" smtClean="0"/>
              <a:t>seva</a:t>
            </a:r>
            <a:r>
              <a:rPr lang="en-US" dirty="0" smtClean="0"/>
              <a:t> </a:t>
            </a:r>
            <a:r>
              <a:rPr lang="en-US" dirty="0" err="1" smtClean="0"/>
              <a:t>aquesta</a:t>
            </a:r>
            <a:r>
              <a:rPr lang="en-US" dirty="0" smtClean="0"/>
              <a:t> </a:t>
            </a:r>
            <a:r>
              <a:rPr lang="en-US" dirty="0" err="1" smtClean="0"/>
              <a:t>mena</a:t>
            </a:r>
            <a:r>
              <a:rPr lang="en-US" dirty="0" smtClean="0"/>
              <a:t> de </a:t>
            </a:r>
            <a:r>
              <a:rPr lang="en-US" dirty="0" err="1" smtClean="0"/>
              <a:t>literatura</a:t>
            </a:r>
            <a:r>
              <a:rPr lang="en-US" dirty="0" smtClean="0"/>
              <a:t>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852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Trobadors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És necessari diferenciar entre </a:t>
            </a:r>
            <a:r>
              <a:rPr lang="ca-ES" i="1" dirty="0" smtClean="0"/>
              <a:t>trobador</a:t>
            </a:r>
            <a:r>
              <a:rPr lang="ca-ES" dirty="0" smtClean="0"/>
              <a:t> i </a:t>
            </a:r>
            <a:r>
              <a:rPr lang="ca-ES" i="1" dirty="0" smtClean="0"/>
              <a:t>poeta</a:t>
            </a:r>
            <a:r>
              <a:rPr lang="ca-ES" dirty="0" smtClean="0"/>
              <a:t>. El trobador versifica en llengua romanç i el poeta en llatí. </a:t>
            </a:r>
          </a:p>
          <a:p>
            <a:r>
              <a:rPr lang="ca-ES" dirty="0" smtClean="0"/>
              <a:t>Molts dels textos dels trobadors anaven acompanyats de notacions musicals que permetien que la poesia fos difosa mitjançant el cant: poesia per ser llegida i escoltada. </a:t>
            </a:r>
          </a:p>
          <a:p>
            <a:r>
              <a:rPr lang="ca-ES" dirty="0" smtClean="0"/>
              <a:t>Sovint qui cantava aquestes composicions era el joglar. </a:t>
            </a:r>
          </a:p>
          <a:p>
            <a:r>
              <a:rPr lang="ca-ES" dirty="0" smtClean="0"/>
              <a:t>Els trobadors eren professionals de la literatura. Hi havia trobadors també </a:t>
            </a:r>
            <a:r>
              <a:rPr lang="ca-ES" i="1" dirty="0" smtClean="0"/>
              <a:t>amateurs</a:t>
            </a:r>
            <a:r>
              <a:rPr lang="ca-ES" dirty="0" smtClean="0"/>
              <a:t> com els reis Alfons I o Pere el Gran. </a:t>
            </a:r>
          </a:p>
          <a:p>
            <a:r>
              <a:rPr lang="ca-ES" dirty="0" smtClean="0"/>
              <a:t>Existia una mena d’agermanament entre trobadors.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933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juglars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a-ES" dirty="0" smtClean="0"/>
              <a:t>Seria el que més s’aproparia actualment a un actor. Servien per a divertiment de la noblesa i podien interpretar peces musicals.</a:t>
            </a:r>
          </a:p>
          <a:p>
            <a:r>
              <a:rPr lang="ca-ES" dirty="0" smtClean="0"/>
              <a:t>N’hi havia dos grups: els especialitzats en textos lírics i textos narratius</a:t>
            </a:r>
          </a:p>
          <a:p>
            <a:r>
              <a:rPr lang="ca-ES" dirty="0" smtClean="0"/>
              <a:t>Els Joglars lírics executaven les obres de manera precisa i fidel, i era el trobador qui l’encomanava la interpretació. Havien de ser joglars amb certa cultura i refinament. </a:t>
            </a:r>
          </a:p>
          <a:p>
            <a:r>
              <a:rPr lang="ca-ES" dirty="0" smtClean="0"/>
              <a:t>Alguns joglars treballaven sota les ordres d’algun gran senyor als interessos dels quals servia. </a:t>
            </a:r>
          </a:p>
          <a:p>
            <a:r>
              <a:rPr lang="ca-ES" dirty="0" smtClean="0"/>
              <a:t>Els joglars narratius recitaven llargues epopeies de memòria i sovint improvisava</a:t>
            </a:r>
            <a:r>
              <a:rPr lang="ca-ES" dirty="0" smtClean="0"/>
              <a:t>, amb un repertori que variava en funció del públic. Tenien una funció informativa i propagandística. </a:t>
            </a:r>
          </a:p>
          <a:p>
            <a:r>
              <a:rPr lang="ca-ES" dirty="0" smtClean="0"/>
              <a:t>També hi havia una altra mena de joglar molt més popular, que actuava per les places i carrers, ballaven i mostraven animals. Aquests podrien haver apropat en certa mesura també la poesia a la societat.  </a:t>
            </a:r>
          </a:p>
          <a:p>
            <a:r>
              <a:rPr lang="ca-ES" dirty="0" err="1" smtClean="0"/>
              <a:t>Refrendario</a:t>
            </a:r>
            <a:r>
              <a:rPr lang="ca-ES" dirty="0" smtClean="0"/>
              <a:t> </a:t>
            </a:r>
            <a:r>
              <a:rPr lang="ca-ES" dirty="0" err="1" smtClean="0"/>
              <a:t>Gestorum</a:t>
            </a:r>
            <a:r>
              <a:rPr lang="ca-ES" dirty="0" smtClean="0"/>
              <a:t> </a:t>
            </a:r>
            <a:r>
              <a:rPr lang="ca-ES" dirty="0" err="1" smtClean="0"/>
              <a:t>Antiquorum</a:t>
            </a:r>
            <a:r>
              <a:rPr lang="ca-ES" dirty="0" smtClean="0"/>
              <a:t>: Explicaven fets passats que encara incidien en el poble.</a:t>
            </a:r>
          </a:p>
          <a:p>
            <a:r>
              <a:rPr lang="ca-ES" dirty="0" smtClean="0"/>
              <a:t>La poesia trobadoresca s’introdueix a Catalunya, en qualsevol cas, a través de ambients cortesans. </a:t>
            </a:r>
            <a:endParaRPr lang="ca-ES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9211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autors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Guillem de </a:t>
            </a:r>
            <a:r>
              <a:rPr lang="es-ES_tradnl" dirty="0" err="1" smtClean="0"/>
              <a:t>Bergued</a:t>
            </a:r>
            <a:r>
              <a:rPr lang="es-ES" dirty="0" err="1" smtClean="0"/>
              <a:t>à</a:t>
            </a:r>
            <a:r>
              <a:rPr lang="es-ES" dirty="0" smtClean="0"/>
              <a:t> (doc. 1138-1192/1196):</a:t>
            </a:r>
          </a:p>
          <a:p>
            <a:pPr lvl="1"/>
            <a:r>
              <a:rPr lang="es-ES" dirty="0" smtClean="0"/>
              <a:t>Vida agitada i aventurera que li </a:t>
            </a:r>
            <a:r>
              <a:rPr lang="es-ES" dirty="0" err="1" smtClean="0"/>
              <a:t>reportà</a:t>
            </a:r>
            <a:r>
              <a:rPr lang="es-ES" dirty="0" smtClean="0"/>
              <a:t> </a:t>
            </a:r>
            <a:r>
              <a:rPr lang="es-ES" dirty="0" err="1" smtClean="0"/>
              <a:t>molta</a:t>
            </a:r>
            <a:r>
              <a:rPr lang="es-ES" dirty="0" smtClean="0"/>
              <a:t> fama</a:t>
            </a:r>
          </a:p>
          <a:p>
            <a:pPr lvl="1"/>
            <a:r>
              <a:rPr lang="es-ES" dirty="0" smtClean="0"/>
              <a:t>Autor </a:t>
            </a:r>
            <a:r>
              <a:rPr lang="es-ES" dirty="0" err="1" smtClean="0"/>
              <a:t>principalment</a:t>
            </a:r>
            <a:r>
              <a:rPr lang="es-ES" dirty="0" smtClean="0"/>
              <a:t> de </a:t>
            </a:r>
            <a:r>
              <a:rPr lang="es-ES" dirty="0" err="1" smtClean="0"/>
              <a:t>sirventesos</a:t>
            </a:r>
            <a:endParaRPr lang="es-ES" dirty="0" smtClean="0"/>
          </a:p>
          <a:p>
            <a:pPr lvl="1"/>
            <a:r>
              <a:rPr lang="es-ES" dirty="0" err="1" smtClean="0"/>
              <a:t>Representant</a:t>
            </a:r>
            <a:r>
              <a:rPr lang="es-ES" dirty="0" smtClean="0"/>
              <a:t> </a:t>
            </a:r>
            <a:r>
              <a:rPr lang="es-ES" dirty="0" err="1" smtClean="0"/>
              <a:t>prototípic</a:t>
            </a:r>
            <a:r>
              <a:rPr lang="es-ES" dirty="0" smtClean="0"/>
              <a:t> de la </a:t>
            </a:r>
            <a:r>
              <a:rPr lang="es-ES" dirty="0" err="1" smtClean="0"/>
              <a:t>noblesa</a:t>
            </a:r>
            <a:r>
              <a:rPr lang="es-ES" dirty="0" smtClean="0"/>
              <a:t> catalana en </a:t>
            </a:r>
            <a:r>
              <a:rPr lang="es-ES" dirty="0" err="1" smtClean="0"/>
              <a:t>lluites</a:t>
            </a:r>
            <a:r>
              <a:rPr lang="es-ES" dirty="0" smtClean="0"/>
              <a:t> </a:t>
            </a:r>
            <a:r>
              <a:rPr lang="es-ES" dirty="0" err="1" smtClean="0"/>
              <a:t>constants</a:t>
            </a:r>
            <a:r>
              <a:rPr lang="es-ES" dirty="0" smtClean="0"/>
              <a:t>, i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sirventesos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a </a:t>
            </a:r>
            <a:r>
              <a:rPr lang="es-ES" dirty="0" err="1" smtClean="0"/>
              <a:t>eina</a:t>
            </a:r>
            <a:r>
              <a:rPr lang="es-ES" dirty="0" smtClean="0"/>
              <a:t> de </a:t>
            </a:r>
            <a:r>
              <a:rPr lang="es-ES" dirty="0" err="1" smtClean="0"/>
              <a:t>combat</a:t>
            </a:r>
            <a:endParaRPr lang="es-ES" dirty="0" smtClean="0"/>
          </a:p>
          <a:p>
            <a:pPr lvl="1"/>
            <a:r>
              <a:rPr lang="es-ES" dirty="0" err="1" smtClean="0"/>
              <a:t>Tècnica</a:t>
            </a:r>
            <a:r>
              <a:rPr lang="es-ES" dirty="0" smtClean="0"/>
              <a:t> </a:t>
            </a:r>
            <a:r>
              <a:rPr lang="es-ES" dirty="0" err="1" smtClean="0"/>
              <a:t>modèlica</a:t>
            </a:r>
            <a:r>
              <a:rPr lang="es-ES" dirty="0" smtClean="0"/>
              <a:t> i recursos </a:t>
            </a:r>
            <a:r>
              <a:rPr lang="es-ES" dirty="0" err="1" smtClean="0"/>
              <a:t>estilístics</a:t>
            </a:r>
            <a:r>
              <a:rPr lang="es-ES" dirty="0" smtClean="0"/>
              <a:t> </a:t>
            </a:r>
            <a:r>
              <a:rPr lang="es-ES" dirty="0" err="1" smtClean="0"/>
              <a:t>molt</a:t>
            </a:r>
            <a:r>
              <a:rPr lang="es-ES" dirty="0" smtClean="0"/>
              <a:t> </a:t>
            </a:r>
            <a:r>
              <a:rPr lang="es-ES" dirty="0" err="1" smtClean="0"/>
              <a:t>eficaços</a:t>
            </a:r>
            <a:endParaRPr lang="es-ES" dirty="0" smtClean="0"/>
          </a:p>
          <a:p>
            <a:pPr lvl="1"/>
            <a:r>
              <a:rPr lang="es-ES" dirty="0" err="1" smtClean="0"/>
              <a:t>Llenguatge</a:t>
            </a:r>
            <a:r>
              <a:rPr lang="es-ES" dirty="0" smtClean="0"/>
              <a:t> </a:t>
            </a:r>
            <a:r>
              <a:rPr lang="es-ES" dirty="0" err="1" smtClean="0"/>
              <a:t>planer</a:t>
            </a:r>
            <a:r>
              <a:rPr lang="es-ES" dirty="0" smtClean="0"/>
              <a:t>, </a:t>
            </a:r>
            <a:r>
              <a:rPr lang="es-ES" dirty="0" err="1" smtClean="0"/>
              <a:t>expressiu</a:t>
            </a:r>
            <a:r>
              <a:rPr lang="es-ES" dirty="0" smtClean="0"/>
              <a:t> i </a:t>
            </a:r>
            <a:r>
              <a:rPr lang="es-ES" dirty="0" err="1" smtClean="0"/>
              <a:t>àgil</a:t>
            </a:r>
            <a:endParaRPr lang="es-ES" dirty="0" smtClean="0"/>
          </a:p>
          <a:p>
            <a:pPr lvl="1"/>
            <a:r>
              <a:rPr lang="es-ES" dirty="0" err="1" smtClean="0"/>
              <a:t>Planh</a:t>
            </a:r>
            <a:r>
              <a:rPr lang="es-ES" dirty="0" smtClean="0"/>
              <a:t> a </a:t>
            </a:r>
            <a:r>
              <a:rPr lang="es-ES" dirty="0" err="1" smtClean="0"/>
              <a:t>Ponç</a:t>
            </a:r>
            <a:r>
              <a:rPr lang="es-ES" dirty="0" smtClean="0"/>
              <a:t> de </a:t>
            </a:r>
            <a:r>
              <a:rPr lang="es-ES" dirty="0" err="1" smtClean="0"/>
              <a:t>Mataplana</a:t>
            </a:r>
            <a:r>
              <a:rPr lang="es-ES" dirty="0" smtClean="0"/>
              <a:t>, </a:t>
            </a:r>
            <a:r>
              <a:rPr lang="es-ES" dirty="0" err="1" smtClean="0"/>
              <a:t>mort</a:t>
            </a:r>
            <a:r>
              <a:rPr lang="es-ES" dirty="0" smtClean="0"/>
              <a:t> </a:t>
            </a:r>
            <a:r>
              <a:rPr lang="es-ES" dirty="0" err="1" smtClean="0"/>
              <a:t>lluitant</a:t>
            </a:r>
            <a:r>
              <a:rPr lang="es-ES" dirty="0" smtClean="0"/>
              <a:t> contra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sarraïns</a:t>
            </a:r>
            <a:r>
              <a:rPr lang="es-ES" dirty="0" smtClean="0"/>
              <a:t>:</a:t>
            </a:r>
          </a:p>
          <a:p>
            <a:pPr lvl="2"/>
            <a:r>
              <a:rPr lang="es-ES" dirty="0" smtClean="0"/>
              <a:t>Guillem </a:t>
            </a:r>
            <a:r>
              <a:rPr lang="es-ES" dirty="0" err="1" smtClean="0"/>
              <a:t>confessa</a:t>
            </a:r>
            <a:r>
              <a:rPr lang="es-ES" dirty="0" smtClean="0"/>
              <a:t> </a:t>
            </a:r>
            <a:r>
              <a:rPr lang="es-ES" dirty="0" err="1" smtClean="0"/>
              <a:t>haver</a:t>
            </a:r>
            <a:r>
              <a:rPr lang="es-ES" dirty="0" smtClean="0"/>
              <a:t> </a:t>
            </a:r>
            <a:r>
              <a:rPr lang="es-ES" dirty="0" err="1" smtClean="0"/>
              <a:t>mentit</a:t>
            </a:r>
            <a:r>
              <a:rPr lang="es-ES" dirty="0" smtClean="0"/>
              <a:t> sobre </a:t>
            </a:r>
            <a:r>
              <a:rPr lang="es-ES" dirty="0" err="1" smtClean="0"/>
              <a:t>ell</a:t>
            </a:r>
            <a:r>
              <a:rPr lang="es-ES" dirty="0" smtClean="0"/>
              <a:t>, </a:t>
            </a:r>
            <a:r>
              <a:rPr lang="es-ES" dirty="0" err="1" smtClean="0"/>
              <a:t>conferint</a:t>
            </a:r>
            <a:r>
              <a:rPr lang="es-ES" dirty="0" smtClean="0"/>
              <a:t> al </a:t>
            </a:r>
            <a:r>
              <a:rPr lang="es-ES" dirty="0" err="1" smtClean="0"/>
              <a:t>personatge</a:t>
            </a:r>
            <a:r>
              <a:rPr lang="es-ES" dirty="0" smtClean="0"/>
              <a:t> una  </a:t>
            </a:r>
            <a:r>
              <a:rPr lang="es-ES" dirty="0" err="1" smtClean="0"/>
              <a:t>imatge</a:t>
            </a:r>
            <a:r>
              <a:rPr lang="es-ES" dirty="0" smtClean="0"/>
              <a:t> </a:t>
            </a:r>
            <a:r>
              <a:rPr lang="es-ES" dirty="0" err="1" smtClean="0"/>
              <a:t>d’heroi</a:t>
            </a:r>
            <a:endParaRPr lang="es-ES" dirty="0" smtClean="0"/>
          </a:p>
          <a:p>
            <a:pPr lvl="2"/>
            <a:r>
              <a:rPr lang="es-ES" dirty="0" smtClean="0"/>
              <a:t>Una de les obres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perfectes</a:t>
            </a:r>
            <a:r>
              <a:rPr lang="es-ES" dirty="0" smtClean="0"/>
              <a:t>, </a:t>
            </a:r>
            <a:r>
              <a:rPr lang="es-ES" dirty="0" err="1" smtClean="0"/>
              <a:t>insòlites</a:t>
            </a:r>
            <a:r>
              <a:rPr lang="es-ES" dirty="0" smtClean="0"/>
              <a:t> i </a:t>
            </a:r>
            <a:r>
              <a:rPr lang="es-ES" dirty="0" err="1" smtClean="0"/>
              <a:t>aprecidades</a:t>
            </a:r>
            <a:r>
              <a:rPr lang="es-ES" dirty="0" smtClean="0"/>
              <a:t> de la lírica </a:t>
            </a:r>
            <a:r>
              <a:rPr lang="es-ES" dirty="0" err="1" smtClean="0"/>
              <a:t>provençal</a:t>
            </a:r>
            <a:r>
              <a:rPr lang="es-ES" dirty="0" smtClean="0"/>
              <a:t> </a:t>
            </a:r>
            <a:r>
              <a:rPr lang="es-ES" dirty="0" err="1" smtClean="0"/>
              <a:t>trobadoresca</a:t>
            </a:r>
            <a:r>
              <a:rPr lang="es-ES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3617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Els</a:t>
            </a:r>
            <a:r>
              <a:rPr lang="en-US" dirty="0" smtClean="0"/>
              <a:t> </a:t>
            </a:r>
            <a:r>
              <a:rPr lang="en-US" dirty="0" err="1" smtClean="0"/>
              <a:t>trobadors</a:t>
            </a:r>
            <a:r>
              <a:rPr lang="en-US" dirty="0" smtClean="0"/>
              <a:t>: Amor </a:t>
            </a:r>
            <a:r>
              <a:rPr lang="en-US" dirty="0" err="1" smtClean="0"/>
              <a:t>cortès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a-ES" dirty="0" smtClean="0"/>
              <a:t>La societat medieval estava estructurada sobre un valor fonamental ja des de l’època romana: la terra. Això vol dir una nova estructuració social basada en la relació entre el senyor i el vassall i la fidelitat. </a:t>
            </a:r>
          </a:p>
          <a:p>
            <a:r>
              <a:rPr lang="ca-ES" dirty="0" smtClean="0"/>
              <a:t>Els textos reflecteixen les preocupacions de l’època: les croades, l’honor, però són principalment amorosos, basats en els esquemes de la societat del moment. </a:t>
            </a:r>
          </a:p>
          <a:p>
            <a:r>
              <a:rPr lang="ca-ES" dirty="0" smtClean="0"/>
              <a:t>La mateixa relació entre el senyor i el vassall existeix entre l’amada “midons” i l’amant “</a:t>
            </a:r>
            <a:r>
              <a:rPr lang="ca-ES" dirty="0" err="1" smtClean="0"/>
              <a:t>l’homo</a:t>
            </a:r>
            <a:r>
              <a:rPr lang="ca-ES" dirty="0" smtClean="0"/>
              <a:t>”. Representen els valors de la cortesia, que havien de caracteritzar el comportament dels habitants de la cort: noblesa de sang, generositat, lleialtat, elegància...</a:t>
            </a:r>
          </a:p>
          <a:p>
            <a:r>
              <a:rPr lang="ca-ES" dirty="0" smtClean="0"/>
              <a:t>La midons havia de respondre al concepte medieval de dona, l’esposa d’un senyor, mai soltera. L’amor cortès representa uns sentiments amorosos que no corresponien als lligams matrimonials, moguts pels interessos econòmics i polítics. </a:t>
            </a:r>
          </a:p>
          <a:p>
            <a:r>
              <a:rPr lang="ca-ES" dirty="0" smtClean="0"/>
              <a:t>Quan el marit no entenia aquesta relació, el trobador passava a anomenar-lo el “gilós”, que tenia alguns confidents anomenats “</a:t>
            </a:r>
            <a:r>
              <a:rPr lang="ca-ES" dirty="0" err="1" smtClean="0"/>
              <a:t>lausengiers</a:t>
            </a:r>
            <a:r>
              <a:rPr lang="ca-ES" dirty="0" smtClean="0"/>
              <a:t>”. </a:t>
            </a:r>
          </a:p>
          <a:p>
            <a:r>
              <a:rPr lang="ca-ES" dirty="0" smtClean="0"/>
              <a:t>El nom de la dama s’amagava sobta un senyal que apareixia a la </a:t>
            </a:r>
            <a:r>
              <a:rPr lang="ca-ES" i="1" dirty="0" smtClean="0"/>
              <a:t>tornada</a:t>
            </a:r>
            <a:r>
              <a:rPr lang="ca-ES" dirty="0" smtClean="0"/>
              <a:t>.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6636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Trobadors</a:t>
            </a:r>
            <a:r>
              <a:rPr lang="es-ES_tradnl" dirty="0" smtClean="0"/>
              <a:t> </a:t>
            </a:r>
            <a:r>
              <a:rPr lang="mr-IN" dirty="0" smtClean="0"/>
              <a:t>–</a:t>
            </a:r>
            <a:r>
              <a:rPr lang="es-ES_tradnl" dirty="0" smtClean="0"/>
              <a:t> </a:t>
            </a:r>
            <a:r>
              <a:rPr lang="es-ES_tradnl" dirty="0" err="1" smtClean="0"/>
              <a:t>poètica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 smtClean="0"/>
              <a:t>Trobar</a:t>
            </a:r>
            <a:r>
              <a:rPr lang="es-ES_tradnl" dirty="0" smtClean="0"/>
              <a:t> </a:t>
            </a:r>
            <a:r>
              <a:rPr lang="es-ES_tradnl" dirty="0" err="1" smtClean="0"/>
              <a:t>clus</a:t>
            </a:r>
            <a:endParaRPr lang="es-ES_tradnl" dirty="0" smtClean="0"/>
          </a:p>
          <a:p>
            <a:pPr lvl="1"/>
            <a:r>
              <a:rPr lang="es-ES_tradnl" dirty="0" err="1" smtClean="0"/>
              <a:t>Dificultat</a:t>
            </a:r>
            <a:r>
              <a:rPr lang="es-ES_tradnl" dirty="0" smtClean="0"/>
              <a:t> interpretativa</a:t>
            </a:r>
          </a:p>
          <a:p>
            <a:pPr lvl="1"/>
            <a:r>
              <a:rPr lang="es-ES_tradnl" dirty="0" err="1" smtClean="0"/>
              <a:t>Obscuritat</a:t>
            </a:r>
            <a:r>
              <a:rPr lang="es-ES_tradnl" dirty="0" smtClean="0"/>
              <a:t> conceptual</a:t>
            </a:r>
          </a:p>
          <a:p>
            <a:pPr lvl="1"/>
            <a:r>
              <a:rPr lang="es-ES_tradnl" dirty="0" err="1" smtClean="0"/>
              <a:t>Hermetisme</a:t>
            </a:r>
            <a:r>
              <a:rPr lang="es-ES_tradnl" dirty="0" smtClean="0"/>
              <a:t> </a:t>
            </a:r>
            <a:r>
              <a:rPr lang="es-ES_tradnl" dirty="0" err="1" smtClean="0"/>
              <a:t>intel·lectual</a:t>
            </a:r>
            <a:endParaRPr lang="es-ES_tradnl" dirty="0" smtClean="0"/>
          </a:p>
          <a:p>
            <a:pPr lvl="1"/>
            <a:endParaRPr lang="es-ES_tradnl" dirty="0"/>
          </a:p>
          <a:p>
            <a:pPr marL="0" indent="0">
              <a:buNone/>
            </a:pPr>
            <a:r>
              <a:rPr lang="es-ES_tradnl" sz="3200" dirty="0" err="1"/>
              <a:t>Trobar</a:t>
            </a:r>
            <a:r>
              <a:rPr lang="es-ES_tradnl" sz="3200" dirty="0"/>
              <a:t> </a:t>
            </a:r>
            <a:r>
              <a:rPr lang="es-ES_tradnl" sz="3200" dirty="0" err="1" smtClean="0"/>
              <a:t>ric</a:t>
            </a:r>
            <a:endParaRPr lang="es-ES_tradnl" sz="3200" dirty="0" smtClean="0"/>
          </a:p>
          <a:p>
            <a:pPr lvl="1">
              <a:buFont typeface="Arial" charset="0"/>
              <a:buChar char="•"/>
            </a:pPr>
            <a:r>
              <a:rPr lang="es-ES_tradnl" sz="2000" dirty="0" err="1"/>
              <a:t>Culte</a:t>
            </a:r>
            <a:r>
              <a:rPr lang="es-ES_tradnl" sz="2000" dirty="0"/>
              <a:t> a la </a:t>
            </a:r>
            <a:r>
              <a:rPr lang="es-ES_tradnl" sz="2000" dirty="0" err="1"/>
              <a:t>bellesa</a:t>
            </a:r>
            <a:r>
              <a:rPr lang="es-ES_tradnl" sz="2000" dirty="0"/>
              <a:t> formal</a:t>
            </a:r>
          </a:p>
          <a:p>
            <a:pPr lvl="1">
              <a:buFont typeface="Arial" charset="0"/>
              <a:buChar char="•"/>
            </a:pPr>
            <a:r>
              <a:rPr lang="es-ES_tradnl" sz="2000" dirty="0"/>
              <a:t>Recerca </a:t>
            </a:r>
            <a:r>
              <a:rPr lang="es-ES_tradnl" sz="2000" dirty="0" err="1"/>
              <a:t>d’efectes</a:t>
            </a:r>
            <a:r>
              <a:rPr lang="es-ES_tradnl" sz="2000" dirty="0"/>
              <a:t> </a:t>
            </a:r>
            <a:r>
              <a:rPr lang="es-ES_tradnl" sz="2000" dirty="0" err="1"/>
              <a:t>sonors</a:t>
            </a:r>
            <a:r>
              <a:rPr lang="es-ES_tradnl" sz="2000" dirty="0"/>
              <a:t>, </a:t>
            </a:r>
            <a:r>
              <a:rPr lang="es-ES_tradnl" sz="2000" dirty="0" err="1"/>
              <a:t>rars</a:t>
            </a:r>
            <a:r>
              <a:rPr lang="es-ES_tradnl" sz="2000" dirty="0"/>
              <a:t> i </a:t>
            </a:r>
            <a:r>
              <a:rPr lang="es-ES_tradnl" sz="2000" dirty="0" err="1"/>
              <a:t>insospitats</a:t>
            </a:r>
            <a:endParaRPr lang="es-ES_tradnl" sz="2000" dirty="0"/>
          </a:p>
          <a:p>
            <a:pPr marL="457200" lvl="1" indent="0">
              <a:buNone/>
            </a:pP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 smtClean="0"/>
              <a:t>Trobar</a:t>
            </a:r>
            <a:r>
              <a:rPr lang="es-ES_tradnl" dirty="0" smtClean="0"/>
              <a:t> </a:t>
            </a:r>
            <a:r>
              <a:rPr lang="es-ES_tradnl" dirty="0" err="1" smtClean="0"/>
              <a:t>lleu</a:t>
            </a:r>
            <a:endParaRPr lang="es-ES_tradnl" dirty="0" smtClean="0"/>
          </a:p>
          <a:p>
            <a:pPr lvl="1"/>
            <a:r>
              <a:rPr lang="es-ES_tradnl" dirty="0" err="1" smtClean="0"/>
              <a:t>Senzillesa</a:t>
            </a:r>
            <a:endParaRPr lang="es-ES_tradnl" dirty="0" smtClean="0"/>
          </a:p>
          <a:p>
            <a:pPr lvl="1"/>
            <a:r>
              <a:rPr lang="es-ES_tradnl" dirty="0" err="1" smtClean="0"/>
              <a:t>Llenguatge</a:t>
            </a:r>
            <a:r>
              <a:rPr lang="es-ES_tradnl" dirty="0" smtClean="0"/>
              <a:t> </a:t>
            </a:r>
            <a:r>
              <a:rPr lang="es-ES_tradnl" dirty="0" err="1" smtClean="0"/>
              <a:t>entenedor</a:t>
            </a:r>
            <a:endParaRPr lang="es-ES_tradnl" dirty="0" smtClean="0"/>
          </a:p>
          <a:p>
            <a:pPr lvl="1"/>
            <a:r>
              <a:rPr lang="es-ES_tradnl" dirty="0" smtClean="0"/>
              <a:t>No </a:t>
            </a:r>
            <a:r>
              <a:rPr lang="es-ES_tradnl" dirty="0" err="1" smtClean="0"/>
              <a:t>necess</a:t>
            </a:r>
            <a:r>
              <a:rPr lang="es-ES" dirty="0" err="1" smtClean="0"/>
              <a:t>àriament</a:t>
            </a:r>
            <a:r>
              <a:rPr lang="es-ES" dirty="0" smtClean="0"/>
              <a:t> </a:t>
            </a:r>
            <a:r>
              <a:rPr lang="es-ES" dirty="0" err="1" smtClean="0"/>
              <a:t>popularitzant</a:t>
            </a:r>
            <a:endParaRPr lang="es-ES_tradnl" dirty="0"/>
          </a:p>
        </p:txBody>
      </p:sp>
      <p:sp>
        <p:nvSpPr>
          <p:cNvPr id="5" name="Rectangle 4"/>
          <p:cNvSpPr/>
          <p:nvPr/>
        </p:nvSpPr>
        <p:spPr>
          <a:xfrm>
            <a:off x="838200" y="1321356"/>
            <a:ext cx="1071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L’estil</a:t>
            </a:r>
            <a:r>
              <a:rPr lang="en-US" dirty="0"/>
              <a:t> de </a:t>
            </a:r>
            <a:r>
              <a:rPr lang="en-US" dirty="0" err="1"/>
              <a:t>l’autor</a:t>
            </a:r>
            <a:r>
              <a:rPr lang="en-US" dirty="0"/>
              <a:t> </a:t>
            </a:r>
            <a:r>
              <a:rPr lang="en-US" dirty="0" err="1"/>
              <a:t>depenia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gran </a:t>
            </a:r>
            <a:r>
              <a:rPr lang="en-US" dirty="0" err="1"/>
              <a:t>mesura</a:t>
            </a:r>
            <a:r>
              <a:rPr lang="en-US" dirty="0"/>
              <a:t> del </a:t>
            </a:r>
            <a:r>
              <a:rPr lang="en-US" dirty="0" err="1"/>
              <a:t>públic</a:t>
            </a:r>
            <a:r>
              <a:rPr lang="en-US" dirty="0"/>
              <a:t> a qui </a:t>
            </a:r>
            <a:r>
              <a:rPr lang="en-US" dirty="0" err="1"/>
              <a:t>anaven</a:t>
            </a:r>
            <a:r>
              <a:rPr lang="en-US" dirty="0"/>
              <a:t> </a:t>
            </a:r>
            <a:r>
              <a:rPr lang="en-US" dirty="0" err="1"/>
              <a:t>dirigides</a:t>
            </a:r>
            <a:r>
              <a:rPr lang="en-US" dirty="0"/>
              <a:t>: </a:t>
            </a:r>
            <a:r>
              <a:rPr lang="en-US" dirty="0" err="1"/>
              <a:t>trobar</a:t>
            </a:r>
            <a:r>
              <a:rPr lang="en-US" dirty="0"/>
              <a:t> </a:t>
            </a:r>
            <a:r>
              <a:rPr lang="en-US" dirty="0" err="1"/>
              <a:t>clus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trobar</a:t>
            </a:r>
            <a:r>
              <a:rPr lang="en-US" dirty="0"/>
              <a:t> </a:t>
            </a:r>
            <a:r>
              <a:rPr lang="en-US" dirty="0" err="1"/>
              <a:t>leu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95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Guillem de </a:t>
            </a:r>
            <a:r>
              <a:rPr lang="es-ES_tradnl" dirty="0" err="1" smtClean="0"/>
              <a:t>Bergued</a:t>
            </a:r>
            <a:r>
              <a:rPr lang="es-ES" dirty="0" err="1" smtClean="0"/>
              <a:t>à</a:t>
            </a:r>
            <a:r>
              <a:rPr lang="es-ES" dirty="0" smtClean="0"/>
              <a:t> – textos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err="1" smtClean="0"/>
              <a:t>Mon</a:t>
            </a:r>
            <a:r>
              <a:rPr lang="es-ES_tradnl" dirty="0" smtClean="0"/>
              <a:t> </a:t>
            </a:r>
            <a:r>
              <a:rPr lang="es-ES_tradnl" dirty="0" err="1" smtClean="0"/>
              <a:t>sirventes</a:t>
            </a:r>
            <a:endParaRPr lang="es-ES_tradnl" dirty="0" smtClean="0"/>
          </a:p>
          <a:p>
            <a:pPr marL="0" indent="0">
              <a:buNone/>
            </a:pPr>
            <a:r>
              <a:rPr lang="es-ES_tradnl" dirty="0" err="1" smtClean="0"/>
              <a:t>D’en</a:t>
            </a:r>
            <a:r>
              <a:rPr lang="es-ES_tradnl" dirty="0" smtClean="0"/>
              <a:t> </a:t>
            </a:r>
            <a:r>
              <a:rPr lang="es-ES_tradnl" dirty="0" err="1" smtClean="0"/>
              <a:t>Braç-cortz</a:t>
            </a:r>
            <a:r>
              <a:rPr lang="es-ES_tradnl" dirty="0" smtClean="0"/>
              <a:t>, </a:t>
            </a:r>
            <a:r>
              <a:rPr lang="es-ES_tradnl" dirty="0" err="1" smtClean="0"/>
              <a:t>Denzs</a:t>
            </a:r>
            <a:r>
              <a:rPr lang="es-ES_tradnl" dirty="0" smtClean="0"/>
              <a:t>-de-</a:t>
            </a:r>
            <a:r>
              <a:rPr lang="es-ES_tradnl" dirty="0" err="1" smtClean="0"/>
              <a:t>boial</a:t>
            </a:r>
            <a:r>
              <a:rPr lang="es-ES_tradnl" dirty="0" smtClean="0"/>
              <a:t>,</a:t>
            </a:r>
          </a:p>
          <a:p>
            <a:pPr marL="0" indent="0">
              <a:buNone/>
            </a:pPr>
            <a:r>
              <a:rPr lang="es-ES_tradnl" dirty="0" err="1" smtClean="0"/>
              <a:t>Huoills</a:t>
            </a:r>
            <a:r>
              <a:rPr lang="es-ES_tradnl" dirty="0" smtClean="0"/>
              <a:t>-de-</a:t>
            </a:r>
            <a:r>
              <a:rPr lang="es-ES_tradnl" dirty="0" err="1" smtClean="0"/>
              <a:t>boc</a:t>
            </a:r>
            <a:r>
              <a:rPr lang="es-ES_tradnl" dirty="0" smtClean="0"/>
              <a:t>-en-</a:t>
            </a:r>
            <a:r>
              <a:rPr lang="es-ES_tradnl" dirty="0" err="1" smtClean="0"/>
              <a:t>fenestral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sz="2400" dirty="0" smtClean="0"/>
              <a:t>A vos </a:t>
            </a:r>
            <a:r>
              <a:rPr lang="es-ES_tradnl" sz="2400" dirty="0" err="1" smtClean="0"/>
              <a:t>m’autrei</a:t>
            </a:r>
            <a:r>
              <a:rPr lang="es-ES_tradnl" sz="2400" dirty="0" smtClean="0"/>
              <a:t>, bona </a:t>
            </a:r>
            <a:r>
              <a:rPr lang="es-ES_tradnl" sz="2400" dirty="0" err="1" smtClean="0"/>
              <a:t>dompna</a:t>
            </a:r>
            <a:r>
              <a:rPr lang="es-ES_tradnl" sz="2400" dirty="0" smtClean="0"/>
              <a:t> de Berga:</a:t>
            </a:r>
          </a:p>
          <a:p>
            <a:pPr marL="0" indent="0">
              <a:buNone/>
            </a:pPr>
            <a:r>
              <a:rPr lang="es-ES_tradnl" sz="2400" dirty="0" smtClean="0"/>
              <a:t>Vos </a:t>
            </a:r>
            <a:r>
              <a:rPr lang="es-ES_tradnl" sz="2400" dirty="0" err="1" smtClean="0"/>
              <a:t>ets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fins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aurs</a:t>
            </a:r>
            <a:r>
              <a:rPr lang="es-ES_tradnl" sz="2400" dirty="0" smtClean="0"/>
              <a:t>, e </a:t>
            </a:r>
            <a:r>
              <a:rPr lang="es-ES_tradnl" sz="2400" dirty="0" err="1" smtClean="0"/>
              <a:t>vostres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maritz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merga</a:t>
            </a:r>
            <a:r>
              <a:rPr lang="es-ES_tradnl" sz="2400" dirty="0" smtClean="0"/>
              <a:t>.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El </a:t>
            </a:r>
            <a:r>
              <a:rPr lang="es-ES_tradnl" dirty="0" err="1" smtClean="0"/>
              <a:t>meu</a:t>
            </a:r>
            <a:r>
              <a:rPr lang="es-ES_tradnl" dirty="0" smtClean="0"/>
              <a:t> </a:t>
            </a:r>
            <a:r>
              <a:rPr lang="es-ES_tradnl" dirty="0" err="1" smtClean="0"/>
              <a:t>sirvent</a:t>
            </a:r>
            <a:r>
              <a:rPr lang="es-ES" dirty="0" err="1" smtClean="0"/>
              <a:t>ès</a:t>
            </a: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D’En</a:t>
            </a:r>
            <a:r>
              <a:rPr lang="es-ES" dirty="0" smtClean="0"/>
              <a:t> </a:t>
            </a:r>
            <a:r>
              <a:rPr lang="es-ES" dirty="0" err="1" smtClean="0"/>
              <a:t>Braç-curt</a:t>
            </a:r>
            <a:r>
              <a:rPr lang="es-ES" dirty="0" smtClean="0"/>
              <a:t>, </a:t>
            </a:r>
            <a:r>
              <a:rPr lang="es-ES" dirty="0" err="1" smtClean="0"/>
              <a:t>Dents</a:t>
            </a:r>
            <a:r>
              <a:rPr lang="es-ES" dirty="0" smtClean="0"/>
              <a:t>-de-bou,</a:t>
            </a:r>
          </a:p>
          <a:p>
            <a:pPr marL="0" indent="0">
              <a:buNone/>
            </a:pPr>
            <a:r>
              <a:rPr lang="es-ES" dirty="0" err="1" smtClean="0"/>
              <a:t>Ulls</a:t>
            </a:r>
            <a:r>
              <a:rPr lang="es-ES" dirty="0" smtClean="0"/>
              <a:t>-de-</a:t>
            </a:r>
            <a:r>
              <a:rPr lang="es-ES" dirty="0" err="1" smtClean="0"/>
              <a:t>boc</a:t>
            </a:r>
            <a:r>
              <a:rPr lang="es-ES" dirty="0" smtClean="0"/>
              <a:t> en </a:t>
            </a:r>
            <a:r>
              <a:rPr lang="es-ES" dirty="0" err="1" smtClean="0"/>
              <a:t>finestral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2400" dirty="0" smtClean="0"/>
              <a:t>A </a:t>
            </a:r>
            <a:r>
              <a:rPr lang="es-ES" sz="2400" dirty="0" err="1" smtClean="0"/>
              <a:t>vós</a:t>
            </a:r>
            <a:r>
              <a:rPr lang="es-ES" sz="2400" dirty="0" smtClean="0"/>
              <a:t> </a:t>
            </a:r>
            <a:r>
              <a:rPr lang="es-ES" sz="2400" dirty="0" err="1" smtClean="0"/>
              <a:t>m’encomano</a:t>
            </a:r>
            <a:r>
              <a:rPr lang="es-ES" sz="2400" dirty="0" smtClean="0"/>
              <a:t>, bona dona de Berga: </a:t>
            </a:r>
            <a:r>
              <a:rPr lang="es-ES" sz="2400" dirty="0" err="1" smtClean="0"/>
              <a:t>vós</a:t>
            </a:r>
            <a:r>
              <a:rPr lang="es-ES" sz="2400" dirty="0" smtClean="0"/>
              <a:t> </a:t>
            </a:r>
            <a:r>
              <a:rPr lang="es-ES" sz="2400" dirty="0" err="1" smtClean="0"/>
              <a:t>sou</a:t>
            </a:r>
            <a:r>
              <a:rPr lang="es-ES" sz="2400" dirty="0" smtClean="0"/>
              <a:t> fi </a:t>
            </a:r>
            <a:r>
              <a:rPr lang="es-ES" sz="2400" dirty="0" err="1" smtClean="0"/>
              <a:t>or</a:t>
            </a:r>
            <a:r>
              <a:rPr lang="es-ES" sz="2400" dirty="0" smtClean="0"/>
              <a:t> i el </a:t>
            </a:r>
            <a:r>
              <a:rPr lang="es-ES" sz="2400" dirty="0" err="1" smtClean="0"/>
              <a:t>vostre</a:t>
            </a:r>
            <a:r>
              <a:rPr lang="es-ES" sz="2400" dirty="0" smtClean="0"/>
              <a:t> </a:t>
            </a:r>
            <a:r>
              <a:rPr lang="es-ES" sz="2400" dirty="0" err="1" smtClean="0"/>
              <a:t>marit</a:t>
            </a:r>
            <a:r>
              <a:rPr lang="es-ES" sz="2400" dirty="0" smtClean="0"/>
              <a:t> </a:t>
            </a:r>
            <a:r>
              <a:rPr lang="es-ES" sz="2400" dirty="0" err="1" smtClean="0"/>
              <a:t>merga</a:t>
            </a:r>
            <a:r>
              <a:rPr lang="es-ES" sz="2400" dirty="0" smtClean="0"/>
              <a:t>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308027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Trobadors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Gèneres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79500" y="1690688"/>
            <a:ext cx="9423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/>
              <a:t>Sirvent</a:t>
            </a:r>
            <a:r>
              <a:rPr lang="es-ES" dirty="0" err="1" smtClean="0"/>
              <a:t>és</a:t>
            </a:r>
            <a:r>
              <a:rPr lang="es-ES" dirty="0" smtClean="0"/>
              <a:t>: </a:t>
            </a:r>
            <a:r>
              <a:rPr lang="es-ES" dirty="0" err="1" smtClean="0"/>
              <a:t>És</a:t>
            </a:r>
            <a:r>
              <a:rPr lang="es-ES" dirty="0" smtClean="0"/>
              <a:t> una </a:t>
            </a:r>
            <a:r>
              <a:rPr lang="es-ES" dirty="0" err="1" smtClean="0"/>
              <a:t>poesia</a:t>
            </a:r>
            <a:r>
              <a:rPr lang="es-ES" dirty="0" smtClean="0"/>
              <a:t> </a:t>
            </a:r>
            <a:r>
              <a:rPr lang="es-ES" dirty="0" err="1" smtClean="0"/>
              <a:t>d’atac</a:t>
            </a:r>
            <a:r>
              <a:rPr lang="es-ES" dirty="0" smtClean="0"/>
              <a:t> personal, </a:t>
            </a:r>
            <a:r>
              <a:rPr lang="es-ES" dirty="0" err="1" smtClean="0"/>
              <a:t>d’exposició</a:t>
            </a:r>
            <a:r>
              <a:rPr lang="es-ES" dirty="0" smtClean="0"/>
              <a:t> </a:t>
            </a:r>
            <a:r>
              <a:rPr lang="es-ES" dirty="0" err="1" smtClean="0"/>
              <a:t>d’idees</a:t>
            </a:r>
            <a:r>
              <a:rPr lang="es-ES" dirty="0" smtClean="0"/>
              <a:t> o </a:t>
            </a:r>
            <a:r>
              <a:rPr lang="es-ES" dirty="0" err="1" smtClean="0"/>
              <a:t>moralitzadora</a:t>
            </a:r>
            <a:r>
              <a:rPr lang="es-ES" dirty="0" smtClean="0"/>
              <a:t>. </a:t>
            </a:r>
            <a:r>
              <a:rPr lang="es-ES" dirty="0" err="1" smtClean="0"/>
              <a:t>És</a:t>
            </a:r>
            <a:r>
              <a:rPr lang="es-ES" dirty="0" smtClean="0"/>
              <a:t> el mes habitual i a </a:t>
            </a:r>
            <a:r>
              <a:rPr lang="es-ES" dirty="0" err="1" smtClean="0"/>
              <a:t>vegades</a:t>
            </a:r>
            <a:r>
              <a:rPr lang="es-ES" dirty="0" smtClean="0"/>
              <a:t> </a:t>
            </a:r>
            <a:r>
              <a:rPr lang="es-ES" dirty="0" err="1" smtClean="0"/>
              <a:t>utilitza</a:t>
            </a:r>
            <a:r>
              <a:rPr lang="es-ES" dirty="0" smtClean="0"/>
              <a:t> </a:t>
            </a:r>
            <a:r>
              <a:rPr lang="es-ES" dirty="0" err="1" smtClean="0"/>
              <a:t>cançons</a:t>
            </a:r>
            <a:r>
              <a:rPr lang="es-ES" dirty="0" smtClean="0"/>
              <a:t> </a:t>
            </a:r>
            <a:r>
              <a:rPr lang="es-ES" dirty="0" err="1" smtClean="0"/>
              <a:t>conegudes</a:t>
            </a:r>
            <a:r>
              <a:rPr lang="es-ES" dirty="0" smtClean="0"/>
              <a:t> que </a:t>
            </a:r>
            <a:r>
              <a:rPr lang="es-ES" dirty="0" err="1" smtClean="0"/>
              <a:t>l’ajuden</a:t>
            </a:r>
            <a:r>
              <a:rPr lang="es-ES" dirty="0" smtClean="0"/>
              <a:t> a </a:t>
            </a:r>
            <a:r>
              <a:rPr lang="es-ES" dirty="0" err="1" smtClean="0"/>
              <a:t>aconseguir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difusió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Alba: </a:t>
            </a:r>
            <a:r>
              <a:rPr lang="es-ES" dirty="0" err="1" smtClean="0"/>
              <a:t>Descriu</a:t>
            </a:r>
            <a:r>
              <a:rPr lang="es-ES" dirty="0" smtClean="0"/>
              <a:t> el </a:t>
            </a:r>
            <a:r>
              <a:rPr lang="es-ES" dirty="0" err="1" smtClean="0"/>
              <a:t>trist</a:t>
            </a:r>
            <a:r>
              <a:rPr lang="es-ES" dirty="0" smtClean="0"/>
              <a:t> </a:t>
            </a:r>
            <a:r>
              <a:rPr lang="es-ES" dirty="0" err="1" smtClean="0"/>
              <a:t>comiat</a:t>
            </a:r>
            <a:r>
              <a:rPr lang="es-ES" dirty="0" smtClean="0"/>
              <a:t> de dos </a:t>
            </a:r>
            <a:r>
              <a:rPr lang="es-ES" dirty="0" err="1" smtClean="0"/>
              <a:t>amants</a:t>
            </a:r>
            <a:r>
              <a:rPr lang="es-ES" dirty="0" smtClean="0"/>
              <a:t> </a:t>
            </a:r>
            <a:r>
              <a:rPr lang="es-ES" dirty="0" err="1" smtClean="0"/>
              <a:t>després</a:t>
            </a:r>
            <a:r>
              <a:rPr lang="es-ES" dirty="0" smtClean="0"/>
              <a:t> de </a:t>
            </a:r>
            <a:r>
              <a:rPr lang="es-ES" dirty="0" err="1" smtClean="0"/>
              <a:t>passar</a:t>
            </a:r>
            <a:r>
              <a:rPr lang="es-ES" dirty="0" smtClean="0"/>
              <a:t> la </a:t>
            </a:r>
            <a:r>
              <a:rPr lang="es-ES" dirty="0" err="1" smtClean="0"/>
              <a:t>nit</a:t>
            </a:r>
            <a:r>
              <a:rPr lang="es-ES" dirty="0" smtClean="0"/>
              <a:t> </a:t>
            </a:r>
            <a:r>
              <a:rPr lang="es-ES" dirty="0" err="1" smtClean="0"/>
              <a:t>junts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err="1" smtClean="0"/>
              <a:t>Cançó</a:t>
            </a:r>
            <a:r>
              <a:rPr lang="es-ES" dirty="0" smtClean="0"/>
              <a:t>: </a:t>
            </a:r>
            <a:r>
              <a:rPr lang="es-ES" dirty="0" err="1" smtClean="0"/>
              <a:t>És</a:t>
            </a:r>
            <a:r>
              <a:rPr lang="es-ES" dirty="0" smtClean="0"/>
              <a:t> la </a:t>
            </a:r>
            <a:r>
              <a:rPr lang="es-ES" dirty="0" err="1" smtClean="0"/>
              <a:t>composició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carácterística</a:t>
            </a:r>
            <a:r>
              <a:rPr lang="es-ES" dirty="0" smtClean="0"/>
              <a:t> de la </a:t>
            </a:r>
            <a:r>
              <a:rPr lang="es-ES" dirty="0" err="1" smtClean="0"/>
              <a:t>poesia</a:t>
            </a:r>
            <a:r>
              <a:rPr lang="es-ES" dirty="0" smtClean="0"/>
              <a:t> </a:t>
            </a:r>
            <a:r>
              <a:rPr lang="es-ES" dirty="0" err="1" smtClean="0"/>
              <a:t>trobadoresca</a:t>
            </a:r>
            <a:r>
              <a:rPr lang="es-ES" dirty="0" smtClean="0"/>
              <a:t>, </a:t>
            </a:r>
            <a:r>
              <a:rPr lang="es-ES" dirty="0" err="1" smtClean="0"/>
              <a:t>expressa</a:t>
            </a:r>
            <a:r>
              <a:rPr lang="es-ES" dirty="0" smtClean="0"/>
              <a:t> la </a:t>
            </a:r>
            <a:r>
              <a:rPr lang="es-ES" dirty="0" err="1" smtClean="0"/>
              <a:t>temàtica</a:t>
            </a:r>
            <a:r>
              <a:rPr lang="es-ES" dirty="0" smtClean="0"/>
              <a:t> amorosa </a:t>
            </a:r>
            <a:r>
              <a:rPr lang="es-ES" dirty="0" err="1" smtClean="0"/>
              <a:t>segons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esquemes</a:t>
            </a:r>
            <a:r>
              <a:rPr lang="es-ES" dirty="0" smtClean="0"/>
              <a:t> de </a:t>
            </a:r>
            <a:r>
              <a:rPr lang="es-ES" dirty="0" err="1" smtClean="0"/>
              <a:t>l’amor</a:t>
            </a:r>
            <a:r>
              <a:rPr lang="es-ES" dirty="0" smtClean="0"/>
              <a:t> </a:t>
            </a:r>
            <a:r>
              <a:rPr lang="es-ES" dirty="0" err="1" smtClean="0"/>
              <a:t>cortès</a:t>
            </a:r>
            <a:r>
              <a:rPr lang="es-ES" dirty="0" smtClean="0"/>
              <a:t>. </a:t>
            </a:r>
          </a:p>
          <a:p>
            <a:endParaRPr lang="es-ES" dirty="0"/>
          </a:p>
          <a:p>
            <a:r>
              <a:rPr lang="es-ES" dirty="0" err="1" smtClean="0"/>
              <a:t>Pastorel·la</a:t>
            </a:r>
            <a:r>
              <a:rPr lang="es-ES" dirty="0" smtClean="0"/>
              <a:t>: </a:t>
            </a:r>
            <a:r>
              <a:rPr lang="es-ES" dirty="0" err="1" smtClean="0"/>
              <a:t>Diàleg</a:t>
            </a:r>
            <a:r>
              <a:rPr lang="es-ES" dirty="0" smtClean="0"/>
              <a:t> </a:t>
            </a:r>
            <a:r>
              <a:rPr lang="es-ES" dirty="0" err="1" smtClean="0"/>
              <a:t>amorós</a:t>
            </a:r>
            <a:r>
              <a:rPr lang="es-ES" dirty="0" smtClean="0"/>
              <a:t> entre el </a:t>
            </a:r>
            <a:r>
              <a:rPr lang="es-ES" dirty="0" err="1" smtClean="0"/>
              <a:t>cavaller</a:t>
            </a:r>
            <a:r>
              <a:rPr lang="es-ES" dirty="0" smtClean="0"/>
              <a:t> o el </a:t>
            </a:r>
            <a:r>
              <a:rPr lang="es-ES" dirty="0" err="1" smtClean="0"/>
              <a:t>mateix</a:t>
            </a:r>
            <a:r>
              <a:rPr lang="es-ES" dirty="0" smtClean="0"/>
              <a:t> </a:t>
            </a:r>
            <a:r>
              <a:rPr lang="es-ES" dirty="0" err="1" smtClean="0"/>
              <a:t>trobador</a:t>
            </a:r>
            <a:r>
              <a:rPr lang="es-ES" dirty="0" smtClean="0"/>
              <a:t> i una pastora. </a:t>
            </a:r>
          </a:p>
          <a:p>
            <a:endParaRPr lang="es-ES" dirty="0"/>
          </a:p>
          <a:p>
            <a:r>
              <a:rPr lang="es-ES" dirty="0" err="1" smtClean="0"/>
              <a:t>Plany</a:t>
            </a:r>
            <a:r>
              <a:rPr lang="es-ES" dirty="0" smtClean="0"/>
              <a:t>: </a:t>
            </a:r>
            <a:r>
              <a:rPr lang="es-ES" dirty="0" err="1" smtClean="0"/>
              <a:t>Agraïment</a:t>
            </a:r>
            <a:r>
              <a:rPr lang="es-ES" dirty="0" smtClean="0"/>
              <a:t> del </a:t>
            </a:r>
            <a:r>
              <a:rPr lang="es-ES" dirty="0" err="1" smtClean="0"/>
              <a:t>trobador</a:t>
            </a:r>
            <a:r>
              <a:rPr lang="es-ES" dirty="0" smtClean="0"/>
              <a:t> al </a:t>
            </a:r>
            <a:r>
              <a:rPr lang="es-ES" dirty="0" err="1" smtClean="0"/>
              <a:t>senyor</a:t>
            </a:r>
            <a:r>
              <a:rPr lang="es-ES" dirty="0" smtClean="0"/>
              <a:t> un </a:t>
            </a:r>
            <a:r>
              <a:rPr lang="es-ES" dirty="0" err="1" smtClean="0"/>
              <a:t>cop</a:t>
            </a:r>
            <a:r>
              <a:rPr lang="es-ES" dirty="0" smtClean="0"/>
              <a:t> </a:t>
            </a:r>
            <a:r>
              <a:rPr lang="es-ES" dirty="0" err="1" smtClean="0"/>
              <a:t>mort</a:t>
            </a:r>
            <a:r>
              <a:rPr lang="es-ES" dirty="0" smtClean="0"/>
              <a:t> </a:t>
            </a:r>
            <a:r>
              <a:rPr lang="es-ES" dirty="0" err="1" smtClean="0"/>
              <a:t>aquest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Altres</a:t>
            </a:r>
            <a:r>
              <a:rPr lang="es-ES" dirty="0" smtClean="0"/>
              <a:t> </a:t>
            </a:r>
            <a:r>
              <a:rPr lang="es-ES" dirty="0" err="1" smtClean="0"/>
              <a:t>gèneres</a:t>
            </a:r>
            <a:r>
              <a:rPr lang="es-ES" dirty="0" smtClean="0"/>
              <a:t> eren: </a:t>
            </a:r>
            <a:r>
              <a:rPr lang="es-ES" i="1" dirty="0" smtClean="0"/>
              <a:t>la balada, el tensó, la </a:t>
            </a:r>
            <a:r>
              <a:rPr lang="es-ES" i="1" dirty="0" err="1" smtClean="0"/>
              <a:t>dansa</a:t>
            </a:r>
            <a:r>
              <a:rPr lang="es-ES" i="1" dirty="0" smtClean="0"/>
              <a:t>, el </a:t>
            </a:r>
            <a:r>
              <a:rPr lang="es-ES" i="1" dirty="0" err="1" smtClean="0"/>
              <a:t>somni</a:t>
            </a:r>
            <a:r>
              <a:rPr lang="mr-IN" dirty="0" smtClean="0"/>
              <a:t>…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84710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4615</TotalTime>
  <Words>1419</Words>
  <Application>Microsoft Macintosh PowerPoint</Application>
  <PresentationFormat>Widescreen</PresentationFormat>
  <Paragraphs>111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Mangal</vt:lpstr>
      <vt:lpstr>Arial</vt:lpstr>
      <vt:lpstr>Tema de Office</vt:lpstr>
      <vt:lpstr>Trobadors</vt:lpstr>
      <vt:lpstr>Els Trobadors – la llengua</vt:lpstr>
      <vt:lpstr>Els Trobadors </vt:lpstr>
      <vt:lpstr>Els juglars </vt:lpstr>
      <vt:lpstr>Els autors</vt:lpstr>
      <vt:lpstr>Els trobadors: Amor cortès</vt:lpstr>
      <vt:lpstr>Trobadors – poètica</vt:lpstr>
      <vt:lpstr>Guillem de Berguedà – textos </vt:lpstr>
      <vt:lpstr>Trobadors – Gèneres</vt:lpstr>
      <vt:lpstr>Guillem de Cabestany (1212)</vt:lpstr>
      <vt:lpstr>Ramon Vidal de Besalú (1160 – 1220)</vt:lpstr>
      <vt:lpstr>Cerverí de Girona (Guillem de Cervera)</vt:lpstr>
      <vt:lpstr>Mostres</vt:lpstr>
      <vt:lpstr>Els Trobadors – Tractats poètics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Trobadors</dc:title>
  <dc:creator>Usuario de Microsoft Office</dc:creator>
  <cp:lastModifiedBy>David U</cp:lastModifiedBy>
  <cp:revision>28</cp:revision>
  <dcterms:created xsi:type="dcterms:W3CDTF">2016-03-11T05:47:59Z</dcterms:created>
  <dcterms:modified xsi:type="dcterms:W3CDTF">2017-03-10T09:54:48Z</dcterms:modified>
</cp:coreProperties>
</file>