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63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4"/>
    <p:restoredTop sz="85545"/>
  </p:normalViewPr>
  <p:slideViewPr>
    <p:cSldViewPr snapToGrid="0" snapToObjects="1">
      <p:cViewPr varScale="1">
        <p:scale>
          <a:sx n="180" d="100"/>
          <a:sy n="180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AA7D9-6777-FB49-AEB0-E9973E05EB06}" type="datetimeFigureOut">
              <a:rPr lang="en-US" smtClean="0"/>
              <a:t>4/7/17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D855F-C1B4-F343-9D3C-AFAA9C2CA6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D855F-C1B4-F343-9D3C-AFAA9C2CA6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2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5676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31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953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055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800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647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522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314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8961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1214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266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6C83-8432-3040-97FF-F8BF9D3A6D54}" type="datetimeFigureOut">
              <a:rPr lang="es-ES_tradnl" smtClean="0"/>
              <a:t>7/4/17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6D08D-4A7B-3444-9D2F-90C42CD60368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158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Humanisme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47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Humanisme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err="1" smtClean="0"/>
              <a:t>L’Edat</a:t>
            </a:r>
            <a:r>
              <a:rPr lang="es-ES_tradnl" dirty="0" smtClean="0"/>
              <a:t> </a:t>
            </a:r>
            <a:r>
              <a:rPr lang="es-ES_tradnl" dirty="0" err="1" smtClean="0"/>
              <a:t>Mitjana</a:t>
            </a:r>
            <a:r>
              <a:rPr lang="es-ES_tradnl" dirty="0" smtClean="0"/>
              <a:t> es </a:t>
            </a:r>
            <a:r>
              <a:rPr lang="es-ES_tradnl" dirty="0" err="1" smtClean="0"/>
              <a:t>caracteritza</a:t>
            </a:r>
            <a:r>
              <a:rPr lang="es-ES_tradnl" dirty="0" smtClean="0"/>
              <a:t> </a:t>
            </a:r>
            <a:r>
              <a:rPr lang="es-ES_tradnl" dirty="0" err="1" smtClean="0"/>
              <a:t>pel</a:t>
            </a:r>
            <a:r>
              <a:rPr lang="es-ES_tradnl" dirty="0" smtClean="0"/>
              <a:t> </a:t>
            </a:r>
            <a:r>
              <a:rPr lang="es-ES_tradnl" dirty="0" err="1" smtClean="0"/>
              <a:t>teocentrisme</a:t>
            </a:r>
            <a:r>
              <a:rPr lang="es-ES_tradnl" dirty="0" smtClean="0"/>
              <a:t>, </a:t>
            </a:r>
            <a:r>
              <a:rPr lang="es-ES_tradnl" dirty="0" err="1" smtClean="0"/>
              <a:t>especialment</a:t>
            </a:r>
            <a:r>
              <a:rPr lang="es-ES_tradnl" dirty="0" smtClean="0"/>
              <a:t> a la </a:t>
            </a:r>
            <a:r>
              <a:rPr lang="es-ES_tradnl" dirty="0" err="1" smtClean="0"/>
              <a:t>Baixa</a:t>
            </a:r>
            <a:r>
              <a:rPr lang="es-ES_tradnl" dirty="0" smtClean="0"/>
              <a:t> </a:t>
            </a:r>
            <a:r>
              <a:rPr lang="es-ES_tradnl" dirty="0" err="1" smtClean="0"/>
              <a:t>Edat</a:t>
            </a:r>
            <a:r>
              <a:rPr lang="es-ES_tradnl" dirty="0" smtClean="0"/>
              <a:t> </a:t>
            </a:r>
            <a:r>
              <a:rPr lang="es-ES_tradnl" dirty="0" err="1" smtClean="0"/>
              <a:t>Mitjana</a:t>
            </a:r>
            <a:r>
              <a:rPr lang="es-ES_tradnl" dirty="0" smtClean="0"/>
              <a:t>, </a:t>
            </a:r>
            <a:r>
              <a:rPr lang="es-ES_tradnl" dirty="0" err="1" smtClean="0"/>
              <a:t>quan</a:t>
            </a:r>
            <a:r>
              <a:rPr lang="es-ES_tradnl" dirty="0" smtClean="0"/>
              <a:t> </a:t>
            </a:r>
            <a:r>
              <a:rPr lang="es-ES_tradnl" dirty="0" err="1" smtClean="0"/>
              <a:t>l’Església</a:t>
            </a:r>
            <a:r>
              <a:rPr lang="es-ES_tradnl" dirty="0" smtClean="0"/>
              <a:t> </a:t>
            </a:r>
            <a:r>
              <a:rPr lang="es-ES_tradnl" dirty="0" err="1" smtClean="0"/>
              <a:t>endureix</a:t>
            </a:r>
            <a:r>
              <a:rPr lang="es-ES_tradnl" dirty="0" smtClean="0"/>
              <a:t> la </a:t>
            </a:r>
            <a:r>
              <a:rPr lang="es-ES_tradnl" dirty="0" err="1" smtClean="0"/>
              <a:t>seva</a:t>
            </a:r>
            <a:r>
              <a:rPr lang="es-ES_tradnl" dirty="0" smtClean="0"/>
              <a:t> </a:t>
            </a:r>
            <a:r>
              <a:rPr lang="es-ES_tradnl" dirty="0" err="1" smtClean="0"/>
              <a:t>primacia</a:t>
            </a:r>
            <a:r>
              <a:rPr lang="es-ES_tradnl" dirty="0" smtClean="0"/>
              <a:t> sobre el </a:t>
            </a:r>
            <a:r>
              <a:rPr lang="es-ES_tradnl" dirty="0" err="1" smtClean="0"/>
              <a:t>pensament</a:t>
            </a:r>
            <a:r>
              <a:rPr lang="es-ES_tradnl" dirty="0" smtClean="0"/>
              <a:t> i la cultura del </a:t>
            </a:r>
            <a:r>
              <a:rPr lang="es-ES_tradnl" dirty="0" err="1" smtClean="0"/>
              <a:t>temps</a:t>
            </a:r>
            <a:r>
              <a:rPr lang="es-ES_tradnl" dirty="0" smtClean="0"/>
              <a:t>. </a:t>
            </a:r>
          </a:p>
          <a:p>
            <a:r>
              <a:rPr lang="es-ES_tradnl" dirty="0" err="1" smtClean="0"/>
              <a:t>Poc</a:t>
            </a:r>
            <a:r>
              <a:rPr lang="es-ES_tradnl" dirty="0" smtClean="0"/>
              <a:t> a </a:t>
            </a:r>
            <a:r>
              <a:rPr lang="es-ES_tradnl" dirty="0" err="1" smtClean="0"/>
              <a:t>poc</a:t>
            </a:r>
            <a:r>
              <a:rPr lang="es-ES_tradnl" dirty="0" smtClean="0"/>
              <a:t> </a:t>
            </a:r>
            <a:r>
              <a:rPr lang="es-ES_tradnl" dirty="0" err="1" smtClean="0"/>
              <a:t>s’introdueix</a:t>
            </a:r>
            <a:r>
              <a:rPr lang="es-ES_tradnl" dirty="0" smtClean="0"/>
              <a:t> un interés per </a:t>
            </a:r>
            <a:r>
              <a:rPr lang="es-ES_tradnl" dirty="0" err="1" smtClean="0"/>
              <a:t>l’home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alterantiva</a:t>
            </a:r>
            <a:r>
              <a:rPr lang="es-ES_tradnl" dirty="0" smtClean="0"/>
              <a:t> </a:t>
            </a:r>
            <a:r>
              <a:rPr lang="es-ES_tradnl" dirty="0" err="1" smtClean="0"/>
              <a:t>filosòfica</a:t>
            </a:r>
            <a:r>
              <a:rPr lang="es-ES_tradnl" dirty="0" smtClean="0"/>
              <a:t> a </a:t>
            </a:r>
            <a:r>
              <a:rPr lang="es-ES_tradnl" dirty="0" err="1" smtClean="0"/>
              <a:t>tots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camps</a:t>
            </a:r>
            <a:r>
              <a:rPr lang="es-ES_tradnl" dirty="0" smtClean="0"/>
              <a:t> de la cultura: </a:t>
            </a:r>
            <a:r>
              <a:rPr lang="es-ES_tradnl" dirty="0" err="1" smtClean="0"/>
              <a:t>l’home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mesura de </a:t>
            </a:r>
            <a:r>
              <a:rPr lang="es-ES_tradnl" dirty="0" err="1" smtClean="0"/>
              <a:t>tot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Una de les </a:t>
            </a:r>
            <a:r>
              <a:rPr lang="es-ES_tradnl" dirty="0" err="1" smtClean="0"/>
              <a:t>primeres</a:t>
            </a:r>
            <a:r>
              <a:rPr lang="es-ES_tradnl" dirty="0" smtClean="0"/>
              <a:t> </a:t>
            </a:r>
            <a:r>
              <a:rPr lang="es-ES_tradnl" dirty="0" err="1" smtClean="0"/>
              <a:t>mostres</a:t>
            </a:r>
            <a:r>
              <a:rPr lang="es-ES_tradnl" dirty="0" smtClean="0"/>
              <a:t> arriben des </a:t>
            </a:r>
            <a:r>
              <a:rPr lang="es-ES_tradnl" dirty="0" err="1" smtClean="0"/>
              <a:t>d’Itàlia</a:t>
            </a:r>
            <a:r>
              <a:rPr lang="es-ES_tradnl" dirty="0" smtClean="0"/>
              <a:t> de la </a:t>
            </a:r>
            <a:r>
              <a:rPr lang="es-ES_tradnl" dirty="0" err="1" smtClean="0"/>
              <a:t>mà</a:t>
            </a:r>
            <a:r>
              <a:rPr lang="es-ES_tradnl" dirty="0" smtClean="0"/>
              <a:t> de Petrarca. </a:t>
            </a:r>
            <a:r>
              <a:rPr lang="es-ES_tradnl" dirty="0" err="1" smtClean="0"/>
              <a:t>Itàlia</a:t>
            </a:r>
            <a:r>
              <a:rPr lang="es-ES_tradnl" dirty="0" smtClean="0"/>
              <a:t> </a:t>
            </a:r>
            <a:r>
              <a:rPr lang="es-ES_tradnl" dirty="0" err="1" smtClean="0"/>
              <a:t>és</a:t>
            </a:r>
            <a:r>
              <a:rPr lang="es-ES_tradnl" dirty="0" smtClean="0"/>
              <a:t> el país </a:t>
            </a:r>
            <a:r>
              <a:rPr lang="es-ES_tradnl" dirty="0" err="1" smtClean="0"/>
              <a:t>capdavanter</a:t>
            </a:r>
            <a:r>
              <a:rPr lang="es-ES_tradnl" dirty="0" smtClean="0"/>
              <a:t> en </a:t>
            </a:r>
            <a:r>
              <a:rPr lang="es-ES_tradnl" dirty="0" err="1" smtClean="0"/>
              <a:t>matèria</a:t>
            </a:r>
            <a:r>
              <a:rPr lang="es-ES_tradnl" dirty="0" smtClean="0"/>
              <a:t> humanista. </a:t>
            </a:r>
          </a:p>
          <a:p>
            <a:r>
              <a:rPr lang="es-ES_tradnl" dirty="0" err="1" smtClean="0"/>
              <a:t>Humanisme</a:t>
            </a:r>
            <a:r>
              <a:rPr lang="es-ES_tradnl" dirty="0" smtClean="0"/>
              <a:t> en </a:t>
            </a:r>
            <a:r>
              <a:rPr lang="es-ES_tradnl" dirty="0" err="1" smtClean="0"/>
              <a:t>llengua</a:t>
            </a:r>
            <a:r>
              <a:rPr lang="es-ES_tradnl" dirty="0" smtClean="0"/>
              <a:t> significa el </a:t>
            </a:r>
            <a:r>
              <a:rPr lang="es-ES_tradnl" dirty="0" err="1" smtClean="0"/>
              <a:t>retorn</a:t>
            </a:r>
            <a:r>
              <a:rPr lang="es-ES_tradnl" dirty="0" smtClean="0"/>
              <a:t> a la </a:t>
            </a:r>
            <a:r>
              <a:rPr lang="es-ES_tradnl" dirty="0" err="1" smtClean="0"/>
              <a:t>llengua</a:t>
            </a:r>
            <a:r>
              <a:rPr lang="es-ES_tradnl" dirty="0" smtClean="0"/>
              <a:t> </a:t>
            </a:r>
            <a:r>
              <a:rPr lang="es-ES_tradnl" dirty="0" err="1" smtClean="0"/>
              <a:t>llatina</a:t>
            </a:r>
            <a:r>
              <a:rPr lang="es-ES_tradnl" dirty="0" smtClean="0"/>
              <a:t> i el </a:t>
            </a:r>
            <a:r>
              <a:rPr lang="es-ES_tradnl" dirty="0" err="1" smtClean="0"/>
              <a:t>seu</a:t>
            </a:r>
            <a:r>
              <a:rPr lang="es-ES_tradnl" dirty="0" smtClean="0"/>
              <a:t> esplendor, </a:t>
            </a:r>
            <a:r>
              <a:rPr lang="es-ES_tradnl" dirty="0" err="1" smtClean="0"/>
              <a:t>degut</a:t>
            </a:r>
            <a:r>
              <a:rPr lang="es-ES_tradnl" dirty="0" smtClean="0"/>
              <a:t> al </a:t>
            </a:r>
            <a:r>
              <a:rPr lang="es-ES_tradnl" dirty="0" err="1" smtClean="0"/>
              <a:t>deteriorament</a:t>
            </a:r>
            <a:r>
              <a:rPr lang="es-ES_tradnl" dirty="0" smtClean="0"/>
              <a:t> </a:t>
            </a:r>
            <a:r>
              <a:rPr lang="es-ES_tradnl" dirty="0" err="1" smtClean="0"/>
              <a:t>sofert</a:t>
            </a:r>
            <a:r>
              <a:rPr lang="es-ES_tradnl" dirty="0" smtClean="0"/>
              <a:t> </a:t>
            </a:r>
            <a:r>
              <a:rPr lang="es-ES_tradnl" dirty="0" err="1" smtClean="0"/>
              <a:t>durant</a:t>
            </a:r>
            <a:r>
              <a:rPr lang="es-ES_tradnl" dirty="0" smtClean="0"/>
              <a:t> </a:t>
            </a:r>
            <a:r>
              <a:rPr lang="es-ES_tradnl" dirty="0" err="1" smtClean="0"/>
              <a:t>l’Edat</a:t>
            </a:r>
            <a:r>
              <a:rPr lang="es-ES_tradnl" dirty="0" smtClean="0"/>
              <a:t> </a:t>
            </a:r>
            <a:r>
              <a:rPr lang="es-ES_tradnl" dirty="0" err="1" smtClean="0"/>
              <a:t>Mitjana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Es </a:t>
            </a:r>
            <a:r>
              <a:rPr lang="es-ES_tradnl" dirty="0" err="1" smtClean="0"/>
              <a:t>prenen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exemple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models</a:t>
            </a:r>
            <a:r>
              <a:rPr lang="es-ES_tradnl" dirty="0" smtClean="0"/>
              <a:t> </a:t>
            </a:r>
            <a:r>
              <a:rPr lang="es-ES_tradnl" dirty="0" err="1" smtClean="0"/>
              <a:t>clàssics</a:t>
            </a:r>
            <a:r>
              <a:rPr lang="es-ES_tradnl" dirty="0" smtClean="0"/>
              <a:t> </a:t>
            </a:r>
            <a:r>
              <a:rPr lang="es-ES_tradnl" dirty="0" err="1" smtClean="0"/>
              <a:t>llatins</a:t>
            </a:r>
            <a:r>
              <a:rPr lang="es-ES_tradnl" dirty="0" smtClean="0"/>
              <a:t>, i les </a:t>
            </a:r>
            <a:r>
              <a:rPr lang="es-ES_tradnl" dirty="0" err="1" smtClean="0"/>
              <a:t>lletres</a:t>
            </a:r>
            <a:r>
              <a:rPr lang="es-ES_tradnl" dirty="0" smtClean="0"/>
              <a:t> el </a:t>
            </a:r>
            <a:r>
              <a:rPr lang="es-ES_tradnl" dirty="0" err="1" smtClean="0"/>
              <a:t>fonament</a:t>
            </a:r>
            <a:r>
              <a:rPr lang="es-ES_tradnl" dirty="0" smtClean="0"/>
              <a:t> de tota cultura.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996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L’Humanisme</a:t>
            </a:r>
            <a:r>
              <a:rPr lang="en-US" dirty="0" smtClean="0"/>
              <a:t> a </a:t>
            </a:r>
            <a:r>
              <a:rPr lang="en-US" dirty="0" err="1" smtClean="0"/>
              <a:t>Catalunya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838200" y="1569817"/>
            <a:ext cx="109568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dirty="0" err="1" smtClean="0"/>
              <a:t>L’humanisme</a:t>
            </a:r>
            <a:r>
              <a:rPr lang="es-ES_tradnl" dirty="0" smtClean="0"/>
              <a:t> penetra a Catalunya a través de les </a:t>
            </a:r>
            <a:r>
              <a:rPr lang="es-ES_tradnl" dirty="0" err="1" smtClean="0"/>
              <a:t>relacions</a:t>
            </a:r>
            <a:r>
              <a:rPr lang="es-ES_tradnl" dirty="0" smtClean="0"/>
              <a:t> </a:t>
            </a:r>
            <a:r>
              <a:rPr lang="es-ES_tradnl" dirty="0" err="1" smtClean="0"/>
              <a:t>internacionals</a:t>
            </a:r>
            <a:r>
              <a:rPr lang="es-ES_tradnl" dirty="0" smtClean="0"/>
              <a:t> entre el </a:t>
            </a:r>
            <a:r>
              <a:rPr lang="es-ES_tradnl" dirty="0" err="1" smtClean="0"/>
              <a:t>regne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Itàlia</a:t>
            </a:r>
            <a:r>
              <a:rPr lang="es-ES_tradnl" dirty="0" smtClean="0"/>
              <a:t> i </a:t>
            </a:r>
            <a:r>
              <a:rPr lang="es-ES_tradnl" dirty="0" err="1" smtClean="0"/>
              <a:t>França</a:t>
            </a:r>
            <a:r>
              <a:rPr lang="es-ES_tradnl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Catalunya, </a:t>
            </a:r>
            <a:r>
              <a:rPr lang="es-ES_tradnl" dirty="0" err="1" smtClean="0"/>
              <a:t>però</a:t>
            </a:r>
            <a:r>
              <a:rPr lang="es-ES_tradnl" dirty="0" smtClean="0"/>
              <a:t>, no tenia les </a:t>
            </a:r>
            <a:r>
              <a:rPr lang="es-ES_tradnl" dirty="0" err="1" smtClean="0"/>
              <a:t>condicions</a:t>
            </a:r>
            <a:r>
              <a:rPr lang="es-ES_tradnl" dirty="0" smtClean="0"/>
              <a:t> </a:t>
            </a:r>
            <a:r>
              <a:rPr lang="es-ES_tradnl" dirty="0" err="1" smtClean="0"/>
              <a:t>necessàries</a:t>
            </a:r>
            <a:r>
              <a:rPr lang="es-ES_tradnl" dirty="0" smtClean="0"/>
              <a:t> per adoptar la nova cultura humanista. </a:t>
            </a:r>
          </a:p>
          <a:p>
            <a:pPr marL="285750" indent="-285750">
              <a:buFontTx/>
              <a:buChar char="-"/>
            </a:pPr>
            <a:r>
              <a:rPr lang="es-ES_tradnl" dirty="0" err="1" smtClean="0"/>
              <a:t>L’activitat</a:t>
            </a:r>
            <a:r>
              <a:rPr lang="es-ES_tradnl" dirty="0" smtClean="0"/>
              <a:t> humanista se centra en la </a:t>
            </a:r>
            <a:r>
              <a:rPr lang="es-ES_tradnl" dirty="0" err="1" smtClean="0"/>
              <a:t>Cancellereia</a:t>
            </a:r>
            <a:r>
              <a:rPr lang="es-ES_tradnl" dirty="0" smtClean="0"/>
              <a:t> </a:t>
            </a:r>
            <a:r>
              <a:rPr lang="es-ES_tradnl" dirty="0" err="1" smtClean="0"/>
              <a:t>reial</a:t>
            </a:r>
            <a:r>
              <a:rPr lang="es-ES_tradnl" dirty="0" smtClean="0"/>
              <a:t>: </a:t>
            </a:r>
            <a:r>
              <a:rPr lang="es-ES_tradnl" dirty="0" err="1" smtClean="0"/>
              <a:t>uns</a:t>
            </a:r>
            <a:r>
              <a:rPr lang="es-ES_tradnl" dirty="0" smtClean="0"/>
              <a:t> </a:t>
            </a:r>
            <a:r>
              <a:rPr lang="es-ES_tradnl" dirty="0" err="1" smtClean="0"/>
              <a:t>homes</a:t>
            </a:r>
            <a:r>
              <a:rPr lang="es-ES_tradnl" dirty="0" smtClean="0"/>
              <a:t> </a:t>
            </a:r>
            <a:r>
              <a:rPr lang="es-ES_tradnl" dirty="0" err="1" smtClean="0"/>
              <a:t>cultes</a:t>
            </a:r>
            <a:r>
              <a:rPr lang="es-ES_tradnl" dirty="0" smtClean="0"/>
              <a:t> que </a:t>
            </a:r>
            <a:r>
              <a:rPr lang="es-ES_tradnl" dirty="0" err="1" smtClean="0"/>
              <a:t>havien</a:t>
            </a:r>
            <a:r>
              <a:rPr lang="es-ES_tradnl" dirty="0" smtClean="0"/>
              <a:t> de dominar </a:t>
            </a:r>
            <a:r>
              <a:rPr lang="es-ES_tradnl" dirty="0" err="1" smtClean="0"/>
              <a:t>perfectament</a:t>
            </a:r>
            <a:r>
              <a:rPr lang="es-ES_tradnl" dirty="0" smtClean="0"/>
              <a:t> les tres </a:t>
            </a:r>
            <a:r>
              <a:rPr lang="es-ES_tradnl" dirty="0" err="1" smtClean="0"/>
              <a:t>llengües</a:t>
            </a:r>
            <a:r>
              <a:rPr lang="es-ES_tradnl" dirty="0" smtClean="0"/>
              <a:t> </a:t>
            </a:r>
            <a:r>
              <a:rPr lang="es-ES_tradnl" dirty="0" err="1" smtClean="0"/>
              <a:t>oficials</a:t>
            </a:r>
            <a:r>
              <a:rPr lang="es-ES_tradnl" dirty="0" smtClean="0"/>
              <a:t> (</a:t>
            </a:r>
            <a:r>
              <a:rPr lang="es-ES_tradnl" dirty="0" err="1" smtClean="0"/>
              <a:t>llatí</a:t>
            </a:r>
            <a:r>
              <a:rPr lang="es-ES_tradnl" dirty="0" smtClean="0"/>
              <a:t> - la </a:t>
            </a:r>
            <a:r>
              <a:rPr lang="es-ES_tradnl" dirty="0" err="1" smtClean="0"/>
              <a:t>llengua</a:t>
            </a:r>
            <a:r>
              <a:rPr lang="es-ES_tradnl" dirty="0" smtClean="0"/>
              <a:t> de les </a:t>
            </a:r>
            <a:r>
              <a:rPr lang="es-ES_tradnl" dirty="0" err="1" smtClean="0"/>
              <a:t>relacions</a:t>
            </a:r>
            <a:r>
              <a:rPr lang="es-ES_tradnl" dirty="0" smtClean="0"/>
              <a:t> </a:t>
            </a:r>
            <a:r>
              <a:rPr lang="es-ES_tradnl" dirty="0" err="1" smtClean="0"/>
              <a:t>internacionals</a:t>
            </a:r>
            <a:r>
              <a:rPr lang="es-ES_tradnl" dirty="0" smtClean="0"/>
              <a:t>, </a:t>
            </a:r>
            <a:r>
              <a:rPr lang="es-ES_tradnl" dirty="0" err="1" smtClean="0"/>
              <a:t>l’aragonès</a:t>
            </a:r>
            <a:r>
              <a:rPr lang="es-ES_tradnl" dirty="0" smtClean="0"/>
              <a:t> i el </a:t>
            </a:r>
            <a:r>
              <a:rPr lang="es-ES_tradnl" dirty="0" err="1" smtClean="0"/>
              <a:t>català</a:t>
            </a:r>
            <a:r>
              <a:rPr lang="es-ES_tradnl" dirty="0" smtClean="0"/>
              <a:t>).</a:t>
            </a:r>
          </a:p>
          <a:p>
            <a:pPr marL="285750" indent="-285750">
              <a:buFontTx/>
              <a:buChar char="-"/>
            </a:pPr>
            <a:r>
              <a:rPr lang="es-ES_tradnl" dirty="0" err="1" smtClean="0"/>
              <a:t>Sortien</a:t>
            </a:r>
            <a:r>
              <a:rPr lang="es-ES_tradnl" dirty="0" smtClean="0"/>
              <a:t> </a:t>
            </a:r>
            <a:r>
              <a:rPr lang="es-ES_tradnl" dirty="0" err="1" smtClean="0"/>
              <a:t>freqüentment</a:t>
            </a:r>
            <a:r>
              <a:rPr lang="es-ES_tradnl" dirty="0" smtClean="0"/>
              <a:t> a </a:t>
            </a:r>
            <a:r>
              <a:rPr lang="es-ES_tradnl" dirty="0" err="1" smtClean="0"/>
              <a:t>l’estranger</a:t>
            </a:r>
            <a:r>
              <a:rPr lang="es-ES_tradnl" dirty="0" smtClean="0"/>
              <a:t> i </a:t>
            </a:r>
            <a:r>
              <a:rPr lang="es-ES_tradnl" dirty="0" err="1" smtClean="0"/>
              <a:t>podien</a:t>
            </a:r>
            <a:r>
              <a:rPr lang="es-ES_tradnl" dirty="0" smtClean="0"/>
              <a:t> </a:t>
            </a:r>
            <a:r>
              <a:rPr lang="es-ES_tradnl" dirty="0" err="1" smtClean="0"/>
              <a:t>conèixer</a:t>
            </a:r>
            <a:r>
              <a:rPr lang="es-ES_tradnl" dirty="0" smtClean="0"/>
              <a:t> </a:t>
            </a:r>
            <a:r>
              <a:rPr lang="es-ES_tradnl" dirty="0" err="1" smtClean="0"/>
              <a:t>bé</a:t>
            </a:r>
            <a:r>
              <a:rPr lang="es-ES_tradnl" dirty="0" smtClean="0"/>
              <a:t> les noves </a:t>
            </a:r>
            <a:r>
              <a:rPr lang="es-ES_tradnl" dirty="0" err="1" smtClean="0"/>
              <a:t>tendencies</a:t>
            </a:r>
            <a:r>
              <a:rPr lang="es-ES_tradnl" dirty="0" smtClean="0"/>
              <a:t> </a:t>
            </a:r>
            <a:r>
              <a:rPr lang="es-ES_tradnl" dirty="0" err="1" smtClean="0"/>
              <a:t>culturals</a:t>
            </a:r>
            <a:r>
              <a:rPr lang="es-ES_tradnl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La </a:t>
            </a:r>
            <a:r>
              <a:rPr lang="es-ES_tradnl" dirty="0" err="1" smtClean="0"/>
              <a:t>cancellereia</a:t>
            </a:r>
            <a:r>
              <a:rPr lang="es-ES_tradnl" dirty="0" smtClean="0"/>
              <a:t> </a:t>
            </a:r>
            <a:r>
              <a:rPr lang="es-ES_tradnl" dirty="0" err="1" smtClean="0"/>
              <a:t>reial</a:t>
            </a:r>
            <a:r>
              <a:rPr lang="es-ES_tradnl" dirty="0" smtClean="0"/>
              <a:t> </a:t>
            </a:r>
            <a:r>
              <a:rPr lang="es-ES_tradnl" dirty="0" err="1" smtClean="0"/>
              <a:t>estava</a:t>
            </a:r>
            <a:r>
              <a:rPr lang="es-ES_tradnl" dirty="0" smtClean="0"/>
              <a:t> en </a:t>
            </a:r>
            <a:r>
              <a:rPr lang="es-ES_tradnl" dirty="0" err="1" smtClean="0"/>
              <a:t>possessió</a:t>
            </a:r>
            <a:r>
              <a:rPr lang="es-ES_tradnl" dirty="0" smtClean="0"/>
              <a:t> de la cultura i va aportar a la </a:t>
            </a:r>
            <a:r>
              <a:rPr lang="es-ES_tradnl" dirty="0" err="1" smtClean="0"/>
              <a:t>llengua</a:t>
            </a:r>
            <a:r>
              <a:rPr lang="es-ES_tradnl" dirty="0" smtClean="0"/>
              <a:t> catalana una </a:t>
            </a:r>
            <a:r>
              <a:rPr lang="es-ES_tradnl" dirty="0" err="1" smtClean="0"/>
              <a:t>unitat</a:t>
            </a:r>
            <a:r>
              <a:rPr lang="es-ES_tradnl" dirty="0" smtClean="0"/>
              <a:t> i </a:t>
            </a:r>
            <a:r>
              <a:rPr lang="es-ES_tradnl" dirty="0" err="1" smtClean="0"/>
              <a:t>renovació</a:t>
            </a:r>
            <a:r>
              <a:rPr lang="es-ES_tradnl" dirty="0" smtClean="0"/>
              <a:t> estilística </a:t>
            </a:r>
            <a:r>
              <a:rPr lang="es-ES_tradnl" dirty="0" err="1" smtClean="0"/>
              <a:t>important</a:t>
            </a:r>
            <a:r>
              <a:rPr lang="es-ES_tradnl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es-ES_tradnl" dirty="0" smtClean="0"/>
              <a:t>La prosa </a:t>
            </a:r>
            <a:r>
              <a:rPr lang="es-ES_tradnl" dirty="0" err="1" smtClean="0"/>
              <a:t>s’unifica</a:t>
            </a:r>
            <a:r>
              <a:rPr lang="es-ES_tradnl" dirty="0" smtClean="0"/>
              <a:t> i </a:t>
            </a:r>
            <a:r>
              <a:rPr lang="es-ES_tradnl" dirty="0" err="1" smtClean="0"/>
              <a:t>s’enforteix</a:t>
            </a:r>
            <a:r>
              <a:rPr lang="es-ES_tradnl" dirty="0" smtClean="0"/>
              <a:t>, </a:t>
            </a:r>
            <a:r>
              <a:rPr lang="es-ES_tradnl" dirty="0" err="1" smtClean="0"/>
              <a:t>amb</a:t>
            </a:r>
            <a:r>
              <a:rPr lang="es-ES_tradnl" dirty="0" smtClean="0"/>
              <a:t> un </a:t>
            </a:r>
            <a:r>
              <a:rPr lang="es-ES_tradnl" dirty="0" err="1" smtClean="0"/>
              <a:t>nou</a:t>
            </a:r>
            <a:r>
              <a:rPr lang="es-ES_tradnl" dirty="0" smtClean="0"/>
              <a:t> estil (el </a:t>
            </a:r>
            <a:r>
              <a:rPr lang="es-ES_tradnl" i="1" dirty="0" err="1" smtClean="0"/>
              <a:t>cursus</a:t>
            </a:r>
            <a:r>
              <a:rPr lang="es-ES_tradnl" dirty="0"/>
              <a:t> </a:t>
            </a:r>
            <a:r>
              <a:rPr lang="es-ES_tradnl" dirty="0" smtClean="0"/>
              <a:t>al final de frase), </a:t>
            </a:r>
            <a:r>
              <a:rPr lang="es-ES_tradnl" dirty="0" err="1" smtClean="0"/>
              <a:t>però</a:t>
            </a:r>
            <a:r>
              <a:rPr lang="es-ES_tradnl" dirty="0" smtClean="0"/>
              <a:t> </a:t>
            </a:r>
            <a:r>
              <a:rPr lang="es-ES_tradnl" dirty="0" err="1" smtClean="0"/>
              <a:t>els</a:t>
            </a:r>
            <a:r>
              <a:rPr lang="es-ES_tradnl" dirty="0" smtClean="0"/>
              <a:t> </a:t>
            </a:r>
            <a:r>
              <a:rPr lang="es-ES_tradnl" dirty="0" err="1" smtClean="0"/>
              <a:t>funcionaris</a:t>
            </a:r>
            <a:r>
              <a:rPr lang="es-ES_tradnl" dirty="0" smtClean="0"/>
              <a:t> de la </a:t>
            </a:r>
            <a:r>
              <a:rPr lang="es-ES_tradnl" dirty="0" err="1" smtClean="0"/>
              <a:t>cancellereia</a:t>
            </a:r>
            <a:r>
              <a:rPr lang="es-ES_tradnl" dirty="0" smtClean="0"/>
              <a:t> </a:t>
            </a:r>
            <a:r>
              <a:rPr lang="es-ES_tradnl" dirty="0" err="1" smtClean="0"/>
              <a:t>s’adonen</a:t>
            </a:r>
            <a:r>
              <a:rPr lang="es-ES_tradnl" dirty="0" smtClean="0"/>
              <a:t> que el </a:t>
            </a:r>
            <a:r>
              <a:rPr lang="es-ES_tradnl" dirty="0" err="1" smtClean="0"/>
              <a:t>català</a:t>
            </a:r>
            <a:r>
              <a:rPr lang="es-ES_tradnl" dirty="0" smtClean="0"/>
              <a:t> no té la </a:t>
            </a:r>
            <a:r>
              <a:rPr lang="es-ES_tradnl" dirty="0" err="1" smtClean="0"/>
              <a:t>flexibilitat</a:t>
            </a:r>
            <a:r>
              <a:rPr lang="es-ES_tradnl" dirty="0" smtClean="0"/>
              <a:t> </a:t>
            </a:r>
            <a:r>
              <a:rPr lang="es-ES_tradnl" dirty="0" err="1" smtClean="0"/>
              <a:t>pròpia</a:t>
            </a:r>
            <a:r>
              <a:rPr lang="es-ES_tradnl" dirty="0" smtClean="0"/>
              <a:t> del </a:t>
            </a:r>
            <a:r>
              <a:rPr lang="es-ES_tradnl" dirty="0" err="1" smtClean="0"/>
              <a:t>llatí</a:t>
            </a:r>
            <a:r>
              <a:rPr lang="es-ES_tradnl" dirty="0" smtClean="0"/>
              <a:t>. No </a:t>
            </a:r>
            <a:r>
              <a:rPr lang="es-ES_tradnl" dirty="0" err="1" smtClean="0"/>
              <a:t>s’aconseguirà</a:t>
            </a:r>
            <a:r>
              <a:rPr lang="es-ES_tradnl" dirty="0" smtClean="0"/>
              <a:t> </a:t>
            </a:r>
            <a:r>
              <a:rPr lang="es-ES_tradnl" dirty="0" err="1" smtClean="0"/>
              <a:t>fins</a:t>
            </a:r>
            <a:r>
              <a:rPr lang="es-ES_tradnl" dirty="0" smtClean="0"/>
              <a:t> a un </a:t>
            </a:r>
            <a:r>
              <a:rPr lang="es-ES_tradnl" dirty="0" err="1" smtClean="0"/>
              <a:t>segle</a:t>
            </a:r>
            <a:r>
              <a:rPr lang="es-ES_tradnl" dirty="0" smtClean="0"/>
              <a:t> </a:t>
            </a:r>
            <a:r>
              <a:rPr lang="es-ES_tradnl" dirty="0" err="1" smtClean="0"/>
              <a:t>més</a:t>
            </a:r>
            <a:r>
              <a:rPr lang="es-ES_tradnl" dirty="0" smtClean="0"/>
              <a:t> </a:t>
            </a:r>
            <a:r>
              <a:rPr lang="es-ES_tradnl" dirty="0" err="1" smtClean="0"/>
              <a:t>tard</a:t>
            </a:r>
            <a:r>
              <a:rPr lang="es-ES_tradnl" dirty="0" smtClean="0"/>
              <a:t>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. </a:t>
            </a:r>
          </a:p>
          <a:p>
            <a:pPr marL="285750" indent="-285750">
              <a:buFontTx/>
              <a:buChar char="-"/>
            </a:pPr>
            <a:r>
              <a:rPr lang="es-ES_tradnl" dirty="0" err="1" smtClean="0"/>
              <a:t>Aquest</a:t>
            </a:r>
            <a:r>
              <a:rPr lang="es-ES_tradnl" dirty="0" smtClean="0"/>
              <a:t> </a:t>
            </a:r>
            <a:r>
              <a:rPr lang="es-ES_tradnl" dirty="0" err="1" smtClean="0"/>
              <a:t>esforç</a:t>
            </a:r>
            <a:r>
              <a:rPr lang="es-ES_tradnl" dirty="0" smtClean="0"/>
              <a:t> per </a:t>
            </a:r>
            <a:r>
              <a:rPr lang="es-ES_tradnl" dirty="0" err="1" smtClean="0"/>
              <a:t>semblar</a:t>
            </a:r>
            <a:r>
              <a:rPr lang="es-ES_tradnl" dirty="0" smtClean="0"/>
              <a:t>-se al </a:t>
            </a:r>
            <a:r>
              <a:rPr lang="es-ES_tradnl" dirty="0" err="1" smtClean="0"/>
              <a:t>llatí</a:t>
            </a:r>
            <a:r>
              <a:rPr lang="es-ES_tradnl" dirty="0" smtClean="0"/>
              <a:t> va </a:t>
            </a:r>
            <a:r>
              <a:rPr lang="es-ES_tradnl" dirty="0" err="1" smtClean="0"/>
              <a:t>fer</a:t>
            </a:r>
            <a:r>
              <a:rPr lang="es-ES_tradnl" dirty="0" smtClean="0"/>
              <a:t> que el </a:t>
            </a:r>
            <a:r>
              <a:rPr lang="es-ES_tradnl" dirty="0" err="1" smtClean="0"/>
              <a:t>català</a:t>
            </a:r>
            <a:r>
              <a:rPr lang="es-ES_tradnl" dirty="0" smtClean="0"/>
              <a:t> </a:t>
            </a:r>
            <a:r>
              <a:rPr lang="es-ES_tradnl" dirty="0" err="1" smtClean="0"/>
              <a:t>adaptès</a:t>
            </a:r>
            <a:r>
              <a:rPr lang="es-ES_tradnl" dirty="0" smtClean="0"/>
              <a:t> formes </a:t>
            </a:r>
            <a:r>
              <a:rPr lang="es-ES_tradnl" dirty="0" err="1" smtClean="0"/>
              <a:t>sintàctiques</a:t>
            </a:r>
            <a:r>
              <a:rPr lang="es-ES_tradnl" dirty="0" smtClean="0"/>
              <a:t> i </a:t>
            </a:r>
            <a:r>
              <a:rPr lang="es-ES_tradnl" dirty="0" err="1" smtClean="0"/>
              <a:t>cultismes</a:t>
            </a:r>
            <a:r>
              <a:rPr lang="es-ES_tradnl" dirty="0" smtClean="0"/>
              <a:t> </a:t>
            </a:r>
            <a:r>
              <a:rPr lang="es-ES_tradnl" dirty="0" err="1" smtClean="0"/>
              <a:t>llatins</a:t>
            </a:r>
            <a:r>
              <a:rPr lang="es-ES_tradnl" dirty="0" smtClean="0"/>
              <a:t> </a:t>
            </a:r>
            <a:r>
              <a:rPr lang="es-ES_tradnl" dirty="0" err="1" smtClean="0"/>
              <a:t>desmesurats</a:t>
            </a:r>
            <a:r>
              <a:rPr lang="es-ES_trad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314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839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 (1340/1346 </a:t>
            </a:r>
            <a:r>
              <a:rPr lang="mr-IN" dirty="0" smtClean="0"/>
              <a:t>–</a:t>
            </a:r>
            <a:r>
              <a:rPr lang="es-ES_tradnl" smtClean="0"/>
              <a:t> 1413)</a:t>
            </a:r>
            <a:r>
              <a:rPr lang="es-ES_tradnl" dirty="0" smtClean="0"/>
              <a:t>	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err="1" smtClean="0"/>
              <a:t>L’humanista</a:t>
            </a:r>
            <a:r>
              <a:rPr lang="es-ES_tradnl" dirty="0" smtClean="0"/>
              <a:t> m</a:t>
            </a:r>
            <a:r>
              <a:rPr lang="es-ES" dirty="0" err="1" smtClean="0"/>
              <a:t>és</a:t>
            </a:r>
            <a:r>
              <a:rPr lang="es-ES" dirty="0" smtClean="0"/>
              <a:t> gran de la Corona </a:t>
            </a:r>
            <a:r>
              <a:rPr lang="es-ES" dirty="0" err="1" smtClean="0"/>
              <a:t>catalano</a:t>
            </a:r>
            <a:r>
              <a:rPr lang="es-ES" dirty="0" smtClean="0"/>
              <a:t>-aragonesa.</a:t>
            </a:r>
          </a:p>
          <a:p>
            <a:r>
              <a:rPr lang="es-ES" dirty="0" smtClean="0"/>
              <a:t>El </a:t>
            </a:r>
            <a:r>
              <a:rPr lang="es-ES" dirty="0" err="1" smtClean="0"/>
              <a:t>seu</a:t>
            </a:r>
            <a:r>
              <a:rPr lang="es-ES" dirty="0" smtClean="0"/>
              <a:t> </a:t>
            </a:r>
            <a:r>
              <a:rPr lang="es-ES" dirty="0" err="1" smtClean="0"/>
              <a:t>padrastre</a:t>
            </a:r>
            <a:r>
              <a:rPr lang="es-ES" dirty="0" smtClean="0"/>
              <a:t> </a:t>
            </a:r>
            <a:r>
              <a:rPr lang="es-ES" dirty="0" err="1" smtClean="0"/>
              <a:t>l’introdueix</a:t>
            </a:r>
            <a:r>
              <a:rPr lang="es-ES" dirty="0" smtClean="0"/>
              <a:t> a la </a:t>
            </a:r>
            <a:r>
              <a:rPr lang="es-ES" dirty="0" err="1" smtClean="0"/>
              <a:t>Cancelleria</a:t>
            </a:r>
            <a:r>
              <a:rPr lang="es-ES" dirty="0"/>
              <a:t> </a:t>
            </a:r>
            <a:r>
              <a:rPr lang="es-ES" dirty="0" smtClean="0"/>
              <a:t>i en les </a:t>
            </a:r>
            <a:r>
              <a:rPr lang="es-ES" dirty="0" err="1" smtClean="0"/>
              <a:t>traduccions</a:t>
            </a:r>
            <a:r>
              <a:rPr lang="es-ES" dirty="0" smtClean="0"/>
              <a:t> </a:t>
            </a:r>
            <a:r>
              <a:rPr lang="es-ES" dirty="0" err="1" smtClean="0"/>
              <a:t>d’autors</a:t>
            </a:r>
            <a:r>
              <a:rPr lang="es-ES" dirty="0" smtClean="0"/>
              <a:t> </a:t>
            </a:r>
            <a:r>
              <a:rPr lang="es-ES" dirty="0" err="1" smtClean="0"/>
              <a:t>clàssics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Es </a:t>
            </a:r>
            <a:r>
              <a:rPr lang="es-ES" dirty="0" err="1" smtClean="0"/>
              <a:t>converteix</a:t>
            </a:r>
            <a:r>
              <a:rPr lang="es-ES" dirty="0" smtClean="0"/>
              <a:t> en home de </a:t>
            </a:r>
            <a:r>
              <a:rPr lang="es-ES" dirty="0" err="1" smtClean="0"/>
              <a:t>confiança</a:t>
            </a:r>
            <a:r>
              <a:rPr lang="es-ES" dirty="0" smtClean="0"/>
              <a:t> del </a:t>
            </a:r>
            <a:r>
              <a:rPr lang="es-ES" dirty="0" err="1" smtClean="0"/>
              <a:t>futur</a:t>
            </a:r>
            <a:r>
              <a:rPr lang="es-ES" dirty="0" smtClean="0"/>
              <a:t> </a:t>
            </a:r>
            <a:r>
              <a:rPr lang="es-ES" dirty="0" err="1" smtClean="0"/>
              <a:t>rei</a:t>
            </a:r>
            <a:r>
              <a:rPr lang="es-ES" dirty="0" smtClean="0"/>
              <a:t> Joan </a:t>
            </a:r>
            <a:r>
              <a:rPr lang="es-ES" dirty="0" smtClean="0"/>
              <a:t>I.</a:t>
            </a:r>
            <a:endParaRPr lang="es-ES" dirty="0" smtClean="0"/>
          </a:p>
          <a:p>
            <a:r>
              <a:rPr lang="es-ES" dirty="0" err="1" smtClean="0"/>
              <a:t>Problemes</a:t>
            </a:r>
            <a:r>
              <a:rPr lang="es-ES" dirty="0" smtClean="0"/>
              <a:t> </a:t>
            </a:r>
            <a:r>
              <a:rPr lang="es-ES" dirty="0" err="1" smtClean="0"/>
              <a:t>polítics</a:t>
            </a:r>
            <a:r>
              <a:rPr lang="es-ES" dirty="0" smtClean="0"/>
              <a:t> </a:t>
            </a:r>
            <a:r>
              <a:rPr lang="es-ES" dirty="0" err="1" smtClean="0"/>
              <a:t>relacionats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smtClean="0"/>
              <a:t>la </a:t>
            </a:r>
            <a:r>
              <a:rPr lang="es-ES" dirty="0" err="1" smtClean="0"/>
              <a:t>corrupció</a:t>
            </a:r>
            <a:r>
              <a:rPr lang="es-ES" dirty="0" smtClean="0"/>
              <a:t> </a:t>
            </a:r>
            <a:r>
              <a:rPr lang="es-ES" dirty="0" smtClean="0"/>
              <a:t>el </a:t>
            </a:r>
            <a:r>
              <a:rPr lang="es-ES" dirty="0" err="1" smtClean="0"/>
              <a:t>deixen</a:t>
            </a:r>
            <a:r>
              <a:rPr lang="es-ES" dirty="0" smtClean="0"/>
              <a:t> en una mala </a:t>
            </a:r>
            <a:r>
              <a:rPr lang="es-ES" dirty="0" err="1" smtClean="0"/>
              <a:t>posició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Aprofita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seus</a:t>
            </a:r>
            <a:r>
              <a:rPr lang="es-ES" dirty="0" smtClean="0"/>
              <a:t> </a:t>
            </a:r>
            <a:r>
              <a:rPr lang="es-ES" dirty="0" err="1" smtClean="0"/>
              <a:t>dots</a:t>
            </a:r>
            <a:r>
              <a:rPr lang="es-ES" dirty="0" smtClean="0"/>
              <a:t> de </a:t>
            </a:r>
            <a:r>
              <a:rPr lang="es-ES" dirty="0" err="1" smtClean="0"/>
              <a:t>literat</a:t>
            </a:r>
            <a:r>
              <a:rPr lang="es-ES" dirty="0" smtClean="0"/>
              <a:t> per </a:t>
            </a:r>
            <a:r>
              <a:rPr lang="es-ES" dirty="0" err="1" smtClean="0"/>
              <a:t>deslliurar</a:t>
            </a:r>
            <a:r>
              <a:rPr lang="es-ES" dirty="0" smtClean="0"/>
              <a:t>-se de tota </a:t>
            </a:r>
            <a:r>
              <a:rPr lang="es-ES" dirty="0" err="1" smtClean="0"/>
              <a:t>responsabilitat</a:t>
            </a:r>
            <a:r>
              <a:rPr lang="es-ES" dirty="0" smtClean="0"/>
              <a:t>.</a:t>
            </a:r>
          </a:p>
          <a:p>
            <a:r>
              <a:rPr lang="es-ES" dirty="0" smtClean="0"/>
              <a:t>Recorre </a:t>
            </a:r>
            <a:r>
              <a:rPr lang="es-ES" dirty="0" err="1" smtClean="0"/>
              <a:t>als</a:t>
            </a:r>
            <a:r>
              <a:rPr lang="es-ES" dirty="0" smtClean="0"/>
              <a:t> </a:t>
            </a:r>
            <a:r>
              <a:rPr lang="es-ES" dirty="0" err="1" smtClean="0"/>
              <a:t>clàssics</a:t>
            </a:r>
            <a:r>
              <a:rPr lang="es-ES" dirty="0" smtClean="0"/>
              <a:t> </a:t>
            </a:r>
            <a:r>
              <a:rPr lang="es-ES" dirty="0" err="1" smtClean="0"/>
              <a:t>cercant</a:t>
            </a:r>
            <a:r>
              <a:rPr lang="es-ES" dirty="0" smtClean="0"/>
              <a:t> un estil </a:t>
            </a:r>
            <a:r>
              <a:rPr lang="es-ES" dirty="0" err="1" smtClean="0"/>
              <a:t>elegant</a:t>
            </a:r>
            <a:r>
              <a:rPr lang="es-ES" dirty="0" smtClean="0"/>
              <a:t> i per </a:t>
            </a:r>
            <a:r>
              <a:rPr lang="es-ES" dirty="0" err="1" smtClean="0"/>
              <a:t>trobar</a:t>
            </a:r>
            <a:r>
              <a:rPr lang="es-ES" dirty="0" smtClean="0"/>
              <a:t>-hi temes i </a:t>
            </a:r>
            <a:r>
              <a:rPr lang="es-ES" dirty="0" err="1" smtClean="0"/>
              <a:t>arguments</a:t>
            </a:r>
            <a:r>
              <a:rPr lang="es-ES" dirty="0" smtClean="0"/>
              <a:t> per a les </a:t>
            </a:r>
            <a:r>
              <a:rPr lang="es-ES" dirty="0" err="1" smtClean="0"/>
              <a:t>seves</a:t>
            </a:r>
            <a:r>
              <a:rPr lang="es-ES" dirty="0" smtClean="0"/>
              <a:t> </a:t>
            </a:r>
            <a:r>
              <a:rPr lang="es-ES" dirty="0" err="1" smtClean="0"/>
              <a:t>finalitats</a:t>
            </a:r>
            <a:r>
              <a:rPr lang="es-ES" dirty="0" smtClean="0"/>
              <a:t> </a:t>
            </a:r>
            <a:r>
              <a:rPr lang="es-ES" dirty="0" err="1" smtClean="0"/>
              <a:t>personals</a:t>
            </a:r>
            <a:r>
              <a:rPr lang="es-ES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20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dirty="0" smtClean="0"/>
              <a:t>L’any 1395 viatja a Avinyó on serà, a la cort dels papes, on entrarà en contacte amb les obres humanístiques de Petrarca, que intentarà traslladar a les seves obres.</a:t>
            </a:r>
          </a:p>
          <a:p>
            <a:r>
              <a:rPr lang="ca-ES" dirty="0" smtClean="0"/>
              <a:t>Els diferents problemes i pressions fan que la cort es traslladi des de Mallorca a Perpinyà i després a Torroella de Montgrí, amb Joan I.</a:t>
            </a:r>
            <a:endParaRPr lang="ca-ES" dirty="0" smtClean="0"/>
          </a:p>
          <a:p>
            <a:r>
              <a:rPr lang="ca-ES" dirty="0" smtClean="0"/>
              <a:t>El rei Joan I mor en un “accident” de cacera l’any 1396  i Bernat Metge és acusat com a coautor.</a:t>
            </a:r>
          </a:p>
          <a:p>
            <a:r>
              <a:rPr lang="ca-ES" dirty="0" smtClean="0"/>
              <a:t>D’aquest afer surt una obra mestra: Lo Somni</a:t>
            </a:r>
          </a:p>
          <a:p>
            <a:r>
              <a:rPr lang="ca-ES" dirty="0" smtClean="0"/>
              <a:t>És absolt i recupera el seu càrrec a la Cancelleria de la mà del rei Martí I.</a:t>
            </a:r>
          </a:p>
        </p:txBody>
      </p:sp>
    </p:spTree>
    <p:extLst>
      <p:ext uri="{BB962C8B-B14F-4D97-AF65-F5344CB8AC3E}">
        <p14:creationId xmlns:p14="http://schemas.microsoft.com/office/powerpoint/2010/main" val="1926320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 - </a:t>
            </a:r>
            <a:r>
              <a:rPr lang="es-ES_tradnl" dirty="0" smtClean="0"/>
              <a:t>obra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a-ES" dirty="0"/>
              <a:t>Dicotomia de pensament entre l’humanisme i la tradició medieval</a:t>
            </a:r>
          </a:p>
          <a:p>
            <a:r>
              <a:rPr lang="ca-ES" dirty="0"/>
              <a:t>Replantejament dels dogmes </a:t>
            </a:r>
            <a:r>
              <a:rPr lang="ca-ES" dirty="0" smtClean="0"/>
              <a:t>eclesiàstics.</a:t>
            </a:r>
            <a:endParaRPr lang="ca-ES" dirty="0"/>
          </a:p>
          <a:p>
            <a:r>
              <a:rPr lang="es-ES_tradnl" dirty="0" smtClean="0"/>
              <a:t>La </a:t>
            </a:r>
            <a:r>
              <a:rPr lang="es-ES_tradnl" dirty="0" err="1" smtClean="0"/>
              <a:t>seva</a:t>
            </a:r>
            <a:r>
              <a:rPr lang="es-ES_tradnl" dirty="0" smtClean="0"/>
              <a:t> obra evoluciona des de </a:t>
            </a:r>
            <a:r>
              <a:rPr lang="es-ES_tradnl" dirty="0" err="1" smtClean="0"/>
              <a:t>posicions</a:t>
            </a:r>
            <a:r>
              <a:rPr lang="es-ES_tradnl" dirty="0" smtClean="0"/>
              <a:t> </a:t>
            </a:r>
            <a:r>
              <a:rPr lang="es-ES_tradnl" dirty="0" err="1" smtClean="0"/>
              <a:t>medievals</a:t>
            </a:r>
            <a:r>
              <a:rPr lang="es-ES_tradnl" dirty="0" smtClean="0"/>
              <a:t> </a:t>
            </a:r>
            <a:r>
              <a:rPr lang="es-ES_tradnl" dirty="0" err="1" smtClean="0"/>
              <a:t>fins</a:t>
            </a:r>
            <a:r>
              <a:rPr lang="es-ES_tradnl" dirty="0" smtClean="0"/>
              <a:t> a </a:t>
            </a:r>
            <a:r>
              <a:rPr lang="es-ES_tradnl" dirty="0" err="1" smtClean="0"/>
              <a:t>elements</a:t>
            </a:r>
            <a:r>
              <a:rPr lang="es-ES_tradnl" dirty="0" smtClean="0"/>
              <a:t> </a:t>
            </a:r>
            <a:r>
              <a:rPr lang="es-ES_tradnl" dirty="0" err="1" smtClean="0"/>
              <a:t>importants</a:t>
            </a:r>
            <a:r>
              <a:rPr lang="es-ES_tradnl" dirty="0" smtClean="0"/>
              <a:t> de car</a:t>
            </a:r>
            <a:r>
              <a:rPr lang="es-ES" dirty="0" err="1" smtClean="0"/>
              <a:t>àcter</a:t>
            </a:r>
            <a:r>
              <a:rPr lang="es-ES" dirty="0" smtClean="0"/>
              <a:t> humanista.</a:t>
            </a:r>
          </a:p>
          <a:p>
            <a:r>
              <a:rPr lang="es-ES" i="1" dirty="0" err="1" smtClean="0"/>
              <a:t>Llibre</a:t>
            </a:r>
            <a:r>
              <a:rPr lang="es-ES" i="1" dirty="0" smtClean="0"/>
              <a:t> de Fortuna e </a:t>
            </a:r>
            <a:r>
              <a:rPr lang="es-ES" i="1" dirty="0" err="1" smtClean="0"/>
              <a:t>Prudència</a:t>
            </a:r>
            <a:r>
              <a:rPr lang="es-ES" dirty="0" smtClean="0"/>
              <a:t>. Obra en </a:t>
            </a:r>
            <a:r>
              <a:rPr lang="es-ES" dirty="0" err="1" smtClean="0"/>
              <a:t>vers</a:t>
            </a:r>
            <a:r>
              <a:rPr lang="es-ES" dirty="0" smtClean="0"/>
              <a:t>, narrativa. </a:t>
            </a:r>
            <a:r>
              <a:rPr lang="es-ES" dirty="0" err="1" smtClean="0"/>
              <a:t>Viatge</a:t>
            </a:r>
            <a:r>
              <a:rPr lang="es-ES" dirty="0" smtClean="0"/>
              <a:t> </a:t>
            </a:r>
            <a:r>
              <a:rPr lang="es-ES" dirty="0" err="1" smtClean="0"/>
              <a:t>fantàstic</a:t>
            </a:r>
            <a:r>
              <a:rPr lang="es-ES" dirty="0" smtClean="0"/>
              <a:t> a un </a:t>
            </a:r>
            <a:r>
              <a:rPr lang="es-ES" dirty="0" err="1" smtClean="0"/>
              <a:t>món</a:t>
            </a:r>
            <a:r>
              <a:rPr lang="es-ES" dirty="0" smtClean="0"/>
              <a:t> </a:t>
            </a:r>
            <a:r>
              <a:rPr lang="es-ES" dirty="0" err="1" smtClean="0"/>
              <a:t>imaginari</a:t>
            </a:r>
            <a:r>
              <a:rPr lang="es-ES" dirty="0" smtClean="0"/>
              <a:t>. </a:t>
            </a:r>
            <a:r>
              <a:rPr lang="es-ES" dirty="0" err="1" smtClean="0"/>
              <a:t>Barreja</a:t>
            </a:r>
            <a:r>
              <a:rPr lang="es-ES" dirty="0" smtClean="0"/>
              <a:t> de </a:t>
            </a:r>
            <a:r>
              <a:rPr lang="es-ES" dirty="0" err="1" smtClean="0"/>
              <a:t>català</a:t>
            </a:r>
            <a:r>
              <a:rPr lang="es-ES" dirty="0" smtClean="0"/>
              <a:t> i </a:t>
            </a:r>
            <a:r>
              <a:rPr lang="es-ES" dirty="0" err="1" smtClean="0"/>
              <a:t>occità</a:t>
            </a:r>
            <a:r>
              <a:rPr lang="es-ES" dirty="0" smtClean="0"/>
              <a:t>. </a:t>
            </a:r>
            <a:r>
              <a:rPr lang="es-ES" dirty="0" err="1" smtClean="0"/>
              <a:t>Metge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</a:t>
            </a:r>
            <a:r>
              <a:rPr lang="es-ES" dirty="0" err="1" smtClean="0"/>
              <a:t>conduït</a:t>
            </a:r>
            <a:r>
              <a:rPr lang="es-ES" dirty="0" smtClean="0"/>
              <a:t> per </a:t>
            </a:r>
            <a:r>
              <a:rPr lang="es-ES" dirty="0" err="1" smtClean="0"/>
              <a:t>engany</a:t>
            </a:r>
            <a:r>
              <a:rPr lang="es-ES" dirty="0" smtClean="0"/>
              <a:t> a un país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viu</a:t>
            </a:r>
            <a:r>
              <a:rPr lang="es-ES" dirty="0" smtClean="0"/>
              <a:t> Fortuna i </a:t>
            </a:r>
            <a:r>
              <a:rPr lang="es-ES" dirty="0" smtClean="0"/>
              <a:t>a un </a:t>
            </a:r>
            <a:r>
              <a:rPr lang="es-ES" dirty="0" err="1" smtClean="0"/>
              <a:t>altre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viu</a:t>
            </a:r>
            <a:r>
              <a:rPr lang="es-ES" dirty="0" smtClean="0"/>
              <a:t> </a:t>
            </a:r>
            <a:r>
              <a:rPr lang="es-ES" dirty="0" err="1" smtClean="0"/>
              <a:t>Prudència</a:t>
            </a:r>
            <a:r>
              <a:rPr lang="es-ES" dirty="0" smtClean="0"/>
              <a:t>. </a:t>
            </a:r>
            <a:r>
              <a:rPr lang="es-ES" dirty="0" err="1" smtClean="0"/>
              <a:t>Discussió</a:t>
            </a:r>
            <a:r>
              <a:rPr lang="es-ES" dirty="0" smtClean="0"/>
              <a:t> sobre </a:t>
            </a:r>
            <a:r>
              <a:rPr lang="es-ES" dirty="0" err="1" smtClean="0"/>
              <a:t>tòpics</a:t>
            </a:r>
            <a:r>
              <a:rPr lang="es-ES" dirty="0" smtClean="0"/>
              <a:t> </a:t>
            </a:r>
            <a:r>
              <a:rPr lang="es-ES" dirty="0" err="1" smtClean="0"/>
              <a:t>filosòfics</a:t>
            </a:r>
            <a:r>
              <a:rPr lang="es-ES" dirty="0" smtClean="0"/>
              <a:t> i </a:t>
            </a:r>
            <a:r>
              <a:rPr lang="es-ES" dirty="0" err="1" smtClean="0"/>
              <a:t>especulatius</a:t>
            </a:r>
            <a:r>
              <a:rPr lang="es-ES" dirty="0" smtClean="0"/>
              <a:t>. Un </a:t>
            </a:r>
            <a:r>
              <a:rPr lang="es-ES" dirty="0" err="1" smtClean="0"/>
              <a:t>cop</a:t>
            </a:r>
            <a:r>
              <a:rPr lang="es-ES" dirty="0" smtClean="0"/>
              <a:t> </a:t>
            </a:r>
            <a:r>
              <a:rPr lang="es-ES" dirty="0" err="1" smtClean="0"/>
              <a:t>finalitzen</a:t>
            </a:r>
            <a:r>
              <a:rPr lang="es-ES" dirty="0" smtClean="0"/>
              <a:t> </a:t>
            </a:r>
            <a:r>
              <a:rPr lang="es-ES" dirty="0" err="1" smtClean="0"/>
              <a:t>aquestes</a:t>
            </a:r>
            <a:r>
              <a:rPr lang="es-ES" dirty="0" smtClean="0"/>
              <a:t> </a:t>
            </a:r>
            <a:r>
              <a:rPr lang="es-ES" dirty="0" err="1" smtClean="0"/>
              <a:t>discussions</a:t>
            </a:r>
            <a:r>
              <a:rPr lang="es-ES" dirty="0" smtClean="0"/>
              <a:t>, el poeta torna a la </a:t>
            </a:r>
            <a:r>
              <a:rPr lang="es-ES" dirty="0" err="1" smtClean="0"/>
              <a:t>platja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si res, ni el </a:t>
            </a:r>
            <a:r>
              <a:rPr lang="es-ES" dirty="0" err="1" smtClean="0"/>
              <a:t>temps</a:t>
            </a:r>
            <a:r>
              <a:rPr lang="es-ES" dirty="0" smtClean="0"/>
              <a:t>, </a:t>
            </a:r>
            <a:r>
              <a:rPr lang="es-ES" dirty="0" err="1" smtClean="0"/>
              <a:t>hagués</a:t>
            </a:r>
            <a:r>
              <a:rPr lang="es-ES" dirty="0" smtClean="0"/>
              <a:t> </a:t>
            </a:r>
            <a:r>
              <a:rPr lang="es-ES" dirty="0" err="1" smtClean="0"/>
              <a:t>passat</a:t>
            </a:r>
            <a:r>
              <a:rPr lang="es-ES" dirty="0" smtClean="0"/>
              <a:t>. </a:t>
            </a:r>
            <a:r>
              <a:rPr lang="es-ES" dirty="0" err="1" smtClean="0"/>
              <a:t>Influència</a:t>
            </a:r>
            <a:r>
              <a:rPr lang="es-ES" dirty="0" smtClean="0"/>
              <a:t> </a:t>
            </a:r>
            <a:r>
              <a:rPr lang="es-ES" dirty="0" err="1" smtClean="0"/>
              <a:t>d’obres</a:t>
            </a:r>
            <a:r>
              <a:rPr lang="es-ES" dirty="0" smtClean="0"/>
              <a:t> </a:t>
            </a:r>
            <a:r>
              <a:rPr lang="es-ES" dirty="0" err="1" smtClean="0"/>
              <a:t>medievals</a:t>
            </a:r>
            <a:r>
              <a:rPr lang="es-ES" dirty="0" smtClean="0"/>
              <a:t>. </a:t>
            </a:r>
          </a:p>
          <a:p>
            <a:r>
              <a:rPr lang="es-ES" dirty="0" err="1" smtClean="0"/>
              <a:t>Bernat</a:t>
            </a:r>
            <a:r>
              <a:rPr lang="es-ES" dirty="0" smtClean="0"/>
              <a:t> </a:t>
            </a:r>
            <a:r>
              <a:rPr lang="es-ES" dirty="0" err="1" smtClean="0"/>
              <a:t>Metge</a:t>
            </a:r>
            <a:r>
              <a:rPr lang="es-ES" dirty="0" smtClean="0"/>
              <a:t> </a:t>
            </a:r>
            <a:r>
              <a:rPr lang="es-ES" dirty="0" err="1" smtClean="0"/>
              <a:t>comença</a:t>
            </a:r>
            <a:r>
              <a:rPr lang="es-ES" dirty="0" smtClean="0"/>
              <a:t> a mostrar una postura personal, </a:t>
            </a:r>
            <a:r>
              <a:rPr lang="es-ES" dirty="0" err="1" smtClean="0"/>
              <a:t>superant</a:t>
            </a:r>
            <a:r>
              <a:rPr lang="es-ES" dirty="0" smtClean="0"/>
              <a:t> el </a:t>
            </a:r>
            <a:r>
              <a:rPr lang="es-ES" dirty="0" err="1" smtClean="0"/>
              <a:t>racionalisme</a:t>
            </a:r>
            <a:r>
              <a:rPr lang="es-ES" dirty="0" smtClean="0"/>
              <a:t> </a:t>
            </a:r>
            <a:r>
              <a:rPr lang="es-ES" dirty="0" err="1" smtClean="0"/>
              <a:t>catòlic</a:t>
            </a:r>
            <a:r>
              <a:rPr lang="es-ES" dirty="0" smtClean="0"/>
              <a:t> i el </a:t>
            </a:r>
            <a:r>
              <a:rPr lang="es-ES" dirty="0" err="1" smtClean="0"/>
              <a:t>dogmatisme</a:t>
            </a:r>
            <a:r>
              <a:rPr lang="es-ES" dirty="0" smtClean="0"/>
              <a:t>, </a:t>
            </a:r>
            <a:r>
              <a:rPr lang="es-ES" dirty="0" err="1" smtClean="0"/>
              <a:t>donant</a:t>
            </a:r>
            <a:r>
              <a:rPr lang="es-ES" dirty="0" smtClean="0"/>
              <a:t> </a:t>
            </a:r>
            <a:r>
              <a:rPr lang="es-ES" dirty="0" err="1" smtClean="0"/>
              <a:t>pas</a:t>
            </a:r>
            <a:r>
              <a:rPr lang="es-ES" dirty="0" smtClean="0"/>
              <a:t> a </a:t>
            </a:r>
            <a:r>
              <a:rPr lang="es-ES" dirty="0" err="1" smtClean="0"/>
              <a:t>posicions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escèptiques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i="1" dirty="0" smtClean="0"/>
              <a:t>El </a:t>
            </a:r>
            <a:r>
              <a:rPr lang="es-ES" i="1" dirty="0" err="1" smtClean="0"/>
              <a:t>Sermó</a:t>
            </a:r>
            <a:r>
              <a:rPr lang="es-ES" i="1" dirty="0" smtClean="0"/>
              <a:t>. </a:t>
            </a:r>
            <a:r>
              <a:rPr lang="es-ES" dirty="0" smtClean="0"/>
              <a:t>Obra en vers</a:t>
            </a:r>
            <a:r>
              <a:rPr lang="es-ES" i="1" dirty="0" smtClean="0"/>
              <a:t>. </a:t>
            </a:r>
            <a:r>
              <a:rPr lang="es-ES" dirty="0" err="1" smtClean="0"/>
              <a:t>Paròdia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sermons</a:t>
            </a:r>
            <a:r>
              <a:rPr lang="es-ES" dirty="0" smtClean="0"/>
              <a:t> </a:t>
            </a:r>
            <a:r>
              <a:rPr lang="es-ES" dirty="0" err="1" smtClean="0"/>
              <a:t>moralitzants</a:t>
            </a:r>
            <a:r>
              <a:rPr lang="es-ES" dirty="0" smtClean="0"/>
              <a:t>, burla de les dones, </a:t>
            </a:r>
            <a:r>
              <a:rPr lang="es-ES" dirty="0" err="1" smtClean="0"/>
              <a:t>clergues</a:t>
            </a:r>
            <a:r>
              <a:rPr lang="es-ES" dirty="0" smtClean="0"/>
              <a:t> i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bons</a:t>
            </a:r>
            <a:r>
              <a:rPr lang="es-ES" dirty="0" smtClean="0"/>
              <a:t> </a:t>
            </a:r>
            <a:r>
              <a:rPr lang="es-ES" dirty="0" err="1" smtClean="0"/>
              <a:t>costums</a:t>
            </a:r>
            <a:r>
              <a:rPr lang="es-ES" dirty="0" smtClean="0"/>
              <a:t>. </a:t>
            </a:r>
            <a:r>
              <a:rPr lang="es-ES" dirty="0" err="1" smtClean="0"/>
              <a:t>L’art</a:t>
            </a:r>
            <a:r>
              <a:rPr lang="es-ES" dirty="0" smtClean="0"/>
              <a:t> sobre </a:t>
            </a:r>
            <a:r>
              <a:rPr lang="es-ES" dirty="0" err="1" smtClean="0"/>
              <a:t>com</a:t>
            </a:r>
            <a:r>
              <a:rPr lang="es-ES" dirty="0" smtClean="0"/>
              <a:t> </a:t>
            </a:r>
            <a:r>
              <a:rPr lang="es-ES" dirty="0" err="1" smtClean="0"/>
              <a:t>triumfar</a:t>
            </a:r>
            <a:r>
              <a:rPr lang="es-ES" dirty="0" smtClean="0"/>
              <a:t>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9036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 - obres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i="1" dirty="0" err="1" smtClean="0"/>
              <a:t>Valter</a:t>
            </a:r>
            <a:r>
              <a:rPr lang="es-ES_tradnl" i="1" dirty="0" smtClean="0"/>
              <a:t> e Griselda</a:t>
            </a:r>
            <a:r>
              <a:rPr lang="es-ES_tradnl" dirty="0" smtClean="0"/>
              <a:t>. </a:t>
            </a:r>
            <a:r>
              <a:rPr lang="es-ES_tradnl" dirty="0" err="1" smtClean="0"/>
              <a:t>És</a:t>
            </a:r>
            <a:r>
              <a:rPr lang="es-ES_tradnl" dirty="0" smtClean="0"/>
              <a:t> la primera obra </a:t>
            </a:r>
            <a:r>
              <a:rPr lang="es-ES_tradnl" dirty="0" err="1" smtClean="0"/>
              <a:t>important</a:t>
            </a:r>
            <a:r>
              <a:rPr lang="es-ES_tradnl" dirty="0" smtClean="0"/>
              <a:t> de </a:t>
            </a:r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, </a:t>
            </a:r>
            <a:r>
              <a:rPr lang="es-ES_tradnl" dirty="0" err="1" smtClean="0"/>
              <a:t>tant</a:t>
            </a:r>
            <a:r>
              <a:rPr lang="es-ES_tradnl" dirty="0" smtClean="0"/>
              <a:t> </a:t>
            </a:r>
            <a:r>
              <a:rPr lang="es-ES_tradnl" dirty="0" err="1" smtClean="0"/>
              <a:t>pel</a:t>
            </a:r>
            <a:r>
              <a:rPr lang="es-ES_tradnl" dirty="0" smtClean="0"/>
              <a:t> </a:t>
            </a:r>
            <a:r>
              <a:rPr lang="es-ES_tradnl" dirty="0" err="1" smtClean="0"/>
              <a:t>seu</a:t>
            </a:r>
            <a:r>
              <a:rPr lang="es-ES_tradnl" dirty="0" smtClean="0"/>
              <a:t> estil </a:t>
            </a:r>
            <a:r>
              <a:rPr lang="es-ES_tradnl" dirty="0" err="1" smtClean="0"/>
              <a:t>refinat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</a:t>
            </a:r>
            <a:r>
              <a:rPr lang="es-ES_tradnl" dirty="0" err="1" smtClean="0"/>
              <a:t>pels</a:t>
            </a:r>
            <a:r>
              <a:rPr lang="es-ES_tradnl" dirty="0" smtClean="0"/>
              <a:t> </a:t>
            </a:r>
            <a:r>
              <a:rPr lang="es-ES_tradnl" dirty="0" err="1" smtClean="0"/>
              <a:t>seus</a:t>
            </a:r>
            <a:r>
              <a:rPr lang="es-ES_tradnl" dirty="0" smtClean="0"/>
              <a:t> </a:t>
            </a:r>
            <a:r>
              <a:rPr lang="es-ES_tradnl" dirty="0" err="1" smtClean="0"/>
              <a:t>objectius</a:t>
            </a:r>
            <a:r>
              <a:rPr lang="es-ES_tradnl" dirty="0" smtClean="0"/>
              <a:t> </a:t>
            </a:r>
            <a:r>
              <a:rPr lang="es-ES_tradnl" dirty="0" err="1" smtClean="0"/>
              <a:t>personals</a:t>
            </a:r>
            <a:r>
              <a:rPr lang="es-ES_tradnl" dirty="0" smtClean="0"/>
              <a:t> i </a:t>
            </a:r>
            <a:r>
              <a:rPr lang="es-ES_tradnl" dirty="0" err="1" smtClean="0"/>
              <a:t>influències</a:t>
            </a:r>
            <a:r>
              <a:rPr lang="es-ES_tradnl" dirty="0" smtClean="0"/>
              <a:t> </a:t>
            </a:r>
            <a:r>
              <a:rPr lang="es-ES_tradnl" dirty="0" err="1" smtClean="0"/>
              <a:t>literàries</a:t>
            </a:r>
            <a:r>
              <a:rPr lang="es-ES_tradnl" dirty="0" smtClean="0"/>
              <a:t>. </a:t>
            </a:r>
            <a:r>
              <a:rPr lang="es-ES_tradnl" dirty="0" err="1" smtClean="0"/>
              <a:t>Paral·lelisme</a:t>
            </a:r>
            <a:r>
              <a:rPr lang="es-ES_tradnl" dirty="0" smtClean="0"/>
              <a:t> </a:t>
            </a:r>
            <a:r>
              <a:rPr lang="es-ES_tradnl" dirty="0" smtClean="0"/>
              <a:t>entre la protagonista, Griselda, acusada </a:t>
            </a:r>
            <a:r>
              <a:rPr lang="es-ES_tradnl" dirty="0" err="1" smtClean="0"/>
              <a:t>d’alguns</a:t>
            </a:r>
            <a:r>
              <a:rPr lang="es-ES_tradnl" dirty="0" smtClean="0"/>
              <a:t> </a:t>
            </a:r>
            <a:r>
              <a:rPr lang="es-ES_tradnl" dirty="0" err="1" smtClean="0"/>
              <a:t>delictes</a:t>
            </a:r>
            <a:r>
              <a:rPr lang="es-ES_tradnl" dirty="0" smtClean="0"/>
              <a:t>, i </a:t>
            </a:r>
            <a:r>
              <a:rPr lang="es-ES_tradnl" dirty="0" err="1" smtClean="0"/>
              <a:t>Metge</a:t>
            </a:r>
            <a:r>
              <a:rPr lang="es-ES_tradnl" dirty="0" smtClean="0"/>
              <a:t>, obra </a:t>
            </a:r>
            <a:r>
              <a:rPr lang="es-ES_tradnl" dirty="0" err="1" smtClean="0"/>
              <a:t>amb</a:t>
            </a:r>
            <a:r>
              <a:rPr lang="es-ES_tradnl" dirty="0" smtClean="0"/>
              <a:t> </a:t>
            </a:r>
            <a:r>
              <a:rPr lang="es-ES_tradnl" dirty="0" err="1" smtClean="0"/>
              <a:t>intenci</a:t>
            </a:r>
            <a:r>
              <a:rPr lang="es-ES" dirty="0" err="1" smtClean="0"/>
              <a:t>ó</a:t>
            </a:r>
            <a:r>
              <a:rPr lang="es-ES" dirty="0" smtClean="0"/>
              <a:t> de defensa personal. </a:t>
            </a:r>
            <a:r>
              <a:rPr lang="es-ES" dirty="0" err="1" smtClean="0"/>
              <a:t>Traducció</a:t>
            </a:r>
            <a:r>
              <a:rPr lang="es-ES" dirty="0" smtClean="0"/>
              <a:t> de </a:t>
            </a:r>
            <a:r>
              <a:rPr lang="es-ES" i="1" dirty="0" err="1" smtClean="0"/>
              <a:t>Griseldi</a:t>
            </a:r>
            <a:r>
              <a:rPr lang="es-ES" dirty="0" smtClean="0"/>
              <a:t> de Petrarca. </a:t>
            </a:r>
            <a:r>
              <a:rPr lang="es-ES" dirty="0" err="1" smtClean="0"/>
              <a:t>Proposa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a final per a Griselda el </a:t>
            </a:r>
            <a:r>
              <a:rPr lang="es-ES" dirty="0" err="1" smtClean="0"/>
              <a:t>mateix</a:t>
            </a:r>
            <a:r>
              <a:rPr lang="es-ES" dirty="0" smtClean="0"/>
              <a:t> que </a:t>
            </a:r>
            <a:r>
              <a:rPr lang="es-ES" dirty="0" err="1" smtClean="0"/>
              <a:t>voldria</a:t>
            </a:r>
            <a:r>
              <a:rPr lang="es-ES" dirty="0" smtClean="0"/>
              <a:t> per a </a:t>
            </a:r>
            <a:r>
              <a:rPr lang="es-ES" dirty="0" err="1" smtClean="0"/>
              <a:t>ell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i="1" dirty="0" smtClean="0"/>
              <a:t>Lo </a:t>
            </a:r>
            <a:r>
              <a:rPr lang="es-ES" i="1" dirty="0" err="1" smtClean="0"/>
              <a:t>Somni</a:t>
            </a:r>
            <a:r>
              <a:rPr lang="es-ES" dirty="0" smtClean="0"/>
              <a:t>. Obra </a:t>
            </a:r>
            <a:r>
              <a:rPr lang="es-ES" dirty="0" err="1" smtClean="0"/>
              <a:t>mestra</a:t>
            </a:r>
            <a:r>
              <a:rPr lang="es-ES" dirty="0" smtClean="0"/>
              <a:t> de </a:t>
            </a:r>
            <a:r>
              <a:rPr lang="es-ES" dirty="0" err="1" smtClean="0"/>
              <a:t>Bernat</a:t>
            </a:r>
            <a:r>
              <a:rPr lang="es-ES" dirty="0" smtClean="0"/>
              <a:t> </a:t>
            </a:r>
            <a:r>
              <a:rPr lang="es-ES" dirty="0" err="1" smtClean="0"/>
              <a:t>Metge</a:t>
            </a:r>
            <a:r>
              <a:rPr lang="es-ES" dirty="0" smtClean="0"/>
              <a:t>. Estructura perfecta, </a:t>
            </a:r>
            <a:r>
              <a:rPr lang="es-ES" dirty="0" err="1" smtClean="0"/>
              <a:t>excel·lent</a:t>
            </a:r>
            <a:r>
              <a:rPr lang="es-ES" dirty="0" smtClean="0"/>
              <a:t> </a:t>
            </a:r>
            <a:r>
              <a:rPr lang="es-ES" dirty="0" err="1" smtClean="0"/>
              <a:t>qualitat</a:t>
            </a:r>
            <a:r>
              <a:rPr lang="es-ES" dirty="0" smtClean="0"/>
              <a:t> </a:t>
            </a:r>
            <a:r>
              <a:rPr lang="es-ES" dirty="0" err="1" smtClean="0"/>
              <a:t>d’estil</a:t>
            </a:r>
            <a:r>
              <a:rPr lang="es-ES" dirty="0" smtClean="0"/>
              <a:t> i </a:t>
            </a:r>
            <a:r>
              <a:rPr lang="es-ES" dirty="0" err="1" smtClean="0"/>
              <a:t>utilització</a:t>
            </a:r>
            <a:r>
              <a:rPr lang="es-ES" dirty="0" smtClean="0"/>
              <a:t> de les </a:t>
            </a:r>
            <a:r>
              <a:rPr lang="es-ES" dirty="0" err="1" smtClean="0"/>
              <a:t>fonts</a:t>
            </a:r>
            <a:r>
              <a:rPr lang="es-ES" dirty="0" smtClean="0"/>
              <a:t>. </a:t>
            </a:r>
            <a:r>
              <a:rPr lang="es-ES" dirty="0" err="1" smtClean="0"/>
              <a:t>Tracta</a:t>
            </a:r>
            <a:r>
              <a:rPr lang="es-ES" dirty="0" smtClean="0"/>
              <a:t> de </a:t>
            </a:r>
            <a:r>
              <a:rPr lang="es-ES" dirty="0" err="1" smtClean="0"/>
              <a:t>convèncer</a:t>
            </a:r>
            <a:r>
              <a:rPr lang="es-ES" dirty="0" smtClean="0"/>
              <a:t> el </a:t>
            </a:r>
            <a:r>
              <a:rPr lang="es-ES" dirty="0" err="1" smtClean="0"/>
              <a:t>rei</a:t>
            </a:r>
            <a:r>
              <a:rPr lang="es-ES" dirty="0" smtClean="0"/>
              <a:t> Martí </a:t>
            </a:r>
            <a:r>
              <a:rPr lang="es-ES" dirty="0" err="1" smtClean="0"/>
              <a:t>l’Humà</a:t>
            </a:r>
            <a:r>
              <a:rPr lang="es-ES" dirty="0" smtClean="0"/>
              <a:t> de la </a:t>
            </a:r>
            <a:r>
              <a:rPr lang="es-ES" dirty="0" err="1" smtClean="0"/>
              <a:t>seva</a:t>
            </a:r>
            <a:r>
              <a:rPr lang="es-ES" dirty="0" smtClean="0"/>
              <a:t> </a:t>
            </a:r>
            <a:r>
              <a:rPr lang="es-ES" dirty="0" err="1" smtClean="0"/>
              <a:t>innocència</a:t>
            </a:r>
            <a:r>
              <a:rPr lang="es-ES" dirty="0" smtClean="0"/>
              <a:t>. </a:t>
            </a:r>
            <a:endParaRPr lang="es-ES" dirty="0" smtClean="0"/>
          </a:p>
          <a:p>
            <a:r>
              <a:rPr lang="es-ES" dirty="0" smtClean="0"/>
              <a:t>Representa un </a:t>
            </a:r>
            <a:r>
              <a:rPr lang="es-ES" dirty="0" err="1" smtClean="0"/>
              <a:t>trencament</a:t>
            </a:r>
            <a:r>
              <a:rPr lang="es-ES" dirty="0" smtClean="0"/>
              <a:t> en el </a:t>
            </a:r>
            <a:r>
              <a:rPr lang="es-ES" dirty="0" err="1" smtClean="0"/>
              <a:t>gènere</a:t>
            </a:r>
            <a:r>
              <a:rPr lang="es-ES" dirty="0" smtClean="0"/>
              <a:t> </a:t>
            </a:r>
            <a:r>
              <a:rPr lang="es-ES" dirty="0" err="1" smtClean="0"/>
              <a:t>novel·lístic</a:t>
            </a:r>
            <a:r>
              <a:rPr lang="es-ES" dirty="0" smtClean="0"/>
              <a:t> </a:t>
            </a:r>
            <a:r>
              <a:rPr lang="es-ES" dirty="0" err="1" smtClean="0"/>
              <a:t>català</a:t>
            </a:r>
            <a:r>
              <a:rPr lang="es-ES" dirty="0" smtClean="0"/>
              <a:t> </a:t>
            </a:r>
            <a:r>
              <a:rPr lang="es-ES" dirty="0" err="1" smtClean="0"/>
              <a:t>basats</a:t>
            </a:r>
            <a:r>
              <a:rPr lang="es-ES" dirty="0" smtClean="0"/>
              <a:t> en es </a:t>
            </a:r>
            <a:r>
              <a:rPr lang="es-ES" i="1" dirty="0" err="1" smtClean="0"/>
              <a:t>romants</a:t>
            </a:r>
            <a:r>
              <a:rPr lang="es-ES" dirty="0" smtClean="0"/>
              <a:t> </a:t>
            </a:r>
            <a:r>
              <a:rPr lang="es-ES" dirty="0" err="1" smtClean="0"/>
              <a:t>francesos</a:t>
            </a:r>
            <a:r>
              <a:rPr lang="es-ES" dirty="0" smtClean="0"/>
              <a:t>. </a:t>
            </a:r>
          </a:p>
          <a:p>
            <a:r>
              <a:rPr lang="es-ES" dirty="0" smtClean="0"/>
              <a:t>La </a:t>
            </a:r>
            <a:r>
              <a:rPr lang="es-ES" dirty="0" err="1" smtClean="0"/>
              <a:t>finalitat</a:t>
            </a:r>
            <a:r>
              <a:rPr lang="es-ES" dirty="0" smtClean="0"/>
              <a:t>  de </a:t>
            </a:r>
            <a:r>
              <a:rPr lang="es-ES" i="1" dirty="0" smtClean="0"/>
              <a:t>Lo </a:t>
            </a:r>
            <a:r>
              <a:rPr lang="es-ES" i="1" dirty="0" err="1" smtClean="0"/>
              <a:t>Somni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</a:t>
            </a:r>
            <a:r>
              <a:rPr lang="es-ES" dirty="0" err="1" smtClean="0"/>
              <a:t>convèncer</a:t>
            </a:r>
            <a:r>
              <a:rPr lang="es-ES" dirty="0" smtClean="0"/>
              <a:t> el </a:t>
            </a:r>
            <a:r>
              <a:rPr lang="es-ES" dirty="0" err="1" smtClean="0"/>
              <a:t>rei</a:t>
            </a:r>
            <a:r>
              <a:rPr lang="es-ES" dirty="0" smtClean="0"/>
              <a:t> Martí que no té res a </a:t>
            </a:r>
            <a:r>
              <a:rPr lang="es-ES" dirty="0" err="1" smtClean="0"/>
              <a:t>veure</a:t>
            </a:r>
            <a:r>
              <a:rPr lang="es-ES" dirty="0" smtClean="0"/>
              <a:t> </a:t>
            </a:r>
            <a:r>
              <a:rPr lang="es-ES" dirty="0" err="1" smtClean="0"/>
              <a:t>amb</a:t>
            </a:r>
            <a:r>
              <a:rPr lang="es-ES" dirty="0" smtClean="0"/>
              <a:t> les </a:t>
            </a:r>
            <a:r>
              <a:rPr lang="es-ES" dirty="0" err="1" smtClean="0"/>
              <a:t>acusacions</a:t>
            </a:r>
            <a:r>
              <a:rPr lang="es-ES" dirty="0" smtClean="0"/>
              <a:t> </a:t>
            </a:r>
            <a:r>
              <a:rPr lang="es-ES" dirty="0" err="1" smtClean="0"/>
              <a:t>fetes</a:t>
            </a:r>
            <a:r>
              <a:rPr lang="es-ES" dirty="0" smtClean="0"/>
              <a:t> contra </a:t>
            </a:r>
            <a:r>
              <a:rPr lang="es-ES" dirty="0" err="1" smtClean="0"/>
              <a:t>ell</a:t>
            </a:r>
            <a:r>
              <a:rPr lang="es-ES" dirty="0" smtClean="0"/>
              <a:t>. Es </a:t>
            </a:r>
            <a:r>
              <a:rPr lang="es-ES" dirty="0" err="1" smtClean="0"/>
              <a:t>descarrega</a:t>
            </a:r>
            <a:r>
              <a:rPr lang="es-ES" dirty="0" smtClean="0"/>
              <a:t> de la </a:t>
            </a:r>
            <a:r>
              <a:rPr lang="es-ES" dirty="0" err="1" smtClean="0"/>
              <a:t>responsabilitat</a:t>
            </a:r>
            <a:r>
              <a:rPr lang="es-ES" dirty="0" smtClean="0"/>
              <a:t> de la </a:t>
            </a:r>
            <a:r>
              <a:rPr lang="es-ES" dirty="0" err="1" smtClean="0"/>
              <a:t>mort</a:t>
            </a:r>
            <a:r>
              <a:rPr lang="es-ES" dirty="0" smtClean="0"/>
              <a:t> del </a:t>
            </a:r>
            <a:r>
              <a:rPr lang="es-ES" dirty="0" err="1" smtClean="0"/>
              <a:t>rei</a:t>
            </a:r>
            <a:r>
              <a:rPr lang="es-ES" dirty="0" smtClean="0"/>
              <a:t> Joan I. Abandona el </a:t>
            </a:r>
            <a:r>
              <a:rPr lang="es-ES" dirty="0" err="1" smtClean="0"/>
              <a:t>seu</a:t>
            </a:r>
            <a:r>
              <a:rPr lang="es-ES" dirty="0" smtClean="0"/>
              <a:t> </a:t>
            </a:r>
            <a:r>
              <a:rPr lang="es-ES" dirty="0" err="1" smtClean="0"/>
              <a:t>escepticisme</a:t>
            </a:r>
            <a:r>
              <a:rPr lang="es-ES" dirty="0" smtClean="0"/>
              <a:t>, </a:t>
            </a:r>
            <a:r>
              <a:rPr lang="es-ES" dirty="0" err="1" smtClean="0"/>
              <a:t>perquè</a:t>
            </a:r>
            <a:r>
              <a:rPr lang="es-ES" dirty="0" smtClean="0"/>
              <a:t> Martí era un </a:t>
            </a:r>
            <a:r>
              <a:rPr lang="es-ES" dirty="0" err="1" smtClean="0"/>
              <a:t>rei</a:t>
            </a:r>
            <a:r>
              <a:rPr lang="es-ES" dirty="0" smtClean="0"/>
              <a:t> </a:t>
            </a:r>
            <a:r>
              <a:rPr lang="es-ES" dirty="0" err="1" smtClean="0"/>
              <a:t>molt</a:t>
            </a:r>
            <a:r>
              <a:rPr lang="es-ES" dirty="0" smtClean="0"/>
              <a:t> </a:t>
            </a:r>
            <a:r>
              <a:rPr lang="es-ES" dirty="0" err="1" smtClean="0"/>
              <a:t>catòlic</a:t>
            </a:r>
            <a:r>
              <a:rPr lang="es-ES" dirty="0" smtClean="0"/>
              <a:t>. </a:t>
            </a:r>
            <a:r>
              <a:rPr lang="es-ES" dirty="0" err="1" smtClean="0"/>
              <a:t>Però</a:t>
            </a:r>
            <a:r>
              <a:rPr lang="es-ES" dirty="0" smtClean="0"/>
              <a:t> no </a:t>
            </a:r>
            <a:r>
              <a:rPr lang="es-ES" dirty="0" err="1" smtClean="0"/>
              <a:t>suposa</a:t>
            </a:r>
            <a:r>
              <a:rPr lang="es-ES" dirty="0" smtClean="0"/>
              <a:t> un </a:t>
            </a:r>
            <a:r>
              <a:rPr lang="es-ES" dirty="0" err="1" smtClean="0"/>
              <a:t>abandonament</a:t>
            </a:r>
            <a:r>
              <a:rPr lang="es-ES" dirty="0" smtClean="0"/>
              <a:t> de les </a:t>
            </a:r>
            <a:r>
              <a:rPr lang="es-ES" dirty="0" err="1" smtClean="0"/>
              <a:t>conviccions</a:t>
            </a:r>
            <a:r>
              <a:rPr lang="es-ES" dirty="0" smtClean="0"/>
              <a:t> de </a:t>
            </a:r>
            <a:r>
              <a:rPr lang="es-ES" dirty="0" err="1" smtClean="0"/>
              <a:t>Metge</a:t>
            </a:r>
            <a:r>
              <a:rPr lang="es-ES" dirty="0"/>
              <a:t> </a:t>
            </a:r>
            <a:r>
              <a:rPr lang="es-ES" dirty="0" smtClean="0"/>
              <a:t>i les </a:t>
            </a:r>
            <a:r>
              <a:rPr lang="es-ES" dirty="0" err="1" smtClean="0"/>
              <a:t>seves</a:t>
            </a:r>
            <a:r>
              <a:rPr lang="es-ES" dirty="0" smtClean="0"/>
              <a:t> idees es </a:t>
            </a:r>
            <a:r>
              <a:rPr lang="es-ES" dirty="0" err="1" smtClean="0"/>
              <a:t>mantenen</a:t>
            </a:r>
            <a:r>
              <a:rPr lang="es-ES" dirty="0" smtClean="0"/>
              <a:t> </a:t>
            </a:r>
            <a:r>
              <a:rPr lang="es-ES" dirty="0" err="1" smtClean="0"/>
              <a:t>intactes</a:t>
            </a:r>
            <a:r>
              <a:rPr lang="es-ES" dirty="0" smtClean="0"/>
              <a:t>, </a:t>
            </a:r>
            <a:r>
              <a:rPr lang="es-ES" dirty="0" err="1" smtClean="0"/>
              <a:t>tot</a:t>
            </a:r>
            <a:r>
              <a:rPr lang="es-ES" dirty="0" smtClean="0"/>
              <a:t> i la </a:t>
            </a:r>
            <a:r>
              <a:rPr lang="es-ES" dirty="0" err="1" smtClean="0"/>
              <a:t>submissió</a:t>
            </a:r>
            <a:r>
              <a:rPr lang="es-ES" dirty="0" smtClean="0"/>
              <a:t> al </a:t>
            </a:r>
            <a:r>
              <a:rPr lang="es-ES" dirty="0" err="1" smtClean="0"/>
              <a:t>seu</a:t>
            </a:r>
            <a:r>
              <a:rPr lang="es-ES" dirty="0" smtClean="0"/>
              <a:t> </a:t>
            </a:r>
            <a:r>
              <a:rPr lang="es-ES" dirty="0" err="1" smtClean="0"/>
              <a:t>objectiu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err="1" smtClean="0"/>
              <a:t>Somni</a:t>
            </a:r>
            <a:r>
              <a:rPr lang="es-ES" dirty="0" smtClean="0"/>
              <a:t> de </a:t>
            </a:r>
            <a:r>
              <a:rPr lang="es-ES" dirty="0" err="1" smtClean="0"/>
              <a:t>Metge</a:t>
            </a:r>
            <a:r>
              <a:rPr lang="es-ES" dirty="0" smtClean="0"/>
              <a:t> i conversa </a:t>
            </a:r>
            <a:r>
              <a:rPr lang="es-ES" dirty="0" err="1" smtClean="0"/>
              <a:t>amb</a:t>
            </a:r>
            <a:r>
              <a:rPr lang="es-ES" dirty="0" smtClean="0"/>
              <a:t> el </a:t>
            </a:r>
            <a:r>
              <a:rPr lang="es-ES" dirty="0" err="1" smtClean="0"/>
              <a:t>rei</a:t>
            </a:r>
            <a:r>
              <a:rPr lang="es-ES" dirty="0" smtClean="0"/>
              <a:t> Joan I sobre 4 </a:t>
            </a:r>
            <a:r>
              <a:rPr lang="es-ES" dirty="0" smtClean="0"/>
              <a:t>temes (</a:t>
            </a:r>
            <a:r>
              <a:rPr lang="es-ES" dirty="0" err="1" smtClean="0"/>
              <a:t>els</a:t>
            </a:r>
            <a:r>
              <a:rPr lang="es-ES" dirty="0" smtClean="0"/>
              <a:t> 4 </a:t>
            </a:r>
            <a:r>
              <a:rPr lang="es-ES" dirty="0" err="1" smtClean="0"/>
              <a:t>llibres</a:t>
            </a:r>
            <a:r>
              <a:rPr lang="es-ES" dirty="0" smtClean="0"/>
              <a:t> de </a:t>
            </a:r>
            <a:r>
              <a:rPr lang="es-ES" i="1" dirty="0" smtClean="0"/>
              <a:t>Lo </a:t>
            </a:r>
            <a:r>
              <a:rPr lang="es-ES" i="1" dirty="0" err="1" smtClean="0"/>
              <a:t>Somni</a:t>
            </a:r>
            <a:r>
              <a:rPr lang="es-ES" dirty="0" smtClean="0"/>
              <a:t>): </a:t>
            </a:r>
            <a:r>
              <a:rPr lang="es-ES" dirty="0" smtClean="0"/>
              <a:t>La </a:t>
            </a:r>
            <a:r>
              <a:rPr lang="es-ES" dirty="0" err="1" smtClean="0"/>
              <a:t>immortalitat</a:t>
            </a:r>
            <a:r>
              <a:rPr lang="es-ES" dirty="0" smtClean="0"/>
              <a:t> de </a:t>
            </a:r>
            <a:r>
              <a:rPr lang="es-ES" dirty="0" err="1" smtClean="0"/>
              <a:t>l’ànima</a:t>
            </a:r>
            <a:r>
              <a:rPr lang="es-ES" dirty="0" smtClean="0"/>
              <a:t>, el </a:t>
            </a:r>
            <a:r>
              <a:rPr lang="es-ES" dirty="0" err="1" smtClean="0"/>
              <a:t>segon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un </a:t>
            </a:r>
            <a:r>
              <a:rPr lang="es-ES" dirty="0" err="1" smtClean="0"/>
              <a:t>diàleg</a:t>
            </a:r>
            <a:r>
              <a:rPr lang="es-ES" dirty="0" smtClean="0"/>
              <a:t> </a:t>
            </a:r>
            <a:r>
              <a:rPr lang="es-ES" dirty="0" err="1" smtClean="0"/>
              <a:t>més</a:t>
            </a:r>
            <a:r>
              <a:rPr lang="es-ES" dirty="0" smtClean="0"/>
              <a:t> </a:t>
            </a:r>
            <a:r>
              <a:rPr lang="es-ES" dirty="0" err="1" smtClean="0"/>
              <a:t>mundà</a:t>
            </a:r>
            <a:r>
              <a:rPr lang="es-ES" dirty="0" smtClean="0"/>
              <a:t>, </a:t>
            </a:r>
            <a:r>
              <a:rPr lang="es-ES" dirty="0" err="1" smtClean="0"/>
              <a:t>salvació</a:t>
            </a:r>
            <a:r>
              <a:rPr lang="es-ES" dirty="0" smtClean="0"/>
              <a:t> de </a:t>
            </a:r>
            <a:r>
              <a:rPr lang="es-ES" dirty="0" err="1" smtClean="0"/>
              <a:t>l’ànima</a:t>
            </a:r>
            <a:r>
              <a:rPr lang="es-ES" dirty="0" smtClean="0"/>
              <a:t>, </a:t>
            </a:r>
            <a:r>
              <a:rPr lang="es-ES" dirty="0" err="1" smtClean="0"/>
              <a:t>és</a:t>
            </a:r>
            <a:r>
              <a:rPr lang="es-ES" dirty="0" smtClean="0"/>
              <a:t> a </a:t>
            </a:r>
            <a:r>
              <a:rPr lang="es-ES" dirty="0" err="1" smtClean="0"/>
              <a:t>dir</a:t>
            </a:r>
            <a:r>
              <a:rPr lang="es-ES" dirty="0" smtClean="0"/>
              <a:t>, el </a:t>
            </a:r>
            <a:r>
              <a:rPr lang="es-ES" dirty="0" err="1" smtClean="0"/>
              <a:t>rei</a:t>
            </a:r>
            <a:r>
              <a:rPr lang="es-ES" dirty="0" smtClean="0"/>
              <a:t> va morir per </a:t>
            </a:r>
            <a:r>
              <a:rPr lang="es-ES" dirty="0" err="1" smtClean="0"/>
              <a:t>voluntat</a:t>
            </a:r>
            <a:r>
              <a:rPr lang="es-ES" dirty="0" smtClean="0"/>
              <a:t> divina i </a:t>
            </a:r>
            <a:r>
              <a:rPr lang="es-ES" dirty="0" err="1" smtClean="0"/>
              <a:t>serà</a:t>
            </a:r>
            <a:r>
              <a:rPr lang="es-ES" dirty="0" smtClean="0"/>
              <a:t> </a:t>
            </a:r>
            <a:r>
              <a:rPr lang="es-ES" dirty="0" err="1" smtClean="0"/>
              <a:t>salvat</a:t>
            </a:r>
            <a:r>
              <a:rPr lang="es-ES" dirty="0" smtClean="0"/>
              <a:t>, el tercer, </a:t>
            </a:r>
            <a:r>
              <a:rPr lang="es-ES" dirty="0" err="1" smtClean="0"/>
              <a:t>després</a:t>
            </a:r>
            <a:r>
              <a:rPr lang="es-ES" dirty="0" smtClean="0"/>
              <a:t> de la </a:t>
            </a:r>
            <a:r>
              <a:rPr lang="es-ES" dirty="0" err="1" smtClean="0"/>
              <a:t>presentació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dos </a:t>
            </a:r>
            <a:r>
              <a:rPr lang="es-ES" dirty="0" err="1" smtClean="0"/>
              <a:t>acompanyants</a:t>
            </a:r>
            <a:r>
              <a:rPr lang="es-ES" dirty="0" smtClean="0"/>
              <a:t> de </a:t>
            </a:r>
            <a:r>
              <a:rPr lang="es-ES" dirty="0" err="1" smtClean="0"/>
              <a:t>Metge</a:t>
            </a:r>
            <a:r>
              <a:rPr lang="es-ES" dirty="0" smtClean="0"/>
              <a:t>, </a:t>
            </a:r>
            <a:r>
              <a:rPr lang="es-ES" dirty="0" err="1" smtClean="0"/>
              <a:t>Orfeu</a:t>
            </a:r>
            <a:r>
              <a:rPr lang="es-ES" dirty="0" smtClean="0"/>
              <a:t> i </a:t>
            </a:r>
            <a:r>
              <a:rPr lang="es-ES" dirty="0" err="1" smtClean="0"/>
              <a:t>Tirèsies</a:t>
            </a:r>
            <a:r>
              <a:rPr lang="es-ES" dirty="0" smtClean="0"/>
              <a:t>, </a:t>
            </a:r>
            <a:r>
              <a:rPr lang="es-ES" dirty="0" err="1" smtClean="0"/>
              <a:t>qui</a:t>
            </a:r>
            <a:r>
              <a:rPr lang="es-ES" dirty="0" smtClean="0"/>
              <a:t> </a:t>
            </a:r>
            <a:r>
              <a:rPr lang="es-ES" dirty="0" err="1" smtClean="0"/>
              <a:t>recorden</a:t>
            </a:r>
            <a:r>
              <a:rPr lang="es-ES" dirty="0" smtClean="0"/>
              <a:t> </a:t>
            </a:r>
            <a:r>
              <a:rPr lang="es-ES" dirty="0" err="1" smtClean="0"/>
              <a:t>l’excés</a:t>
            </a:r>
            <a:r>
              <a:rPr lang="es-ES" dirty="0" smtClean="0"/>
              <a:t> del </a:t>
            </a:r>
            <a:r>
              <a:rPr lang="es-ES" dirty="0" err="1" smtClean="0"/>
              <a:t>rei</a:t>
            </a:r>
            <a:r>
              <a:rPr lang="es-ES" dirty="0" smtClean="0"/>
              <a:t> per la música i </a:t>
            </a:r>
            <a:r>
              <a:rPr lang="es-ES" dirty="0" err="1" smtClean="0"/>
              <a:t>l’astrologia</a:t>
            </a:r>
            <a:r>
              <a:rPr lang="es-ES" dirty="0" smtClean="0"/>
              <a:t>, acaba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smtClean="0"/>
              <a:t>una </a:t>
            </a:r>
            <a:r>
              <a:rPr lang="es-ES" dirty="0" err="1" smtClean="0"/>
              <a:t>forta</a:t>
            </a:r>
            <a:r>
              <a:rPr lang="es-ES" dirty="0" smtClean="0"/>
              <a:t> crítica a les dones de </a:t>
            </a:r>
            <a:r>
              <a:rPr lang="es-ES" dirty="0" err="1" smtClean="0"/>
              <a:t>Tirèsies</a:t>
            </a:r>
            <a:r>
              <a:rPr lang="es-ES" dirty="0" smtClean="0"/>
              <a:t> i el </a:t>
            </a:r>
            <a:r>
              <a:rPr lang="es-ES" dirty="0" err="1" smtClean="0"/>
              <a:t>quart</a:t>
            </a:r>
            <a:r>
              <a:rPr lang="es-ES" dirty="0" smtClean="0"/>
              <a:t> </a:t>
            </a:r>
            <a:r>
              <a:rPr lang="es-ES" dirty="0" err="1" smtClean="0"/>
              <a:t>és</a:t>
            </a:r>
            <a:r>
              <a:rPr lang="es-ES" dirty="0" smtClean="0"/>
              <a:t> la defensa de les dones de </a:t>
            </a:r>
            <a:r>
              <a:rPr lang="es-ES" dirty="0" err="1" smtClean="0"/>
              <a:t>Metge</a:t>
            </a:r>
            <a:r>
              <a:rPr lang="es-ES" dirty="0" smtClean="0"/>
              <a:t>, </a:t>
            </a:r>
            <a:r>
              <a:rPr lang="es-ES" dirty="0" err="1" smtClean="0"/>
              <a:t>especialment</a:t>
            </a:r>
            <a:r>
              <a:rPr lang="es-ES" dirty="0" smtClean="0"/>
              <a:t> de les reines catalanes, </a:t>
            </a:r>
            <a:r>
              <a:rPr lang="es-ES" dirty="0" smtClean="0"/>
              <a:t>i </a:t>
            </a:r>
            <a:r>
              <a:rPr lang="es-ES" dirty="0" err="1" smtClean="0"/>
              <a:t>assenyala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defectes</a:t>
            </a:r>
            <a:r>
              <a:rPr lang="es-ES" dirty="0" smtClean="0"/>
              <a:t> de </a:t>
            </a:r>
            <a:r>
              <a:rPr lang="es-ES" dirty="0" err="1" smtClean="0"/>
              <a:t>l’home</a:t>
            </a:r>
            <a:r>
              <a:rPr lang="es-ES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8185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Bernat</a:t>
            </a:r>
            <a:r>
              <a:rPr lang="es-ES_tradnl" dirty="0" smtClean="0"/>
              <a:t> </a:t>
            </a:r>
            <a:r>
              <a:rPr lang="es-ES_tradnl" dirty="0" err="1" smtClean="0"/>
              <a:t>Metge</a:t>
            </a:r>
            <a:r>
              <a:rPr lang="es-ES_tradnl" dirty="0" smtClean="0"/>
              <a:t> - obres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Fonts</a:t>
            </a:r>
            <a:r>
              <a:rPr lang="es-ES_tradnl" dirty="0" smtClean="0"/>
              <a:t> </a:t>
            </a:r>
            <a:r>
              <a:rPr lang="es-ES_tradnl" dirty="0" err="1" smtClean="0"/>
              <a:t>diverses</a:t>
            </a:r>
            <a:r>
              <a:rPr lang="es-ES_tradnl" dirty="0" smtClean="0"/>
              <a:t>: primer </a:t>
            </a:r>
            <a:r>
              <a:rPr lang="es-ES_tradnl" dirty="0" err="1" smtClean="0"/>
              <a:t>llibre</a:t>
            </a:r>
            <a:r>
              <a:rPr lang="es-ES_tradnl" dirty="0" smtClean="0"/>
              <a:t> – textos filos</a:t>
            </a:r>
            <a:r>
              <a:rPr lang="es-ES" dirty="0" err="1" smtClean="0"/>
              <a:t>òfics</a:t>
            </a:r>
            <a:r>
              <a:rPr lang="es-ES" dirty="0" smtClean="0"/>
              <a:t> ja </a:t>
            </a:r>
            <a:r>
              <a:rPr lang="es-ES" dirty="0" err="1" smtClean="0"/>
              <a:t>existents</a:t>
            </a:r>
            <a:r>
              <a:rPr lang="es-ES" dirty="0" smtClean="0"/>
              <a:t>, </a:t>
            </a:r>
            <a:r>
              <a:rPr lang="es-ES" dirty="0" err="1" smtClean="0"/>
              <a:t>pràcticament</a:t>
            </a:r>
            <a:r>
              <a:rPr lang="es-ES" dirty="0" smtClean="0"/>
              <a:t> no hi ha </a:t>
            </a:r>
            <a:r>
              <a:rPr lang="es-ES" dirty="0" err="1" smtClean="0"/>
              <a:t>cap</a:t>
            </a:r>
            <a:r>
              <a:rPr lang="es-ES" dirty="0" smtClean="0"/>
              <a:t> </a:t>
            </a:r>
            <a:r>
              <a:rPr lang="es-ES" dirty="0" err="1" smtClean="0"/>
              <a:t>línia</a:t>
            </a:r>
            <a:r>
              <a:rPr lang="es-ES" dirty="0" smtClean="0"/>
              <a:t> original, </a:t>
            </a:r>
            <a:r>
              <a:rPr lang="es-ES" dirty="0" err="1" smtClean="0"/>
              <a:t>segon</a:t>
            </a:r>
            <a:r>
              <a:rPr lang="es-ES" dirty="0" smtClean="0"/>
              <a:t> – </a:t>
            </a:r>
            <a:r>
              <a:rPr lang="es-ES" dirty="0" err="1" smtClean="0"/>
              <a:t>gairebé</a:t>
            </a:r>
            <a:r>
              <a:rPr lang="es-ES" dirty="0" smtClean="0"/>
              <a:t> </a:t>
            </a:r>
            <a:r>
              <a:rPr lang="es-ES" dirty="0" err="1" smtClean="0"/>
              <a:t>tot</a:t>
            </a:r>
            <a:r>
              <a:rPr lang="es-ES" dirty="0" smtClean="0"/>
              <a:t> original</a:t>
            </a:r>
            <a:r>
              <a:rPr lang="es-ES" dirty="0" smtClean="0"/>
              <a:t>,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lleus</a:t>
            </a:r>
            <a:r>
              <a:rPr lang="es-ES" dirty="0" smtClean="0"/>
              <a:t> </a:t>
            </a:r>
            <a:r>
              <a:rPr lang="es-ES" dirty="0" err="1" smtClean="0"/>
              <a:t>influènices</a:t>
            </a:r>
            <a:r>
              <a:rPr lang="es-ES" dirty="0" smtClean="0"/>
              <a:t> de Petrarca i </a:t>
            </a:r>
            <a:r>
              <a:rPr lang="es-ES" dirty="0" err="1" smtClean="0"/>
              <a:t>Bocaccio</a:t>
            </a:r>
            <a:r>
              <a:rPr lang="es-ES" dirty="0" smtClean="0"/>
              <a:t>. El </a:t>
            </a:r>
            <a:r>
              <a:rPr lang="es-ES" dirty="0" err="1" smtClean="0"/>
              <a:t>lliber</a:t>
            </a:r>
            <a:r>
              <a:rPr lang="es-ES" dirty="0" smtClean="0"/>
              <a:t> </a:t>
            </a:r>
            <a:r>
              <a:rPr lang="es-ES" dirty="0" smtClean="0"/>
              <a:t>tercer </a:t>
            </a:r>
            <a:r>
              <a:rPr lang="es-ES" dirty="0" smtClean="0"/>
              <a:t>presenta</a:t>
            </a:r>
            <a:r>
              <a:rPr lang="es-ES" dirty="0" smtClean="0"/>
              <a:t> </a:t>
            </a:r>
            <a:r>
              <a:rPr lang="es-ES" dirty="0" err="1" smtClean="0"/>
              <a:t>influències</a:t>
            </a:r>
            <a:r>
              <a:rPr lang="es-ES" dirty="0" smtClean="0"/>
              <a:t> </a:t>
            </a:r>
            <a:r>
              <a:rPr lang="es-ES" dirty="0" err="1" smtClean="0"/>
              <a:t>d’Ovidi</a:t>
            </a:r>
            <a:r>
              <a:rPr lang="es-ES" dirty="0" smtClean="0"/>
              <a:t>, </a:t>
            </a:r>
            <a:r>
              <a:rPr lang="es-ES" dirty="0" err="1" smtClean="0"/>
              <a:t>Virgili</a:t>
            </a:r>
            <a:r>
              <a:rPr lang="es-ES" dirty="0" smtClean="0"/>
              <a:t> i </a:t>
            </a:r>
            <a:r>
              <a:rPr lang="es-ES" dirty="0" err="1" smtClean="0"/>
              <a:t>Boccaccio</a:t>
            </a:r>
            <a:r>
              <a:rPr lang="es-ES" dirty="0" smtClean="0"/>
              <a:t> </a:t>
            </a:r>
            <a:r>
              <a:rPr lang="es-ES" i="1" dirty="0" smtClean="0"/>
              <a:t>(Metamorfosis, Eneida i </a:t>
            </a:r>
            <a:r>
              <a:rPr lang="es-ES" i="1" dirty="0" err="1" smtClean="0"/>
              <a:t>Bocaccio</a:t>
            </a:r>
            <a:r>
              <a:rPr lang="es-ES" i="1" dirty="0" smtClean="0"/>
              <a:t>),</a:t>
            </a:r>
            <a:r>
              <a:rPr lang="es-ES" dirty="0" smtClean="0"/>
              <a:t> </a:t>
            </a:r>
            <a:r>
              <a:rPr lang="es-ES" dirty="0" err="1" smtClean="0"/>
              <a:t>quart</a:t>
            </a:r>
            <a:r>
              <a:rPr lang="es-ES" dirty="0" smtClean="0"/>
              <a:t> – Petrarca i </a:t>
            </a:r>
            <a:r>
              <a:rPr lang="es-ES" dirty="0" err="1" smtClean="0"/>
              <a:t>Boccaccio</a:t>
            </a:r>
            <a:r>
              <a:rPr lang="es-ES" dirty="0" smtClean="0"/>
              <a:t>. </a:t>
            </a:r>
          </a:p>
          <a:p>
            <a:r>
              <a:rPr lang="es-ES" dirty="0" smtClean="0"/>
              <a:t>Estil </a:t>
            </a:r>
            <a:r>
              <a:rPr lang="es-ES" dirty="0" err="1" smtClean="0"/>
              <a:t>amb</a:t>
            </a:r>
            <a:r>
              <a:rPr lang="es-ES" dirty="0" smtClean="0"/>
              <a:t> prosa </a:t>
            </a:r>
            <a:r>
              <a:rPr lang="es-ES" dirty="0" err="1" smtClean="0"/>
              <a:t>elàstica</a:t>
            </a:r>
            <a:r>
              <a:rPr lang="es-ES" dirty="0" smtClean="0"/>
              <a:t>, </a:t>
            </a:r>
            <a:r>
              <a:rPr lang="es-ES" dirty="0" err="1" smtClean="0"/>
              <a:t>lluny</a:t>
            </a:r>
            <a:r>
              <a:rPr lang="es-ES" dirty="0" smtClean="0"/>
              <a:t> de </a:t>
            </a:r>
            <a:r>
              <a:rPr lang="es-ES" dirty="0" err="1" smtClean="0"/>
              <a:t>l’estil</a:t>
            </a:r>
            <a:r>
              <a:rPr lang="es-ES" dirty="0" smtClean="0"/>
              <a:t> </a:t>
            </a:r>
            <a:r>
              <a:rPr lang="es-ES" dirty="0" err="1" smtClean="0"/>
              <a:t>complex</a:t>
            </a:r>
            <a:r>
              <a:rPr lang="es-ES" dirty="0" smtClean="0"/>
              <a:t> de </a:t>
            </a:r>
            <a:r>
              <a:rPr lang="es-ES" dirty="0" err="1" smtClean="0"/>
              <a:t>l’època</a:t>
            </a:r>
            <a:r>
              <a:rPr lang="es-ES" dirty="0" smtClean="0"/>
              <a:t>.</a:t>
            </a:r>
          </a:p>
          <a:p>
            <a:r>
              <a:rPr lang="es-ES" dirty="0" smtClean="0"/>
              <a:t>Té </a:t>
            </a:r>
            <a:r>
              <a:rPr lang="es-ES" dirty="0" err="1" smtClean="0"/>
              <a:t>molts</a:t>
            </a:r>
            <a:r>
              <a:rPr lang="es-ES" dirty="0" smtClean="0"/>
              <a:t> </a:t>
            </a:r>
            <a:r>
              <a:rPr lang="es-ES" dirty="0" err="1" smtClean="0"/>
              <a:t>llatinismes</a:t>
            </a:r>
            <a:r>
              <a:rPr lang="es-ES" dirty="0" smtClean="0"/>
              <a:t>, </a:t>
            </a:r>
            <a:r>
              <a:rPr lang="es-ES" dirty="0" err="1" smtClean="0"/>
              <a:t>però</a:t>
            </a:r>
            <a:r>
              <a:rPr lang="es-ES" dirty="0" smtClean="0"/>
              <a:t> ben </a:t>
            </a:r>
            <a:r>
              <a:rPr lang="es-ES" dirty="0" err="1" smtClean="0"/>
              <a:t>seleccionats</a:t>
            </a:r>
            <a:r>
              <a:rPr lang="es-ES" dirty="0" smtClean="0"/>
              <a:t>, i combina una prosa solemne </a:t>
            </a:r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diàlegs</a:t>
            </a:r>
            <a:r>
              <a:rPr lang="es-ES" dirty="0" smtClean="0"/>
              <a:t> </a:t>
            </a:r>
            <a:r>
              <a:rPr lang="es-ES" dirty="0" err="1" smtClean="0"/>
              <a:t>curs</a:t>
            </a:r>
            <a:r>
              <a:rPr lang="es-ES" dirty="0" smtClean="0"/>
              <a:t> i </a:t>
            </a:r>
            <a:r>
              <a:rPr lang="es-ES" dirty="0" err="1" smtClean="0"/>
              <a:t>molt</a:t>
            </a:r>
            <a:r>
              <a:rPr lang="es-ES" dirty="0" smtClean="0"/>
              <a:t> </a:t>
            </a:r>
            <a:r>
              <a:rPr lang="es-ES" dirty="0" err="1" smtClean="0"/>
              <a:t>emotius</a:t>
            </a:r>
            <a:r>
              <a:rPr lang="es-ES" dirty="0" smtClean="0"/>
              <a:t>. La </a:t>
            </a:r>
            <a:r>
              <a:rPr lang="es-ES" dirty="0" err="1" smtClean="0"/>
              <a:t>narració</a:t>
            </a:r>
            <a:r>
              <a:rPr lang="es-ES" dirty="0" smtClean="0"/>
              <a:t> també té </a:t>
            </a:r>
            <a:r>
              <a:rPr lang="es-ES" dirty="0" err="1" smtClean="0"/>
              <a:t>elements</a:t>
            </a:r>
            <a:r>
              <a:rPr lang="es-ES" dirty="0" smtClean="0"/>
              <a:t> </a:t>
            </a:r>
            <a:r>
              <a:rPr lang="es-ES" dirty="0" err="1" smtClean="0"/>
              <a:t>poètics</a:t>
            </a:r>
            <a:r>
              <a:rPr lang="es-ES" dirty="0" smtClean="0"/>
              <a:t> </a:t>
            </a:r>
            <a:r>
              <a:rPr lang="es-ES" dirty="0" err="1" smtClean="0"/>
              <a:t>gràcies</a:t>
            </a:r>
            <a:r>
              <a:rPr lang="es-ES" dirty="0" smtClean="0"/>
              <a:t> </a:t>
            </a:r>
            <a:r>
              <a:rPr lang="es-ES" dirty="0" err="1" smtClean="0"/>
              <a:t>als</a:t>
            </a:r>
            <a:r>
              <a:rPr lang="es-ES" dirty="0" smtClean="0"/>
              <a:t> recursos propis de la lírica.</a:t>
            </a:r>
            <a:endParaRPr lang="es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97055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1085</Words>
  <Application>Microsoft Macintosh PowerPoint</Application>
  <PresentationFormat>Panorámica</PresentationFormat>
  <Paragraphs>47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Mangal</vt:lpstr>
      <vt:lpstr>Arial</vt:lpstr>
      <vt:lpstr>Tema de Office</vt:lpstr>
      <vt:lpstr>Humanisme</vt:lpstr>
      <vt:lpstr>Humanisme </vt:lpstr>
      <vt:lpstr>L’Humanisme a Catalunya</vt:lpstr>
      <vt:lpstr>Bernat Metge</vt:lpstr>
      <vt:lpstr>Bernat Metge (1340/1346 – 1413) </vt:lpstr>
      <vt:lpstr>Bernat Metge</vt:lpstr>
      <vt:lpstr>Bernat Metge - obra</vt:lpstr>
      <vt:lpstr>Bernat Metge - obres</vt:lpstr>
      <vt:lpstr>Bernat Metge - obres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Bernat Metge</dc:title>
  <dc:creator>Usuario de Microsoft Office</dc:creator>
  <cp:lastModifiedBy>Usuario de Microsoft Office</cp:lastModifiedBy>
  <cp:revision>21</cp:revision>
  <dcterms:created xsi:type="dcterms:W3CDTF">2016-04-22T05:42:42Z</dcterms:created>
  <dcterms:modified xsi:type="dcterms:W3CDTF">2017-04-07T04:00:53Z</dcterms:modified>
</cp:coreProperties>
</file>