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7" r:id="rId3"/>
    <p:sldId id="258" r:id="rId4"/>
    <p:sldId id="276" r:id="rId5"/>
    <p:sldId id="259" r:id="rId6"/>
    <p:sldId id="260" r:id="rId7"/>
    <p:sldId id="261" r:id="rId8"/>
    <p:sldId id="262" r:id="rId9"/>
    <p:sldId id="263" r:id="rId10"/>
    <p:sldId id="264" r:id="rId11"/>
    <p:sldId id="265" r:id="rId12"/>
    <p:sldId id="266" r:id="rId13"/>
    <p:sldId id="270" r:id="rId14"/>
    <p:sldId id="267" r:id="rId15"/>
    <p:sldId id="271" r:id="rId16"/>
    <p:sldId id="272" r:id="rId17"/>
    <p:sldId id="268" r:id="rId18"/>
    <p:sldId id="273" r:id="rId19"/>
    <p:sldId id="274" r:id="rId20"/>
    <p:sldId id="275" r:id="rId21"/>
    <p:sldId id="26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69"/>
    <p:restoredTop sz="76331"/>
  </p:normalViewPr>
  <p:slideViewPr>
    <p:cSldViewPr snapToGrid="0" snapToObjects="1">
      <p:cViewPr>
        <p:scale>
          <a:sx n="160" d="100"/>
          <a:sy n="160" d="100"/>
        </p:scale>
        <p:origin x="2088"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A0CC3C-C9F9-894F-8C73-552F97D78436}" type="datetimeFigureOut">
              <a:rPr lang="en-US" smtClean="0"/>
              <a:t>5/5/17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3EA2A7-8A9C-634E-B912-93F4FE048200}" type="slidenum">
              <a:rPr lang="en-US" smtClean="0"/>
              <a:t>‹Nr.›</a:t>
            </a:fld>
            <a:endParaRPr lang="en-US"/>
          </a:p>
        </p:txBody>
      </p:sp>
    </p:spTree>
    <p:extLst>
      <p:ext uri="{BB962C8B-B14F-4D97-AF65-F5344CB8AC3E}">
        <p14:creationId xmlns:p14="http://schemas.microsoft.com/office/powerpoint/2010/main" val="825312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3EA2A7-8A9C-634E-B912-93F4FE048200}" type="slidenum">
              <a:rPr lang="en-US" smtClean="0"/>
              <a:t>9</a:t>
            </a:fld>
            <a:endParaRPr lang="en-US"/>
          </a:p>
        </p:txBody>
      </p:sp>
    </p:spTree>
    <p:extLst>
      <p:ext uri="{BB962C8B-B14F-4D97-AF65-F5344CB8AC3E}">
        <p14:creationId xmlns:p14="http://schemas.microsoft.com/office/powerpoint/2010/main" val="2030681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10"/>
          </p:nvPr>
        </p:nvSpPr>
        <p:spPr/>
        <p:txBody>
          <a:bodyPr/>
          <a:lstStyle/>
          <a:p>
            <a:fld id="{4A3EA2A7-8A9C-634E-B912-93F4FE048200}" type="slidenum">
              <a:rPr lang="en-US" smtClean="0"/>
              <a:t>10</a:t>
            </a:fld>
            <a:endParaRPr lang="en-US"/>
          </a:p>
        </p:txBody>
      </p:sp>
    </p:spTree>
    <p:extLst>
      <p:ext uri="{BB962C8B-B14F-4D97-AF65-F5344CB8AC3E}">
        <p14:creationId xmlns:p14="http://schemas.microsoft.com/office/powerpoint/2010/main" val="1599725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_tradnl"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smtClean="0"/>
              <a:t>Click to edit Master subtitle style</a:t>
            </a:r>
            <a:endParaRPr lang="en-US"/>
          </a:p>
        </p:txBody>
      </p:sp>
      <p:sp>
        <p:nvSpPr>
          <p:cNvPr id="4" name="Date Placeholder 3"/>
          <p:cNvSpPr>
            <a:spLocks noGrp="1"/>
          </p:cNvSpPr>
          <p:nvPr>
            <p:ph type="dt" sz="half" idx="10"/>
          </p:nvPr>
        </p:nvSpPr>
        <p:spPr/>
        <p:txBody>
          <a:bodyPr/>
          <a:lstStyle/>
          <a:p>
            <a:fld id="{CAA3C571-5425-434A-9ECA-F91F7A8E7762}" type="datetimeFigureOut">
              <a:rPr lang="en-US" smtClean="0"/>
              <a:t>5/5/17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625BC-7027-314A-B54A-3DEF5AA5F4E5}" type="slidenum">
              <a:rPr lang="en-US" smtClean="0"/>
              <a:t>‹Nr.›</a:t>
            </a:fld>
            <a:endParaRPr lang="en-US"/>
          </a:p>
        </p:txBody>
      </p:sp>
    </p:spTree>
    <p:extLst>
      <p:ext uri="{BB962C8B-B14F-4D97-AF65-F5344CB8AC3E}">
        <p14:creationId xmlns:p14="http://schemas.microsoft.com/office/powerpoint/2010/main" val="846930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CAA3C571-5425-434A-9ECA-F91F7A8E7762}" type="datetimeFigureOut">
              <a:rPr lang="en-US" smtClean="0"/>
              <a:t>5/5/17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625BC-7027-314A-B54A-3DEF5AA5F4E5}" type="slidenum">
              <a:rPr lang="en-US" smtClean="0"/>
              <a:t>‹Nr.›</a:t>
            </a:fld>
            <a:endParaRPr lang="en-US"/>
          </a:p>
        </p:txBody>
      </p:sp>
    </p:spTree>
    <p:extLst>
      <p:ext uri="{BB962C8B-B14F-4D97-AF65-F5344CB8AC3E}">
        <p14:creationId xmlns:p14="http://schemas.microsoft.com/office/powerpoint/2010/main" val="1369133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_tradnl"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CAA3C571-5425-434A-9ECA-F91F7A8E7762}" type="datetimeFigureOut">
              <a:rPr lang="en-US" smtClean="0"/>
              <a:t>5/5/17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625BC-7027-314A-B54A-3DEF5AA5F4E5}" type="slidenum">
              <a:rPr lang="en-US" smtClean="0"/>
              <a:t>‹Nr.›</a:t>
            </a:fld>
            <a:endParaRPr lang="en-US"/>
          </a:p>
        </p:txBody>
      </p:sp>
    </p:spTree>
    <p:extLst>
      <p:ext uri="{BB962C8B-B14F-4D97-AF65-F5344CB8AC3E}">
        <p14:creationId xmlns:p14="http://schemas.microsoft.com/office/powerpoint/2010/main" val="1125898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CAA3C571-5425-434A-9ECA-F91F7A8E7762}" type="datetimeFigureOut">
              <a:rPr lang="en-US" smtClean="0"/>
              <a:t>5/5/17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625BC-7027-314A-B54A-3DEF5AA5F4E5}" type="slidenum">
              <a:rPr lang="en-US" smtClean="0"/>
              <a:t>‹Nr.›</a:t>
            </a:fld>
            <a:endParaRPr lang="en-US"/>
          </a:p>
        </p:txBody>
      </p:sp>
    </p:spTree>
    <p:extLst>
      <p:ext uri="{BB962C8B-B14F-4D97-AF65-F5344CB8AC3E}">
        <p14:creationId xmlns:p14="http://schemas.microsoft.com/office/powerpoint/2010/main" val="278722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_tradnl"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p:txBody>
          <a:bodyPr/>
          <a:lstStyle/>
          <a:p>
            <a:fld id="{CAA3C571-5425-434A-9ECA-F91F7A8E7762}" type="datetimeFigureOut">
              <a:rPr lang="en-US" smtClean="0"/>
              <a:t>5/5/17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625BC-7027-314A-B54A-3DEF5AA5F4E5}" type="slidenum">
              <a:rPr lang="en-US" smtClean="0"/>
              <a:t>‹Nr.›</a:t>
            </a:fld>
            <a:endParaRPr lang="en-US"/>
          </a:p>
        </p:txBody>
      </p:sp>
    </p:spTree>
    <p:extLst>
      <p:ext uri="{BB962C8B-B14F-4D97-AF65-F5344CB8AC3E}">
        <p14:creationId xmlns:p14="http://schemas.microsoft.com/office/powerpoint/2010/main" val="233665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Date Placeholder 4"/>
          <p:cNvSpPr>
            <a:spLocks noGrp="1"/>
          </p:cNvSpPr>
          <p:nvPr>
            <p:ph type="dt" sz="half" idx="10"/>
          </p:nvPr>
        </p:nvSpPr>
        <p:spPr/>
        <p:txBody>
          <a:bodyPr/>
          <a:lstStyle/>
          <a:p>
            <a:fld id="{CAA3C571-5425-434A-9ECA-F91F7A8E7762}" type="datetimeFigureOut">
              <a:rPr lang="en-US" smtClean="0"/>
              <a:t>5/5/17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C625BC-7027-314A-B54A-3DEF5AA5F4E5}" type="slidenum">
              <a:rPr lang="en-US" smtClean="0"/>
              <a:t>‹Nr.›</a:t>
            </a:fld>
            <a:endParaRPr lang="en-US"/>
          </a:p>
        </p:txBody>
      </p:sp>
    </p:spTree>
    <p:extLst>
      <p:ext uri="{BB962C8B-B14F-4D97-AF65-F5344CB8AC3E}">
        <p14:creationId xmlns:p14="http://schemas.microsoft.com/office/powerpoint/2010/main" val="2145174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_tradnl"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7" name="Date Placeholder 6"/>
          <p:cNvSpPr>
            <a:spLocks noGrp="1"/>
          </p:cNvSpPr>
          <p:nvPr>
            <p:ph type="dt" sz="half" idx="10"/>
          </p:nvPr>
        </p:nvSpPr>
        <p:spPr/>
        <p:txBody>
          <a:bodyPr/>
          <a:lstStyle/>
          <a:p>
            <a:fld id="{CAA3C571-5425-434A-9ECA-F91F7A8E7762}" type="datetimeFigureOut">
              <a:rPr lang="en-US" smtClean="0"/>
              <a:t>5/5/17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C625BC-7027-314A-B54A-3DEF5AA5F4E5}" type="slidenum">
              <a:rPr lang="en-US" smtClean="0"/>
              <a:t>‹Nr.›</a:t>
            </a:fld>
            <a:endParaRPr lang="en-US"/>
          </a:p>
        </p:txBody>
      </p:sp>
    </p:spTree>
    <p:extLst>
      <p:ext uri="{BB962C8B-B14F-4D97-AF65-F5344CB8AC3E}">
        <p14:creationId xmlns:p14="http://schemas.microsoft.com/office/powerpoint/2010/main" val="468703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Date Placeholder 2"/>
          <p:cNvSpPr>
            <a:spLocks noGrp="1"/>
          </p:cNvSpPr>
          <p:nvPr>
            <p:ph type="dt" sz="half" idx="10"/>
          </p:nvPr>
        </p:nvSpPr>
        <p:spPr/>
        <p:txBody>
          <a:bodyPr/>
          <a:lstStyle/>
          <a:p>
            <a:fld id="{CAA3C571-5425-434A-9ECA-F91F7A8E7762}" type="datetimeFigureOut">
              <a:rPr lang="en-US" smtClean="0"/>
              <a:t>5/5/17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C625BC-7027-314A-B54A-3DEF5AA5F4E5}" type="slidenum">
              <a:rPr lang="en-US" smtClean="0"/>
              <a:t>‹Nr.›</a:t>
            </a:fld>
            <a:endParaRPr lang="en-US"/>
          </a:p>
        </p:txBody>
      </p:sp>
    </p:spTree>
    <p:extLst>
      <p:ext uri="{BB962C8B-B14F-4D97-AF65-F5344CB8AC3E}">
        <p14:creationId xmlns:p14="http://schemas.microsoft.com/office/powerpoint/2010/main" val="1101513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A3C571-5425-434A-9ECA-F91F7A8E7762}" type="datetimeFigureOut">
              <a:rPr lang="en-US" smtClean="0"/>
              <a:t>5/5/17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C625BC-7027-314A-B54A-3DEF5AA5F4E5}" type="slidenum">
              <a:rPr lang="en-US" smtClean="0"/>
              <a:t>‹Nr.›</a:t>
            </a:fld>
            <a:endParaRPr lang="en-US"/>
          </a:p>
        </p:txBody>
      </p:sp>
    </p:spTree>
    <p:extLst>
      <p:ext uri="{BB962C8B-B14F-4D97-AF65-F5344CB8AC3E}">
        <p14:creationId xmlns:p14="http://schemas.microsoft.com/office/powerpoint/2010/main" val="1801979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_tradnl"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CAA3C571-5425-434A-9ECA-F91F7A8E7762}" type="datetimeFigureOut">
              <a:rPr lang="en-US" smtClean="0"/>
              <a:t>5/5/17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C625BC-7027-314A-B54A-3DEF5AA5F4E5}" type="slidenum">
              <a:rPr lang="en-US" smtClean="0"/>
              <a:t>‹Nr.›</a:t>
            </a:fld>
            <a:endParaRPr lang="en-US"/>
          </a:p>
        </p:txBody>
      </p:sp>
    </p:spTree>
    <p:extLst>
      <p:ext uri="{BB962C8B-B14F-4D97-AF65-F5344CB8AC3E}">
        <p14:creationId xmlns:p14="http://schemas.microsoft.com/office/powerpoint/2010/main" val="1315634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_tradnl"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CAA3C571-5425-434A-9ECA-F91F7A8E7762}" type="datetimeFigureOut">
              <a:rPr lang="en-US" smtClean="0"/>
              <a:t>5/5/17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C625BC-7027-314A-B54A-3DEF5AA5F4E5}" type="slidenum">
              <a:rPr lang="en-US" smtClean="0"/>
              <a:t>‹Nr.›</a:t>
            </a:fld>
            <a:endParaRPr lang="en-US"/>
          </a:p>
        </p:txBody>
      </p:sp>
    </p:spTree>
    <p:extLst>
      <p:ext uri="{BB962C8B-B14F-4D97-AF65-F5344CB8AC3E}">
        <p14:creationId xmlns:p14="http://schemas.microsoft.com/office/powerpoint/2010/main" val="6357230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_tradnl"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A3C571-5425-434A-9ECA-F91F7A8E7762}" type="datetimeFigureOut">
              <a:rPr lang="en-US" smtClean="0"/>
              <a:t>5/5/17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C625BC-7027-314A-B54A-3DEF5AA5F4E5}" type="slidenum">
              <a:rPr lang="en-US" smtClean="0"/>
              <a:t>‹Nr.›</a:t>
            </a:fld>
            <a:endParaRPr lang="en-US"/>
          </a:p>
        </p:txBody>
      </p:sp>
    </p:spTree>
    <p:extLst>
      <p:ext uri="{BB962C8B-B14F-4D97-AF65-F5344CB8AC3E}">
        <p14:creationId xmlns:p14="http://schemas.microsoft.com/office/powerpoint/2010/main" val="1804289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La </a:t>
            </a:r>
            <a:r>
              <a:rPr lang="en-US" dirty="0" err="1" smtClean="0"/>
              <a:t>novel·la</a:t>
            </a:r>
            <a:r>
              <a:rPr lang="en-US" dirty="0" smtClean="0"/>
              <a:t> </a:t>
            </a:r>
            <a:r>
              <a:rPr lang="en-US" dirty="0" err="1" smtClean="0"/>
              <a:t>cavalleresca</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81692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Curial e G</a:t>
            </a:r>
            <a:r>
              <a:rPr lang="es-ES_tradnl" dirty="0" err="1"/>
              <a:t>üelfa</a:t>
            </a:r>
            <a:r>
              <a:rPr lang="es-ES_tradnl" dirty="0"/>
              <a:t> (1435-1462)</a:t>
            </a:r>
            <a:endParaRPr lang="es-ES_tradnl" b="1" dirty="0"/>
          </a:p>
        </p:txBody>
      </p:sp>
      <p:sp>
        <p:nvSpPr>
          <p:cNvPr id="3" name="Marcador de contenido 2"/>
          <p:cNvSpPr>
            <a:spLocks noGrp="1"/>
          </p:cNvSpPr>
          <p:nvPr>
            <p:ph idx="1"/>
          </p:nvPr>
        </p:nvSpPr>
        <p:spPr/>
        <p:txBody>
          <a:bodyPr/>
          <a:lstStyle/>
          <a:p>
            <a:r>
              <a:rPr lang="es-ES" dirty="0" err="1" smtClean="0"/>
              <a:t>L’amor</a:t>
            </a:r>
            <a:r>
              <a:rPr lang="es-ES" dirty="0" smtClean="0"/>
              <a:t> </a:t>
            </a:r>
            <a:r>
              <a:rPr lang="es-ES" dirty="0" err="1" smtClean="0"/>
              <a:t>vist</a:t>
            </a:r>
            <a:r>
              <a:rPr lang="es-ES" dirty="0" smtClean="0"/>
              <a:t> </a:t>
            </a:r>
            <a:r>
              <a:rPr lang="es-ES" dirty="0" err="1" smtClean="0"/>
              <a:t>com</a:t>
            </a:r>
            <a:r>
              <a:rPr lang="es-ES" dirty="0" smtClean="0"/>
              <a:t> a </a:t>
            </a:r>
            <a:r>
              <a:rPr lang="es-ES" dirty="0" err="1" smtClean="0"/>
              <a:t>mitjà</a:t>
            </a:r>
            <a:r>
              <a:rPr lang="es-ES" dirty="0" smtClean="0"/>
              <a:t> per </a:t>
            </a:r>
            <a:r>
              <a:rPr lang="es-ES" dirty="0" err="1" smtClean="0"/>
              <a:t>aconseguir</a:t>
            </a:r>
            <a:r>
              <a:rPr lang="es-ES" dirty="0" smtClean="0"/>
              <a:t> una </a:t>
            </a:r>
            <a:r>
              <a:rPr lang="es-ES" dirty="0" err="1" smtClean="0"/>
              <a:t>finalitat</a:t>
            </a:r>
            <a:r>
              <a:rPr lang="es-ES" dirty="0" smtClean="0"/>
              <a:t>:</a:t>
            </a:r>
          </a:p>
          <a:p>
            <a:pPr lvl="1"/>
            <a:r>
              <a:rPr lang="es-ES" dirty="0" smtClean="0"/>
              <a:t>Güelfa: amor </a:t>
            </a:r>
            <a:r>
              <a:rPr lang="es-ES" dirty="0" err="1" smtClean="0"/>
              <a:t>ordenat</a:t>
            </a:r>
            <a:r>
              <a:rPr lang="es-ES" dirty="0" smtClean="0"/>
              <a:t>, educador, mare</a:t>
            </a:r>
          </a:p>
          <a:p>
            <a:pPr lvl="1"/>
            <a:r>
              <a:rPr lang="es-ES" dirty="0" smtClean="0"/>
              <a:t>Laquesis: amor </a:t>
            </a:r>
            <a:r>
              <a:rPr lang="es-ES" dirty="0" err="1" smtClean="0"/>
              <a:t>passional</a:t>
            </a:r>
            <a:r>
              <a:rPr lang="es-ES" dirty="0" smtClean="0"/>
              <a:t>, </a:t>
            </a:r>
            <a:r>
              <a:rPr lang="es-ES" dirty="0" err="1" smtClean="0"/>
              <a:t>fortuït</a:t>
            </a:r>
            <a:endParaRPr lang="es-ES" dirty="0" smtClean="0"/>
          </a:p>
          <a:p>
            <a:pPr lvl="1"/>
            <a:r>
              <a:rPr lang="es-ES" dirty="0" err="1" smtClean="0"/>
              <a:t>Camar</a:t>
            </a:r>
            <a:r>
              <a:rPr lang="es-ES" dirty="0" smtClean="0"/>
              <a:t>: amor </a:t>
            </a:r>
            <a:r>
              <a:rPr lang="es-ES" dirty="0" err="1" smtClean="0"/>
              <a:t>veritable</a:t>
            </a:r>
            <a:r>
              <a:rPr lang="es-ES" dirty="0" smtClean="0"/>
              <a:t>, </a:t>
            </a:r>
            <a:r>
              <a:rPr lang="es-ES" dirty="0" err="1" smtClean="0"/>
              <a:t>pur</a:t>
            </a:r>
            <a:r>
              <a:rPr lang="es-ES" dirty="0" smtClean="0"/>
              <a:t>, que porta al </a:t>
            </a:r>
            <a:r>
              <a:rPr lang="es-ES" dirty="0" err="1" smtClean="0"/>
              <a:t>suïcidi</a:t>
            </a:r>
            <a:endParaRPr lang="es-ES" dirty="0"/>
          </a:p>
          <a:p>
            <a:r>
              <a:rPr lang="es-ES_tradnl" dirty="0"/>
              <a:t>G</a:t>
            </a:r>
            <a:r>
              <a:rPr lang="es-ES" dirty="0" err="1"/>
              <a:t>üelfa</a:t>
            </a:r>
            <a:r>
              <a:rPr lang="es-ES" dirty="0"/>
              <a:t> representa una </a:t>
            </a:r>
            <a:r>
              <a:rPr lang="es-ES" dirty="0" err="1"/>
              <a:t>societat</a:t>
            </a:r>
            <a:r>
              <a:rPr lang="es-ES" dirty="0"/>
              <a:t> en </a:t>
            </a:r>
            <a:r>
              <a:rPr lang="es-ES" dirty="0" err="1"/>
              <a:t>crisi</a:t>
            </a:r>
            <a:r>
              <a:rPr lang="es-ES" dirty="0"/>
              <a:t>, </a:t>
            </a:r>
            <a:r>
              <a:rPr lang="es-ES" dirty="0" err="1"/>
              <a:t>clarament</a:t>
            </a:r>
            <a:r>
              <a:rPr lang="es-ES" dirty="0"/>
              <a:t> </a:t>
            </a:r>
            <a:r>
              <a:rPr lang="es-ES" dirty="0" err="1"/>
              <a:t>descendent</a:t>
            </a:r>
            <a:r>
              <a:rPr lang="es-ES" dirty="0"/>
              <a:t> per la </a:t>
            </a:r>
            <a:r>
              <a:rPr lang="es-ES" dirty="0" err="1"/>
              <a:t>seva</a:t>
            </a:r>
            <a:r>
              <a:rPr lang="es-ES" dirty="0"/>
              <a:t> </a:t>
            </a:r>
            <a:r>
              <a:rPr lang="es-ES" dirty="0" err="1"/>
              <a:t>immovilitat</a:t>
            </a:r>
            <a:r>
              <a:rPr lang="es-ES" dirty="0"/>
              <a:t>, a </a:t>
            </a:r>
            <a:r>
              <a:rPr lang="es-ES" dirty="0" err="1"/>
              <a:t>diferència</a:t>
            </a:r>
            <a:r>
              <a:rPr lang="es-ES" dirty="0"/>
              <a:t> de Curial que puja </a:t>
            </a:r>
            <a:r>
              <a:rPr lang="es-ES" dirty="0" err="1"/>
              <a:t>ràpidament</a:t>
            </a:r>
            <a:endParaRPr lang="es-ES" dirty="0"/>
          </a:p>
          <a:p>
            <a:r>
              <a:rPr lang="es-ES" dirty="0" smtClean="0"/>
              <a:t>Es </a:t>
            </a:r>
            <a:r>
              <a:rPr lang="es-ES" dirty="0" err="1" smtClean="0"/>
              <a:t>tracta</a:t>
            </a:r>
            <a:r>
              <a:rPr lang="es-ES" dirty="0" smtClean="0"/>
              <a:t> </a:t>
            </a:r>
            <a:r>
              <a:rPr lang="es-ES" dirty="0" err="1" smtClean="0"/>
              <a:t>d’una</a:t>
            </a:r>
            <a:r>
              <a:rPr lang="es-ES" dirty="0" smtClean="0"/>
              <a:t> </a:t>
            </a:r>
            <a:r>
              <a:rPr lang="es-ES" dirty="0" err="1" smtClean="0"/>
              <a:t>novel·la</a:t>
            </a:r>
            <a:r>
              <a:rPr lang="es-ES" dirty="0" smtClean="0"/>
              <a:t> </a:t>
            </a:r>
            <a:r>
              <a:rPr lang="es-ES" dirty="0" err="1" smtClean="0"/>
              <a:t>burgesa</a:t>
            </a:r>
            <a:r>
              <a:rPr lang="es-ES" dirty="0" smtClean="0"/>
              <a:t>, que remarca la </a:t>
            </a:r>
            <a:r>
              <a:rPr lang="es-ES" dirty="0" err="1" smtClean="0"/>
              <a:t>crisi</a:t>
            </a:r>
            <a:r>
              <a:rPr lang="es-ES" dirty="0" smtClean="0"/>
              <a:t> de la </a:t>
            </a:r>
            <a:r>
              <a:rPr lang="es-ES" dirty="0" err="1" smtClean="0"/>
              <a:t>societat</a:t>
            </a:r>
            <a:r>
              <a:rPr lang="es-ES" dirty="0" smtClean="0"/>
              <a:t> i </a:t>
            </a:r>
            <a:r>
              <a:rPr lang="es-ES" dirty="0" err="1" smtClean="0"/>
              <a:t>especialment</a:t>
            </a:r>
            <a:r>
              <a:rPr lang="es-ES" dirty="0" smtClean="0"/>
              <a:t> de la </a:t>
            </a:r>
            <a:r>
              <a:rPr lang="es-ES" dirty="0" err="1" smtClean="0"/>
              <a:t>cavalleria</a:t>
            </a:r>
            <a:r>
              <a:rPr lang="es-ES" dirty="0" smtClean="0"/>
              <a:t>.</a:t>
            </a:r>
          </a:p>
          <a:p>
            <a:pPr marL="0" indent="0">
              <a:buNone/>
            </a:pPr>
            <a:endParaRPr lang="es-ES" dirty="0" smtClean="0"/>
          </a:p>
          <a:p>
            <a:endParaRPr lang="es-ES_tradnl" dirty="0"/>
          </a:p>
        </p:txBody>
      </p:sp>
    </p:spTree>
    <p:extLst>
      <p:ext uri="{BB962C8B-B14F-4D97-AF65-F5344CB8AC3E}">
        <p14:creationId xmlns:p14="http://schemas.microsoft.com/office/powerpoint/2010/main" val="197264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	</a:t>
            </a:r>
            <a:endParaRPr lang="es-ES_tradnl" dirty="0"/>
          </a:p>
        </p:txBody>
      </p:sp>
      <p:sp>
        <p:nvSpPr>
          <p:cNvPr id="3" name="Marcador de contenido 2"/>
          <p:cNvSpPr>
            <a:spLocks noGrp="1"/>
          </p:cNvSpPr>
          <p:nvPr>
            <p:ph idx="1"/>
          </p:nvPr>
        </p:nvSpPr>
        <p:spPr/>
        <p:txBody>
          <a:bodyPr/>
          <a:lstStyle/>
          <a:p>
            <a:pPr marL="0" indent="0" algn="ctr">
              <a:buNone/>
            </a:pPr>
            <a:r>
              <a:rPr lang="es-ES_tradnl" sz="4800" dirty="0"/>
              <a:t>Tirant lo </a:t>
            </a:r>
            <a:r>
              <a:rPr lang="es-ES_tradnl" sz="4800" dirty="0" err="1" smtClean="0"/>
              <a:t>Blanc</a:t>
            </a:r>
            <a:r>
              <a:rPr lang="es-ES_tradnl" sz="4800" dirty="0" smtClean="0"/>
              <a:t> </a:t>
            </a:r>
          </a:p>
          <a:p>
            <a:pPr marL="0" indent="0" algn="ctr">
              <a:buNone/>
            </a:pPr>
            <a:r>
              <a:rPr lang="es-ES_tradnl" dirty="0" err="1" smtClean="0"/>
              <a:t>Joanot</a:t>
            </a:r>
            <a:r>
              <a:rPr lang="es-ES_tradnl" dirty="0" smtClean="0"/>
              <a:t> </a:t>
            </a:r>
            <a:r>
              <a:rPr lang="es-ES_tradnl" dirty="0" err="1" smtClean="0"/>
              <a:t>Martorell</a:t>
            </a:r>
            <a:r>
              <a:rPr lang="es-ES_tradnl" dirty="0" smtClean="0"/>
              <a:t> (1413 -1468)</a:t>
            </a:r>
            <a:endParaRPr lang="es-ES_tradnl" dirty="0"/>
          </a:p>
        </p:txBody>
      </p:sp>
    </p:spTree>
    <p:extLst>
      <p:ext uri="{BB962C8B-B14F-4D97-AF65-F5344CB8AC3E}">
        <p14:creationId xmlns:p14="http://schemas.microsoft.com/office/powerpoint/2010/main" val="441718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err="1" smtClean="0"/>
              <a:t>Joanot</a:t>
            </a:r>
            <a:r>
              <a:rPr lang="es-ES_tradnl" dirty="0" smtClean="0"/>
              <a:t> </a:t>
            </a:r>
            <a:r>
              <a:rPr lang="es-ES_tradnl" dirty="0" err="1" smtClean="0"/>
              <a:t>Martorell</a:t>
            </a:r>
            <a:r>
              <a:rPr lang="es-ES_tradnl" dirty="0" smtClean="0"/>
              <a:t> (1413 – 1468)	</a:t>
            </a:r>
            <a:endParaRPr lang="es-ES_tradnl" dirty="0"/>
          </a:p>
        </p:txBody>
      </p:sp>
      <p:sp>
        <p:nvSpPr>
          <p:cNvPr id="3" name="Marcador de contenido 2"/>
          <p:cNvSpPr>
            <a:spLocks noGrp="1"/>
          </p:cNvSpPr>
          <p:nvPr>
            <p:ph idx="1"/>
          </p:nvPr>
        </p:nvSpPr>
        <p:spPr/>
        <p:txBody>
          <a:bodyPr>
            <a:normAutofit/>
          </a:bodyPr>
          <a:lstStyle/>
          <a:p>
            <a:r>
              <a:rPr lang="ca-ES" dirty="0" smtClean="0"/>
              <a:t>Neix probablement a Gandia, València en el si d’una família de la mitjana noblesa</a:t>
            </a:r>
          </a:p>
          <a:p>
            <a:r>
              <a:rPr lang="ca-ES" dirty="0" smtClean="0"/>
              <a:t>El 1433 ja era cavaller i escriu sovint lletres de batalla. </a:t>
            </a:r>
          </a:p>
          <a:p>
            <a:r>
              <a:rPr lang="ca-ES" dirty="0" smtClean="0"/>
              <a:t>El 1438 viatja a Anglaterra perquè el rei Enric VI fes d’intermediari en un conflicte amb el seu cosí</a:t>
            </a:r>
            <a:r>
              <a:rPr lang="ca-ES" dirty="0"/>
              <a:t>. Origen de la primera part del llibre, el Guillem de </a:t>
            </a:r>
            <a:r>
              <a:rPr lang="ca-ES" dirty="0" err="1"/>
              <a:t>Varoic</a:t>
            </a:r>
            <a:r>
              <a:rPr lang="ca-ES" dirty="0"/>
              <a:t> (</a:t>
            </a:r>
            <a:r>
              <a:rPr lang="ca-ES" dirty="0" err="1"/>
              <a:t>Warwick</a:t>
            </a:r>
            <a:r>
              <a:rPr lang="ca-ES" dirty="0" smtClean="0"/>
              <a:t>)</a:t>
            </a:r>
          </a:p>
          <a:p>
            <a:r>
              <a:rPr lang="ca-ES" dirty="0" smtClean="0"/>
              <a:t>La intervenció de la dona i del germà del rei Alfons el Magnànim impedeix la lluita. De fet, el cosí mai va arribar a Anglaterra i després va indemnitzar la germana de Martorell.</a:t>
            </a:r>
          </a:p>
        </p:txBody>
      </p:sp>
    </p:spTree>
    <p:extLst>
      <p:ext uri="{BB962C8B-B14F-4D97-AF65-F5344CB8AC3E}">
        <p14:creationId xmlns:p14="http://schemas.microsoft.com/office/powerpoint/2010/main" val="1217299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Guillem de </a:t>
            </a:r>
            <a:r>
              <a:rPr lang="es-ES_tradnl" dirty="0" err="1" smtClean="0"/>
              <a:t>Varoic</a:t>
            </a:r>
            <a:endParaRPr lang="es-ES_tradnl" dirty="0"/>
          </a:p>
        </p:txBody>
      </p:sp>
      <p:sp>
        <p:nvSpPr>
          <p:cNvPr id="3" name="Marcador de contenido 2"/>
          <p:cNvSpPr>
            <a:spLocks noGrp="1"/>
          </p:cNvSpPr>
          <p:nvPr>
            <p:ph idx="1"/>
          </p:nvPr>
        </p:nvSpPr>
        <p:spPr/>
        <p:txBody>
          <a:bodyPr/>
          <a:lstStyle/>
          <a:p>
            <a:pPr lvl="1"/>
            <a:r>
              <a:rPr lang="ca-ES" dirty="0" smtClean="0"/>
              <a:t>És un relat inacabat que Joan Martorell va ampliar i modificar en els 39 primers capítols del Tirant. És una obra de joventut, una </a:t>
            </a:r>
            <a:r>
              <a:rPr lang="ca-ES" dirty="0"/>
              <a:t>barreja de l’orde de cavalleria de Ramon Llull i de novel·la cavalleresca. Reelaboració d’un relat anglonormand del segle XIII.</a:t>
            </a:r>
          </a:p>
          <a:p>
            <a:pPr lvl="1"/>
            <a:r>
              <a:rPr lang="ca-ES" dirty="0"/>
              <a:t>Guillem, vell i famós cavaller, es retira en una ermita prop de </a:t>
            </a:r>
            <a:r>
              <a:rPr lang="ca-ES" dirty="0" err="1"/>
              <a:t>Varoic</a:t>
            </a:r>
            <a:r>
              <a:rPr lang="ca-ES" dirty="0"/>
              <a:t>.</a:t>
            </a:r>
          </a:p>
          <a:p>
            <a:pPr lvl="1"/>
            <a:r>
              <a:rPr lang="ca-ES" dirty="0"/>
              <a:t>Els àrabs ocupen Anglaterra i el rei somnia que ha de nomenar general el primer home que li demani caritat, així salvarà Anglaterra.</a:t>
            </a:r>
          </a:p>
          <a:p>
            <a:pPr lvl="1"/>
            <a:r>
              <a:rPr lang="ca-ES" dirty="0"/>
              <a:t>Aquest és Guillem que com a cap dels exèrcits anglesos derrota els </a:t>
            </a:r>
            <a:r>
              <a:rPr lang="ca-ES" dirty="0" smtClean="0"/>
              <a:t>sarraïns</a:t>
            </a:r>
            <a:r>
              <a:rPr lang="es-ES" dirty="0" smtClean="0"/>
              <a:t> i torna </a:t>
            </a:r>
            <a:r>
              <a:rPr lang="es-ES" dirty="0" err="1" smtClean="0"/>
              <a:t>després</a:t>
            </a:r>
            <a:r>
              <a:rPr lang="es-ES" dirty="0" smtClean="0"/>
              <a:t> a la vida </a:t>
            </a:r>
            <a:r>
              <a:rPr lang="es-ES" dirty="0" err="1" smtClean="0"/>
              <a:t>ermitana</a:t>
            </a:r>
            <a:r>
              <a:rPr lang="es-ES" dirty="0" smtClean="0"/>
              <a:t>. </a:t>
            </a:r>
          </a:p>
          <a:p>
            <a:pPr lvl="1"/>
            <a:r>
              <a:rPr lang="es-ES" dirty="0" smtClean="0"/>
              <a:t>El </a:t>
            </a:r>
            <a:r>
              <a:rPr lang="es-ES" dirty="0" err="1" smtClean="0"/>
              <a:t>relat</a:t>
            </a:r>
            <a:r>
              <a:rPr lang="es-ES" dirty="0" smtClean="0"/>
              <a:t> no té final, </a:t>
            </a:r>
            <a:r>
              <a:rPr lang="es-ES" dirty="0" err="1" smtClean="0"/>
              <a:t>és</a:t>
            </a:r>
            <a:r>
              <a:rPr lang="es-ES" dirty="0" smtClean="0"/>
              <a:t> una </a:t>
            </a:r>
            <a:r>
              <a:rPr lang="es-ES" dirty="0" err="1" smtClean="0"/>
              <a:t>narració</a:t>
            </a:r>
            <a:r>
              <a:rPr lang="es-ES" dirty="0" smtClean="0"/>
              <a:t> anglonormanda que </a:t>
            </a:r>
            <a:r>
              <a:rPr lang="es-ES" dirty="0" err="1" smtClean="0"/>
              <a:t>segons</a:t>
            </a:r>
            <a:r>
              <a:rPr lang="es-ES" dirty="0" smtClean="0"/>
              <a:t> </a:t>
            </a:r>
            <a:r>
              <a:rPr lang="es-ES" dirty="0" err="1" smtClean="0"/>
              <a:t>sembla</a:t>
            </a:r>
            <a:r>
              <a:rPr lang="es-ES" dirty="0" smtClean="0"/>
              <a:t> </a:t>
            </a:r>
            <a:r>
              <a:rPr lang="es-ES" dirty="0" err="1" smtClean="0"/>
              <a:t>Martorell</a:t>
            </a:r>
            <a:r>
              <a:rPr lang="es-ES" dirty="0" smtClean="0"/>
              <a:t> va </a:t>
            </a:r>
            <a:r>
              <a:rPr lang="es-ES" dirty="0" err="1" smtClean="0"/>
              <a:t>conéixer</a:t>
            </a:r>
            <a:r>
              <a:rPr lang="es-ES" dirty="0" smtClean="0"/>
              <a:t> a través </a:t>
            </a:r>
            <a:r>
              <a:rPr lang="es-ES" dirty="0" err="1" smtClean="0"/>
              <a:t>d’una</a:t>
            </a:r>
            <a:r>
              <a:rPr lang="es-ES" dirty="0" smtClean="0"/>
              <a:t> </a:t>
            </a:r>
            <a:r>
              <a:rPr lang="es-ES" dirty="0" err="1" smtClean="0"/>
              <a:t>versió</a:t>
            </a:r>
            <a:r>
              <a:rPr lang="es-ES" dirty="0" smtClean="0"/>
              <a:t> francesa. </a:t>
            </a:r>
            <a:endParaRPr lang="es-ES" dirty="0"/>
          </a:p>
          <a:p>
            <a:endParaRPr lang="es-ES_tradnl" dirty="0"/>
          </a:p>
        </p:txBody>
      </p:sp>
    </p:spTree>
    <p:extLst>
      <p:ext uri="{BB962C8B-B14F-4D97-AF65-F5344CB8AC3E}">
        <p14:creationId xmlns:p14="http://schemas.microsoft.com/office/powerpoint/2010/main" val="1117926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56579"/>
            <a:ext cx="10515600" cy="1325563"/>
          </a:xfrm>
        </p:spPr>
        <p:txBody>
          <a:bodyPr/>
          <a:lstStyle/>
          <a:p>
            <a:r>
              <a:rPr lang="es-ES_tradnl" dirty="0" smtClean="0"/>
              <a:t>Tirant lo </a:t>
            </a:r>
            <a:r>
              <a:rPr lang="es-ES_tradnl" dirty="0" err="1" smtClean="0"/>
              <a:t>Blanc</a:t>
            </a:r>
            <a:r>
              <a:rPr lang="es-ES_tradnl" dirty="0" smtClean="0"/>
              <a:t>	</a:t>
            </a:r>
            <a:endParaRPr lang="es-ES_tradnl" dirty="0"/>
          </a:p>
        </p:txBody>
      </p:sp>
      <p:sp>
        <p:nvSpPr>
          <p:cNvPr id="3" name="Marcador de contenido 2"/>
          <p:cNvSpPr>
            <a:spLocks noGrp="1"/>
          </p:cNvSpPr>
          <p:nvPr>
            <p:ph idx="1"/>
          </p:nvPr>
        </p:nvSpPr>
        <p:spPr>
          <a:xfrm>
            <a:off x="838200" y="1296234"/>
            <a:ext cx="10515600" cy="5561765"/>
          </a:xfrm>
        </p:spPr>
        <p:txBody>
          <a:bodyPr>
            <a:normAutofit fontScale="92500" lnSpcReduction="10000"/>
          </a:bodyPr>
          <a:lstStyle/>
          <a:p>
            <a:r>
              <a:rPr lang="ca-ES" dirty="0" smtClean="0"/>
              <a:t>La primera edició es va acabar d’imprimir a València el 1490. L’autor la presenta com una traducció de l’anglès, tot i que només és un recurs literari molt sovint en moltes èpoques i països.</a:t>
            </a:r>
          </a:p>
          <a:p>
            <a:r>
              <a:rPr lang="ca-ES" dirty="0" smtClean="0"/>
              <a:t>La primera edició diu que per mort de </a:t>
            </a:r>
            <a:r>
              <a:rPr lang="ca-ES" dirty="0" err="1" smtClean="0"/>
              <a:t>Joanot</a:t>
            </a:r>
            <a:r>
              <a:rPr lang="ca-ES" dirty="0" smtClean="0"/>
              <a:t> Martorell, la quarta part de l’obra  va ser acabada per Joan Martí de Galba, de qui sabem poca cosa, tret que era valencià i que va morir el 1490. </a:t>
            </a:r>
          </a:p>
          <a:p>
            <a:r>
              <a:rPr lang="ca-ES" dirty="0" smtClean="0"/>
              <a:t>És difícil establir quina és la quarta part, perquè l’obra no està dividida en parts, sinó en 487 capítols. Es creu que la seva participació va ser progressiva amb diverses interpolacions i que va redactar segurament del capítol 416 endavant.</a:t>
            </a:r>
          </a:p>
          <a:p>
            <a:r>
              <a:rPr lang="ca-ES" dirty="0" smtClean="0"/>
              <a:t>L’obra va tenir una gran difusió i es va traduir a d’altres llengües: el 1511 al castellà, edició que va llegir Cervantes. El 1501 a Itàlia amb vàries reedicions els anys posteriors. La versió italiana va inspirar també algun episodi a Shakespeare (</a:t>
            </a:r>
            <a:r>
              <a:rPr lang="ca-ES" dirty="0" err="1" smtClean="0"/>
              <a:t>Much</a:t>
            </a:r>
            <a:r>
              <a:rPr lang="ca-ES" dirty="0" smtClean="0"/>
              <a:t> a do </a:t>
            </a:r>
            <a:r>
              <a:rPr lang="ca-ES" dirty="0" err="1" smtClean="0"/>
              <a:t>about</a:t>
            </a:r>
            <a:r>
              <a:rPr lang="ca-ES" dirty="0" smtClean="0"/>
              <a:t> </a:t>
            </a:r>
            <a:r>
              <a:rPr lang="ca-ES" dirty="0" err="1" smtClean="0"/>
              <a:t>nothing</a:t>
            </a:r>
            <a:r>
              <a:rPr lang="ca-ES" dirty="0" smtClean="0"/>
              <a:t>). A França va arribar el 1737. Ja en l’època moderna l’obra va ser obtenir gran èxit a Estats Units. </a:t>
            </a:r>
            <a:endParaRPr lang="ca-ES" dirty="0"/>
          </a:p>
        </p:txBody>
      </p:sp>
    </p:spTree>
    <p:extLst>
      <p:ext uri="{BB962C8B-B14F-4D97-AF65-F5344CB8AC3E}">
        <p14:creationId xmlns:p14="http://schemas.microsoft.com/office/powerpoint/2010/main" val="210740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Tirant lo </a:t>
            </a:r>
            <a:r>
              <a:rPr lang="es-ES_tradnl" dirty="0" err="1"/>
              <a:t>Blanc</a:t>
            </a:r>
            <a:endParaRPr lang="es-ES_tradnl" dirty="0"/>
          </a:p>
        </p:txBody>
      </p:sp>
      <p:sp>
        <p:nvSpPr>
          <p:cNvPr id="3" name="Marcador de contenido 2"/>
          <p:cNvSpPr>
            <a:spLocks noGrp="1"/>
          </p:cNvSpPr>
          <p:nvPr>
            <p:ph idx="1"/>
          </p:nvPr>
        </p:nvSpPr>
        <p:spPr/>
        <p:txBody>
          <a:bodyPr/>
          <a:lstStyle/>
          <a:p>
            <a:r>
              <a:rPr lang="ca-ES" dirty="0" smtClean="0"/>
              <a:t>Els 487 capítols s’organitzen al voltant de cinc nuclis episòdics:</a:t>
            </a:r>
          </a:p>
          <a:p>
            <a:pPr lvl="1"/>
            <a:r>
              <a:rPr lang="ca-ES" dirty="0" smtClean="0"/>
              <a:t>En el primer (fins el 97) el protagonista adquireix fama i prestigi com a cavaller lluitant a Anglaterra contra altres cavallers</a:t>
            </a:r>
          </a:p>
          <a:p>
            <a:pPr lvl="1"/>
            <a:r>
              <a:rPr lang="ca-ES" dirty="0" smtClean="0"/>
              <a:t>En el segon (98-114), localitzat a Sicília i Rodes, l’heroi es converteix en un hàbil militar en les batalles navals</a:t>
            </a:r>
          </a:p>
          <a:p>
            <a:pPr lvl="1"/>
            <a:r>
              <a:rPr lang="ca-ES" dirty="0" smtClean="0"/>
              <a:t>En el tercer (115-296) es relaten les aventures de Tirant a l’Imperi Bizantí, on esdevé un magnífic estrateg en combats a terra ferma</a:t>
            </a:r>
          </a:p>
          <a:p>
            <a:pPr lvl="1"/>
            <a:r>
              <a:rPr lang="ca-ES" dirty="0" smtClean="0"/>
              <a:t>En el quart (296-407),  Tirant viatja al nord d’Àfrica per dominar els territoris infidels.</a:t>
            </a:r>
          </a:p>
          <a:p>
            <a:pPr lvl="1"/>
            <a:r>
              <a:rPr lang="ca-ES" dirty="0" smtClean="0"/>
              <a:t>En el cinquè (408-487) Tirant torna a Grècia i l’allibera definitivament del perill turc i recupera Bizanci pels cristians.</a:t>
            </a:r>
          </a:p>
          <a:p>
            <a:pPr lvl="1"/>
            <a:endParaRPr lang="es-ES_tradnl" dirty="0"/>
          </a:p>
        </p:txBody>
      </p:sp>
    </p:spTree>
    <p:extLst>
      <p:ext uri="{BB962C8B-B14F-4D97-AF65-F5344CB8AC3E}">
        <p14:creationId xmlns:p14="http://schemas.microsoft.com/office/powerpoint/2010/main" val="333443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Tirant lo </a:t>
            </a:r>
            <a:r>
              <a:rPr lang="es-ES_tradnl" dirty="0" err="1"/>
              <a:t>Blanc</a:t>
            </a:r>
            <a:endParaRPr lang="es-ES_tradnl" dirty="0"/>
          </a:p>
        </p:txBody>
      </p:sp>
      <p:sp>
        <p:nvSpPr>
          <p:cNvPr id="3" name="Marcador de contenido 2"/>
          <p:cNvSpPr>
            <a:spLocks noGrp="1"/>
          </p:cNvSpPr>
          <p:nvPr>
            <p:ph idx="1"/>
          </p:nvPr>
        </p:nvSpPr>
        <p:spPr/>
        <p:txBody>
          <a:bodyPr/>
          <a:lstStyle/>
          <a:p>
            <a:r>
              <a:rPr lang="ca-ES" dirty="0" smtClean="0"/>
              <a:t>La novel·la està basada en personatges històrics reals com Roger de Flor i altres militars europeus que van lluitar contra els turcs. </a:t>
            </a:r>
          </a:p>
          <a:p>
            <a:r>
              <a:rPr lang="ca-ES" dirty="0" smtClean="0"/>
              <a:t>El relat és fantasiós però té un important element de realisme, ja que tot el que passa des del punt de vista històric era possible a la segona meitat del segle XV.</a:t>
            </a:r>
            <a:endParaRPr lang="ca-ES" dirty="0"/>
          </a:p>
        </p:txBody>
      </p:sp>
    </p:spTree>
    <p:extLst>
      <p:ext uri="{BB962C8B-B14F-4D97-AF65-F5344CB8AC3E}">
        <p14:creationId xmlns:p14="http://schemas.microsoft.com/office/powerpoint/2010/main" val="106689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Tirant lo </a:t>
            </a:r>
            <a:r>
              <a:rPr lang="es-ES_tradnl" dirty="0" err="1"/>
              <a:t>Blanc</a:t>
            </a:r>
            <a:endParaRPr lang="es-ES_tradnl" dirty="0"/>
          </a:p>
        </p:txBody>
      </p:sp>
      <p:sp>
        <p:nvSpPr>
          <p:cNvPr id="3" name="Marcador de contenido 2"/>
          <p:cNvSpPr>
            <a:spLocks noGrp="1"/>
          </p:cNvSpPr>
          <p:nvPr>
            <p:ph idx="1"/>
          </p:nvPr>
        </p:nvSpPr>
        <p:spPr/>
        <p:txBody>
          <a:bodyPr>
            <a:normAutofit fontScale="92500"/>
          </a:bodyPr>
          <a:lstStyle/>
          <a:p>
            <a:r>
              <a:rPr lang="ca-ES" dirty="0" smtClean="0"/>
              <a:t>La novel·la té una gran intenció de versemblança i realisme.</a:t>
            </a:r>
          </a:p>
          <a:p>
            <a:r>
              <a:rPr lang="ca-ES" dirty="0" smtClean="0"/>
              <a:t>Episodis fantàstics esporàdics, segurament de Galba. I allà on són fantàstics, l’autor ho justifica i explica.</a:t>
            </a:r>
          </a:p>
          <a:p>
            <a:r>
              <a:rPr lang="ca-ES" dirty="0" smtClean="0"/>
              <a:t>Novel·la geogràficament precisa en alguns llocs, tot i que no a tot arreu. Tampoc és la intenció.</a:t>
            </a:r>
          </a:p>
          <a:p>
            <a:r>
              <a:rPr lang="ca-ES" dirty="0" smtClean="0"/>
              <a:t>L’heroi no és un mite. Confia en la raó i en les seves capacitats humanes. Resulta ferit en moltes ocasions i si no mor és per l’ajut dels seus partidaris.</a:t>
            </a:r>
          </a:p>
          <a:p>
            <a:r>
              <a:rPr lang="ca-ES" dirty="0" smtClean="0"/>
              <a:t>La realitat no està mitificada, com és habitual als llibres de cavalleries. Els seus actes tenen conseqüències que l’afecten directament com a qualsevol altra persona.</a:t>
            </a:r>
          </a:p>
          <a:p>
            <a:endParaRPr lang="es-ES_tradnl" dirty="0" smtClean="0"/>
          </a:p>
          <a:p>
            <a:endParaRPr lang="es-ES_tradnl" dirty="0"/>
          </a:p>
        </p:txBody>
      </p:sp>
    </p:spTree>
    <p:extLst>
      <p:ext uri="{BB962C8B-B14F-4D97-AF65-F5344CB8AC3E}">
        <p14:creationId xmlns:p14="http://schemas.microsoft.com/office/powerpoint/2010/main" val="101283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Tirant lo </a:t>
            </a:r>
            <a:r>
              <a:rPr lang="es-ES_tradnl" dirty="0" err="1" smtClean="0"/>
              <a:t>Blanc</a:t>
            </a:r>
            <a:r>
              <a:rPr lang="es-ES_tradnl" dirty="0" smtClean="0"/>
              <a:t> </a:t>
            </a:r>
            <a:r>
              <a:rPr lang="mr-IN" dirty="0" smtClean="0"/>
              <a:t>–</a:t>
            </a:r>
            <a:r>
              <a:rPr lang="es-ES_tradnl" dirty="0" smtClean="0"/>
              <a:t> </a:t>
            </a:r>
            <a:r>
              <a:rPr lang="es-ES_tradnl" dirty="0" err="1" smtClean="0"/>
              <a:t>Els</a:t>
            </a:r>
            <a:r>
              <a:rPr lang="es-ES_tradnl" dirty="0" smtClean="0"/>
              <a:t> </a:t>
            </a:r>
            <a:r>
              <a:rPr lang="es-ES_tradnl" dirty="0" err="1" smtClean="0"/>
              <a:t>personatges</a:t>
            </a:r>
            <a:r>
              <a:rPr lang="es-ES_tradnl" dirty="0" smtClean="0"/>
              <a:t>	</a:t>
            </a:r>
            <a:endParaRPr lang="es-ES_tradnl" dirty="0"/>
          </a:p>
        </p:txBody>
      </p:sp>
      <p:sp>
        <p:nvSpPr>
          <p:cNvPr id="3" name="Marcador de contenido 2"/>
          <p:cNvSpPr>
            <a:spLocks noGrp="1"/>
          </p:cNvSpPr>
          <p:nvPr>
            <p:ph idx="1"/>
          </p:nvPr>
        </p:nvSpPr>
        <p:spPr/>
        <p:txBody>
          <a:bodyPr>
            <a:normAutofit fontScale="92500" lnSpcReduction="10000"/>
          </a:bodyPr>
          <a:lstStyle/>
          <a:p>
            <a:r>
              <a:rPr lang="ca-ES" dirty="0" smtClean="0"/>
              <a:t>El Tirant pretén ser una novel·la objectiva en el tractament dels personatges, tot i que com és natural el narrador es mostra a favor del bàndol cristià.</a:t>
            </a:r>
          </a:p>
          <a:p>
            <a:r>
              <a:rPr lang="ca-ES" dirty="0" smtClean="0"/>
              <a:t>L’autor manté un equilibri perfecte pel que fa el comportament d’àrabs i cristians (crueltat, maldat, perversitat, traïció...)</a:t>
            </a:r>
          </a:p>
          <a:p>
            <a:r>
              <a:rPr lang="ca-ES" dirty="0" smtClean="0"/>
              <a:t>Els </a:t>
            </a:r>
            <a:r>
              <a:rPr lang="ca-ES" dirty="0"/>
              <a:t>personatges són de carn i ossos, lluny dels arquetipus convencionals. </a:t>
            </a:r>
            <a:r>
              <a:rPr lang="ca-ES" dirty="0" smtClean="0"/>
              <a:t>Tots tenen una dimensió </a:t>
            </a:r>
            <a:r>
              <a:rPr lang="ca-ES" dirty="0" err="1" smtClean="0"/>
              <a:t>humanitzadora</a:t>
            </a:r>
            <a:r>
              <a:rPr lang="ca-ES" dirty="0" smtClean="0"/>
              <a:t> que els fa autònoms i que formen part del teixit més íntim de la novel·la des de l’inici. </a:t>
            </a:r>
          </a:p>
          <a:p>
            <a:r>
              <a:rPr lang="ca-ES" dirty="0" smtClean="0"/>
              <a:t>Tirant no es pot decidir entre el desig per Carmesina i la corona imperial de Constantinoble. L’amor el fa evolucionar. Tirant és un tímid amb les dones que no té por d’afrontar les aventures bèl·liques més perilloses, però que no és capaç de decidir-se en qüestions amoroses. </a:t>
            </a:r>
          </a:p>
          <a:p>
            <a:endParaRPr lang="ca-ES" dirty="0"/>
          </a:p>
          <a:p>
            <a:endParaRPr lang="es-ES_tradnl" dirty="0"/>
          </a:p>
        </p:txBody>
      </p:sp>
    </p:spTree>
    <p:extLst>
      <p:ext uri="{BB962C8B-B14F-4D97-AF65-F5344CB8AC3E}">
        <p14:creationId xmlns:p14="http://schemas.microsoft.com/office/powerpoint/2010/main" val="1349648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a:t>Tirant lo </a:t>
            </a:r>
            <a:r>
              <a:rPr lang="es-ES_tradnl" dirty="0" err="1"/>
              <a:t>Blanc</a:t>
            </a:r>
            <a:r>
              <a:rPr lang="es-ES_tradnl" dirty="0"/>
              <a:t> </a:t>
            </a:r>
            <a:r>
              <a:rPr lang="mr-IN" dirty="0"/>
              <a:t>–</a:t>
            </a:r>
            <a:r>
              <a:rPr lang="es-ES_tradnl" dirty="0"/>
              <a:t> </a:t>
            </a:r>
            <a:r>
              <a:rPr lang="es-ES_tradnl" dirty="0" err="1"/>
              <a:t>Els</a:t>
            </a:r>
            <a:r>
              <a:rPr lang="es-ES_tradnl" dirty="0"/>
              <a:t> </a:t>
            </a:r>
            <a:r>
              <a:rPr lang="es-ES_tradnl" dirty="0" err="1"/>
              <a:t>personatges</a:t>
            </a:r>
            <a:endParaRPr lang="es-ES_tradnl" dirty="0"/>
          </a:p>
        </p:txBody>
      </p:sp>
      <p:sp>
        <p:nvSpPr>
          <p:cNvPr id="3" name="Marcador de contenido 2"/>
          <p:cNvSpPr>
            <a:spLocks noGrp="1"/>
          </p:cNvSpPr>
          <p:nvPr>
            <p:ph idx="1"/>
          </p:nvPr>
        </p:nvSpPr>
        <p:spPr/>
        <p:txBody>
          <a:bodyPr/>
          <a:lstStyle/>
          <a:p>
            <a:r>
              <a:rPr lang="ca-ES" dirty="0" smtClean="0"/>
              <a:t>La vida íntima de l’Emperador és molt diferent de la seva imatge honorable. La seva dona, però, és una persona molt complexa psicològicament, però que perd l’honestedat i noblesa en cometre adulteri</a:t>
            </a:r>
            <a:r>
              <a:rPr lang="es-ES_tradnl" dirty="0" smtClean="0"/>
              <a:t>.</a:t>
            </a:r>
          </a:p>
          <a:p>
            <a:r>
              <a:rPr lang="ca-ES" dirty="0" smtClean="0"/>
              <a:t>Tots els personatges tenen alguna motivació que dóna continuïtat a la història. </a:t>
            </a:r>
            <a:endParaRPr lang="ca-ES" dirty="0"/>
          </a:p>
        </p:txBody>
      </p:sp>
    </p:spTree>
    <p:extLst>
      <p:ext uri="{BB962C8B-B14F-4D97-AF65-F5344CB8AC3E}">
        <p14:creationId xmlns:p14="http://schemas.microsoft.com/office/powerpoint/2010/main" val="1827154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 </a:t>
            </a:r>
            <a:r>
              <a:rPr lang="en-US" dirty="0" err="1" smtClean="0"/>
              <a:t>novel·la</a:t>
            </a:r>
            <a:r>
              <a:rPr lang="en-US" dirty="0" smtClean="0"/>
              <a:t> </a:t>
            </a:r>
            <a:r>
              <a:rPr lang="en-US" dirty="0" err="1" smtClean="0"/>
              <a:t>cavallaresca</a:t>
            </a:r>
            <a:endParaRPr lang="en-US" dirty="0"/>
          </a:p>
        </p:txBody>
      </p:sp>
      <p:sp>
        <p:nvSpPr>
          <p:cNvPr id="3" name="Content Placeholder 2"/>
          <p:cNvSpPr>
            <a:spLocks noGrp="1"/>
          </p:cNvSpPr>
          <p:nvPr>
            <p:ph idx="1"/>
          </p:nvPr>
        </p:nvSpPr>
        <p:spPr/>
        <p:txBody>
          <a:bodyPr>
            <a:normAutofit lnSpcReduction="10000"/>
          </a:bodyPr>
          <a:lstStyle/>
          <a:p>
            <a:r>
              <a:rPr lang="en-US" dirty="0" smtClean="0"/>
              <a:t>La </a:t>
            </a:r>
            <a:r>
              <a:rPr lang="en-US" dirty="0" err="1" smtClean="0"/>
              <a:t>cavalleria</a:t>
            </a:r>
            <a:r>
              <a:rPr lang="en-US" dirty="0" smtClean="0"/>
              <a:t> </a:t>
            </a:r>
            <a:r>
              <a:rPr lang="es-ES_tradnl" dirty="0" err="1" smtClean="0"/>
              <a:t>és</a:t>
            </a:r>
            <a:r>
              <a:rPr lang="es-ES_tradnl" dirty="0" smtClean="0"/>
              <a:t> una </a:t>
            </a:r>
            <a:r>
              <a:rPr lang="es-ES_tradnl" dirty="0" err="1" smtClean="0"/>
              <a:t>institució</a:t>
            </a:r>
            <a:r>
              <a:rPr lang="es-ES_tradnl" dirty="0" smtClean="0"/>
              <a:t> medieval militar que </a:t>
            </a:r>
            <a:r>
              <a:rPr lang="es-ES_tradnl" dirty="0" err="1" smtClean="0"/>
              <a:t>defén</a:t>
            </a:r>
            <a:r>
              <a:rPr lang="es-ES_tradnl" dirty="0" smtClean="0"/>
              <a:t> un ideal: </a:t>
            </a:r>
            <a:r>
              <a:rPr lang="es-ES_tradnl" dirty="0" err="1" smtClean="0"/>
              <a:t>fidelitat</a:t>
            </a:r>
            <a:r>
              <a:rPr lang="es-ES_tradnl" dirty="0" smtClean="0"/>
              <a:t>, </a:t>
            </a:r>
            <a:r>
              <a:rPr lang="es-ES_tradnl" dirty="0" err="1" smtClean="0"/>
              <a:t>menyspreu</a:t>
            </a:r>
            <a:r>
              <a:rPr lang="es-ES_tradnl" dirty="0" smtClean="0"/>
              <a:t> del </a:t>
            </a:r>
            <a:r>
              <a:rPr lang="es-ES_tradnl" dirty="0" err="1" smtClean="0"/>
              <a:t>sofriment</a:t>
            </a:r>
            <a:r>
              <a:rPr lang="es-ES_tradnl" dirty="0" smtClean="0"/>
              <a:t> i la </a:t>
            </a:r>
            <a:r>
              <a:rPr lang="es-ES_tradnl" dirty="0" err="1" smtClean="0"/>
              <a:t>mort</a:t>
            </a:r>
            <a:r>
              <a:rPr lang="es-ES_tradnl" dirty="0" smtClean="0"/>
              <a:t>, </a:t>
            </a:r>
            <a:r>
              <a:rPr lang="es-ES_tradnl" dirty="0" err="1" smtClean="0"/>
              <a:t>anhel</a:t>
            </a:r>
            <a:r>
              <a:rPr lang="es-ES_tradnl" dirty="0" smtClean="0"/>
              <a:t> de </a:t>
            </a:r>
            <a:r>
              <a:rPr lang="es-ES_tradnl" dirty="0" err="1" smtClean="0"/>
              <a:t>glòria</a:t>
            </a:r>
            <a:r>
              <a:rPr lang="es-ES_tradnl" dirty="0" smtClean="0"/>
              <a:t>).</a:t>
            </a:r>
          </a:p>
          <a:p>
            <a:r>
              <a:rPr lang="es-ES_tradnl" dirty="0" smtClean="0"/>
              <a:t>Defensa del </a:t>
            </a:r>
            <a:r>
              <a:rPr lang="es-ES_tradnl" dirty="0" err="1" smtClean="0"/>
              <a:t>senyor</a:t>
            </a:r>
            <a:r>
              <a:rPr lang="es-ES_tradnl" dirty="0" smtClean="0"/>
              <a:t> feudal, </a:t>
            </a:r>
            <a:r>
              <a:rPr lang="es-ES_tradnl" dirty="0" err="1" smtClean="0"/>
              <a:t>dels</a:t>
            </a:r>
            <a:r>
              <a:rPr lang="es-ES_tradnl" dirty="0" smtClean="0"/>
              <a:t> febles i de la religió</a:t>
            </a:r>
          </a:p>
          <a:p>
            <a:r>
              <a:rPr lang="es-ES_tradnl" dirty="0" err="1" smtClean="0"/>
              <a:t>Influenciats</a:t>
            </a:r>
            <a:r>
              <a:rPr lang="es-ES_tradnl" dirty="0" smtClean="0"/>
              <a:t> per la literatura anterior del </a:t>
            </a:r>
            <a:r>
              <a:rPr lang="es-ES_tradnl" dirty="0" err="1" smtClean="0"/>
              <a:t>cavaller</a:t>
            </a:r>
            <a:r>
              <a:rPr lang="es-ES_tradnl" dirty="0" smtClean="0"/>
              <a:t> </a:t>
            </a:r>
            <a:r>
              <a:rPr lang="es-ES_tradnl" dirty="0" err="1" smtClean="0"/>
              <a:t>errant</a:t>
            </a:r>
            <a:r>
              <a:rPr lang="es-ES_tradnl" dirty="0" smtClean="0"/>
              <a:t>.</a:t>
            </a:r>
          </a:p>
          <a:p>
            <a:r>
              <a:rPr lang="es-ES_tradnl" dirty="0" err="1" smtClean="0"/>
              <a:t>Lluites</a:t>
            </a:r>
            <a:r>
              <a:rPr lang="es-ES_tradnl" dirty="0" smtClean="0"/>
              <a:t> </a:t>
            </a:r>
            <a:r>
              <a:rPr lang="es-ES_tradnl" dirty="0" err="1" smtClean="0"/>
              <a:t>cavalleresques</a:t>
            </a:r>
            <a:r>
              <a:rPr lang="es-ES_tradnl" dirty="0" smtClean="0"/>
              <a:t>:</a:t>
            </a:r>
          </a:p>
          <a:p>
            <a:pPr lvl="1"/>
            <a:r>
              <a:rPr lang="es-ES_tradnl" dirty="0" smtClean="0"/>
              <a:t>Justes i </a:t>
            </a:r>
            <a:r>
              <a:rPr lang="es-ES_tradnl" dirty="0" err="1" smtClean="0"/>
              <a:t>torneigs</a:t>
            </a:r>
            <a:endParaRPr lang="es-ES_tradnl" dirty="0" smtClean="0"/>
          </a:p>
          <a:p>
            <a:pPr lvl="1"/>
            <a:r>
              <a:rPr lang="es-ES_tradnl" dirty="0" err="1" smtClean="0"/>
              <a:t>Vot</a:t>
            </a:r>
            <a:r>
              <a:rPr lang="es-ES_tradnl" dirty="0" smtClean="0"/>
              <a:t> </a:t>
            </a:r>
            <a:r>
              <a:rPr lang="es-ES_tradnl" dirty="0" err="1" smtClean="0"/>
              <a:t>cavalleresc</a:t>
            </a:r>
            <a:r>
              <a:rPr lang="es-ES_tradnl" dirty="0" smtClean="0"/>
              <a:t> (</a:t>
            </a:r>
            <a:r>
              <a:rPr lang="es-ES_tradnl" dirty="0" err="1" smtClean="0"/>
              <a:t>jurament</a:t>
            </a:r>
            <a:r>
              <a:rPr lang="es-ES_tradnl" dirty="0" smtClean="0"/>
              <a:t>, </a:t>
            </a:r>
            <a:r>
              <a:rPr lang="es-ES_tradnl" dirty="0" err="1" smtClean="0"/>
              <a:t>esquer</a:t>
            </a:r>
            <a:r>
              <a:rPr lang="es-ES_tradnl" dirty="0" smtClean="0"/>
              <a:t> de </a:t>
            </a:r>
            <a:r>
              <a:rPr lang="es-ES_tradnl" dirty="0" err="1" smtClean="0"/>
              <a:t>provocació</a:t>
            </a:r>
            <a:r>
              <a:rPr lang="es-ES_tradnl" dirty="0" smtClean="0"/>
              <a:t> de la </a:t>
            </a:r>
            <a:r>
              <a:rPr lang="es-ES_tradnl" dirty="0" err="1" smtClean="0"/>
              <a:t>lluita</a:t>
            </a:r>
            <a:endParaRPr lang="es-ES_tradnl" dirty="0" smtClean="0"/>
          </a:p>
          <a:p>
            <a:pPr lvl="1"/>
            <a:r>
              <a:rPr lang="es-ES_tradnl" dirty="0" smtClean="0"/>
              <a:t>Pas </a:t>
            </a:r>
            <a:r>
              <a:rPr lang="es-ES_tradnl" dirty="0" err="1" smtClean="0"/>
              <a:t>d’armes</a:t>
            </a:r>
            <a:r>
              <a:rPr lang="es-ES_tradnl" dirty="0" smtClean="0"/>
              <a:t> (</a:t>
            </a:r>
            <a:r>
              <a:rPr lang="es-ES_tradnl" dirty="0" err="1" smtClean="0"/>
              <a:t>novel·lització</a:t>
            </a:r>
            <a:r>
              <a:rPr lang="es-ES_tradnl" dirty="0" smtClean="0"/>
              <a:t> de la vida </a:t>
            </a:r>
            <a:r>
              <a:rPr lang="es-ES_tradnl" dirty="0" err="1" smtClean="0"/>
              <a:t>cavalleresca</a:t>
            </a:r>
            <a:r>
              <a:rPr lang="es-ES_tradnl" dirty="0" smtClean="0"/>
              <a:t>, </a:t>
            </a:r>
            <a:r>
              <a:rPr lang="es-ES_tradnl" dirty="0" err="1" smtClean="0"/>
              <a:t>sobretot</a:t>
            </a:r>
            <a:r>
              <a:rPr lang="es-ES_tradnl" dirty="0" smtClean="0"/>
              <a:t> al </a:t>
            </a:r>
            <a:r>
              <a:rPr lang="es-ES_tradnl" dirty="0" err="1" smtClean="0"/>
              <a:t>segle</a:t>
            </a:r>
            <a:r>
              <a:rPr lang="es-ES_tradnl" dirty="0" smtClean="0"/>
              <a:t> XV)</a:t>
            </a:r>
            <a:endParaRPr lang="en-US" dirty="0" smtClean="0"/>
          </a:p>
          <a:p>
            <a:r>
              <a:rPr lang="es-ES_tradnl" dirty="0" err="1" smtClean="0"/>
              <a:t>Lletres</a:t>
            </a:r>
            <a:r>
              <a:rPr lang="es-ES_tradnl" dirty="0" smtClean="0"/>
              <a:t> de batalla, el </a:t>
            </a:r>
            <a:r>
              <a:rPr lang="es-ES_tradnl" dirty="0" err="1" smtClean="0"/>
              <a:t>combat</a:t>
            </a:r>
            <a:r>
              <a:rPr lang="es-ES_tradnl" dirty="0" smtClean="0"/>
              <a:t> a </a:t>
            </a:r>
            <a:r>
              <a:rPr lang="es-ES_tradnl" dirty="0" err="1" smtClean="0"/>
              <a:t>ultrança</a:t>
            </a:r>
            <a:r>
              <a:rPr lang="es-ES_tradnl" dirty="0" smtClean="0"/>
              <a:t>, el </a:t>
            </a:r>
            <a:r>
              <a:rPr lang="es-ES_tradnl" dirty="0" err="1" smtClean="0"/>
              <a:t>deseiximent</a:t>
            </a:r>
            <a:r>
              <a:rPr lang="es-ES_tradnl" dirty="0" smtClean="0"/>
              <a:t> (</a:t>
            </a:r>
            <a:r>
              <a:rPr lang="es-ES_tradnl" dirty="0" err="1" smtClean="0"/>
              <a:t>inici</a:t>
            </a:r>
            <a:r>
              <a:rPr lang="es-ES_tradnl" dirty="0" smtClean="0"/>
              <a:t> </a:t>
            </a:r>
            <a:r>
              <a:rPr lang="es-ES_tradnl" dirty="0" err="1" smtClean="0"/>
              <a:t>d’hostilitats</a:t>
            </a:r>
            <a:r>
              <a:rPr lang="es-ES_tradnl" dirty="0" smtClean="0"/>
              <a:t>)</a:t>
            </a:r>
            <a:endParaRPr lang="en-US" dirty="0"/>
          </a:p>
        </p:txBody>
      </p:sp>
    </p:spTree>
    <p:extLst>
      <p:ext uri="{BB962C8B-B14F-4D97-AF65-F5344CB8AC3E}">
        <p14:creationId xmlns:p14="http://schemas.microsoft.com/office/powerpoint/2010/main" val="628175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Tirant lo </a:t>
            </a:r>
            <a:r>
              <a:rPr lang="es-ES_tradnl" dirty="0" err="1" smtClean="0"/>
              <a:t>Blanc</a:t>
            </a:r>
            <a:r>
              <a:rPr lang="es-ES_tradnl" dirty="0" smtClean="0"/>
              <a:t> </a:t>
            </a:r>
            <a:r>
              <a:rPr lang="mr-IN" dirty="0" smtClean="0"/>
              <a:t>–</a:t>
            </a:r>
            <a:r>
              <a:rPr lang="es-ES_tradnl" dirty="0" smtClean="0"/>
              <a:t> </a:t>
            </a:r>
            <a:r>
              <a:rPr lang="es-ES_tradnl" dirty="0" err="1" smtClean="0"/>
              <a:t>novel·la</a:t>
            </a:r>
            <a:r>
              <a:rPr lang="es-ES_tradnl" dirty="0" smtClean="0"/>
              <a:t> total</a:t>
            </a:r>
            <a:endParaRPr lang="es-ES_tradnl" dirty="0"/>
          </a:p>
        </p:txBody>
      </p:sp>
      <p:sp>
        <p:nvSpPr>
          <p:cNvPr id="3" name="Marcador de contenido 2"/>
          <p:cNvSpPr>
            <a:spLocks noGrp="1"/>
          </p:cNvSpPr>
          <p:nvPr>
            <p:ph idx="1"/>
          </p:nvPr>
        </p:nvSpPr>
        <p:spPr/>
        <p:txBody>
          <a:bodyPr/>
          <a:lstStyle/>
          <a:p>
            <a:r>
              <a:rPr lang="es-ES_tradnl" dirty="0" err="1" smtClean="0"/>
              <a:t>Novel·la</a:t>
            </a:r>
            <a:r>
              <a:rPr lang="es-ES_tradnl" dirty="0" smtClean="0"/>
              <a:t> de </a:t>
            </a:r>
            <a:r>
              <a:rPr lang="es-ES_tradnl" dirty="0" err="1" smtClean="0"/>
              <a:t>cavalleries</a:t>
            </a:r>
            <a:endParaRPr lang="es-ES_tradnl" dirty="0" smtClean="0"/>
          </a:p>
          <a:p>
            <a:r>
              <a:rPr lang="es-ES_tradnl" dirty="0" err="1" smtClean="0"/>
              <a:t>Novel·la</a:t>
            </a:r>
            <a:r>
              <a:rPr lang="es-ES_tradnl" dirty="0" smtClean="0"/>
              <a:t> </a:t>
            </a:r>
            <a:r>
              <a:rPr lang="es-ES_tradnl" dirty="0" err="1" smtClean="0"/>
              <a:t>fantàstica</a:t>
            </a:r>
            <a:endParaRPr lang="es-ES_tradnl" dirty="0" smtClean="0"/>
          </a:p>
          <a:p>
            <a:r>
              <a:rPr lang="es-ES_tradnl" dirty="0" err="1" smtClean="0"/>
              <a:t>Novel·la</a:t>
            </a:r>
            <a:r>
              <a:rPr lang="es-ES_tradnl" dirty="0" smtClean="0"/>
              <a:t> </a:t>
            </a:r>
            <a:r>
              <a:rPr lang="es-ES_tradnl" dirty="0" err="1" smtClean="0"/>
              <a:t>històrica</a:t>
            </a:r>
            <a:endParaRPr lang="es-ES_tradnl" dirty="0" smtClean="0"/>
          </a:p>
          <a:p>
            <a:r>
              <a:rPr lang="es-ES_tradnl" dirty="0" err="1" smtClean="0"/>
              <a:t>Novel·la</a:t>
            </a:r>
            <a:r>
              <a:rPr lang="es-ES_tradnl" dirty="0" smtClean="0"/>
              <a:t> militar</a:t>
            </a:r>
          </a:p>
          <a:p>
            <a:r>
              <a:rPr lang="es-ES_tradnl" dirty="0" err="1" smtClean="0"/>
              <a:t>Novel·la</a:t>
            </a:r>
            <a:r>
              <a:rPr lang="es-ES_tradnl" dirty="0" smtClean="0"/>
              <a:t> social</a:t>
            </a:r>
          </a:p>
          <a:p>
            <a:r>
              <a:rPr lang="es-ES_tradnl" dirty="0" err="1" smtClean="0"/>
              <a:t>Novel·la</a:t>
            </a:r>
            <a:r>
              <a:rPr lang="es-ES_tradnl" dirty="0" smtClean="0"/>
              <a:t> </a:t>
            </a:r>
            <a:r>
              <a:rPr lang="es-ES_tradnl" dirty="0" err="1" smtClean="0"/>
              <a:t>eròtica</a:t>
            </a:r>
            <a:endParaRPr lang="es-ES_tradnl" dirty="0" smtClean="0"/>
          </a:p>
          <a:p>
            <a:r>
              <a:rPr lang="es-ES_tradnl" dirty="0" err="1" smtClean="0"/>
              <a:t>Novel·la</a:t>
            </a:r>
            <a:r>
              <a:rPr lang="es-ES_tradnl" dirty="0" smtClean="0"/>
              <a:t> </a:t>
            </a:r>
            <a:r>
              <a:rPr lang="es-ES_tradnl" dirty="0" err="1" smtClean="0"/>
              <a:t>psicològica</a:t>
            </a:r>
            <a:endParaRPr lang="es-ES_tradnl" dirty="0" smtClean="0"/>
          </a:p>
          <a:p>
            <a:pPr marL="0" indent="0">
              <a:buNone/>
            </a:pPr>
            <a:r>
              <a:rPr lang="es-ES_tradnl" dirty="0" smtClean="0"/>
              <a:t>Totes </a:t>
            </a:r>
            <a:r>
              <a:rPr lang="es-ES_tradnl" dirty="0" err="1" smtClean="0"/>
              <a:t>alhora</a:t>
            </a:r>
            <a:r>
              <a:rPr lang="es-ES_tradnl" dirty="0" smtClean="0"/>
              <a:t> i </a:t>
            </a:r>
            <a:r>
              <a:rPr lang="es-ES_tradnl" dirty="0" err="1" smtClean="0"/>
              <a:t>cap</a:t>
            </a:r>
            <a:r>
              <a:rPr lang="es-ES_tradnl" dirty="0" smtClean="0"/>
              <a:t> </a:t>
            </a:r>
            <a:r>
              <a:rPr lang="es-ES_tradnl" dirty="0" err="1" smtClean="0"/>
              <a:t>exclusivament</a:t>
            </a:r>
            <a:r>
              <a:rPr lang="es-ES_tradnl" smtClean="0"/>
              <a:t>.</a:t>
            </a:r>
            <a:endParaRPr lang="es-ES_tradnl"/>
          </a:p>
        </p:txBody>
      </p:sp>
    </p:spTree>
    <p:extLst>
      <p:ext uri="{BB962C8B-B14F-4D97-AF65-F5344CB8AC3E}">
        <p14:creationId xmlns:p14="http://schemas.microsoft.com/office/powerpoint/2010/main" val="9935576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Tirant </a:t>
            </a:r>
            <a:r>
              <a:rPr lang="es-ES_tradnl" dirty="0"/>
              <a:t>lo </a:t>
            </a:r>
            <a:r>
              <a:rPr lang="es-ES_tradnl" dirty="0" err="1"/>
              <a:t>Blanc</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Un </a:t>
            </a:r>
            <a:r>
              <a:rPr lang="en-US" dirty="0" err="1" smtClean="0"/>
              <a:t>aspecte</a:t>
            </a:r>
            <a:r>
              <a:rPr lang="en-US" dirty="0" smtClean="0"/>
              <a:t> que </a:t>
            </a:r>
            <a:r>
              <a:rPr lang="en-US" dirty="0" err="1" smtClean="0"/>
              <a:t>sobta</a:t>
            </a:r>
            <a:r>
              <a:rPr lang="en-US" dirty="0" smtClean="0"/>
              <a:t> </a:t>
            </a:r>
            <a:r>
              <a:rPr lang="en-US" dirty="0" err="1" smtClean="0"/>
              <a:t>és</a:t>
            </a:r>
            <a:r>
              <a:rPr lang="en-US" dirty="0" smtClean="0"/>
              <a:t> que </a:t>
            </a:r>
            <a:r>
              <a:rPr lang="en-US" dirty="0" err="1" smtClean="0"/>
              <a:t>l’autor</a:t>
            </a:r>
            <a:r>
              <a:rPr lang="en-US" dirty="0" smtClean="0"/>
              <a:t> </a:t>
            </a:r>
            <a:r>
              <a:rPr lang="en-US" dirty="0" err="1" smtClean="0"/>
              <a:t>reconeix</a:t>
            </a:r>
            <a:r>
              <a:rPr lang="en-US" dirty="0" smtClean="0"/>
              <a:t> que </a:t>
            </a:r>
            <a:r>
              <a:rPr lang="en-US" dirty="0" err="1" smtClean="0"/>
              <a:t>l’obra</a:t>
            </a:r>
            <a:r>
              <a:rPr lang="en-US" dirty="0" smtClean="0"/>
              <a:t> </a:t>
            </a:r>
            <a:r>
              <a:rPr lang="en-US" dirty="0" err="1" smtClean="0"/>
              <a:t>està</a:t>
            </a:r>
            <a:r>
              <a:rPr lang="en-US" dirty="0" smtClean="0"/>
              <a:t> </a:t>
            </a:r>
            <a:r>
              <a:rPr lang="en-US" dirty="0" err="1" smtClean="0"/>
              <a:t>escrita</a:t>
            </a:r>
            <a:r>
              <a:rPr lang="en-US" dirty="0" smtClean="0"/>
              <a:t> </a:t>
            </a:r>
            <a:r>
              <a:rPr lang="en-US" dirty="0" err="1" smtClean="0"/>
              <a:t>en</a:t>
            </a:r>
            <a:r>
              <a:rPr lang="en-US" dirty="0" smtClean="0"/>
              <a:t> “</a:t>
            </a:r>
            <a:r>
              <a:rPr lang="en-US" dirty="0" err="1" smtClean="0"/>
              <a:t>llengua</a:t>
            </a:r>
            <a:r>
              <a:rPr lang="en-US" dirty="0" smtClean="0"/>
              <a:t> vulgar </a:t>
            </a:r>
            <a:r>
              <a:rPr lang="en-US" dirty="0" err="1" smtClean="0"/>
              <a:t>valenciana</a:t>
            </a:r>
            <a:r>
              <a:rPr lang="en-US" dirty="0" smtClean="0"/>
              <a:t>”, </a:t>
            </a:r>
            <a:r>
              <a:rPr lang="en-US" dirty="0" err="1" smtClean="0"/>
              <a:t>quan</a:t>
            </a:r>
            <a:r>
              <a:rPr lang="en-US" dirty="0" smtClean="0"/>
              <a:t> el </a:t>
            </a:r>
            <a:r>
              <a:rPr lang="en-US" dirty="0" err="1" smtClean="0"/>
              <a:t>català</a:t>
            </a:r>
            <a:r>
              <a:rPr lang="en-US" dirty="0" smtClean="0"/>
              <a:t> era la </a:t>
            </a:r>
            <a:r>
              <a:rPr lang="en-US" dirty="0" err="1" smtClean="0"/>
              <a:t>llengua</a:t>
            </a:r>
            <a:r>
              <a:rPr lang="en-US" dirty="0" smtClean="0"/>
              <a:t> </a:t>
            </a:r>
            <a:r>
              <a:rPr lang="en-US" dirty="0" err="1" smtClean="0"/>
              <a:t>romanç</a:t>
            </a:r>
            <a:r>
              <a:rPr lang="en-US" dirty="0" smtClean="0"/>
              <a:t> </a:t>
            </a:r>
            <a:r>
              <a:rPr lang="en-US" dirty="0" err="1" smtClean="0"/>
              <a:t>més</a:t>
            </a:r>
            <a:r>
              <a:rPr lang="en-US" dirty="0" smtClean="0"/>
              <a:t> </a:t>
            </a:r>
            <a:r>
              <a:rPr lang="en-US" dirty="0" err="1" smtClean="0"/>
              <a:t>unificada</a:t>
            </a:r>
            <a:r>
              <a:rPr lang="en-US" dirty="0" smtClean="0"/>
              <a:t> a </a:t>
            </a:r>
            <a:r>
              <a:rPr lang="en-US" dirty="0" err="1" smtClean="0"/>
              <a:t>l’Edat</a:t>
            </a:r>
            <a:r>
              <a:rPr lang="en-US" dirty="0" smtClean="0"/>
              <a:t> </a:t>
            </a:r>
            <a:r>
              <a:rPr lang="en-US" dirty="0" err="1" smtClean="0"/>
              <a:t>Mitjana</a:t>
            </a:r>
            <a:r>
              <a:rPr lang="en-US" dirty="0" smtClean="0"/>
              <a:t>. </a:t>
            </a:r>
            <a:r>
              <a:rPr lang="en-US" dirty="0" err="1" smtClean="0"/>
              <a:t>Això</a:t>
            </a:r>
            <a:r>
              <a:rPr lang="en-US" dirty="0" smtClean="0"/>
              <a:t> </a:t>
            </a:r>
            <a:r>
              <a:rPr lang="en-US" dirty="0" err="1" smtClean="0"/>
              <a:t>significa</a:t>
            </a:r>
            <a:r>
              <a:rPr lang="en-US" dirty="0" smtClean="0"/>
              <a:t>, </a:t>
            </a:r>
            <a:r>
              <a:rPr lang="en-US" dirty="0" err="1" smtClean="0"/>
              <a:t>probablement</a:t>
            </a:r>
            <a:r>
              <a:rPr lang="en-US" dirty="0" smtClean="0"/>
              <a:t>, que el </a:t>
            </a:r>
            <a:r>
              <a:rPr lang="en-US" dirty="0" err="1" smtClean="0"/>
              <a:t>llibre</a:t>
            </a:r>
            <a:r>
              <a:rPr lang="en-US" dirty="0" smtClean="0"/>
              <a:t> </a:t>
            </a:r>
            <a:r>
              <a:rPr lang="en-US" dirty="0" err="1" smtClean="0"/>
              <a:t>estava</a:t>
            </a:r>
            <a:r>
              <a:rPr lang="en-US" dirty="0" smtClean="0"/>
              <a:t> </a:t>
            </a:r>
            <a:r>
              <a:rPr lang="en-US" dirty="0" err="1" smtClean="0"/>
              <a:t>escrit</a:t>
            </a:r>
            <a:r>
              <a:rPr lang="en-US" dirty="0" smtClean="0"/>
              <a:t> </a:t>
            </a:r>
            <a:r>
              <a:rPr lang="en-US" dirty="0" err="1" smtClean="0"/>
              <a:t>en</a:t>
            </a:r>
            <a:r>
              <a:rPr lang="en-US" dirty="0" smtClean="0"/>
              <a:t> </a:t>
            </a:r>
            <a:r>
              <a:rPr lang="en-US" dirty="0" err="1" smtClean="0"/>
              <a:t>romanç</a:t>
            </a:r>
            <a:r>
              <a:rPr lang="en-US" dirty="0" smtClean="0"/>
              <a:t> de </a:t>
            </a:r>
            <a:r>
              <a:rPr lang="en-US" dirty="0" err="1" smtClean="0"/>
              <a:t>València</a:t>
            </a:r>
            <a:r>
              <a:rPr lang="en-US" dirty="0" smtClean="0"/>
              <a:t>, </a:t>
            </a:r>
            <a:r>
              <a:rPr lang="en-US" dirty="0" err="1" smtClean="0"/>
              <a:t>lluny</a:t>
            </a:r>
            <a:r>
              <a:rPr lang="en-US" dirty="0" smtClean="0"/>
              <a:t> del </a:t>
            </a:r>
            <a:r>
              <a:rPr lang="en-US" dirty="0" err="1" smtClean="0"/>
              <a:t>llenguatge</a:t>
            </a:r>
            <a:r>
              <a:rPr lang="en-US" dirty="0" smtClean="0"/>
              <a:t> de la </a:t>
            </a:r>
            <a:r>
              <a:rPr lang="en-US" dirty="0" err="1" smtClean="0"/>
              <a:t>Cancelleria</a:t>
            </a:r>
            <a:r>
              <a:rPr lang="en-US" dirty="0" smtClean="0"/>
              <a:t> </a:t>
            </a:r>
            <a:r>
              <a:rPr lang="en-US" dirty="0" err="1" smtClean="0"/>
              <a:t>reial</a:t>
            </a:r>
            <a:r>
              <a:rPr lang="en-US" dirty="0" smtClean="0"/>
              <a:t>. </a:t>
            </a:r>
          </a:p>
          <a:p>
            <a:r>
              <a:rPr lang="en-US" dirty="0" err="1" smtClean="0"/>
              <a:t>És</a:t>
            </a:r>
            <a:r>
              <a:rPr lang="en-US" dirty="0" smtClean="0"/>
              <a:t> </a:t>
            </a:r>
            <a:r>
              <a:rPr lang="en-US" dirty="0" err="1" smtClean="0"/>
              <a:t>lògic</a:t>
            </a:r>
            <a:r>
              <a:rPr lang="en-US" dirty="0" smtClean="0"/>
              <a:t> que </a:t>
            </a:r>
            <a:r>
              <a:rPr lang="en-US" dirty="0" err="1" smtClean="0"/>
              <a:t>si</a:t>
            </a:r>
            <a:r>
              <a:rPr lang="en-US" dirty="0" smtClean="0"/>
              <a:t> </a:t>
            </a:r>
            <a:r>
              <a:rPr lang="en-US" dirty="0" err="1" smtClean="0"/>
              <a:t>l’autor</a:t>
            </a:r>
            <a:r>
              <a:rPr lang="en-US" dirty="0" smtClean="0"/>
              <a:t> </a:t>
            </a:r>
            <a:r>
              <a:rPr lang="en-US" dirty="0" err="1" smtClean="0"/>
              <a:t>volia</a:t>
            </a:r>
            <a:r>
              <a:rPr lang="en-US" dirty="0" smtClean="0"/>
              <a:t> </a:t>
            </a:r>
            <a:r>
              <a:rPr lang="en-US" dirty="0" err="1" smtClean="0"/>
              <a:t>fer</a:t>
            </a:r>
            <a:r>
              <a:rPr lang="en-US" dirty="0" smtClean="0"/>
              <a:t> </a:t>
            </a:r>
            <a:r>
              <a:rPr lang="en-US" dirty="0" err="1" smtClean="0"/>
              <a:t>una</a:t>
            </a:r>
            <a:r>
              <a:rPr lang="en-US" dirty="0" smtClean="0"/>
              <a:t> </a:t>
            </a:r>
            <a:r>
              <a:rPr lang="en-US" dirty="0" err="1" smtClean="0"/>
              <a:t>obra</a:t>
            </a:r>
            <a:r>
              <a:rPr lang="en-US" dirty="0" smtClean="0"/>
              <a:t> </a:t>
            </a:r>
            <a:r>
              <a:rPr lang="en-US" dirty="0" err="1" smtClean="0"/>
              <a:t>objectiva</a:t>
            </a:r>
            <a:r>
              <a:rPr lang="en-US" dirty="0" smtClean="0"/>
              <a:t> </a:t>
            </a:r>
            <a:r>
              <a:rPr lang="en-US" dirty="0" err="1" smtClean="0"/>
              <a:t>i</a:t>
            </a:r>
            <a:r>
              <a:rPr lang="en-US" dirty="0" smtClean="0"/>
              <a:t> ”real” </a:t>
            </a:r>
            <a:r>
              <a:rPr lang="en-US" dirty="0" err="1" smtClean="0"/>
              <a:t>incorporés</a:t>
            </a:r>
            <a:r>
              <a:rPr lang="en-US" dirty="0" smtClean="0"/>
              <a:t> la </a:t>
            </a:r>
            <a:r>
              <a:rPr lang="en-US" dirty="0" err="1" smtClean="0"/>
              <a:t>parla</a:t>
            </a:r>
            <a:r>
              <a:rPr lang="en-US" dirty="0" smtClean="0"/>
              <a:t> de </a:t>
            </a:r>
            <a:r>
              <a:rPr lang="en-US" dirty="0" err="1" smtClean="0"/>
              <a:t>València</a:t>
            </a:r>
            <a:r>
              <a:rPr lang="en-US" dirty="0" smtClean="0"/>
              <a:t>. </a:t>
            </a:r>
          </a:p>
          <a:p>
            <a:r>
              <a:rPr lang="en-US" dirty="0" smtClean="0"/>
              <a:t>El </a:t>
            </a:r>
            <a:r>
              <a:rPr lang="en-US" dirty="0" err="1" smtClean="0"/>
              <a:t>llibre</a:t>
            </a:r>
            <a:r>
              <a:rPr lang="en-US" dirty="0" smtClean="0"/>
              <a:t> </a:t>
            </a:r>
            <a:r>
              <a:rPr lang="en-US" dirty="0" err="1" smtClean="0"/>
              <a:t>incorpora</a:t>
            </a:r>
            <a:r>
              <a:rPr lang="en-US" dirty="0" smtClean="0"/>
              <a:t> </a:t>
            </a:r>
            <a:r>
              <a:rPr lang="en-US" dirty="0" err="1" smtClean="0"/>
              <a:t>paraules</a:t>
            </a:r>
            <a:r>
              <a:rPr lang="en-US" dirty="0" smtClean="0"/>
              <a:t> de </a:t>
            </a:r>
            <a:r>
              <a:rPr lang="en-US" dirty="0" err="1" smtClean="0"/>
              <a:t>l’àrab</a:t>
            </a:r>
            <a:r>
              <a:rPr lang="en-US" dirty="0" smtClean="0"/>
              <a:t>, </a:t>
            </a:r>
            <a:r>
              <a:rPr lang="en-US" dirty="0" err="1" smtClean="0"/>
              <a:t>castellà</a:t>
            </a:r>
            <a:r>
              <a:rPr lang="en-US" dirty="0" smtClean="0"/>
              <a:t> I </a:t>
            </a:r>
            <a:r>
              <a:rPr lang="en-US" dirty="0" err="1" smtClean="0"/>
              <a:t>francès</a:t>
            </a:r>
            <a:r>
              <a:rPr lang="en-US" dirty="0" smtClean="0"/>
              <a:t> </a:t>
            </a:r>
            <a:r>
              <a:rPr lang="en-US" dirty="0" err="1" smtClean="0"/>
              <a:t>vinculades</a:t>
            </a:r>
            <a:r>
              <a:rPr lang="en-US" dirty="0" smtClean="0"/>
              <a:t> al </a:t>
            </a:r>
            <a:r>
              <a:rPr lang="en-US" dirty="0" err="1" smtClean="0"/>
              <a:t>vocabulari</a:t>
            </a:r>
            <a:r>
              <a:rPr lang="en-US" dirty="0" smtClean="0"/>
              <a:t> </a:t>
            </a:r>
            <a:r>
              <a:rPr lang="en-US" dirty="0" err="1" smtClean="0"/>
              <a:t>cavalleresc</a:t>
            </a:r>
            <a:r>
              <a:rPr lang="en-US" dirty="0" smtClean="0"/>
              <a:t>. </a:t>
            </a:r>
          </a:p>
          <a:p>
            <a:r>
              <a:rPr lang="en-US" dirty="0" smtClean="0"/>
              <a:t>Hi </a:t>
            </a:r>
            <a:r>
              <a:rPr lang="en-US" dirty="0" err="1" smtClean="0"/>
              <a:t>trobem</a:t>
            </a:r>
            <a:r>
              <a:rPr lang="en-US" dirty="0" smtClean="0"/>
              <a:t> dos </a:t>
            </a:r>
            <a:r>
              <a:rPr lang="en-US" dirty="0" err="1" smtClean="0"/>
              <a:t>estils</a:t>
            </a:r>
            <a:r>
              <a:rPr lang="en-US" dirty="0" smtClean="0"/>
              <a:t> de </a:t>
            </a:r>
            <a:r>
              <a:rPr lang="en-US" dirty="0" err="1" smtClean="0"/>
              <a:t>registres</a:t>
            </a:r>
            <a:r>
              <a:rPr lang="en-US" dirty="0" smtClean="0"/>
              <a:t>:</a:t>
            </a:r>
          </a:p>
          <a:p>
            <a:pPr lvl="1"/>
            <a:r>
              <a:rPr lang="en-US" dirty="0" err="1" smtClean="0"/>
              <a:t>Estil</a:t>
            </a:r>
            <a:r>
              <a:rPr lang="en-US" dirty="0" smtClean="0"/>
              <a:t> </a:t>
            </a:r>
            <a:r>
              <a:rPr lang="en-US" dirty="0" err="1" smtClean="0"/>
              <a:t>culte</a:t>
            </a:r>
            <a:r>
              <a:rPr lang="en-US" dirty="0" smtClean="0"/>
              <a:t> I ret</a:t>
            </a:r>
            <a:r>
              <a:rPr lang="es-ES_tradnl" dirty="0" err="1" smtClean="0"/>
              <a:t>òric</a:t>
            </a:r>
            <a:r>
              <a:rPr lang="es-ES_tradnl" dirty="0" smtClean="0"/>
              <a:t> “valenciana prosa” per a la </a:t>
            </a:r>
            <a:r>
              <a:rPr lang="es-ES_tradnl" dirty="0" err="1" smtClean="0"/>
              <a:t>noblesa</a:t>
            </a:r>
            <a:r>
              <a:rPr lang="es-ES_tradnl" dirty="0" smtClean="0"/>
              <a:t> valenciana. Una prosa </a:t>
            </a:r>
            <a:r>
              <a:rPr lang="es-ES_tradnl" dirty="0" err="1" smtClean="0"/>
              <a:t>recargolada</a:t>
            </a:r>
            <a:r>
              <a:rPr lang="es-ES_tradnl" dirty="0" smtClean="0"/>
              <a:t> utilizada en </a:t>
            </a:r>
            <a:r>
              <a:rPr lang="es-ES_tradnl" dirty="0" err="1" smtClean="0"/>
              <a:t>els</a:t>
            </a:r>
            <a:r>
              <a:rPr lang="es-ES_tradnl" dirty="0" smtClean="0"/>
              <a:t> </a:t>
            </a:r>
            <a:r>
              <a:rPr lang="es-ES_tradnl" dirty="0" err="1" smtClean="0"/>
              <a:t>parlaments</a:t>
            </a:r>
            <a:r>
              <a:rPr lang="es-ES_tradnl" dirty="0" smtClean="0"/>
              <a:t>, les </a:t>
            </a:r>
            <a:r>
              <a:rPr lang="es-ES_tradnl" dirty="0" err="1" smtClean="0"/>
              <a:t>lamentacions</a:t>
            </a:r>
            <a:r>
              <a:rPr lang="es-ES_tradnl" dirty="0" smtClean="0"/>
              <a:t> i </a:t>
            </a:r>
            <a:r>
              <a:rPr lang="es-ES_tradnl" dirty="0" err="1" smtClean="0"/>
              <a:t>els</a:t>
            </a:r>
            <a:r>
              <a:rPr lang="es-ES_tradnl" dirty="0" smtClean="0"/>
              <a:t> </a:t>
            </a:r>
            <a:r>
              <a:rPr lang="es-ES_tradnl" dirty="0" err="1" smtClean="0"/>
              <a:t>diàlegs</a:t>
            </a:r>
            <a:r>
              <a:rPr lang="es-ES_tradnl" dirty="0" smtClean="0"/>
              <a:t> </a:t>
            </a:r>
            <a:r>
              <a:rPr lang="es-ES_tradnl" dirty="0" err="1" smtClean="0"/>
              <a:t>erudits</a:t>
            </a:r>
            <a:r>
              <a:rPr lang="es-ES_tradnl" dirty="0" smtClean="0"/>
              <a:t>, </a:t>
            </a:r>
            <a:r>
              <a:rPr lang="es-ES_tradnl" dirty="0" err="1" smtClean="0"/>
              <a:t>on</a:t>
            </a:r>
            <a:r>
              <a:rPr lang="es-ES_tradnl" dirty="0" smtClean="0"/>
              <a:t> intenta </a:t>
            </a:r>
            <a:r>
              <a:rPr lang="es-ES_tradnl" dirty="0" err="1" smtClean="0"/>
              <a:t>reflectir</a:t>
            </a:r>
            <a:r>
              <a:rPr lang="es-ES_tradnl" dirty="0" smtClean="0"/>
              <a:t> </a:t>
            </a:r>
            <a:r>
              <a:rPr lang="es-ES_tradnl" dirty="0" err="1" smtClean="0"/>
              <a:t>alguns</a:t>
            </a:r>
            <a:r>
              <a:rPr lang="es-ES_tradnl" dirty="0" smtClean="0"/>
              <a:t> </a:t>
            </a:r>
            <a:r>
              <a:rPr lang="es-ES_tradnl" dirty="0" err="1" smtClean="0"/>
              <a:t>períodes</a:t>
            </a:r>
            <a:r>
              <a:rPr lang="es-ES_tradnl" dirty="0" smtClean="0"/>
              <a:t> </a:t>
            </a:r>
            <a:r>
              <a:rPr lang="es-ES_tradnl" dirty="0" err="1" smtClean="0"/>
              <a:t>sintàctics</a:t>
            </a:r>
            <a:r>
              <a:rPr lang="es-ES_tradnl" dirty="0" smtClean="0"/>
              <a:t> de la </a:t>
            </a:r>
            <a:r>
              <a:rPr lang="es-ES_tradnl" dirty="0" err="1" smtClean="0"/>
              <a:t>llengua</a:t>
            </a:r>
            <a:r>
              <a:rPr lang="es-ES_tradnl" dirty="0" smtClean="0"/>
              <a:t> </a:t>
            </a:r>
            <a:r>
              <a:rPr lang="es-ES_tradnl" dirty="0" err="1" smtClean="0"/>
              <a:t>llatina</a:t>
            </a:r>
            <a:r>
              <a:rPr lang="es-ES_tradnl" dirty="0" smtClean="0"/>
              <a:t>. </a:t>
            </a:r>
            <a:r>
              <a:rPr lang="es-ES_tradnl" dirty="0" err="1" smtClean="0"/>
              <a:t>Reflexa</a:t>
            </a:r>
            <a:r>
              <a:rPr lang="es-ES_tradnl" dirty="0" smtClean="0"/>
              <a:t> la </a:t>
            </a:r>
            <a:r>
              <a:rPr lang="es-ES_tradnl" dirty="0" err="1" smtClean="0"/>
              <a:t>realitat</a:t>
            </a:r>
            <a:r>
              <a:rPr lang="es-ES_tradnl" dirty="0" smtClean="0"/>
              <a:t> de </a:t>
            </a:r>
            <a:r>
              <a:rPr lang="es-ES_tradnl" dirty="0" err="1" smtClean="0"/>
              <a:t>com</a:t>
            </a:r>
            <a:r>
              <a:rPr lang="es-ES_tradnl" dirty="0" smtClean="0"/>
              <a:t> </a:t>
            </a:r>
            <a:r>
              <a:rPr lang="es-ES_tradnl" dirty="0" err="1" smtClean="0"/>
              <a:t>parlava</a:t>
            </a:r>
            <a:r>
              <a:rPr lang="es-ES_tradnl" dirty="0" smtClean="0"/>
              <a:t> la </a:t>
            </a:r>
            <a:r>
              <a:rPr lang="es-ES_tradnl" dirty="0" err="1" smtClean="0"/>
              <a:t>noblesa</a:t>
            </a:r>
            <a:r>
              <a:rPr lang="es-ES_tradnl" dirty="0" smtClean="0"/>
              <a:t> valenciana de </a:t>
            </a:r>
            <a:r>
              <a:rPr lang="es-ES_tradnl" dirty="0" err="1" smtClean="0"/>
              <a:t>l’època</a:t>
            </a:r>
            <a:r>
              <a:rPr lang="es-ES_tradnl" dirty="0" smtClean="0"/>
              <a:t>.</a:t>
            </a:r>
          </a:p>
          <a:p>
            <a:pPr lvl="1"/>
            <a:r>
              <a:rPr lang="es-ES_tradnl" dirty="0" smtClean="0"/>
              <a:t>Estil </a:t>
            </a:r>
            <a:r>
              <a:rPr lang="es-ES_tradnl" dirty="0" err="1" smtClean="0"/>
              <a:t>col·loquial</a:t>
            </a:r>
            <a:r>
              <a:rPr lang="es-ES_tradnl" dirty="0" smtClean="0"/>
              <a:t>, </a:t>
            </a:r>
            <a:r>
              <a:rPr lang="es-ES_tradnl" dirty="0" err="1" smtClean="0"/>
              <a:t>fresc</a:t>
            </a:r>
            <a:r>
              <a:rPr lang="es-ES_tradnl" dirty="0" smtClean="0"/>
              <a:t>, </a:t>
            </a:r>
            <a:r>
              <a:rPr lang="es-ES_tradnl" dirty="0" err="1" smtClean="0"/>
              <a:t>immediat</a:t>
            </a:r>
            <a:r>
              <a:rPr lang="es-ES_tradnl" dirty="0" smtClean="0"/>
              <a:t> per a la </a:t>
            </a:r>
            <a:r>
              <a:rPr lang="es-ES_tradnl" dirty="0" err="1" smtClean="0"/>
              <a:t>gent</a:t>
            </a:r>
            <a:r>
              <a:rPr lang="es-ES_tradnl" dirty="0" smtClean="0"/>
              <a:t> de </a:t>
            </a:r>
            <a:r>
              <a:rPr lang="es-ES_tradnl" dirty="0" err="1" smtClean="0"/>
              <a:t>menys</a:t>
            </a:r>
            <a:r>
              <a:rPr lang="es-ES_tradnl" dirty="0" smtClean="0"/>
              <a:t> </a:t>
            </a:r>
            <a:r>
              <a:rPr lang="es-ES_tradnl" dirty="0" err="1" smtClean="0"/>
              <a:t>categoria</a:t>
            </a:r>
            <a:r>
              <a:rPr lang="es-ES_tradnl" dirty="0" smtClean="0"/>
              <a:t> social, ple de </a:t>
            </a:r>
            <a:r>
              <a:rPr lang="es-ES_tradnl" dirty="0" err="1" smtClean="0"/>
              <a:t>refranys</a:t>
            </a:r>
            <a:r>
              <a:rPr lang="es-ES_tradnl" dirty="0" smtClean="0"/>
              <a:t>, frases </a:t>
            </a:r>
            <a:r>
              <a:rPr lang="es-ES_tradnl" dirty="0" err="1" smtClean="0"/>
              <a:t>fetes</a:t>
            </a:r>
            <a:r>
              <a:rPr lang="es-ES_tradnl" dirty="0" smtClean="0"/>
              <a:t> i </a:t>
            </a:r>
            <a:r>
              <a:rPr lang="es-ES_tradnl" dirty="0" err="1" smtClean="0"/>
              <a:t>exclamacions</a:t>
            </a:r>
            <a:r>
              <a:rPr lang="es-ES_tradnl" dirty="0" smtClean="0"/>
              <a:t>. </a:t>
            </a:r>
            <a:endParaRPr lang="en-US" dirty="0"/>
          </a:p>
        </p:txBody>
      </p:sp>
    </p:spTree>
    <p:extLst>
      <p:ext uri="{BB962C8B-B14F-4D97-AF65-F5344CB8AC3E}">
        <p14:creationId xmlns:p14="http://schemas.microsoft.com/office/powerpoint/2010/main" val="1095966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 </a:t>
            </a:r>
            <a:r>
              <a:rPr lang="en-US" dirty="0" err="1" smtClean="0"/>
              <a:t>novel·la</a:t>
            </a:r>
            <a:r>
              <a:rPr lang="en-US" dirty="0" smtClean="0"/>
              <a:t> </a:t>
            </a:r>
            <a:r>
              <a:rPr lang="en-US" dirty="0" err="1" smtClean="0"/>
              <a:t>cavallaresca</a:t>
            </a:r>
            <a:endParaRPr lang="en-US" dirty="0"/>
          </a:p>
        </p:txBody>
      </p:sp>
      <p:sp>
        <p:nvSpPr>
          <p:cNvPr id="3" name="Content Placeholder 2"/>
          <p:cNvSpPr>
            <a:spLocks noGrp="1"/>
          </p:cNvSpPr>
          <p:nvPr>
            <p:ph idx="1"/>
          </p:nvPr>
        </p:nvSpPr>
        <p:spPr/>
        <p:txBody>
          <a:bodyPr/>
          <a:lstStyle/>
          <a:p>
            <a:r>
              <a:rPr lang="ca-ES" dirty="0" smtClean="0"/>
              <a:t>La novel·la de cavalleries I la novel·la cavalleresca:</a:t>
            </a:r>
          </a:p>
          <a:p>
            <a:pPr lvl="1"/>
            <a:r>
              <a:rPr lang="ca-ES" dirty="0" smtClean="0"/>
              <a:t>Novel·la de cavalleries: Deriva de narracions des de mitjans del segle XII i donen a conèixer personatges de tradicions bretones: el rei </a:t>
            </a:r>
            <a:r>
              <a:rPr lang="ca-ES" dirty="0" err="1" smtClean="0"/>
              <a:t>Artús</a:t>
            </a:r>
            <a:r>
              <a:rPr lang="ca-ES" dirty="0" smtClean="0"/>
              <a:t>, </a:t>
            </a:r>
            <a:r>
              <a:rPr lang="ca-ES" dirty="0" err="1" smtClean="0"/>
              <a:t>Merlí</a:t>
            </a:r>
            <a:r>
              <a:rPr lang="ca-ES" dirty="0" smtClean="0"/>
              <a:t>, </a:t>
            </a:r>
            <a:r>
              <a:rPr lang="ca-ES" dirty="0" err="1" smtClean="0"/>
              <a:t>Tristany</a:t>
            </a:r>
            <a:r>
              <a:rPr lang="ca-ES" dirty="0" smtClean="0"/>
              <a:t>… Hi ha un fort component fantàstic (dracs, força descomunal, terres exòtiques i llunyanes, ambient de misteri, passat molt remot…)</a:t>
            </a:r>
          </a:p>
          <a:p>
            <a:pPr lvl="1"/>
            <a:r>
              <a:rPr lang="ca-ES" dirty="0" smtClean="0"/>
              <a:t>La novel·la cavalleresca: No té elements meravellosos, són geogràficament properes, temps immediat, protagonistes intel·ligents, valents, però humans. Perfil psicològic no lineal, complex, incorpora aspectes de la realitat del seu moment.</a:t>
            </a:r>
          </a:p>
          <a:p>
            <a:pPr marL="457200" lvl="1" indent="0">
              <a:buNone/>
            </a:pPr>
            <a:endParaRPr lang="en-US" dirty="0"/>
          </a:p>
        </p:txBody>
      </p:sp>
    </p:spTree>
    <p:extLst>
      <p:ext uri="{BB962C8B-B14F-4D97-AF65-F5344CB8AC3E}">
        <p14:creationId xmlns:p14="http://schemas.microsoft.com/office/powerpoint/2010/main" val="1184214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Curial e G</a:t>
            </a:r>
            <a:r>
              <a:rPr lang="es-ES_tradnl" dirty="0" err="1"/>
              <a:t>üelfa</a:t>
            </a:r>
            <a:r>
              <a:rPr lang="es-ES_tradnl" dirty="0"/>
              <a:t> (1435-1462)</a:t>
            </a:r>
          </a:p>
        </p:txBody>
      </p:sp>
      <p:sp>
        <p:nvSpPr>
          <p:cNvPr id="3" name="Marcador de contenido 2"/>
          <p:cNvSpPr>
            <a:spLocks noGrp="1"/>
          </p:cNvSpPr>
          <p:nvPr>
            <p:ph idx="1"/>
          </p:nvPr>
        </p:nvSpPr>
        <p:spPr/>
        <p:txBody>
          <a:bodyPr>
            <a:normAutofit fontScale="62500" lnSpcReduction="20000"/>
          </a:bodyPr>
          <a:lstStyle/>
          <a:p>
            <a:r>
              <a:rPr lang="es-ES_tradnl" dirty="0" smtClean="0"/>
              <a:t>El Curial e Güelfa es </a:t>
            </a:r>
            <a:r>
              <a:rPr lang="es-ES_tradnl" dirty="0" err="1" smtClean="0"/>
              <a:t>caracteritza</a:t>
            </a:r>
            <a:r>
              <a:rPr lang="es-ES_tradnl" dirty="0" smtClean="0"/>
              <a:t> per ser una </a:t>
            </a:r>
            <a:r>
              <a:rPr lang="es-ES_tradnl" dirty="0" err="1" smtClean="0"/>
              <a:t>novel·la</a:t>
            </a:r>
            <a:r>
              <a:rPr lang="es-ES_tradnl" dirty="0" smtClean="0"/>
              <a:t> composta, </a:t>
            </a:r>
            <a:r>
              <a:rPr lang="es-ES_tradnl" dirty="0" err="1" smtClean="0"/>
              <a:t>és</a:t>
            </a:r>
            <a:r>
              <a:rPr lang="es-ES_tradnl" dirty="0" smtClean="0"/>
              <a:t> a </a:t>
            </a:r>
            <a:r>
              <a:rPr lang="es-ES_tradnl" dirty="0" err="1" smtClean="0"/>
              <a:t>dir</a:t>
            </a:r>
            <a:r>
              <a:rPr lang="es-ES_tradnl" dirty="0" smtClean="0"/>
              <a:t> conté </a:t>
            </a:r>
            <a:r>
              <a:rPr lang="es-ES_tradnl" dirty="0" err="1" smtClean="0"/>
              <a:t>elements</a:t>
            </a:r>
            <a:r>
              <a:rPr lang="es-ES_tradnl" dirty="0" smtClean="0"/>
              <a:t> de </a:t>
            </a:r>
            <a:r>
              <a:rPr lang="es-ES_tradnl" dirty="0" err="1" smtClean="0"/>
              <a:t>procedència</a:t>
            </a:r>
            <a:r>
              <a:rPr lang="es-ES_tradnl" dirty="0" smtClean="0"/>
              <a:t> diversa </a:t>
            </a:r>
            <a:r>
              <a:rPr lang="es-ES_tradnl" dirty="0" err="1" smtClean="0"/>
              <a:t>amb</a:t>
            </a:r>
            <a:r>
              <a:rPr lang="es-ES_tradnl" dirty="0" smtClean="0"/>
              <a:t> una </a:t>
            </a:r>
            <a:r>
              <a:rPr lang="es-ES_tradnl" dirty="0" err="1" smtClean="0"/>
              <a:t>funció</a:t>
            </a:r>
            <a:r>
              <a:rPr lang="es-ES_tradnl" dirty="0" smtClean="0"/>
              <a:t> també diversa. </a:t>
            </a:r>
          </a:p>
          <a:p>
            <a:r>
              <a:rPr lang="es-ES_tradnl" dirty="0" err="1" smtClean="0"/>
              <a:t>L’autor</a:t>
            </a:r>
            <a:r>
              <a:rPr lang="es-ES_tradnl" dirty="0" smtClean="0"/>
              <a:t> hi posa </a:t>
            </a:r>
            <a:r>
              <a:rPr lang="es-ES_tradnl" dirty="0" err="1" smtClean="0"/>
              <a:t>materials</a:t>
            </a:r>
            <a:r>
              <a:rPr lang="es-ES_tradnl" dirty="0" smtClean="0"/>
              <a:t> de </a:t>
            </a:r>
            <a:r>
              <a:rPr lang="es-ES_tradnl" dirty="0" err="1" smtClean="0"/>
              <a:t>tradició</a:t>
            </a:r>
            <a:r>
              <a:rPr lang="es-ES_tradnl" dirty="0" smtClean="0"/>
              <a:t> artúrica (</a:t>
            </a:r>
            <a:r>
              <a:rPr lang="es-ES_tradnl" dirty="0" err="1" smtClean="0"/>
              <a:t>donzelles</a:t>
            </a:r>
            <a:r>
              <a:rPr lang="es-ES_tradnl" dirty="0" smtClean="0"/>
              <a:t> que </a:t>
            </a:r>
            <a:r>
              <a:rPr lang="es-ES_tradnl" dirty="0" err="1" smtClean="0"/>
              <a:t>acompanyen</a:t>
            </a:r>
            <a:r>
              <a:rPr lang="es-ES_tradnl" dirty="0" smtClean="0"/>
              <a:t> a </a:t>
            </a:r>
            <a:r>
              <a:rPr lang="es-ES_tradnl" dirty="0" err="1" smtClean="0"/>
              <a:t>cavallers</a:t>
            </a:r>
            <a:r>
              <a:rPr lang="es-ES_tradnl" dirty="0" smtClean="0"/>
              <a:t> </a:t>
            </a:r>
            <a:r>
              <a:rPr lang="es-ES_tradnl" dirty="0" err="1" smtClean="0"/>
              <a:t>errants</a:t>
            </a:r>
            <a:r>
              <a:rPr lang="es-ES_tradnl" dirty="0" smtClean="0"/>
              <a:t> i que </a:t>
            </a:r>
            <a:r>
              <a:rPr lang="es-ES_tradnl" dirty="0" err="1" smtClean="0"/>
              <a:t>són</a:t>
            </a:r>
            <a:r>
              <a:rPr lang="es-ES_tradnl" dirty="0" smtClean="0"/>
              <a:t> </a:t>
            </a:r>
            <a:r>
              <a:rPr lang="es-ES_tradnl" dirty="0" err="1" smtClean="0"/>
              <a:t>lliurades</a:t>
            </a:r>
            <a:r>
              <a:rPr lang="es-ES_tradnl" dirty="0" smtClean="0"/>
              <a:t> a </a:t>
            </a:r>
            <a:r>
              <a:rPr lang="es-ES_tradnl" dirty="0" err="1" smtClean="0"/>
              <a:t>altres</a:t>
            </a:r>
            <a:r>
              <a:rPr lang="es-ES_tradnl" dirty="0" smtClean="0"/>
              <a:t> </a:t>
            </a:r>
            <a:r>
              <a:rPr lang="es-ES_tradnl" dirty="0" err="1" smtClean="0"/>
              <a:t>cavallers</a:t>
            </a:r>
            <a:r>
              <a:rPr lang="es-ES_tradnl" dirty="0" smtClean="0"/>
              <a:t> si </a:t>
            </a:r>
            <a:r>
              <a:rPr lang="es-ES_tradnl" dirty="0" err="1" smtClean="0"/>
              <a:t>perden</a:t>
            </a:r>
            <a:r>
              <a:rPr lang="es-ES_tradnl" dirty="0" smtClean="0"/>
              <a:t> el </a:t>
            </a:r>
            <a:r>
              <a:rPr lang="es-ES_tradnl" dirty="0" err="1" smtClean="0"/>
              <a:t>combat</a:t>
            </a:r>
            <a:r>
              <a:rPr lang="es-ES_tradnl" dirty="0" smtClean="0"/>
              <a:t>), </a:t>
            </a:r>
            <a:r>
              <a:rPr lang="es-ES_tradnl" dirty="0" err="1" smtClean="0"/>
              <a:t>materials</a:t>
            </a:r>
            <a:r>
              <a:rPr lang="es-ES_tradnl" dirty="0" smtClean="0"/>
              <a:t> de la </a:t>
            </a:r>
            <a:r>
              <a:rPr lang="es-ES_tradnl" dirty="0" err="1" smtClean="0"/>
              <a:t>Crònica</a:t>
            </a:r>
            <a:r>
              <a:rPr lang="es-ES_tradnl" dirty="0" smtClean="0"/>
              <a:t> de </a:t>
            </a:r>
            <a:r>
              <a:rPr lang="es-ES_tradnl" dirty="0" err="1" smtClean="0"/>
              <a:t>Bernat</a:t>
            </a:r>
            <a:r>
              <a:rPr lang="es-ES_tradnl" dirty="0" smtClean="0"/>
              <a:t> </a:t>
            </a:r>
            <a:r>
              <a:rPr lang="es-ES_tradnl" dirty="0" err="1" smtClean="0"/>
              <a:t>Desclot</a:t>
            </a:r>
            <a:r>
              <a:rPr lang="es-ES_tradnl" dirty="0" smtClean="0"/>
              <a:t> </a:t>
            </a:r>
            <a:r>
              <a:rPr lang="es-ES_tradnl" dirty="0" err="1" smtClean="0"/>
              <a:t>amb</a:t>
            </a:r>
            <a:r>
              <a:rPr lang="es-ES_tradnl" dirty="0" smtClean="0"/>
              <a:t> la </a:t>
            </a:r>
            <a:r>
              <a:rPr lang="es-ES_tradnl" dirty="0" err="1" smtClean="0"/>
              <a:t>descripció</a:t>
            </a:r>
            <a:r>
              <a:rPr lang="es-ES_tradnl" dirty="0" smtClean="0"/>
              <a:t> del </a:t>
            </a:r>
            <a:r>
              <a:rPr lang="es-ES_tradnl" dirty="0" err="1" smtClean="0"/>
              <a:t>rei</a:t>
            </a:r>
            <a:r>
              <a:rPr lang="es-ES_tradnl" dirty="0" smtClean="0"/>
              <a:t> Pere III, de Dante i </a:t>
            </a:r>
            <a:r>
              <a:rPr lang="es-ES_tradnl" dirty="0" err="1" smtClean="0"/>
              <a:t>autors</a:t>
            </a:r>
            <a:r>
              <a:rPr lang="es-ES_tradnl" dirty="0" smtClean="0"/>
              <a:t> </a:t>
            </a:r>
            <a:r>
              <a:rPr lang="es-ES_tradnl" dirty="0" err="1" smtClean="0"/>
              <a:t>clàssics</a:t>
            </a:r>
            <a:r>
              <a:rPr lang="es-ES_tradnl" dirty="0" smtClean="0"/>
              <a:t> (</a:t>
            </a:r>
            <a:r>
              <a:rPr lang="es-ES_tradnl" dirty="0" err="1" smtClean="0"/>
              <a:t>Ovidi</a:t>
            </a:r>
            <a:r>
              <a:rPr lang="es-ES_tradnl" dirty="0" smtClean="0"/>
              <a:t> i </a:t>
            </a:r>
            <a:r>
              <a:rPr lang="es-ES_tradnl" dirty="0" err="1" smtClean="0"/>
              <a:t>Virgili</a:t>
            </a:r>
            <a:r>
              <a:rPr lang="es-ES_tradnl" dirty="0" smtClean="0"/>
              <a:t>).</a:t>
            </a:r>
          </a:p>
          <a:p>
            <a:r>
              <a:rPr lang="es-ES_tradnl" dirty="0" smtClean="0"/>
              <a:t>La tercera </a:t>
            </a:r>
            <a:r>
              <a:rPr lang="es-ES_tradnl" dirty="0" err="1" smtClean="0"/>
              <a:t>part</a:t>
            </a:r>
            <a:r>
              <a:rPr lang="es-ES_tradnl" dirty="0" smtClean="0"/>
              <a:t> conté </a:t>
            </a:r>
            <a:r>
              <a:rPr lang="es-ES_tradnl" dirty="0" err="1" smtClean="0"/>
              <a:t>molts</a:t>
            </a:r>
            <a:r>
              <a:rPr lang="es-ES_tradnl" dirty="0" smtClean="0"/>
              <a:t> </a:t>
            </a:r>
            <a:r>
              <a:rPr lang="es-ES_tradnl" dirty="0" err="1" smtClean="0"/>
              <a:t>elements</a:t>
            </a:r>
            <a:r>
              <a:rPr lang="es-ES_tradnl" dirty="0" smtClean="0"/>
              <a:t> </a:t>
            </a:r>
            <a:r>
              <a:rPr lang="es-ES_tradnl" dirty="0" err="1" smtClean="0"/>
              <a:t>al·legòrics</a:t>
            </a:r>
            <a:r>
              <a:rPr lang="es-ES_tradnl" dirty="0" smtClean="0"/>
              <a:t> i </a:t>
            </a:r>
            <a:r>
              <a:rPr lang="es-ES_tradnl" dirty="0" err="1" smtClean="0"/>
              <a:t>mitològics</a:t>
            </a:r>
            <a:r>
              <a:rPr lang="es-ES_tradnl" dirty="0" smtClean="0"/>
              <a:t> que, si </a:t>
            </a:r>
            <a:r>
              <a:rPr lang="es-ES_tradnl" dirty="0" err="1" smtClean="0"/>
              <a:t>bé</a:t>
            </a:r>
            <a:r>
              <a:rPr lang="es-ES_tradnl" dirty="0" smtClean="0"/>
              <a:t> </a:t>
            </a:r>
            <a:r>
              <a:rPr lang="es-ES_tradnl" dirty="0" err="1" smtClean="0"/>
              <a:t>són</a:t>
            </a:r>
            <a:r>
              <a:rPr lang="es-ES_tradnl" dirty="0" smtClean="0"/>
              <a:t> </a:t>
            </a:r>
            <a:r>
              <a:rPr lang="es-ES_tradnl" dirty="0" err="1" smtClean="0"/>
              <a:t>habituals</a:t>
            </a:r>
            <a:r>
              <a:rPr lang="es-ES_tradnl" dirty="0" smtClean="0"/>
              <a:t> en la literatura de </a:t>
            </a:r>
            <a:r>
              <a:rPr lang="es-ES_tradnl" dirty="0" err="1" smtClean="0"/>
              <a:t>l’Edat</a:t>
            </a:r>
            <a:r>
              <a:rPr lang="es-ES_tradnl" dirty="0" smtClean="0"/>
              <a:t> </a:t>
            </a:r>
            <a:r>
              <a:rPr lang="es-ES_tradnl" dirty="0" err="1" smtClean="0"/>
              <a:t>Mitjana</a:t>
            </a:r>
            <a:r>
              <a:rPr lang="es-ES_tradnl" dirty="0" smtClean="0"/>
              <a:t>, també poden representar un </a:t>
            </a:r>
            <a:r>
              <a:rPr lang="es-ES_tradnl" dirty="0" err="1" smtClean="0"/>
              <a:t>acostament</a:t>
            </a:r>
            <a:r>
              <a:rPr lang="es-ES_tradnl" dirty="0" smtClean="0"/>
              <a:t> a </a:t>
            </a:r>
            <a:r>
              <a:rPr lang="es-ES_tradnl" dirty="0" err="1" smtClean="0"/>
              <a:t>posicions</a:t>
            </a:r>
            <a:r>
              <a:rPr lang="es-ES_tradnl" dirty="0" smtClean="0"/>
              <a:t> </a:t>
            </a:r>
            <a:r>
              <a:rPr lang="es-ES_tradnl" dirty="0" err="1" smtClean="0"/>
              <a:t>més</a:t>
            </a:r>
            <a:r>
              <a:rPr lang="es-ES_tradnl" dirty="0" smtClean="0"/>
              <a:t> </a:t>
            </a:r>
            <a:r>
              <a:rPr lang="es-ES_tradnl" dirty="0" err="1" smtClean="0"/>
              <a:t>humanistes</a:t>
            </a:r>
            <a:r>
              <a:rPr lang="es-ES_tradnl" dirty="0" smtClean="0"/>
              <a:t> i </a:t>
            </a:r>
            <a:r>
              <a:rPr lang="es-ES_tradnl" dirty="0" err="1" smtClean="0"/>
              <a:t>renaixentistes</a:t>
            </a:r>
            <a:r>
              <a:rPr lang="es-ES_tradnl" dirty="0" smtClean="0"/>
              <a:t>.</a:t>
            </a:r>
          </a:p>
          <a:p>
            <a:r>
              <a:rPr lang="es-ES_tradnl" dirty="0" smtClean="0"/>
              <a:t>En </a:t>
            </a:r>
            <a:r>
              <a:rPr lang="es-ES_tradnl" dirty="0" err="1" smtClean="0"/>
              <a:t>tot</a:t>
            </a:r>
            <a:r>
              <a:rPr lang="es-ES_tradnl" dirty="0" smtClean="0"/>
              <a:t> cas </a:t>
            </a:r>
            <a:r>
              <a:rPr lang="es-ES_tradnl" dirty="0" err="1" smtClean="0"/>
              <a:t>és</a:t>
            </a:r>
            <a:r>
              <a:rPr lang="es-ES_tradnl" dirty="0" smtClean="0"/>
              <a:t> una obra del </a:t>
            </a:r>
            <a:r>
              <a:rPr lang="es-ES_tradnl" dirty="0" err="1" smtClean="0"/>
              <a:t>segle</a:t>
            </a:r>
            <a:r>
              <a:rPr lang="es-ES_tradnl" dirty="0" smtClean="0"/>
              <a:t> XV per diversos </a:t>
            </a:r>
            <a:r>
              <a:rPr lang="es-ES_tradnl" dirty="0" err="1" smtClean="0"/>
              <a:t>motius</a:t>
            </a:r>
            <a:r>
              <a:rPr lang="es-ES_tradnl" dirty="0" smtClean="0"/>
              <a:t>: </a:t>
            </a:r>
            <a:r>
              <a:rPr lang="es-ES_tradnl" dirty="0" err="1" smtClean="0"/>
              <a:t>diversitat</a:t>
            </a:r>
            <a:r>
              <a:rPr lang="es-ES_tradnl" dirty="0" smtClean="0"/>
              <a:t> </a:t>
            </a:r>
            <a:r>
              <a:rPr lang="es-ES_tradnl" dirty="0" err="1" smtClean="0"/>
              <a:t>d’elements</a:t>
            </a:r>
            <a:r>
              <a:rPr lang="es-ES_tradnl" dirty="0" smtClean="0"/>
              <a:t> que integren la </a:t>
            </a:r>
            <a:r>
              <a:rPr lang="es-ES_tradnl" dirty="0" err="1" smtClean="0"/>
              <a:t>novel·la</a:t>
            </a:r>
            <a:r>
              <a:rPr lang="es-ES_tradnl" dirty="0" smtClean="0"/>
              <a:t>, </a:t>
            </a:r>
            <a:r>
              <a:rPr lang="es-ES_tradnl" dirty="0" err="1" smtClean="0"/>
              <a:t>ampliació</a:t>
            </a:r>
            <a:r>
              <a:rPr lang="es-ES_tradnl" dirty="0" smtClean="0"/>
              <a:t> del </a:t>
            </a:r>
            <a:r>
              <a:rPr lang="es-ES_tradnl" dirty="0" err="1" smtClean="0"/>
              <a:t>món</a:t>
            </a:r>
            <a:r>
              <a:rPr lang="es-ES_tradnl" dirty="0" smtClean="0"/>
              <a:t> </a:t>
            </a:r>
            <a:r>
              <a:rPr lang="es-ES_tradnl" dirty="0" err="1" smtClean="0"/>
              <a:t>novel·lesc</a:t>
            </a:r>
            <a:r>
              <a:rPr lang="es-ES_tradnl" dirty="0" smtClean="0"/>
              <a:t>, </a:t>
            </a:r>
            <a:r>
              <a:rPr lang="es-ES_tradnl" dirty="0" err="1" smtClean="0"/>
              <a:t>afany</a:t>
            </a:r>
            <a:r>
              <a:rPr lang="es-ES_tradnl" dirty="0" smtClean="0"/>
              <a:t> de </a:t>
            </a:r>
            <a:r>
              <a:rPr lang="es-ES_tradnl" dirty="0" err="1" smtClean="0"/>
              <a:t>realisme</a:t>
            </a:r>
            <a:r>
              <a:rPr lang="es-ES_tradnl" dirty="0" smtClean="0"/>
              <a:t> i la </a:t>
            </a:r>
            <a:r>
              <a:rPr lang="es-ES_tradnl" dirty="0" err="1" smtClean="0"/>
              <a:t>ironia</a:t>
            </a:r>
            <a:r>
              <a:rPr lang="es-ES_tradnl" dirty="0" smtClean="0"/>
              <a:t>. </a:t>
            </a:r>
          </a:p>
          <a:p>
            <a:r>
              <a:rPr lang="es-ES_tradnl" dirty="0" err="1" smtClean="0"/>
              <a:t>És</a:t>
            </a:r>
            <a:r>
              <a:rPr lang="es-ES_tradnl" dirty="0" smtClean="0"/>
              <a:t> una </a:t>
            </a:r>
            <a:r>
              <a:rPr lang="es-ES_tradnl" dirty="0" err="1" smtClean="0"/>
              <a:t>època</a:t>
            </a:r>
            <a:r>
              <a:rPr lang="es-ES_tradnl" dirty="0" smtClean="0"/>
              <a:t> de </a:t>
            </a:r>
            <a:r>
              <a:rPr lang="es-ES_tradnl" dirty="0" err="1" smtClean="0"/>
              <a:t>canvi</a:t>
            </a:r>
            <a:r>
              <a:rPr lang="es-ES_tradnl" dirty="0" smtClean="0"/>
              <a:t> </a:t>
            </a:r>
            <a:r>
              <a:rPr lang="es-ES_tradnl" dirty="0" err="1" smtClean="0"/>
              <a:t>dels</a:t>
            </a:r>
            <a:r>
              <a:rPr lang="es-ES_tradnl" dirty="0" smtClean="0"/>
              <a:t> </a:t>
            </a:r>
            <a:r>
              <a:rPr lang="es-ES_tradnl" dirty="0" err="1" smtClean="0"/>
              <a:t>valors</a:t>
            </a:r>
            <a:r>
              <a:rPr lang="es-ES_tradnl" dirty="0" smtClean="0"/>
              <a:t> </a:t>
            </a:r>
            <a:r>
              <a:rPr lang="es-ES_tradnl" dirty="0" err="1" smtClean="0"/>
              <a:t>socials</a:t>
            </a:r>
            <a:r>
              <a:rPr lang="es-ES_tradnl" dirty="0" smtClean="0"/>
              <a:t> i la </a:t>
            </a:r>
            <a:r>
              <a:rPr lang="es-ES_tradnl" dirty="0" err="1" smtClean="0"/>
              <a:t>novel·la</a:t>
            </a:r>
            <a:r>
              <a:rPr lang="es-ES_tradnl" dirty="0" smtClean="0"/>
              <a:t> </a:t>
            </a:r>
            <a:r>
              <a:rPr lang="es-ES_tradnl" dirty="0" err="1" smtClean="0"/>
              <a:t>és</a:t>
            </a:r>
            <a:r>
              <a:rPr lang="es-ES_tradnl" dirty="0" smtClean="0"/>
              <a:t> un </a:t>
            </a:r>
            <a:r>
              <a:rPr lang="es-ES_tradnl" dirty="0" err="1" smtClean="0"/>
              <a:t>reflex</a:t>
            </a:r>
            <a:r>
              <a:rPr lang="es-ES_tradnl" dirty="0" smtClean="0"/>
              <a:t>.</a:t>
            </a:r>
          </a:p>
          <a:p>
            <a:r>
              <a:rPr lang="es-ES_tradnl" dirty="0" smtClean="0"/>
              <a:t>El </a:t>
            </a:r>
            <a:r>
              <a:rPr lang="es-ES_tradnl" dirty="0" err="1" smtClean="0"/>
              <a:t>seu</a:t>
            </a:r>
            <a:r>
              <a:rPr lang="es-ES_tradnl" dirty="0" smtClean="0"/>
              <a:t> </a:t>
            </a:r>
            <a:r>
              <a:rPr lang="es-ES_tradnl" dirty="0" err="1" smtClean="0"/>
              <a:t>caràcter</a:t>
            </a:r>
            <a:r>
              <a:rPr lang="es-ES_tradnl" dirty="0" smtClean="0"/>
              <a:t> compost es </a:t>
            </a:r>
            <a:r>
              <a:rPr lang="es-ES_tradnl" dirty="0" err="1" smtClean="0"/>
              <a:t>veu</a:t>
            </a:r>
            <a:r>
              <a:rPr lang="es-ES_tradnl" dirty="0" smtClean="0"/>
              <a:t> també en la </a:t>
            </a:r>
            <a:r>
              <a:rPr lang="es-ES_tradnl" dirty="0" err="1" smtClean="0"/>
              <a:t>llengua</a:t>
            </a:r>
            <a:r>
              <a:rPr lang="es-ES_tradnl" dirty="0" smtClean="0"/>
              <a:t>: </a:t>
            </a:r>
            <a:r>
              <a:rPr lang="es-ES_tradnl" dirty="0" err="1" smtClean="0"/>
              <a:t>modismes</a:t>
            </a:r>
            <a:r>
              <a:rPr lang="es-ES_tradnl" dirty="0" smtClean="0"/>
              <a:t> </a:t>
            </a:r>
            <a:r>
              <a:rPr lang="es-ES_tradnl" dirty="0" err="1" smtClean="0"/>
              <a:t>populars</a:t>
            </a:r>
            <a:r>
              <a:rPr lang="es-ES_tradnl" dirty="0" smtClean="0"/>
              <a:t>, </a:t>
            </a:r>
            <a:r>
              <a:rPr lang="es-ES_tradnl" dirty="0" err="1" smtClean="0"/>
              <a:t>diàlegs</a:t>
            </a:r>
            <a:r>
              <a:rPr lang="es-ES_tradnl" dirty="0" smtClean="0"/>
              <a:t> </a:t>
            </a:r>
            <a:r>
              <a:rPr lang="es-ES_tradnl" dirty="0" err="1" smtClean="0"/>
              <a:t>d’estil</a:t>
            </a:r>
            <a:r>
              <a:rPr lang="es-ES_tradnl" dirty="0" smtClean="0"/>
              <a:t> </a:t>
            </a:r>
            <a:r>
              <a:rPr lang="es-ES_tradnl" dirty="0" err="1" smtClean="0"/>
              <a:t>directe</a:t>
            </a:r>
            <a:r>
              <a:rPr lang="es-ES_tradnl" dirty="0" smtClean="0"/>
              <a:t> i estructures </a:t>
            </a:r>
            <a:r>
              <a:rPr lang="es-ES_tradnl" dirty="0" err="1" smtClean="0"/>
              <a:t>sintàctiques</a:t>
            </a:r>
            <a:r>
              <a:rPr lang="es-ES_tradnl" dirty="0" smtClean="0"/>
              <a:t> </a:t>
            </a:r>
            <a:r>
              <a:rPr lang="es-ES_tradnl" dirty="0" err="1" smtClean="0"/>
              <a:t>llatines</a:t>
            </a:r>
            <a:r>
              <a:rPr lang="es-ES_tradnl" dirty="0" smtClean="0"/>
              <a:t>. </a:t>
            </a:r>
          </a:p>
          <a:p>
            <a:r>
              <a:rPr lang="es-ES_tradnl" dirty="0" smtClean="0"/>
              <a:t>El </a:t>
            </a:r>
            <a:r>
              <a:rPr lang="es-ES_tradnl" dirty="0" err="1" smtClean="0"/>
              <a:t>tipus</a:t>
            </a:r>
            <a:r>
              <a:rPr lang="es-ES_tradnl" dirty="0" smtClean="0"/>
              <a:t> de </a:t>
            </a:r>
            <a:r>
              <a:rPr lang="es-ES_tradnl" dirty="0" err="1" smtClean="0"/>
              <a:t>llengua</a:t>
            </a:r>
            <a:r>
              <a:rPr lang="es-ES_tradnl" dirty="0" smtClean="0"/>
              <a:t> </a:t>
            </a:r>
            <a:r>
              <a:rPr lang="es-ES_tradnl" dirty="0" err="1" smtClean="0"/>
              <a:t>d’adapta</a:t>
            </a:r>
            <a:r>
              <a:rPr lang="es-ES_tradnl" dirty="0" smtClean="0"/>
              <a:t> també a cada </a:t>
            </a:r>
            <a:r>
              <a:rPr lang="es-ES_tradnl" dirty="0" err="1" smtClean="0"/>
              <a:t>personatge</a:t>
            </a:r>
            <a:r>
              <a:rPr lang="es-ES_tradnl" dirty="0" smtClean="0"/>
              <a:t> </a:t>
            </a:r>
            <a:r>
              <a:rPr lang="es-ES_tradnl" dirty="0" err="1" smtClean="0"/>
              <a:t>amb</a:t>
            </a:r>
            <a:r>
              <a:rPr lang="es-ES_tradnl" dirty="0" smtClean="0"/>
              <a:t> una clara </a:t>
            </a:r>
            <a:r>
              <a:rPr lang="es-ES_tradnl" dirty="0" err="1" smtClean="0"/>
              <a:t>voluntat</a:t>
            </a:r>
            <a:r>
              <a:rPr lang="es-ES_tradnl" dirty="0" smtClean="0"/>
              <a:t> de </a:t>
            </a:r>
            <a:r>
              <a:rPr lang="es-ES_tradnl" dirty="0" err="1" smtClean="0"/>
              <a:t>precisió</a:t>
            </a:r>
            <a:r>
              <a:rPr lang="es-ES_tradnl" dirty="0" smtClean="0"/>
              <a:t>.</a:t>
            </a:r>
          </a:p>
          <a:p>
            <a:r>
              <a:rPr lang="es-ES_tradnl" dirty="0" smtClean="0"/>
              <a:t>A tota la </a:t>
            </a:r>
            <a:r>
              <a:rPr lang="es-ES_tradnl" dirty="0" err="1" smtClean="0"/>
              <a:t>novel·la</a:t>
            </a:r>
            <a:r>
              <a:rPr lang="es-ES_tradnl" dirty="0" smtClean="0"/>
              <a:t> </a:t>
            </a:r>
            <a:r>
              <a:rPr lang="es-ES_tradnl" dirty="0" err="1" smtClean="0"/>
              <a:t>és</a:t>
            </a:r>
            <a:r>
              <a:rPr lang="es-ES_tradnl" dirty="0" smtClean="0"/>
              <a:t> </a:t>
            </a:r>
            <a:r>
              <a:rPr lang="es-ES_tradnl" dirty="0" err="1" smtClean="0"/>
              <a:t>molt</a:t>
            </a:r>
            <a:r>
              <a:rPr lang="es-ES_tradnl" dirty="0" smtClean="0"/>
              <a:t> </a:t>
            </a:r>
            <a:r>
              <a:rPr lang="es-ES_tradnl" dirty="0" err="1" smtClean="0"/>
              <a:t>present</a:t>
            </a:r>
            <a:r>
              <a:rPr lang="es-ES_tradnl" dirty="0" smtClean="0"/>
              <a:t> </a:t>
            </a:r>
            <a:r>
              <a:rPr lang="es-ES_tradnl" dirty="0" err="1" smtClean="0"/>
              <a:t>l’humor</a:t>
            </a:r>
            <a:r>
              <a:rPr lang="es-ES_tradnl" dirty="0" smtClean="0"/>
              <a:t> i la </a:t>
            </a:r>
            <a:r>
              <a:rPr lang="es-ES_tradnl" dirty="0" err="1" smtClean="0"/>
              <a:t>ironia</a:t>
            </a:r>
            <a:r>
              <a:rPr lang="es-ES_tradnl" dirty="0" smtClean="0"/>
              <a:t>, les frases de doble </a:t>
            </a:r>
            <a:r>
              <a:rPr lang="es-ES_tradnl" dirty="0" err="1" smtClean="0"/>
              <a:t>sentit</a:t>
            </a:r>
            <a:r>
              <a:rPr lang="es-ES_tradnl" dirty="0" smtClean="0"/>
              <a:t>, </a:t>
            </a:r>
            <a:r>
              <a:rPr lang="es-ES_tradnl" dirty="0" err="1" smtClean="0"/>
              <a:t>especialment</a:t>
            </a:r>
            <a:r>
              <a:rPr lang="es-ES_tradnl" dirty="0" smtClean="0"/>
              <a:t> en </a:t>
            </a:r>
            <a:r>
              <a:rPr lang="es-ES_tradnl" dirty="0" err="1" smtClean="0"/>
              <a:t>els</a:t>
            </a:r>
            <a:r>
              <a:rPr lang="es-ES_tradnl" dirty="0" smtClean="0"/>
              <a:t> </a:t>
            </a:r>
            <a:r>
              <a:rPr lang="es-ES_tradnl" dirty="0" err="1" smtClean="0"/>
              <a:t>episodis</a:t>
            </a:r>
            <a:r>
              <a:rPr lang="es-ES_tradnl" dirty="0" smtClean="0"/>
              <a:t> </a:t>
            </a:r>
            <a:r>
              <a:rPr lang="es-ES_tradnl" dirty="0" err="1" smtClean="0"/>
              <a:t>eròtics</a:t>
            </a:r>
            <a:r>
              <a:rPr lang="es-ES_tradnl" dirty="0" smtClean="0"/>
              <a:t>, </a:t>
            </a:r>
            <a:r>
              <a:rPr lang="es-ES_tradnl" dirty="0" err="1" smtClean="0"/>
              <a:t>molt</a:t>
            </a:r>
            <a:r>
              <a:rPr lang="es-ES_tradnl" dirty="0" smtClean="0"/>
              <a:t> </a:t>
            </a:r>
            <a:r>
              <a:rPr lang="es-ES_tradnl" dirty="0" err="1" smtClean="0"/>
              <a:t>refinats</a:t>
            </a:r>
            <a:r>
              <a:rPr lang="es-ES_tradnl" dirty="0" smtClean="0"/>
              <a:t> i </a:t>
            </a:r>
            <a:r>
              <a:rPr lang="es-ES_tradnl" dirty="0" err="1" smtClean="0"/>
              <a:t>presents</a:t>
            </a:r>
            <a:r>
              <a:rPr lang="es-ES_tradnl" dirty="0" smtClean="0"/>
              <a:t> en tota </a:t>
            </a:r>
            <a:r>
              <a:rPr lang="es-ES_tradnl" dirty="0" err="1" smtClean="0"/>
              <a:t>l’obra</a:t>
            </a:r>
            <a:r>
              <a:rPr lang="es-ES_tradnl" dirty="0" smtClean="0"/>
              <a:t>.</a:t>
            </a:r>
            <a:endParaRPr lang="es-ES_tradnl" dirty="0"/>
          </a:p>
        </p:txBody>
      </p:sp>
    </p:spTree>
    <p:extLst>
      <p:ext uri="{BB962C8B-B14F-4D97-AF65-F5344CB8AC3E}">
        <p14:creationId xmlns:p14="http://schemas.microsoft.com/office/powerpoint/2010/main" val="1656324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Curial e G</a:t>
            </a:r>
            <a:r>
              <a:rPr lang="es-ES_tradnl" dirty="0" err="1" smtClean="0"/>
              <a:t>üelfa</a:t>
            </a:r>
            <a:r>
              <a:rPr lang="es-ES_tradnl" dirty="0" smtClean="0"/>
              <a:t> (1435-1462)</a:t>
            </a:r>
            <a:endParaRPr lang="en-US" dirty="0"/>
          </a:p>
        </p:txBody>
      </p:sp>
      <p:sp>
        <p:nvSpPr>
          <p:cNvPr id="3" name="Content Placeholder 2"/>
          <p:cNvSpPr>
            <a:spLocks noGrp="1"/>
          </p:cNvSpPr>
          <p:nvPr>
            <p:ph idx="1"/>
          </p:nvPr>
        </p:nvSpPr>
        <p:spPr/>
        <p:txBody>
          <a:bodyPr>
            <a:normAutofit fontScale="77500" lnSpcReduction="20000"/>
          </a:bodyPr>
          <a:lstStyle/>
          <a:p>
            <a:r>
              <a:rPr lang="ca-ES" dirty="0" smtClean="0"/>
              <a:t>Autor anònim. Diverses teories. La més plausible és que l’autor for Íñigo de </a:t>
            </a:r>
            <a:r>
              <a:rPr lang="ca-ES" dirty="0" err="1" smtClean="0"/>
              <a:t>Ávalos</a:t>
            </a:r>
            <a:r>
              <a:rPr lang="ca-ES" smtClean="0"/>
              <a:t>.</a:t>
            </a:r>
            <a:endParaRPr lang="ca-ES" dirty="0" smtClean="0"/>
          </a:p>
          <a:p>
            <a:r>
              <a:rPr lang="ca-ES" dirty="0" smtClean="0"/>
              <a:t>Trobada per Manuel Milà i Fontanals el 1876 a Madrid, es conserva un únic manuscrit a la Biblioteca Nacional de Madrid.</a:t>
            </a:r>
          </a:p>
          <a:p>
            <a:r>
              <a:rPr lang="ca-ES" dirty="0" smtClean="0"/>
              <a:t>La novel·la s’edita en 1901, i la seva popularitat fa que es tradueixi a diverses llengües.</a:t>
            </a:r>
            <a:endParaRPr lang="ca-ES" dirty="0" smtClean="0"/>
          </a:p>
          <a:p>
            <a:r>
              <a:rPr lang="ca-ES" dirty="0" smtClean="0"/>
              <a:t>Novel·la dividida en tres parts, anomenades llibres:</a:t>
            </a:r>
          </a:p>
          <a:p>
            <a:pPr lvl="1"/>
            <a:r>
              <a:rPr lang="ca-ES" dirty="0" smtClean="0"/>
              <a:t>Primera part: </a:t>
            </a:r>
          </a:p>
          <a:p>
            <a:pPr lvl="2"/>
            <a:r>
              <a:rPr lang="ca-ES" dirty="0" smtClean="0"/>
              <a:t>Curial arriba a </a:t>
            </a:r>
            <a:r>
              <a:rPr lang="ca-ES" dirty="0" err="1" smtClean="0"/>
              <a:t>Montferrat</a:t>
            </a:r>
            <a:r>
              <a:rPr lang="ca-ES" dirty="0" smtClean="0"/>
              <a:t> per rebre educació pròpia d’un cavaller.</a:t>
            </a:r>
          </a:p>
          <a:p>
            <a:pPr lvl="2"/>
            <a:r>
              <a:rPr lang="ca-ES" dirty="0" smtClean="0"/>
              <a:t>Güelfa, viuda de 15 anys, s’enamora de Curial i decideix de protegir-lo a través d’un ancià cavaller.</a:t>
            </a:r>
          </a:p>
          <a:p>
            <a:pPr lvl="2"/>
            <a:r>
              <a:rPr lang="ca-ES" dirty="0" smtClean="0"/>
              <a:t>Güelfa confessa el seu amor a Curial i li demana que guanyi honor i fama per poder obtenir el seu amor.</a:t>
            </a:r>
          </a:p>
          <a:p>
            <a:pPr lvl="2"/>
            <a:r>
              <a:rPr lang="ca-ES" dirty="0" smtClean="0"/>
              <a:t>A </a:t>
            </a:r>
            <a:r>
              <a:rPr lang="ca-ES" dirty="0" err="1" smtClean="0"/>
              <a:t>Montferrat</a:t>
            </a:r>
            <a:r>
              <a:rPr lang="ca-ES" dirty="0" smtClean="0"/>
              <a:t> arriba un missatger que busca un cavaller per acusar-lo d’adulteri amb la duquessa </a:t>
            </a:r>
            <a:r>
              <a:rPr lang="ca-ES" dirty="0" err="1" smtClean="0"/>
              <a:t>d’Ostalriche</a:t>
            </a:r>
            <a:r>
              <a:rPr lang="ca-ES" dirty="0" smtClean="0"/>
              <a:t>. Curial marxa a Àustria amb aquest cavaller per defensar aquestes calúmnies.</a:t>
            </a:r>
          </a:p>
          <a:p>
            <a:pPr lvl="2"/>
            <a:r>
              <a:rPr lang="ca-ES" dirty="0" smtClean="0"/>
              <a:t>Curial guanya fama pel camí, vencen els calumniadors i els ducs de </a:t>
            </a:r>
            <a:r>
              <a:rPr lang="ca-ES" dirty="0" err="1" smtClean="0"/>
              <a:t>Baviera</a:t>
            </a:r>
            <a:r>
              <a:rPr lang="ca-ES" dirty="0" smtClean="0"/>
              <a:t> li ofereixen en matrimoni </a:t>
            </a:r>
            <a:r>
              <a:rPr lang="ca-ES" dirty="0" err="1" smtClean="0"/>
              <a:t>Laquesis</a:t>
            </a:r>
            <a:r>
              <a:rPr lang="ca-ES" dirty="0" smtClean="0"/>
              <a:t>, la seva filla. </a:t>
            </a:r>
            <a:r>
              <a:rPr lang="ca-ES" dirty="0" err="1" smtClean="0"/>
              <a:t>Laquesis</a:t>
            </a:r>
            <a:r>
              <a:rPr lang="ca-ES" dirty="0" smtClean="0"/>
              <a:t>, la dona més bella d’Alemanya, s’enamora de Curial i aquest comença a oblidar Güelfa.</a:t>
            </a:r>
          </a:p>
          <a:p>
            <a:pPr lvl="2"/>
            <a:r>
              <a:rPr lang="ca-ES" dirty="0" smtClean="0"/>
              <a:t>Güelfa té notícies de la victòria de Curial, però també de </a:t>
            </a:r>
            <a:r>
              <a:rPr lang="ca-ES" dirty="0" err="1" smtClean="0"/>
              <a:t>Laquesis</a:t>
            </a:r>
            <a:r>
              <a:rPr lang="ca-ES" dirty="0" smtClean="0"/>
              <a:t>, i comença un període intens de gelosia.</a:t>
            </a:r>
          </a:p>
          <a:p>
            <a:pPr lvl="2"/>
            <a:r>
              <a:rPr lang="ca-ES" dirty="0" smtClean="0"/>
              <a:t>Curial és pràcticament obligat a tornar a </a:t>
            </a:r>
            <a:r>
              <a:rPr lang="ca-ES" dirty="0" err="1" smtClean="0"/>
              <a:t>Montferrat</a:t>
            </a:r>
            <a:r>
              <a:rPr lang="ca-ES" dirty="0" smtClean="0"/>
              <a:t> a fer un torneig on guanyarà un cavaller pretendent de Güelfa. Així acaba la primera part de Curial, fins als seus 20 anys.</a:t>
            </a:r>
            <a:endParaRPr lang="ca-ES" dirty="0" smtClean="0"/>
          </a:p>
        </p:txBody>
      </p:sp>
    </p:spTree>
    <p:extLst>
      <p:ext uri="{BB962C8B-B14F-4D97-AF65-F5344CB8AC3E}">
        <p14:creationId xmlns:p14="http://schemas.microsoft.com/office/powerpoint/2010/main" val="1947867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Curial e G</a:t>
            </a:r>
            <a:r>
              <a:rPr lang="es-ES_tradnl" dirty="0" err="1" smtClean="0"/>
              <a:t>üelfa</a:t>
            </a:r>
            <a:r>
              <a:rPr lang="es-ES_tradnl" dirty="0" smtClean="0"/>
              <a:t> (1435-1462)</a:t>
            </a:r>
            <a:endParaRPr lang="en-US" dirty="0"/>
          </a:p>
        </p:txBody>
      </p:sp>
      <p:sp>
        <p:nvSpPr>
          <p:cNvPr id="3" name="Content Placeholder 2"/>
          <p:cNvSpPr>
            <a:spLocks noGrp="1"/>
          </p:cNvSpPr>
          <p:nvPr>
            <p:ph idx="1"/>
          </p:nvPr>
        </p:nvSpPr>
        <p:spPr/>
        <p:txBody>
          <a:bodyPr>
            <a:normAutofit fontScale="85000" lnSpcReduction="20000"/>
          </a:bodyPr>
          <a:lstStyle/>
          <a:p>
            <a:pPr lvl="1"/>
            <a:r>
              <a:rPr lang="ca-ES" dirty="0" smtClean="0"/>
              <a:t>Segona part:</a:t>
            </a:r>
          </a:p>
          <a:p>
            <a:pPr lvl="2"/>
            <a:r>
              <a:rPr lang="ca-ES" dirty="0" smtClean="0"/>
              <a:t>La segona part és un relat sobretot de cavalleries.</a:t>
            </a:r>
          </a:p>
          <a:p>
            <a:pPr lvl="2"/>
            <a:r>
              <a:rPr lang="ca-ES" dirty="0" smtClean="0"/>
              <a:t>Curial marxa a </a:t>
            </a:r>
            <a:r>
              <a:rPr lang="ca-ES" dirty="0" err="1" smtClean="0"/>
              <a:t>Melú</a:t>
            </a:r>
            <a:r>
              <a:rPr lang="ca-ES" dirty="0" smtClean="0"/>
              <a:t> a un </a:t>
            </a:r>
            <a:r>
              <a:rPr lang="ca-ES" dirty="0" smtClean="0"/>
              <a:t>altre </a:t>
            </a:r>
            <a:r>
              <a:rPr lang="ca-ES" dirty="0" smtClean="0"/>
              <a:t>torneig. </a:t>
            </a:r>
          </a:p>
          <a:p>
            <a:pPr lvl="2"/>
            <a:r>
              <a:rPr lang="ca-ES" dirty="0" smtClean="0"/>
              <a:t>L’acompanya Festa, una noia que té com a missió vigilar el comportament de Curial, qui viu amb ella diverses aventures.</a:t>
            </a:r>
          </a:p>
          <a:p>
            <a:pPr lvl="2"/>
            <a:r>
              <a:rPr lang="ca-ES" dirty="0" smtClean="0"/>
              <a:t>Curial lluita durant el camí diverses vegades contra aquells que cometen injustícies i contra els qui volen apoderar-se de Festa. </a:t>
            </a:r>
          </a:p>
          <a:p>
            <a:pPr lvl="2"/>
            <a:r>
              <a:rPr lang="ca-ES" dirty="0" smtClean="0"/>
              <a:t>Curial rep ordres de quedar-se a París, mentre </a:t>
            </a:r>
            <a:r>
              <a:rPr lang="ca-ES" dirty="0" err="1" smtClean="0"/>
              <a:t>Laquesis</a:t>
            </a:r>
            <a:r>
              <a:rPr lang="ca-ES" dirty="0" smtClean="0"/>
              <a:t> s’esforça perquè Curial li faci cas.</a:t>
            </a:r>
          </a:p>
          <a:p>
            <a:pPr lvl="2"/>
            <a:r>
              <a:rPr lang="ca-ES" dirty="0" smtClean="0"/>
              <a:t>Güelfa rep notícies falses sobre </a:t>
            </a:r>
            <a:r>
              <a:rPr lang="ca-ES" dirty="0" err="1" smtClean="0"/>
              <a:t>Laquesis</a:t>
            </a:r>
            <a:r>
              <a:rPr lang="ca-ES" dirty="0" smtClean="0"/>
              <a:t> i Curial i pren una determinació:  deixa de protegir-lo i estableix una condició única per perdonar-lo: que els reis de França, la cort de Notre Dame i tots els enamorats allí presents cridin “mercè”.</a:t>
            </a:r>
          </a:p>
          <a:p>
            <a:pPr lvl="2"/>
            <a:r>
              <a:rPr lang="ca-ES" dirty="0" err="1" smtClean="0"/>
              <a:t>Laquesis</a:t>
            </a:r>
            <a:r>
              <a:rPr lang="ca-ES" dirty="0" smtClean="0"/>
              <a:t> es casa amb el duc d’Orleans davant el desengany amb Curial</a:t>
            </a:r>
          </a:p>
          <a:p>
            <a:pPr lvl="2"/>
            <a:r>
              <a:rPr lang="ca-ES" dirty="0" smtClean="0"/>
              <a:t>Curial es queda sol, empobreix i demana protecció a Güelfa</a:t>
            </a:r>
          </a:p>
          <a:p>
            <a:pPr lvl="2"/>
            <a:endParaRPr lang="ca-ES" dirty="0" smtClean="0"/>
          </a:p>
          <a:p>
            <a:pPr lvl="1"/>
            <a:r>
              <a:rPr lang="ca-ES" dirty="0" smtClean="0"/>
              <a:t>Tercera part:</a:t>
            </a:r>
          </a:p>
          <a:p>
            <a:pPr lvl="2"/>
            <a:r>
              <a:rPr lang="ca-ES" dirty="0" smtClean="0"/>
              <a:t>Curial marxa a Terra Santa.</a:t>
            </a:r>
          </a:p>
          <a:p>
            <a:pPr lvl="2"/>
            <a:r>
              <a:rPr lang="ca-ES" dirty="0" smtClean="0"/>
              <a:t>Després va fins a Grècia, però de tornada el seu vaixell és capturat. </a:t>
            </a:r>
          </a:p>
          <a:p>
            <a:pPr lvl="2"/>
            <a:r>
              <a:rPr lang="ca-ES" dirty="0" smtClean="0"/>
              <a:t>Curial és esclavitzat i entra en joc </a:t>
            </a:r>
            <a:r>
              <a:rPr lang="ca-ES" dirty="0" err="1" smtClean="0"/>
              <a:t>Camar</a:t>
            </a:r>
            <a:r>
              <a:rPr lang="ca-ES" dirty="0" smtClean="0"/>
              <a:t>.</a:t>
            </a:r>
          </a:p>
          <a:p>
            <a:pPr marL="914400" lvl="2" indent="0">
              <a:buNone/>
            </a:pPr>
            <a:endParaRPr lang="ca-ES" dirty="0" smtClean="0"/>
          </a:p>
          <a:p>
            <a:pPr lvl="2"/>
            <a:endParaRPr lang="en-US" dirty="0"/>
          </a:p>
        </p:txBody>
      </p:sp>
    </p:spTree>
    <p:extLst>
      <p:ext uri="{BB962C8B-B14F-4D97-AF65-F5344CB8AC3E}">
        <p14:creationId xmlns:p14="http://schemas.microsoft.com/office/powerpoint/2010/main" val="271826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Curial e G</a:t>
            </a:r>
            <a:r>
              <a:rPr lang="es-ES_tradnl" dirty="0" err="1" smtClean="0"/>
              <a:t>üelfa</a:t>
            </a:r>
            <a:r>
              <a:rPr lang="es-ES_tradnl" dirty="0" smtClean="0"/>
              <a:t> (1435-1462)</a:t>
            </a:r>
            <a:endParaRPr lang="en-US" dirty="0"/>
          </a:p>
        </p:txBody>
      </p:sp>
      <p:sp>
        <p:nvSpPr>
          <p:cNvPr id="3" name="Content Placeholder 2"/>
          <p:cNvSpPr>
            <a:spLocks noGrp="1"/>
          </p:cNvSpPr>
          <p:nvPr>
            <p:ph idx="1"/>
          </p:nvPr>
        </p:nvSpPr>
        <p:spPr/>
        <p:txBody>
          <a:bodyPr/>
          <a:lstStyle/>
          <a:p>
            <a:pPr lvl="2"/>
            <a:r>
              <a:rPr lang="en-US" dirty="0" smtClean="0"/>
              <a:t>Curial no li fa </a:t>
            </a:r>
            <a:r>
              <a:rPr lang="en-US" dirty="0" err="1" smtClean="0"/>
              <a:t>cas</a:t>
            </a:r>
            <a:r>
              <a:rPr lang="en-US" dirty="0" smtClean="0"/>
              <a:t> I </a:t>
            </a:r>
            <a:r>
              <a:rPr lang="en-US" dirty="0" err="1" smtClean="0"/>
              <a:t>Camar</a:t>
            </a:r>
            <a:r>
              <a:rPr lang="en-US" dirty="0" smtClean="0"/>
              <a:t> se </a:t>
            </a:r>
            <a:r>
              <a:rPr lang="en-US" dirty="0" err="1" smtClean="0"/>
              <a:t>su</a:t>
            </a:r>
            <a:r>
              <a:rPr lang="es-ES_tradnl" dirty="0" err="1" smtClean="0"/>
              <a:t>ïcida</a:t>
            </a:r>
            <a:r>
              <a:rPr lang="es-ES_tradnl" dirty="0" smtClean="0"/>
              <a:t>. </a:t>
            </a:r>
            <a:endParaRPr lang="en-US" dirty="0" smtClean="0"/>
          </a:p>
          <a:p>
            <a:pPr lvl="2"/>
            <a:r>
              <a:rPr lang="es-ES_tradnl" dirty="0" smtClean="0"/>
              <a:t>Curial </a:t>
            </a:r>
            <a:r>
              <a:rPr lang="es-ES_tradnl" dirty="0" err="1" smtClean="0"/>
              <a:t>aconseguix</a:t>
            </a:r>
            <a:r>
              <a:rPr lang="es-ES_tradnl" dirty="0" smtClean="0"/>
              <a:t> tornar a </a:t>
            </a:r>
            <a:r>
              <a:rPr lang="es-ES_tradnl" dirty="0" err="1" smtClean="0"/>
              <a:t>Montferrat</a:t>
            </a:r>
            <a:r>
              <a:rPr lang="es-ES_tradnl" dirty="0" smtClean="0"/>
              <a:t>.</a:t>
            </a:r>
          </a:p>
          <a:p>
            <a:pPr lvl="2"/>
            <a:r>
              <a:rPr lang="es-ES_tradnl" dirty="0" smtClean="0"/>
              <a:t>Güelfa el </a:t>
            </a:r>
            <a:r>
              <a:rPr lang="es-ES_tradnl" dirty="0" err="1" smtClean="0"/>
              <a:t>reconeix</a:t>
            </a:r>
            <a:r>
              <a:rPr lang="es-ES_tradnl" dirty="0" smtClean="0"/>
              <a:t> i li ordena que </a:t>
            </a:r>
            <a:r>
              <a:rPr lang="es-ES_tradnl" dirty="0" err="1" smtClean="0"/>
              <a:t>se’n</a:t>
            </a:r>
            <a:r>
              <a:rPr lang="es-ES_tradnl" dirty="0" smtClean="0"/>
              <a:t> </a:t>
            </a:r>
            <a:r>
              <a:rPr lang="es-ES_tradnl" dirty="0" err="1" smtClean="0"/>
              <a:t>vagi</a:t>
            </a:r>
            <a:r>
              <a:rPr lang="es-ES_tradnl" dirty="0" smtClean="0"/>
              <a:t>.</a:t>
            </a:r>
          </a:p>
          <a:p>
            <a:pPr lvl="2"/>
            <a:r>
              <a:rPr lang="es-ES_tradnl" dirty="0" smtClean="0"/>
              <a:t>Curial es </a:t>
            </a:r>
            <a:r>
              <a:rPr lang="es-ES_tradnl" dirty="0" err="1" smtClean="0"/>
              <a:t>dóna</a:t>
            </a:r>
            <a:r>
              <a:rPr lang="es-ES_tradnl" dirty="0" smtClean="0"/>
              <a:t> a una vida de </a:t>
            </a:r>
            <a:r>
              <a:rPr lang="es-ES_tradnl" dirty="0" err="1" smtClean="0"/>
              <a:t>plaers</a:t>
            </a:r>
            <a:r>
              <a:rPr lang="es-ES_tradnl" dirty="0" smtClean="0"/>
              <a:t>, </a:t>
            </a:r>
            <a:r>
              <a:rPr lang="es-ES_tradnl" dirty="0" err="1" smtClean="0"/>
              <a:t>oblidant</a:t>
            </a:r>
            <a:r>
              <a:rPr lang="es-ES_tradnl" dirty="0" smtClean="0"/>
              <a:t> la disciplina </a:t>
            </a:r>
            <a:r>
              <a:rPr lang="es-ES_tradnl" dirty="0" err="1" smtClean="0"/>
              <a:t>cavalleresca</a:t>
            </a:r>
            <a:r>
              <a:rPr lang="es-ES_tradnl" dirty="0" smtClean="0"/>
              <a:t>.</a:t>
            </a:r>
          </a:p>
          <a:p>
            <a:pPr lvl="2"/>
            <a:r>
              <a:rPr lang="es-ES_tradnl" dirty="0" err="1" smtClean="0"/>
              <a:t>Tot</a:t>
            </a:r>
            <a:r>
              <a:rPr lang="es-ES_tradnl" dirty="0" smtClean="0"/>
              <a:t> i </a:t>
            </a:r>
            <a:r>
              <a:rPr lang="es-ES_tradnl" dirty="0" err="1" smtClean="0"/>
              <a:t>així</a:t>
            </a:r>
            <a:r>
              <a:rPr lang="es-ES_tradnl" dirty="0" smtClean="0"/>
              <a:t> es </a:t>
            </a:r>
            <a:r>
              <a:rPr lang="es-ES_tradnl" dirty="0" err="1" smtClean="0"/>
              <a:t>converteix</a:t>
            </a:r>
            <a:r>
              <a:rPr lang="es-ES_tradnl" dirty="0" smtClean="0"/>
              <a:t> en </a:t>
            </a:r>
            <a:r>
              <a:rPr lang="es-ES_tradnl" dirty="0" err="1" smtClean="0"/>
              <a:t>capità</a:t>
            </a:r>
            <a:r>
              <a:rPr lang="es-ES_tradnl" dirty="0" smtClean="0"/>
              <a:t> </a:t>
            </a:r>
            <a:r>
              <a:rPr lang="es-ES_tradnl" dirty="0" err="1" smtClean="0"/>
              <a:t>dels</a:t>
            </a:r>
            <a:r>
              <a:rPr lang="es-ES_tradnl" dirty="0" smtClean="0"/>
              <a:t> </a:t>
            </a:r>
            <a:r>
              <a:rPr lang="es-ES_tradnl" dirty="0" err="1" smtClean="0"/>
              <a:t>exèrcits</a:t>
            </a:r>
            <a:r>
              <a:rPr lang="es-ES_tradnl" dirty="0" smtClean="0"/>
              <a:t> </a:t>
            </a:r>
            <a:r>
              <a:rPr lang="es-ES_tradnl" dirty="0" err="1" smtClean="0"/>
              <a:t>cristians</a:t>
            </a:r>
            <a:r>
              <a:rPr lang="es-ES_tradnl" dirty="0" smtClean="0"/>
              <a:t> contra </a:t>
            </a:r>
            <a:r>
              <a:rPr lang="es-ES_tradnl" dirty="0" err="1" smtClean="0"/>
              <a:t>els</a:t>
            </a:r>
            <a:r>
              <a:rPr lang="es-ES_tradnl" dirty="0" smtClean="0"/>
              <a:t> </a:t>
            </a:r>
            <a:r>
              <a:rPr lang="es-ES_tradnl" dirty="0" err="1" smtClean="0"/>
              <a:t>turcs</a:t>
            </a:r>
            <a:r>
              <a:rPr lang="es-ES_tradnl" dirty="0" smtClean="0"/>
              <a:t>.</a:t>
            </a:r>
          </a:p>
          <a:p>
            <a:pPr lvl="2"/>
            <a:r>
              <a:rPr lang="es-ES_tradnl" dirty="0" err="1" smtClean="0"/>
              <a:t>Marxa</a:t>
            </a:r>
            <a:r>
              <a:rPr lang="es-ES_tradnl" dirty="0" smtClean="0"/>
              <a:t> </a:t>
            </a:r>
            <a:r>
              <a:rPr lang="es-ES_tradnl" dirty="0" err="1" smtClean="0"/>
              <a:t>després</a:t>
            </a:r>
            <a:r>
              <a:rPr lang="es-ES_tradnl" dirty="0" smtClean="0"/>
              <a:t> a </a:t>
            </a:r>
            <a:r>
              <a:rPr lang="es-ES_tradnl" dirty="0" err="1" smtClean="0"/>
              <a:t>França</a:t>
            </a:r>
            <a:r>
              <a:rPr lang="es-ES_tradnl" dirty="0" smtClean="0"/>
              <a:t> </a:t>
            </a:r>
            <a:r>
              <a:rPr lang="es-ES_tradnl" dirty="0" err="1" smtClean="0"/>
              <a:t>on</a:t>
            </a:r>
            <a:r>
              <a:rPr lang="es-ES_tradnl" dirty="0" smtClean="0"/>
              <a:t> </a:t>
            </a:r>
            <a:r>
              <a:rPr lang="es-ES_tradnl" dirty="0" err="1" smtClean="0"/>
              <a:t>troba</a:t>
            </a:r>
            <a:r>
              <a:rPr lang="es-ES_tradnl" dirty="0" smtClean="0"/>
              <a:t> la Güelfa.</a:t>
            </a:r>
          </a:p>
          <a:p>
            <a:pPr lvl="2"/>
            <a:r>
              <a:rPr lang="es-ES_tradnl" dirty="0" smtClean="0"/>
              <a:t>Se celebra un </a:t>
            </a:r>
            <a:r>
              <a:rPr lang="es-ES_tradnl" dirty="0" err="1" smtClean="0"/>
              <a:t>torneig</a:t>
            </a:r>
            <a:r>
              <a:rPr lang="es-ES_tradnl" dirty="0" smtClean="0"/>
              <a:t> i el </a:t>
            </a:r>
            <a:r>
              <a:rPr lang="es-ES_tradnl" dirty="0" err="1" smtClean="0"/>
              <a:t>guanya</a:t>
            </a:r>
            <a:r>
              <a:rPr lang="es-ES_tradnl" dirty="0" smtClean="0"/>
              <a:t>.</a:t>
            </a:r>
          </a:p>
          <a:p>
            <a:pPr lvl="2"/>
            <a:r>
              <a:rPr lang="es-ES_tradnl" dirty="0" err="1" smtClean="0"/>
              <a:t>Tothom</a:t>
            </a:r>
            <a:r>
              <a:rPr lang="es-ES_tradnl" dirty="0" smtClean="0"/>
              <a:t> </a:t>
            </a:r>
            <a:r>
              <a:rPr lang="es-ES_tradnl" dirty="0" err="1" smtClean="0"/>
              <a:t>demana</a:t>
            </a:r>
            <a:r>
              <a:rPr lang="es-ES_tradnl" dirty="0" smtClean="0"/>
              <a:t> a Güelfa </a:t>
            </a:r>
            <a:r>
              <a:rPr lang="es-ES_tradnl" dirty="0" err="1" smtClean="0"/>
              <a:t>mercè</a:t>
            </a:r>
            <a:r>
              <a:rPr lang="es-ES_tradnl" dirty="0" smtClean="0"/>
              <a:t>.</a:t>
            </a:r>
          </a:p>
          <a:p>
            <a:pPr marL="914400" lvl="2" indent="0">
              <a:buNone/>
            </a:pPr>
            <a:endParaRPr lang="en-US" dirty="0"/>
          </a:p>
        </p:txBody>
      </p:sp>
    </p:spTree>
    <p:extLst>
      <p:ext uri="{BB962C8B-B14F-4D97-AF65-F5344CB8AC3E}">
        <p14:creationId xmlns:p14="http://schemas.microsoft.com/office/powerpoint/2010/main" val="996879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Curial e G</a:t>
            </a:r>
            <a:r>
              <a:rPr lang="es-ES_tradnl" dirty="0" err="1" smtClean="0"/>
              <a:t>üelfa</a:t>
            </a:r>
            <a:r>
              <a:rPr lang="es-ES_tradnl" dirty="0" smtClean="0"/>
              <a:t> (1435-1462)</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L’acci</a:t>
            </a:r>
            <a:r>
              <a:rPr lang="es-ES_tradnl" dirty="0" err="1" smtClean="0"/>
              <a:t>ó</a:t>
            </a:r>
            <a:r>
              <a:rPr lang="es-ES_tradnl" dirty="0" smtClean="0"/>
              <a:t> </a:t>
            </a:r>
            <a:r>
              <a:rPr lang="es-ES_tradnl" dirty="0" err="1" smtClean="0"/>
              <a:t>transcorre</a:t>
            </a:r>
            <a:r>
              <a:rPr lang="es-ES_tradnl" dirty="0" smtClean="0"/>
              <a:t> en un </a:t>
            </a:r>
            <a:r>
              <a:rPr lang="es-ES_tradnl" dirty="0" err="1" smtClean="0"/>
              <a:t>marc</a:t>
            </a:r>
            <a:r>
              <a:rPr lang="es-ES_tradnl" dirty="0" smtClean="0"/>
              <a:t> </a:t>
            </a:r>
            <a:r>
              <a:rPr lang="es-ES_tradnl" dirty="0" err="1" smtClean="0"/>
              <a:t>geogràfic</a:t>
            </a:r>
            <a:r>
              <a:rPr lang="es-ES_tradnl" dirty="0" smtClean="0"/>
              <a:t> </a:t>
            </a:r>
            <a:r>
              <a:rPr lang="es-ES_tradnl" dirty="0" err="1" smtClean="0"/>
              <a:t>molt</a:t>
            </a:r>
            <a:r>
              <a:rPr lang="es-ES_tradnl" dirty="0" smtClean="0"/>
              <a:t> </a:t>
            </a:r>
            <a:r>
              <a:rPr lang="es-ES_tradnl" dirty="0" err="1" smtClean="0"/>
              <a:t>concret</a:t>
            </a:r>
            <a:r>
              <a:rPr lang="es-ES_tradnl" dirty="0" smtClean="0"/>
              <a:t> (</a:t>
            </a:r>
            <a:r>
              <a:rPr lang="es-ES_tradnl" dirty="0" err="1" smtClean="0"/>
              <a:t>França</a:t>
            </a:r>
            <a:r>
              <a:rPr lang="es-ES_tradnl" dirty="0" smtClean="0"/>
              <a:t>, </a:t>
            </a:r>
            <a:r>
              <a:rPr lang="es-ES_tradnl" dirty="0" err="1" smtClean="0"/>
              <a:t>Itàlia</a:t>
            </a:r>
            <a:r>
              <a:rPr lang="es-ES_tradnl" dirty="0" smtClean="0"/>
              <a:t>, </a:t>
            </a:r>
            <a:r>
              <a:rPr lang="es-ES_tradnl" dirty="0" err="1" smtClean="0"/>
              <a:t>nord</a:t>
            </a:r>
            <a:r>
              <a:rPr lang="es-ES_tradnl" dirty="0" smtClean="0"/>
              <a:t> </a:t>
            </a:r>
            <a:r>
              <a:rPr lang="es-ES_tradnl" dirty="0" err="1" smtClean="0"/>
              <a:t>d’Àfrica</a:t>
            </a:r>
            <a:r>
              <a:rPr lang="es-ES_tradnl" dirty="0" smtClean="0"/>
              <a:t>) </a:t>
            </a:r>
            <a:r>
              <a:rPr lang="es-ES_tradnl" dirty="0" err="1" smtClean="0"/>
              <a:t>durant</a:t>
            </a:r>
            <a:r>
              <a:rPr lang="es-ES_tradnl" dirty="0" smtClean="0"/>
              <a:t> el </a:t>
            </a:r>
            <a:r>
              <a:rPr lang="es-ES_tradnl" dirty="0" err="1" smtClean="0"/>
              <a:t>segle</a:t>
            </a:r>
            <a:r>
              <a:rPr lang="es-ES_tradnl" dirty="0" smtClean="0"/>
              <a:t> XIII, a </a:t>
            </a:r>
            <a:r>
              <a:rPr lang="es-ES_tradnl" dirty="0" err="1" smtClean="0"/>
              <a:t>l’època</a:t>
            </a:r>
            <a:r>
              <a:rPr lang="es-ES_tradnl" dirty="0" smtClean="0"/>
              <a:t> de Pere el Gran, </a:t>
            </a:r>
            <a:r>
              <a:rPr lang="es-ES_tradnl" dirty="0" err="1" smtClean="0"/>
              <a:t>qui</a:t>
            </a:r>
            <a:r>
              <a:rPr lang="es-ES_tradnl" dirty="0" smtClean="0"/>
              <a:t> </a:t>
            </a:r>
            <a:r>
              <a:rPr lang="es-ES_tradnl" dirty="0" err="1" smtClean="0"/>
              <a:t>apareix</a:t>
            </a:r>
            <a:r>
              <a:rPr lang="es-ES_tradnl" dirty="0" smtClean="0"/>
              <a:t> </a:t>
            </a:r>
            <a:r>
              <a:rPr lang="es-ES_tradnl" dirty="0" err="1" smtClean="0"/>
              <a:t>com</a:t>
            </a:r>
            <a:r>
              <a:rPr lang="es-ES_tradnl" dirty="0" smtClean="0"/>
              <a:t> a </a:t>
            </a:r>
            <a:r>
              <a:rPr lang="es-ES_tradnl" dirty="0" err="1" smtClean="0"/>
              <a:t>personatge</a:t>
            </a:r>
            <a:r>
              <a:rPr lang="es-ES_tradnl" dirty="0" smtClean="0"/>
              <a:t> en diversos </a:t>
            </a:r>
            <a:r>
              <a:rPr lang="es-ES_tradnl" dirty="0" err="1" smtClean="0"/>
              <a:t>capítols</a:t>
            </a:r>
            <a:r>
              <a:rPr lang="es-ES_tradnl" dirty="0" smtClean="0"/>
              <a:t>. </a:t>
            </a:r>
            <a:endParaRPr lang="es-ES_tradnl" dirty="0" smtClean="0"/>
          </a:p>
          <a:p>
            <a:r>
              <a:rPr lang="es-ES_tradnl" dirty="0" err="1" smtClean="0"/>
              <a:t>Apareixen</a:t>
            </a:r>
            <a:r>
              <a:rPr lang="es-ES_tradnl" dirty="0" smtClean="0"/>
              <a:t> </a:t>
            </a:r>
            <a:r>
              <a:rPr lang="es-ES_tradnl" dirty="0" err="1" smtClean="0"/>
              <a:t>personatge</a:t>
            </a:r>
            <a:r>
              <a:rPr lang="es-ES_tradnl" dirty="0" smtClean="0"/>
              <a:t> </a:t>
            </a:r>
            <a:r>
              <a:rPr lang="es-ES_tradnl" dirty="0" err="1" smtClean="0"/>
              <a:t>reals</a:t>
            </a:r>
            <a:r>
              <a:rPr lang="es-ES_tradnl" dirty="0" smtClean="0"/>
              <a:t>, </a:t>
            </a:r>
            <a:r>
              <a:rPr lang="es-ES_tradnl" dirty="0" err="1" smtClean="0"/>
              <a:t>coneguts</a:t>
            </a:r>
            <a:r>
              <a:rPr lang="es-ES_tradnl" dirty="0" smtClean="0"/>
              <a:t> </a:t>
            </a:r>
            <a:r>
              <a:rPr lang="es-ES_tradnl" dirty="0" err="1" smtClean="0"/>
              <a:t>pel</a:t>
            </a:r>
            <a:r>
              <a:rPr lang="es-ES_tradnl" dirty="0" smtClean="0"/>
              <a:t> lector, </a:t>
            </a:r>
            <a:r>
              <a:rPr lang="es-ES_tradnl" dirty="0" err="1" smtClean="0"/>
              <a:t>tot</a:t>
            </a:r>
            <a:r>
              <a:rPr lang="es-ES_tradnl" dirty="0" smtClean="0"/>
              <a:t> i que hi ha </a:t>
            </a:r>
            <a:r>
              <a:rPr lang="es-ES_tradnl" dirty="0" err="1" smtClean="0"/>
              <a:t>alguns</a:t>
            </a:r>
            <a:r>
              <a:rPr lang="es-ES_tradnl" dirty="0" smtClean="0"/>
              <a:t> </a:t>
            </a:r>
            <a:r>
              <a:rPr lang="es-ES_tradnl" dirty="0" err="1" smtClean="0"/>
              <a:t>anacronismes</a:t>
            </a:r>
            <a:r>
              <a:rPr lang="es-ES_tradnl" dirty="0"/>
              <a:t> </a:t>
            </a:r>
            <a:r>
              <a:rPr lang="es-ES_tradnl" dirty="0" smtClean="0"/>
              <a:t>(</a:t>
            </a:r>
            <a:r>
              <a:rPr lang="es-ES_tradnl" dirty="0" err="1" smtClean="0"/>
              <a:t>personatges</a:t>
            </a:r>
            <a:r>
              <a:rPr lang="es-ES_tradnl" dirty="0" smtClean="0"/>
              <a:t> </a:t>
            </a:r>
            <a:r>
              <a:rPr lang="es-ES_tradnl" dirty="0" err="1" smtClean="0"/>
              <a:t>coetanis</a:t>
            </a:r>
            <a:r>
              <a:rPr lang="es-ES_tradnl" dirty="0" smtClean="0"/>
              <a:t> </a:t>
            </a:r>
            <a:r>
              <a:rPr lang="es-ES_tradnl" dirty="0" err="1" smtClean="0"/>
              <a:t>quan</a:t>
            </a:r>
            <a:r>
              <a:rPr lang="es-ES_tradnl" dirty="0" smtClean="0"/>
              <a:t> en </a:t>
            </a:r>
            <a:r>
              <a:rPr lang="es-ES_tradnl" dirty="0" err="1" smtClean="0"/>
              <a:t>realitat</a:t>
            </a:r>
            <a:r>
              <a:rPr lang="es-ES_tradnl" dirty="0" smtClean="0"/>
              <a:t> no </a:t>
            </a:r>
            <a:r>
              <a:rPr lang="es-ES_tradnl" dirty="0" err="1" smtClean="0"/>
              <a:t>ho</a:t>
            </a:r>
            <a:r>
              <a:rPr lang="es-ES_tradnl" dirty="0" smtClean="0"/>
              <a:t> van ser)</a:t>
            </a:r>
            <a:r>
              <a:rPr lang="es-ES_tradnl" dirty="0" smtClean="0"/>
              <a:t>. També hi ha </a:t>
            </a:r>
            <a:r>
              <a:rPr lang="es-ES_tradnl" dirty="0" err="1" smtClean="0"/>
              <a:t>certes</a:t>
            </a:r>
            <a:r>
              <a:rPr lang="es-ES_tradnl" dirty="0" smtClean="0"/>
              <a:t> </a:t>
            </a:r>
            <a:r>
              <a:rPr lang="es-ES_tradnl" dirty="0" err="1" smtClean="0"/>
              <a:t>inexactituds</a:t>
            </a:r>
            <a:r>
              <a:rPr lang="es-ES_tradnl" dirty="0" smtClean="0"/>
              <a:t> en </a:t>
            </a:r>
            <a:r>
              <a:rPr lang="es-ES_tradnl" dirty="0" err="1" smtClean="0"/>
              <a:t>l’ús</a:t>
            </a:r>
            <a:r>
              <a:rPr lang="es-ES_tradnl" dirty="0" smtClean="0"/>
              <a:t> de </a:t>
            </a:r>
            <a:r>
              <a:rPr lang="es-ES_tradnl" dirty="0" err="1" smtClean="0"/>
              <a:t>noms</a:t>
            </a:r>
            <a:r>
              <a:rPr lang="es-ES_tradnl" dirty="0" smtClean="0"/>
              <a:t> propis del </a:t>
            </a:r>
            <a:r>
              <a:rPr lang="es-ES_tradnl" dirty="0" err="1" smtClean="0"/>
              <a:t>segle</a:t>
            </a:r>
            <a:r>
              <a:rPr lang="es-ES_tradnl" dirty="0" smtClean="0"/>
              <a:t> XV en </a:t>
            </a:r>
            <a:r>
              <a:rPr lang="es-ES_tradnl" dirty="0" err="1" smtClean="0"/>
              <a:t>lloc</a:t>
            </a:r>
            <a:r>
              <a:rPr lang="es-ES_tradnl" dirty="0" smtClean="0"/>
              <a:t> del XIII.</a:t>
            </a:r>
            <a:endParaRPr lang="es-ES_tradnl" dirty="0" smtClean="0"/>
          </a:p>
          <a:p>
            <a:r>
              <a:rPr lang="es-ES_tradnl" dirty="0" err="1" smtClean="0"/>
              <a:t>Això</a:t>
            </a:r>
            <a:r>
              <a:rPr lang="es-ES_tradnl" dirty="0" smtClean="0"/>
              <a:t> no </a:t>
            </a:r>
            <a:r>
              <a:rPr lang="es-ES_tradnl" dirty="0" err="1" smtClean="0"/>
              <a:t>treu</a:t>
            </a:r>
            <a:r>
              <a:rPr lang="es-ES_tradnl" dirty="0" smtClean="0"/>
              <a:t> </a:t>
            </a:r>
            <a:r>
              <a:rPr lang="es-ES_tradnl" dirty="0" err="1" smtClean="0"/>
              <a:t>importància</a:t>
            </a:r>
            <a:r>
              <a:rPr lang="es-ES_tradnl" dirty="0" smtClean="0"/>
              <a:t> a la </a:t>
            </a:r>
            <a:r>
              <a:rPr lang="es-ES_tradnl" dirty="0" err="1" smtClean="0"/>
              <a:t>novel·la</a:t>
            </a:r>
            <a:r>
              <a:rPr lang="es-ES_tradnl" dirty="0" smtClean="0"/>
              <a:t>. </a:t>
            </a:r>
            <a:r>
              <a:rPr lang="es-ES_tradnl" dirty="0" err="1" smtClean="0"/>
              <a:t>L’autor</a:t>
            </a:r>
            <a:r>
              <a:rPr lang="es-ES_tradnl" dirty="0" smtClean="0"/>
              <a:t> </a:t>
            </a:r>
            <a:r>
              <a:rPr lang="es-ES_tradnl" dirty="0" smtClean="0"/>
              <a:t>no </a:t>
            </a:r>
            <a:r>
              <a:rPr lang="es-ES_tradnl" dirty="0" err="1" smtClean="0"/>
              <a:t>volia</a:t>
            </a:r>
            <a:r>
              <a:rPr lang="es-ES_tradnl" dirty="0" smtClean="0"/>
              <a:t> </a:t>
            </a:r>
            <a:r>
              <a:rPr lang="es-ES_tradnl" dirty="0" err="1" smtClean="0"/>
              <a:t>fer</a:t>
            </a:r>
            <a:r>
              <a:rPr lang="es-ES_tradnl" dirty="0" smtClean="0"/>
              <a:t> una </a:t>
            </a:r>
            <a:r>
              <a:rPr lang="es-ES_tradnl" dirty="0" err="1" smtClean="0"/>
              <a:t>novel·la</a:t>
            </a:r>
            <a:r>
              <a:rPr lang="es-ES_tradnl" dirty="0" smtClean="0"/>
              <a:t> </a:t>
            </a:r>
            <a:r>
              <a:rPr lang="es-ES_tradnl" dirty="0" err="1" smtClean="0"/>
              <a:t>històrica</a:t>
            </a:r>
            <a:r>
              <a:rPr lang="es-ES_tradnl" dirty="0" smtClean="0"/>
              <a:t>. </a:t>
            </a:r>
            <a:endParaRPr lang="es-ES_tradnl" dirty="0" smtClean="0"/>
          </a:p>
          <a:p>
            <a:r>
              <a:rPr lang="es-ES_tradnl" dirty="0" err="1" smtClean="0"/>
              <a:t>És</a:t>
            </a:r>
            <a:r>
              <a:rPr lang="es-ES_tradnl" dirty="0" smtClean="0"/>
              <a:t> una obra del </a:t>
            </a:r>
            <a:r>
              <a:rPr lang="es-ES_tradnl" dirty="0" err="1" smtClean="0"/>
              <a:t>seu</a:t>
            </a:r>
            <a:r>
              <a:rPr lang="es-ES_tradnl" dirty="0" smtClean="0"/>
              <a:t> </a:t>
            </a:r>
            <a:r>
              <a:rPr lang="es-ES_tradnl" dirty="0" err="1" smtClean="0"/>
              <a:t>temps</a:t>
            </a:r>
            <a:r>
              <a:rPr lang="es-ES_tradnl" dirty="0" smtClean="0"/>
              <a:t> (</a:t>
            </a:r>
            <a:r>
              <a:rPr lang="es-ES_tradnl" dirty="0" err="1" smtClean="0"/>
              <a:t>segle</a:t>
            </a:r>
            <a:r>
              <a:rPr lang="es-ES_tradnl" dirty="0" smtClean="0"/>
              <a:t> XV) </a:t>
            </a:r>
            <a:r>
              <a:rPr lang="es-ES_tradnl" dirty="0" smtClean="0"/>
              <a:t>per la </a:t>
            </a:r>
            <a:r>
              <a:rPr lang="es-ES_tradnl" dirty="0" err="1" smtClean="0"/>
              <a:t>psicologia</a:t>
            </a:r>
            <a:r>
              <a:rPr lang="es-ES_tradnl" dirty="0" smtClean="0"/>
              <a:t> </a:t>
            </a:r>
            <a:r>
              <a:rPr lang="es-ES_tradnl" dirty="0" err="1" smtClean="0"/>
              <a:t>dels</a:t>
            </a:r>
            <a:r>
              <a:rPr lang="es-ES_tradnl" dirty="0" smtClean="0"/>
              <a:t> </a:t>
            </a:r>
            <a:r>
              <a:rPr lang="es-ES_tradnl" dirty="0" err="1" smtClean="0"/>
              <a:t>personatges</a:t>
            </a:r>
            <a:r>
              <a:rPr lang="es-ES_tradnl" dirty="0" smtClean="0"/>
              <a:t> i per </a:t>
            </a:r>
            <a:r>
              <a:rPr lang="es-ES_tradnl" dirty="0" err="1" smtClean="0"/>
              <a:t>l’ambient</a:t>
            </a:r>
            <a:r>
              <a:rPr lang="es-ES_tradnl" dirty="0" smtClean="0"/>
              <a:t> </a:t>
            </a:r>
            <a:r>
              <a:rPr lang="es-ES_tradnl" dirty="0" err="1" smtClean="0"/>
              <a:t>cavalleresc</a:t>
            </a:r>
            <a:r>
              <a:rPr lang="es-ES_tradnl" dirty="0" smtClean="0"/>
              <a:t> </a:t>
            </a:r>
            <a:r>
              <a:rPr lang="es-ES_tradnl" dirty="0" err="1" smtClean="0"/>
              <a:t>on</a:t>
            </a:r>
            <a:r>
              <a:rPr lang="es-ES_tradnl" dirty="0" smtClean="0"/>
              <a:t> </a:t>
            </a:r>
            <a:r>
              <a:rPr lang="es-ES_tradnl" dirty="0" err="1" smtClean="0"/>
              <a:t>viuen</a:t>
            </a:r>
            <a:r>
              <a:rPr lang="es-ES_tradnl" dirty="0" smtClean="0"/>
              <a:t>.</a:t>
            </a:r>
          </a:p>
          <a:p>
            <a:r>
              <a:rPr lang="es-ES_tradnl" dirty="0" err="1" smtClean="0"/>
              <a:t>L’obra</a:t>
            </a:r>
            <a:r>
              <a:rPr lang="es-ES_tradnl" dirty="0" smtClean="0"/>
              <a:t> </a:t>
            </a:r>
            <a:r>
              <a:rPr lang="es-ES_tradnl" dirty="0" err="1" smtClean="0"/>
              <a:t>és</a:t>
            </a:r>
            <a:r>
              <a:rPr lang="es-ES_tradnl" dirty="0" smtClean="0"/>
              <a:t> </a:t>
            </a:r>
            <a:r>
              <a:rPr lang="es-ES_tradnl" dirty="0" err="1" smtClean="0"/>
              <a:t>clarament</a:t>
            </a:r>
            <a:r>
              <a:rPr lang="es-ES_tradnl" dirty="0" smtClean="0"/>
              <a:t> amorosa, </a:t>
            </a:r>
            <a:r>
              <a:rPr lang="es-ES_tradnl" dirty="0" err="1" smtClean="0"/>
              <a:t>amb</a:t>
            </a:r>
            <a:r>
              <a:rPr lang="es-ES_tradnl" dirty="0" smtClean="0"/>
              <a:t> </a:t>
            </a:r>
            <a:r>
              <a:rPr lang="es-ES_tradnl" dirty="0" err="1" smtClean="0"/>
              <a:t>tots</a:t>
            </a:r>
            <a:r>
              <a:rPr lang="es-ES_tradnl" dirty="0" smtClean="0"/>
              <a:t> </a:t>
            </a:r>
            <a:r>
              <a:rPr lang="es-ES_tradnl" dirty="0" err="1" smtClean="0"/>
              <a:t>els</a:t>
            </a:r>
            <a:r>
              <a:rPr lang="es-ES_tradnl" dirty="0" smtClean="0"/>
              <a:t> </a:t>
            </a:r>
            <a:r>
              <a:rPr lang="es-ES_tradnl" dirty="0" err="1" smtClean="0"/>
              <a:t>elements</a:t>
            </a:r>
            <a:r>
              <a:rPr lang="es-ES_tradnl" dirty="0" smtClean="0"/>
              <a:t> propis del </a:t>
            </a:r>
            <a:r>
              <a:rPr lang="es-ES_tradnl" dirty="0" err="1" smtClean="0"/>
              <a:t>gènere</a:t>
            </a:r>
            <a:r>
              <a:rPr lang="es-ES_tradnl" dirty="0" smtClean="0"/>
              <a:t> (</a:t>
            </a:r>
            <a:r>
              <a:rPr lang="es-ES_tradnl" dirty="0" err="1" smtClean="0"/>
              <a:t>passió</a:t>
            </a:r>
            <a:r>
              <a:rPr lang="es-ES_tradnl" dirty="0" smtClean="0"/>
              <a:t>, </a:t>
            </a:r>
            <a:r>
              <a:rPr lang="es-ES_tradnl" dirty="0" err="1" smtClean="0"/>
              <a:t>gelosia</a:t>
            </a:r>
            <a:r>
              <a:rPr lang="es-ES_tradnl" dirty="0" smtClean="0"/>
              <a:t>, </a:t>
            </a:r>
            <a:r>
              <a:rPr lang="es-ES_tradnl" dirty="0" err="1" smtClean="0"/>
              <a:t>desig</a:t>
            </a:r>
            <a:r>
              <a:rPr lang="es-ES_tradnl" dirty="0" smtClean="0"/>
              <a:t>, </a:t>
            </a:r>
            <a:r>
              <a:rPr lang="es-ES_tradnl" dirty="0" err="1" smtClean="0"/>
              <a:t>sacrifici</a:t>
            </a:r>
            <a:r>
              <a:rPr lang="es-ES_tradnl" dirty="0" smtClean="0"/>
              <a:t>, </a:t>
            </a:r>
            <a:r>
              <a:rPr lang="es-ES_tradnl" dirty="0" err="1" smtClean="0"/>
              <a:t>odi</a:t>
            </a:r>
            <a:r>
              <a:rPr lang="es-ES_tradnl" dirty="0" smtClean="0"/>
              <a:t>, </a:t>
            </a:r>
            <a:r>
              <a:rPr lang="es-ES_tradnl" dirty="0" err="1" smtClean="0"/>
              <a:t>perdó</a:t>
            </a:r>
            <a:r>
              <a:rPr lang="is-IS" dirty="0" smtClean="0"/>
              <a:t>…)</a:t>
            </a:r>
          </a:p>
          <a:p>
            <a:pPr marL="0" indent="0">
              <a:buNone/>
            </a:pPr>
            <a:endParaRPr lang="en-US" dirty="0"/>
          </a:p>
        </p:txBody>
      </p:sp>
    </p:spTree>
    <p:extLst>
      <p:ext uri="{BB962C8B-B14F-4D97-AF65-F5344CB8AC3E}">
        <p14:creationId xmlns:p14="http://schemas.microsoft.com/office/powerpoint/2010/main" val="357984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Curial e G</a:t>
            </a:r>
            <a:r>
              <a:rPr lang="es-ES_tradnl" dirty="0" err="1" smtClean="0"/>
              <a:t>üelfa</a:t>
            </a:r>
            <a:r>
              <a:rPr lang="es-ES_tradnl" dirty="0" smtClean="0"/>
              <a:t> (1435-1462)</a:t>
            </a:r>
            <a:endParaRPr lang="en-US" dirty="0"/>
          </a:p>
        </p:txBody>
      </p:sp>
      <p:sp>
        <p:nvSpPr>
          <p:cNvPr id="3" name="Content Placeholder 2"/>
          <p:cNvSpPr>
            <a:spLocks noGrp="1"/>
          </p:cNvSpPr>
          <p:nvPr>
            <p:ph idx="1"/>
          </p:nvPr>
        </p:nvSpPr>
        <p:spPr/>
        <p:txBody>
          <a:bodyPr>
            <a:normAutofit lnSpcReduction="10000"/>
          </a:bodyPr>
          <a:lstStyle/>
          <a:p>
            <a:r>
              <a:rPr lang="en-US" dirty="0" err="1" smtClean="0"/>
              <a:t>Protagonistes</a:t>
            </a:r>
            <a:r>
              <a:rPr lang="en-US" dirty="0" smtClean="0"/>
              <a:t>: Curial no </a:t>
            </a:r>
            <a:r>
              <a:rPr lang="es-ES_tradnl" dirty="0" err="1" smtClean="0"/>
              <a:t>és</a:t>
            </a:r>
            <a:r>
              <a:rPr lang="es-ES_tradnl" dirty="0" smtClean="0"/>
              <a:t> </a:t>
            </a:r>
            <a:r>
              <a:rPr lang="es-ES_tradnl" dirty="0" err="1" smtClean="0"/>
              <a:t>l’heroi</a:t>
            </a:r>
            <a:r>
              <a:rPr lang="es-ES_tradnl" dirty="0" smtClean="0"/>
              <a:t> </a:t>
            </a:r>
            <a:r>
              <a:rPr lang="es-ES_tradnl" dirty="0" err="1" smtClean="0"/>
              <a:t>èpic</a:t>
            </a:r>
            <a:r>
              <a:rPr lang="es-ES_tradnl" dirty="0" smtClean="0"/>
              <a:t>. No </a:t>
            </a:r>
            <a:r>
              <a:rPr lang="es-ES_tradnl" dirty="0" err="1" smtClean="0"/>
              <a:t>és</a:t>
            </a:r>
            <a:r>
              <a:rPr lang="es-ES_tradnl" dirty="0" smtClean="0"/>
              <a:t> </a:t>
            </a:r>
            <a:r>
              <a:rPr lang="es-ES_tradnl" dirty="0" err="1" smtClean="0"/>
              <a:t>cavaller</a:t>
            </a:r>
            <a:r>
              <a:rPr lang="es-ES_tradnl" dirty="0" smtClean="0"/>
              <a:t> per </a:t>
            </a:r>
            <a:r>
              <a:rPr lang="es-ES_tradnl" dirty="0" err="1" smtClean="0"/>
              <a:t>llinatge</a:t>
            </a:r>
            <a:r>
              <a:rPr lang="es-ES_tradnl" dirty="0" smtClean="0"/>
              <a:t>, </a:t>
            </a:r>
            <a:r>
              <a:rPr lang="es-ES_tradnl" dirty="0" err="1" smtClean="0"/>
              <a:t>sinó</a:t>
            </a:r>
            <a:r>
              <a:rPr lang="es-ES_tradnl" dirty="0" smtClean="0"/>
              <a:t> per </a:t>
            </a:r>
            <a:r>
              <a:rPr lang="es-ES_tradnl" dirty="0" err="1" smtClean="0"/>
              <a:t>ofici</a:t>
            </a:r>
            <a:r>
              <a:rPr lang="es-ES_tradnl" dirty="0" smtClean="0"/>
              <a:t>.</a:t>
            </a:r>
          </a:p>
          <a:p>
            <a:pPr lvl="1"/>
            <a:r>
              <a:rPr lang="es-ES_tradnl" dirty="0" smtClean="0"/>
              <a:t>La </a:t>
            </a:r>
            <a:r>
              <a:rPr lang="es-ES_tradnl" dirty="0" err="1" smtClean="0"/>
              <a:t>novel·la</a:t>
            </a:r>
            <a:r>
              <a:rPr lang="es-ES_tradnl" dirty="0" smtClean="0"/>
              <a:t> </a:t>
            </a:r>
            <a:r>
              <a:rPr lang="es-ES_tradnl" dirty="0" err="1" smtClean="0"/>
              <a:t>és</a:t>
            </a:r>
            <a:r>
              <a:rPr lang="es-ES_tradnl" dirty="0" smtClean="0"/>
              <a:t> un </a:t>
            </a:r>
            <a:r>
              <a:rPr lang="es-ES_tradnl" dirty="0" err="1" smtClean="0"/>
              <a:t>procés</a:t>
            </a:r>
            <a:r>
              <a:rPr lang="es-ES_tradnl" dirty="0" smtClean="0"/>
              <a:t> </a:t>
            </a:r>
            <a:r>
              <a:rPr lang="es-ES_tradnl" dirty="0" err="1" smtClean="0"/>
              <a:t>d’aprenentatge</a:t>
            </a:r>
            <a:r>
              <a:rPr lang="es-ES_tradnl" dirty="0" smtClean="0"/>
              <a:t>. </a:t>
            </a:r>
          </a:p>
          <a:p>
            <a:pPr lvl="1"/>
            <a:r>
              <a:rPr lang="es-ES_tradnl" dirty="0" smtClean="0"/>
              <a:t>Explica les motivaciones </a:t>
            </a:r>
            <a:r>
              <a:rPr lang="es-ES_tradnl" dirty="0" err="1" smtClean="0"/>
              <a:t>psicològiques</a:t>
            </a:r>
            <a:r>
              <a:rPr lang="es-ES_tradnl" dirty="0" smtClean="0"/>
              <a:t> que fan </a:t>
            </a:r>
            <a:r>
              <a:rPr lang="es-ES_tradnl" dirty="0" err="1" smtClean="0"/>
              <a:t>els</a:t>
            </a:r>
            <a:r>
              <a:rPr lang="es-ES_tradnl" dirty="0" smtClean="0"/>
              <a:t> </a:t>
            </a:r>
            <a:r>
              <a:rPr lang="es-ES_tradnl" dirty="0" err="1" smtClean="0"/>
              <a:t>personatges</a:t>
            </a:r>
            <a:r>
              <a:rPr lang="es-ES_tradnl" dirty="0" smtClean="0"/>
              <a:t> </a:t>
            </a:r>
            <a:r>
              <a:rPr lang="es-ES_tradnl" dirty="0" err="1" smtClean="0"/>
              <a:t>canviants</a:t>
            </a:r>
            <a:r>
              <a:rPr lang="es-ES_tradnl" dirty="0" smtClean="0"/>
              <a:t>.</a:t>
            </a:r>
          </a:p>
          <a:p>
            <a:pPr lvl="1"/>
            <a:r>
              <a:rPr lang="es-ES_tradnl" dirty="0" smtClean="0"/>
              <a:t>Curial es casa </a:t>
            </a:r>
            <a:r>
              <a:rPr lang="es-ES_tradnl" dirty="0" err="1" smtClean="0"/>
              <a:t>amb</a:t>
            </a:r>
            <a:r>
              <a:rPr lang="es-ES_tradnl" dirty="0" smtClean="0"/>
              <a:t> Güelfa per </a:t>
            </a:r>
            <a:r>
              <a:rPr lang="es-ES_tradnl" dirty="0" err="1" smtClean="0"/>
              <a:t>agraïment</a:t>
            </a:r>
            <a:r>
              <a:rPr lang="es-ES_tradnl" dirty="0" smtClean="0"/>
              <a:t>, </a:t>
            </a:r>
            <a:r>
              <a:rPr lang="es-ES_tradnl" dirty="0" err="1" smtClean="0"/>
              <a:t>però</a:t>
            </a:r>
            <a:r>
              <a:rPr lang="es-ES_tradnl" dirty="0" smtClean="0"/>
              <a:t> </a:t>
            </a:r>
            <a:r>
              <a:rPr lang="es-ES_tradnl" dirty="0" err="1" smtClean="0"/>
              <a:t>sense</a:t>
            </a:r>
            <a:r>
              <a:rPr lang="es-ES_tradnl" dirty="0" smtClean="0"/>
              <a:t> un </a:t>
            </a:r>
            <a:r>
              <a:rPr lang="es-ES_tradnl" dirty="0" err="1" smtClean="0"/>
              <a:t>veritable</a:t>
            </a:r>
            <a:r>
              <a:rPr lang="es-ES_tradnl" dirty="0" smtClean="0"/>
              <a:t> amor. </a:t>
            </a:r>
            <a:r>
              <a:rPr lang="es-ES_tradnl" dirty="0" err="1" smtClean="0"/>
              <a:t>Els</a:t>
            </a:r>
            <a:r>
              <a:rPr lang="es-ES_tradnl" dirty="0" smtClean="0"/>
              <a:t> </a:t>
            </a:r>
            <a:r>
              <a:rPr lang="es-ES_tradnl" dirty="0" err="1" smtClean="0"/>
              <a:t>valors</a:t>
            </a:r>
            <a:r>
              <a:rPr lang="es-ES_tradnl" dirty="0" smtClean="0"/>
              <a:t> </a:t>
            </a:r>
            <a:r>
              <a:rPr lang="es-ES_tradnl" dirty="0" err="1" smtClean="0"/>
              <a:t>burgesos</a:t>
            </a:r>
            <a:r>
              <a:rPr lang="es-ES_tradnl" dirty="0" smtClean="0"/>
              <a:t> se </a:t>
            </a:r>
            <a:r>
              <a:rPr lang="es-ES_tradnl" dirty="0" err="1" smtClean="0"/>
              <a:t>sobreposen</a:t>
            </a:r>
            <a:r>
              <a:rPr lang="es-ES_tradnl" dirty="0" smtClean="0"/>
              <a:t> a </a:t>
            </a:r>
            <a:r>
              <a:rPr lang="es-ES_tradnl" dirty="0" err="1" smtClean="0"/>
              <a:t>l’amor</a:t>
            </a:r>
            <a:r>
              <a:rPr lang="es-ES_tradnl" dirty="0" smtClean="0"/>
              <a:t> </a:t>
            </a:r>
            <a:r>
              <a:rPr lang="es-ES_tradnl" dirty="0" err="1" smtClean="0"/>
              <a:t>cortès</a:t>
            </a:r>
            <a:r>
              <a:rPr lang="es-ES_tradnl" dirty="0" smtClean="0"/>
              <a:t>.</a:t>
            </a:r>
            <a:endParaRPr lang="es-ES_tradnl" dirty="0" smtClean="0"/>
          </a:p>
          <a:p>
            <a:r>
              <a:rPr lang="es-ES_tradnl" dirty="0" err="1" smtClean="0"/>
              <a:t>Novel·la</a:t>
            </a:r>
            <a:r>
              <a:rPr lang="es-ES_tradnl" dirty="0" smtClean="0"/>
              <a:t> moderna. </a:t>
            </a:r>
            <a:r>
              <a:rPr lang="es-ES_tradnl" dirty="0" err="1" smtClean="0"/>
              <a:t>Presentació</a:t>
            </a:r>
            <a:r>
              <a:rPr lang="es-ES_tradnl" dirty="0" smtClean="0"/>
              <a:t> realista </a:t>
            </a:r>
            <a:r>
              <a:rPr lang="es-ES_tradnl" dirty="0" err="1" smtClean="0"/>
              <a:t>dels</a:t>
            </a:r>
            <a:r>
              <a:rPr lang="es-ES_tradnl" dirty="0" smtClean="0"/>
              <a:t> </a:t>
            </a:r>
            <a:r>
              <a:rPr lang="es-ES_tradnl" dirty="0" err="1" smtClean="0"/>
              <a:t>fets</a:t>
            </a:r>
            <a:r>
              <a:rPr lang="es-ES_tradnl" dirty="0" smtClean="0"/>
              <a:t>. Curial </a:t>
            </a:r>
            <a:r>
              <a:rPr lang="es-ES_tradnl" dirty="0" err="1" smtClean="0"/>
              <a:t>esdevé</a:t>
            </a:r>
            <a:r>
              <a:rPr lang="es-ES_tradnl" dirty="0" smtClean="0"/>
              <a:t> </a:t>
            </a:r>
            <a:r>
              <a:rPr lang="es-ES_tradnl" dirty="0" err="1" smtClean="0"/>
              <a:t>cavaller</a:t>
            </a:r>
            <a:r>
              <a:rPr lang="es-ES_tradnl" dirty="0" smtClean="0"/>
              <a:t> per </a:t>
            </a:r>
            <a:r>
              <a:rPr lang="es-ES_tradnl" dirty="0" err="1" smtClean="0"/>
              <a:t>l’ajut</a:t>
            </a:r>
            <a:r>
              <a:rPr lang="es-ES_tradnl" dirty="0" smtClean="0"/>
              <a:t> </a:t>
            </a:r>
            <a:r>
              <a:rPr lang="es-ES_tradnl" dirty="0" err="1" smtClean="0"/>
              <a:t>econòmic</a:t>
            </a:r>
            <a:r>
              <a:rPr lang="es-ES_tradnl" dirty="0" smtClean="0"/>
              <a:t> i la </a:t>
            </a:r>
            <a:r>
              <a:rPr lang="es-ES_tradnl" dirty="0" err="1" smtClean="0"/>
              <a:t>protecció</a:t>
            </a:r>
            <a:r>
              <a:rPr lang="es-ES_tradnl" dirty="0" smtClean="0"/>
              <a:t> de </a:t>
            </a:r>
            <a:r>
              <a:rPr lang="es-ES_tradnl" dirty="0" smtClean="0"/>
              <a:t>Güelfa, a </a:t>
            </a:r>
            <a:r>
              <a:rPr lang="es-ES_tradnl" dirty="0" err="1" smtClean="0"/>
              <a:t>diferència</a:t>
            </a:r>
            <a:r>
              <a:rPr lang="es-ES_tradnl" dirty="0" smtClean="0"/>
              <a:t> de Tirant. </a:t>
            </a:r>
            <a:endParaRPr lang="es-ES_tradnl" dirty="0" smtClean="0"/>
          </a:p>
          <a:p>
            <a:r>
              <a:rPr lang="es-ES_tradnl" dirty="0" smtClean="0"/>
              <a:t>Es un </a:t>
            </a:r>
            <a:r>
              <a:rPr lang="es-ES_tradnl" dirty="0" err="1" smtClean="0"/>
              <a:t>personatge</a:t>
            </a:r>
            <a:r>
              <a:rPr lang="es-ES_tradnl" dirty="0" smtClean="0"/>
              <a:t> de </a:t>
            </a:r>
            <a:r>
              <a:rPr lang="es-ES_tradnl" dirty="0" err="1" smtClean="0"/>
              <a:t>dimensions</a:t>
            </a:r>
            <a:r>
              <a:rPr lang="es-ES_tradnl" dirty="0" smtClean="0"/>
              <a:t> humanes, </a:t>
            </a:r>
            <a:r>
              <a:rPr lang="es-ES_tradnl" dirty="0" err="1" smtClean="0"/>
              <a:t>amb</a:t>
            </a:r>
            <a:r>
              <a:rPr lang="es-ES_tradnl" dirty="0" smtClean="0"/>
              <a:t> </a:t>
            </a:r>
            <a:r>
              <a:rPr lang="es-ES_tradnl" dirty="0" err="1" smtClean="0"/>
              <a:t>accions</a:t>
            </a:r>
            <a:r>
              <a:rPr lang="es-ES_tradnl" dirty="0" smtClean="0"/>
              <a:t> </a:t>
            </a:r>
            <a:r>
              <a:rPr lang="es-ES_tradnl" dirty="0" err="1" smtClean="0"/>
              <a:t>lògiques</a:t>
            </a:r>
            <a:r>
              <a:rPr lang="es-ES_tradnl" dirty="0" smtClean="0"/>
              <a:t> i </a:t>
            </a:r>
            <a:r>
              <a:rPr lang="es-ES_tradnl" dirty="0" err="1" smtClean="0"/>
              <a:t>justificades</a:t>
            </a:r>
            <a:r>
              <a:rPr lang="es-ES_tradnl" dirty="0" smtClean="0"/>
              <a:t> que el fan </a:t>
            </a:r>
            <a:r>
              <a:rPr lang="es-ES_tradnl" dirty="0" err="1" smtClean="0"/>
              <a:t>vèncer</a:t>
            </a:r>
            <a:r>
              <a:rPr lang="es-ES_tradnl" dirty="0" smtClean="0"/>
              <a:t> </a:t>
            </a:r>
            <a:r>
              <a:rPr lang="es-ES_tradnl" dirty="0" err="1" smtClean="0"/>
              <a:t>els</a:t>
            </a:r>
            <a:r>
              <a:rPr lang="es-ES_tradnl" dirty="0" smtClean="0"/>
              <a:t> </a:t>
            </a:r>
            <a:r>
              <a:rPr lang="es-ES_tradnl" dirty="0" err="1" smtClean="0"/>
              <a:t>obstacles</a:t>
            </a:r>
            <a:r>
              <a:rPr lang="es-ES_tradnl" dirty="0" smtClean="0"/>
              <a:t>, igual que Tirant. </a:t>
            </a:r>
            <a:endParaRPr lang="es-ES_tradnl" dirty="0" smtClean="0"/>
          </a:p>
          <a:p>
            <a:pPr marL="457200" lvl="1" indent="0">
              <a:buNone/>
            </a:pPr>
            <a:endParaRPr lang="es-ES_tradnl" dirty="0"/>
          </a:p>
          <a:p>
            <a:pPr marL="0" indent="0">
              <a:buNone/>
            </a:pPr>
            <a:endParaRPr lang="es-ES_tradnl" dirty="0"/>
          </a:p>
          <a:p>
            <a:pPr marL="0" indent="0">
              <a:buNone/>
            </a:pPr>
            <a:endParaRPr lang="en-US" dirty="0"/>
          </a:p>
        </p:txBody>
      </p:sp>
    </p:spTree>
    <p:extLst>
      <p:ext uri="{BB962C8B-B14F-4D97-AF65-F5344CB8AC3E}">
        <p14:creationId xmlns:p14="http://schemas.microsoft.com/office/powerpoint/2010/main" val="724148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1827</TotalTime>
  <Words>2475</Words>
  <Application>Microsoft Macintosh PowerPoint</Application>
  <PresentationFormat>Panorámica</PresentationFormat>
  <Paragraphs>142</Paragraphs>
  <Slides>21</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21</vt:i4>
      </vt:variant>
    </vt:vector>
  </HeadingPairs>
  <TitlesOfParts>
    <vt:vector size="26" baseType="lpstr">
      <vt:lpstr>Calibri</vt:lpstr>
      <vt:lpstr>Calibri Light</vt:lpstr>
      <vt:lpstr>Mangal</vt:lpstr>
      <vt:lpstr>Arial</vt:lpstr>
      <vt:lpstr>Office Theme</vt:lpstr>
      <vt:lpstr>La novel·la cavalleresca</vt:lpstr>
      <vt:lpstr>La novel·la cavallaresca</vt:lpstr>
      <vt:lpstr>La novel·la cavallaresca</vt:lpstr>
      <vt:lpstr>Curial e Güelfa (1435-1462)</vt:lpstr>
      <vt:lpstr>Curial e Güelfa (1435-1462)</vt:lpstr>
      <vt:lpstr>Curial e Güelfa (1435-1462)</vt:lpstr>
      <vt:lpstr>Curial e Güelfa (1435-1462)</vt:lpstr>
      <vt:lpstr>Curial e Güelfa (1435-1462)</vt:lpstr>
      <vt:lpstr>Curial e Güelfa (1435-1462)</vt:lpstr>
      <vt:lpstr>Curial e Güelfa (1435-1462)</vt:lpstr>
      <vt:lpstr> </vt:lpstr>
      <vt:lpstr>Joanot Martorell (1413 – 1468) </vt:lpstr>
      <vt:lpstr>Guillem de Varoic</vt:lpstr>
      <vt:lpstr>Tirant lo Blanc </vt:lpstr>
      <vt:lpstr>Tirant lo Blanc</vt:lpstr>
      <vt:lpstr>Tirant lo Blanc</vt:lpstr>
      <vt:lpstr>Tirant lo Blanc</vt:lpstr>
      <vt:lpstr>Tirant lo Blanc – Els personatges </vt:lpstr>
      <vt:lpstr>Tirant lo Blanc – Els personatges</vt:lpstr>
      <vt:lpstr>Tirant lo Blanc – novel·la total</vt:lpstr>
      <vt:lpstr>Tirant lo Blanc</vt:lpstr>
    </vt:vector>
  </TitlesOfParts>
  <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novel·la cavalleresca</dc:title>
  <dc:creator>David Utrera</dc:creator>
  <cp:lastModifiedBy>Usuario de Microsoft Office</cp:lastModifiedBy>
  <cp:revision>36</cp:revision>
  <dcterms:created xsi:type="dcterms:W3CDTF">2016-05-06T04:09:10Z</dcterms:created>
  <dcterms:modified xsi:type="dcterms:W3CDTF">2017-05-05T12:33:59Z</dcterms:modified>
</cp:coreProperties>
</file>