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97"/>
  </p:normalViewPr>
  <p:slideViewPr>
    <p:cSldViewPr snapToGrid="0" snapToObjects="1">
      <p:cViewPr varScale="1">
        <p:scale>
          <a:sx n="200" d="100"/>
          <a:sy n="200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Literatura catalana III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2003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err="1" smtClean="0"/>
              <a:t>L’inici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va </a:t>
            </a:r>
            <a:r>
              <a:rPr lang="es-ES_tradnl" dirty="0" err="1" smtClean="0"/>
              <a:t>lligat</a:t>
            </a:r>
            <a:r>
              <a:rPr lang="es-ES_tradnl" dirty="0" smtClean="0"/>
              <a:t> a tota una </a:t>
            </a:r>
            <a:r>
              <a:rPr lang="es-ES_tradnl" dirty="0" err="1" smtClean="0"/>
              <a:t>sèrie</a:t>
            </a:r>
            <a:r>
              <a:rPr lang="es-ES_tradnl" dirty="0" smtClean="0"/>
              <a:t> </a:t>
            </a:r>
            <a:r>
              <a:rPr lang="es-ES_tradnl" dirty="0" err="1" smtClean="0"/>
              <a:t>d’iniciatives</a:t>
            </a:r>
            <a:r>
              <a:rPr lang="es-ES_tradnl" dirty="0" smtClean="0"/>
              <a:t> </a:t>
            </a:r>
            <a:r>
              <a:rPr lang="es-ES_tradnl" dirty="0" err="1" smtClean="0"/>
              <a:t>literàries</a:t>
            </a:r>
            <a:r>
              <a:rPr lang="es-ES_tradnl" dirty="0" smtClean="0"/>
              <a:t> de </a:t>
            </a:r>
            <a:r>
              <a:rPr lang="es-ES_tradnl" dirty="0" err="1" smtClean="0"/>
              <a:t>recuperació</a:t>
            </a:r>
            <a:r>
              <a:rPr lang="es-ES_tradnl" dirty="0" smtClean="0"/>
              <a:t> de la </a:t>
            </a:r>
            <a:r>
              <a:rPr lang="es-ES_tradnl" dirty="0" err="1" smtClean="0"/>
              <a:t>poesia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/>
              <a:t> </a:t>
            </a:r>
            <a:r>
              <a:rPr lang="es-ES_tradnl" dirty="0" smtClean="0"/>
              <a:t>- </a:t>
            </a:r>
            <a:r>
              <a:rPr lang="es-ES_tradnl" dirty="0" err="1" smtClean="0"/>
              <a:t>Acadèmia</a:t>
            </a:r>
            <a:r>
              <a:rPr lang="es-ES_tradnl" dirty="0" smtClean="0"/>
              <a:t> de </a:t>
            </a:r>
            <a:r>
              <a:rPr lang="es-ES_tradnl" dirty="0" err="1" smtClean="0"/>
              <a:t>Bones</a:t>
            </a:r>
            <a:r>
              <a:rPr lang="es-ES_tradnl" dirty="0" smtClean="0"/>
              <a:t> </a:t>
            </a:r>
            <a:r>
              <a:rPr lang="es-ES_tradnl" dirty="0" err="1" smtClean="0"/>
              <a:t>Lletres</a:t>
            </a:r>
            <a:r>
              <a:rPr lang="es-ES_tradnl" dirty="0" smtClean="0"/>
              <a:t> de Barcelona (1841).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reivindicació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va </a:t>
            </a:r>
            <a:r>
              <a:rPr lang="es-ES_tradnl" dirty="0" err="1" smtClean="0"/>
              <a:t>tenir</a:t>
            </a:r>
            <a:r>
              <a:rPr lang="es-ES_tradnl" dirty="0" smtClean="0"/>
              <a:t> </a:t>
            </a:r>
            <a:r>
              <a:rPr lang="es-ES_tradnl" dirty="0" err="1" smtClean="0"/>
              <a:t>lloc</a:t>
            </a:r>
            <a:r>
              <a:rPr lang="es-ES_tradnl" dirty="0" smtClean="0"/>
              <a:t> des de </a:t>
            </a:r>
            <a:r>
              <a:rPr lang="es-ES_tradnl" dirty="0" err="1" smtClean="0"/>
              <a:t>diverses</a:t>
            </a:r>
            <a:r>
              <a:rPr lang="es-ES_tradnl" dirty="0" smtClean="0"/>
              <a:t> </a:t>
            </a:r>
            <a:r>
              <a:rPr lang="es-ES_tradnl" dirty="0" err="1" smtClean="0"/>
              <a:t>personalitats</a:t>
            </a:r>
            <a:r>
              <a:rPr lang="es-ES_tradnl" dirty="0" smtClean="0"/>
              <a:t> i </a:t>
            </a:r>
            <a:r>
              <a:rPr lang="es-ES_tradnl" dirty="0" err="1" smtClean="0"/>
              <a:t>entitats</a:t>
            </a:r>
            <a:r>
              <a:rPr lang="es-ES_tradnl" dirty="0" smtClean="0"/>
              <a:t>: </a:t>
            </a:r>
            <a:r>
              <a:rPr lang="es-ES_tradnl" dirty="0" err="1" smtClean="0"/>
              <a:t>Rubió</a:t>
            </a:r>
            <a:r>
              <a:rPr lang="es-ES_tradnl" dirty="0" smtClean="0"/>
              <a:t> i </a:t>
            </a:r>
            <a:r>
              <a:rPr lang="es-ES_tradnl" dirty="0" err="1" smtClean="0"/>
              <a:t>Ors</a:t>
            </a:r>
            <a:r>
              <a:rPr lang="es-ES_tradnl" dirty="0"/>
              <a:t> </a:t>
            </a:r>
            <a:r>
              <a:rPr lang="es-ES_tradnl" dirty="0" smtClean="0"/>
              <a:t>(1841), Víctor Balaguer (1842), Antoni de </a:t>
            </a:r>
            <a:r>
              <a:rPr lang="es-ES_tradnl" dirty="0" err="1" smtClean="0"/>
              <a:t>Bufarull</a:t>
            </a:r>
            <a:r>
              <a:rPr lang="es-ES_tradnl" dirty="0" smtClean="0"/>
              <a:t> (1845)</a:t>
            </a:r>
            <a:r>
              <a:rPr lang="mr-IN" dirty="0" smtClean="0"/>
              <a:t>…</a:t>
            </a:r>
            <a:endParaRPr lang="es-ES" dirty="0" smtClean="0"/>
          </a:p>
          <a:p>
            <a:r>
              <a:rPr lang="es-ES" dirty="0" err="1" smtClean="0"/>
              <a:t>Aquests</a:t>
            </a:r>
            <a:r>
              <a:rPr lang="es-ES" dirty="0" smtClean="0"/>
              <a:t> </a:t>
            </a:r>
            <a:r>
              <a:rPr lang="es-ES" dirty="0" err="1" smtClean="0"/>
              <a:t>petits</a:t>
            </a:r>
            <a:r>
              <a:rPr lang="es-ES" dirty="0" smtClean="0"/>
              <a:t> concursos i </a:t>
            </a:r>
            <a:r>
              <a:rPr lang="es-ES" dirty="0" err="1" smtClean="0"/>
              <a:t>aparicions</a:t>
            </a:r>
            <a:r>
              <a:rPr lang="es-ES" dirty="0" smtClean="0"/>
              <a:t> </a:t>
            </a:r>
            <a:r>
              <a:rPr lang="es-ES" dirty="0" err="1" smtClean="0"/>
              <a:t>poètiques</a:t>
            </a:r>
            <a:r>
              <a:rPr lang="es-ES" dirty="0" smtClean="0"/>
              <a:t> no </a:t>
            </a:r>
            <a:r>
              <a:rPr lang="es-ES" dirty="0" err="1" smtClean="0"/>
              <a:t>només</a:t>
            </a:r>
            <a:r>
              <a:rPr lang="es-ES" dirty="0" smtClean="0"/>
              <a:t> van ser la </a:t>
            </a:r>
            <a:r>
              <a:rPr lang="es-ES" dirty="0" err="1" smtClean="0"/>
              <a:t>prehistòria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Jocs</a:t>
            </a:r>
            <a:r>
              <a:rPr lang="es-ES" dirty="0" smtClean="0"/>
              <a:t> </a:t>
            </a:r>
            <a:r>
              <a:rPr lang="es-ES" dirty="0" err="1" smtClean="0"/>
              <a:t>Florals</a:t>
            </a:r>
            <a:r>
              <a:rPr lang="es-ES" dirty="0" smtClean="0"/>
              <a:t>, </a:t>
            </a:r>
            <a:r>
              <a:rPr lang="es-ES" dirty="0" err="1" smtClean="0"/>
              <a:t>sinó</a:t>
            </a:r>
            <a:r>
              <a:rPr lang="es-ES" dirty="0" smtClean="0"/>
              <a:t> que formen </a:t>
            </a:r>
            <a:r>
              <a:rPr lang="es-ES" dirty="0" err="1" smtClean="0"/>
              <a:t>part</a:t>
            </a:r>
            <a:r>
              <a:rPr lang="es-ES" dirty="0" smtClean="0"/>
              <a:t> de </a:t>
            </a:r>
            <a:r>
              <a:rPr lang="es-ES" dirty="0" err="1" smtClean="0"/>
              <a:t>l’etapa</a:t>
            </a:r>
            <a:r>
              <a:rPr lang="es-ES" dirty="0" smtClean="0"/>
              <a:t> de formación de la </a:t>
            </a:r>
            <a:r>
              <a:rPr lang="es-ES" dirty="0" err="1" smtClean="0"/>
              <a:t>Renaixença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Jocs</a:t>
            </a:r>
            <a:r>
              <a:rPr lang="es-ES" dirty="0" smtClean="0"/>
              <a:t> van </a:t>
            </a:r>
            <a:r>
              <a:rPr lang="es-ES" dirty="0" err="1" smtClean="0"/>
              <a:t>esdevenir</a:t>
            </a:r>
            <a:r>
              <a:rPr lang="es-ES" dirty="0" smtClean="0"/>
              <a:t> la </a:t>
            </a:r>
            <a:r>
              <a:rPr lang="es-ES" dirty="0" err="1" smtClean="0"/>
              <a:t>institució</a:t>
            </a:r>
            <a:r>
              <a:rPr lang="es-ES" dirty="0" smtClean="0"/>
              <a:t>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important</a:t>
            </a:r>
            <a:r>
              <a:rPr lang="es-ES" dirty="0" smtClean="0"/>
              <a:t> de </a:t>
            </a:r>
            <a:r>
              <a:rPr lang="es-ES" dirty="0" err="1" smtClean="0"/>
              <a:t>l’etapa</a:t>
            </a:r>
            <a:r>
              <a:rPr lang="es-ES" dirty="0" smtClean="0"/>
              <a:t> central i </a:t>
            </a:r>
            <a:r>
              <a:rPr lang="es-ES" dirty="0" err="1" smtClean="0"/>
              <a:t>més</a:t>
            </a:r>
            <a:r>
              <a:rPr lang="es-ES" dirty="0" smtClean="0"/>
              <a:t> productiva de la </a:t>
            </a:r>
            <a:r>
              <a:rPr lang="es-ES" dirty="0" err="1" smtClean="0"/>
              <a:t>Renaixença</a:t>
            </a:r>
            <a:r>
              <a:rPr lang="es-ES" dirty="0" smtClean="0"/>
              <a:t>, </a:t>
            </a:r>
            <a:r>
              <a:rPr lang="es-ES" dirty="0" err="1" smtClean="0"/>
              <a:t>essent</a:t>
            </a:r>
            <a:r>
              <a:rPr lang="es-ES" dirty="0" smtClean="0"/>
              <a:t> també la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eficaç</a:t>
            </a:r>
            <a:r>
              <a:rPr lang="es-ES" dirty="0" smtClean="0"/>
              <a:t>, per </a:t>
            </a:r>
            <a:r>
              <a:rPr lang="es-ES" dirty="0" err="1" smtClean="0"/>
              <a:t>aquest</a:t>
            </a:r>
            <a:r>
              <a:rPr lang="es-ES" dirty="0" smtClean="0"/>
              <a:t> </a:t>
            </a:r>
            <a:r>
              <a:rPr lang="es-ES" dirty="0" err="1" smtClean="0"/>
              <a:t>motiu</a:t>
            </a:r>
            <a:r>
              <a:rPr lang="es-ES" dirty="0" smtClean="0"/>
              <a:t> es </a:t>
            </a:r>
            <a:r>
              <a:rPr lang="es-ES" dirty="0" err="1" smtClean="0"/>
              <a:t>tendeix</a:t>
            </a:r>
            <a:r>
              <a:rPr lang="es-ES" dirty="0" smtClean="0"/>
              <a:t> a ignorar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moviments</a:t>
            </a:r>
            <a:r>
              <a:rPr lang="es-ES" dirty="0" smtClean="0"/>
              <a:t> </a:t>
            </a:r>
            <a:r>
              <a:rPr lang="es-ES" dirty="0" err="1" smtClean="0"/>
              <a:t>previs</a:t>
            </a:r>
            <a:r>
              <a:rPr lang="es-ES" dirty="0" smtClean="0"/>
              <a:t>. </a:t>
            </a:r>
          </a:p>
          <a:p>
            <a:r>
              <a:rPr lang="es-ES" dirty="0" smtClean="0"/>
              <a:t>En </a:t>
            </a:r>
            <a:r>
              <a:rPr lang="es-ES" dirty="0" err="1" smtClean="0"/>
              <a:t>relativament</a:t>
            </a:r>
            <a:r>
              <a:rPr lang="es-ES" dirty="0" smtClean="0"/>
              <a:t> </a:t>
            </a:r>
            <a:r>
              <a:rPr lang="es-ES" dirty="0" err="1" smtClean="0"/>
              <a:t>poc</a:t>
            </a:r>
            <a:r>
              <a:rPr lang="es-ES" dirty="0" smtClean="0"/>
              <a:t> </a:t>
            </a:r>
            <a:r>
              <a:rPr lang="es-ES" dirty="0" err="1" smtClean="0"/>
              <a:t>temps</a:t>
            </a:r>
            <a:r>
              <a:rPr lang="es-ES" dirty="0" smtClean="0"/>
              <a:t> </a:t>
            </a:r>
            <a:r>
              <a:rPr lang="es-ES" dirty="0" err="1" smtClean="0"/>
              <a:t>assumeix</a:t>
            </a:r>
            <a:r>
              <a:rPr lang="es-ES" dirty="0" smtClean="0"/>
              <a:t> la tasca </a:t>
            </a:r>
            <a:r>
              <a:rPr lang="es-ES" dirty="0" err="1" smtClean="0"/>
              <a:t>d’organitzadors</a:t>
            </a:r>
            <a:r>
              <a:rPr lang="es-ES" dirty="0" smtClean="0"/>
              <a:t> de la literatura catalana.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creadors</a:t>
            </a:r>
            <a:r>
              <a:rPr lang="es-ES" dirty="0" smtClean="0"/>
              <a:t> </a:t>
            </a:r>
            <a:r>
              <a:rPr lang="es-ES" dirty="0" err="1" smtClean="0"/>
              <a:t>tenen</a:t>
            </a:r>
            <a:r>
              <a:rPr lang="es-ES" dirty="0" smtClean="0"/>
              <a:t> un </a:t>
            </a:r>
            <a:r>
              <a:rPr lang="es-ES" dirty="0" err="1" smtClean="0"/>
              <a:t>paper</a:t>
            </a:r>
            <a:r>
              <a:rPr lang="es-ES" dirty="0" smtClean="0"/>
              <a:t> </a:t>
            </a:r>
            <a:r>
              <a:rPr lang="es-ES" dirty="0" err="1" smtClean="0"/>
              <a:t>respectat</a:t>
            </a:r>
            <a:r>
              <a:rPr lang="es-ES" dirty="0" smtClean="0"/>
              <a:t> de manera general </a:t>
            </a:r>
            <a:r>
              <a:rPr lang="es-ES" dirty="0" err="1" smtClean="0"/>
              <a:t>pels</a:t>
            </a:r>
            <a:r>
              <a:rPr lang="es-ES" dirty="0" smtClean="0"/>
              <a:t> </a:t>
            </a:r>
            <a:r>
              <a:rPr lang="es-ES" dirty="0" err="1" smtClean="0"/>
              <a:t>escriptors</a:t>
            </a:r>
            <a:r>
              <a:rPr lang="es-ES" dirty="0" smtClean="0"/>
              <a:t>. </a:t>
            </a:r>
            <a:r>
              <a:rPr lang="es-ES" dirty="0" err="1" smtClean="0"/>
              <a:t>Tot</a:t>
            </a:r>
            <a:r>
              <a:rPr lang="es-ES" dirty="0" smtClean="0"/>
              <a:t> i </a:t>
            </a:r>
            <a:r>
              <a:rPr lang="es-ES" dirty="0" err="1" smtClean="0"/>
              <a:t>això</a:t>
            </a:r>
            <a:r>
              <a:rPr lang="es-ES" dirty="0" smtClean="0"/>
              <a:t> hi va </a:t>
            </a:r>
            <a:r>
              <a:rPr lang="es-ES" dirty="0" err="1" smtClean="0"/>
              <a:t>haver</a:t>
            </a:r>
            <a:r>
              <a:rPr lang="es-ES" dirty="0" smtClean="0"/>
              <a:t> </a:t>
            </a:r>
            <a:r>
              <a:rPr lang="es-ES" dirty="0" err="1" smtClean="0"/>
              <a:t>nombroses</a:t>
            </a:r>
            <a:r>
              <a:rPr lang="es-ES" dirty="0" smtClean="0"/>
              <a:t> </a:t>
            </a:r>
            <a:r>
              <a:rPr lang="es-ES" dirty="0" err="1" smtClean="0"/>
              <a:t>lluites</a:t>
            </a:r>
            <a:r>
              <a:rPr lang="es-ES" dirty="0" smtClean="0"/>
              <a:t> per </a:t>
            </a:r>
            <a:r>
              <a:rPr lang="es-ES" dirty="0" err="1" smtClean="0"/>
              <a:t>aconseguir</a:t>
            </a:r>
            <a:r>
              <a:rPr lang="es-ES" dirty="0" smtClean="0"/>
              <a:t> el </a:t>
            </a:r>
            <a:r>
              <a:rPr lang="es-ES" dirty="0" err="1" smtClean="0"/>
              <a:t>seu</a:t>
            </a:r>
            <a:r>
              <a:rPr lang="es-ES" dirty="0" smtClean="0"/>
              <a:t> </a:t>
            </a:r>
            <a:r>
              <a:rPr lang="es-ES" dirty="0" err="1" smtClean="0"/>
              <a:t>domini</a:t>
            </a:r>
            <a:r>
              <a:rPr lang="es-ES" dirty="0" smtClean="0"/>
              <a:t>, </a:t>
            </a:r>
            <a:r>
              <a:rPr lang="es-ES" dirty="0" err="1" smtClean="0"/>
              <a:t>especialment</a:t>
            </a:r>
            <a:r>
              <a:rPr lang="es-ES" dirty="0" smtClean="0"/>
              <a:t> per les </a:t>
            </a:r>
            <a:r>
              <a:rPr lang="es-ES" dirty="0" err="1" smtClean="0"/>
              <a:t>divergències</a:t>
            </a:r>
            <a:r>
              <a:rPr lang="es-ES" dirty="0" smtClean="0"/>
              <a:t> en el </a:t>
            </a:r>
            <a:r>
              <a:rPr lang="es-ES" dirty="0" err="1" smtClean="0"/>
              <a:t>model</a:t>
            </a:r>
            <a:r>
              <a:rPr lang="es-ES" dirty="0" smtClean="0"/>
              <a:t> de </a:t>
            </a:r>
            <a:r>
              <a:rPr lang="es-ES" dirty="0" err="1" smtClean="0"/>
              <a:t>llengua</a:t>
            </a:r>
            <a:r>
              <a:rPr lang="es-ES" dirty="0" smtClean="0"/>
              <a:t> </a:t>
            </a:r>
            <a:r>
              <a:rPr lang="es-ES" dirty="0" err="1" smtClean="0"/>
              <a:t>literària</a:t>
            </a:r>
            <a:r>
              <a:rPr lang="es-ES" dirty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dialectes</a:t>
            </a:r>
            <a:r>
              <a:rPr lang="es-ES" dirty="0" smtClean="0"/>
              <a:t>, </a:t>
            </a:r>
            <a:r>
              <a:rPr lang="es-ES" dirty="0" err="1" smtClean="0"/>
              <a:t>parlars</a:t>
            </a:r>
            <a:r>
              <a:rPr lang="es-ES" dirty="0" smtClean="0"/>
              <a:t> del </a:t>
            </a:r>
            <a:r>
              <a:rPr lang="es-ES" dirty="0" err="1" smtClean="0"/>
              <a:t>segle</a:t>
            </a:r>
            <a:r>
              <a:rPr lang="es-ES" dirty="0" smtClean="0"/>
              <a:t> XVI i XVII de Barcelona i el </a:t>
            </a:r>
            <a:r>
              <a:rPr lang="es-ES" dirty="0" err="1" smtClean="0"/>
              <a:t>català</a:t>
            </a:r>
            <a:r>
              <a:rPr lang="es-ES" dirty="0" smtClean="0"/>
              <a:t> que ara es parla a Barcelona el </a:t>
            </a:r>
            <a:r>
              <a:rPr lang="es-ES" dirty="0" err="1" smtClean="0"/>
              <a:t>segle</a:t>
            </a:r>
            <a:r>
              <a:rPr lang="es-ES" dirty="0" smtClean="0"/>
              <a:t> XIX).</a:t>
            </a:r>
          </a:p>
        </p:txBody>
      </p:sp>
    </p:spTree>
    <p:extLst>
      <p:ext uri="{BB962C8B-B14F-4D97-AF65-F5344CB8AC3E}">
        <p14:creationId xmlns:p14="http://schemas.microsoft.com/office/powerpoint/2010/main" val="213744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primers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de </a:t>
            </a:r>
            <a:r>
              <a:rPr lang="es-ES_tradnl" dirty="0" err="1" smtClean="0"/>
              <a:t>l’època</a:t>
            </a:r>
            <a:r>
              <a:rPr lang="es-ES_tradnl" dirty="0" smtClean="0"/>
              <a:t> moderna van </a:t>
            </a:r>
            <a:r>
              <a:rPr lang="es-ES_tradnl" dirty="0" err="1" smtClean="0"/>
              <a:t>tenir</a:t>
            </a:r>
            <a:r>
              <a:rPr lang="es-ES_tradnl" dirty="0" smtClean="0"/>
              <a:t> </a:t>
            </a:r>
            <a:r>
              <a:rPr lang="es-ES_tradnl" dirty="0" err="1" smtClean="0"/>
              <a:t>lloc</a:t>
            </a:r>
            <a:r>
              <a:rPr lang="es-ES_tradnl" dirty="0" smtClean="0"/>
              <a:t> al </a:t>
            </a:r>
            <a:r>
              <a:rPr lang="es-ES_tradnl" dirty="0" err="1" smtClean="0"/>
              <a:t>maig</a:t>
            </a:r>
            <a:r>
              <a:rPr lang="es-ES_tradnl" dirty="0" smtClean="0"/>
              <a:t> de 1859. </a:t>
            </a:r>
          </a:p>
          <a:p>
            <a:r>
              <a:rPr lang="es-ES_tradnl" dirty="0" err="1" smtClean="0"/>
              <a:t>Els</a:t>
            </a:r>
            <a:r>
              <a:rPr lang="es-ES_tradnl" dirty="0" smtClean="0"/>
              <a:t> fundados van ser </a:t>
            </a:r>
            <a:r>
              <a:rPr lang="es-ES_tradnl" dirty="0" err="1" smtClean="0"/>
              <a:t>alguns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seus</a:t>
            </a:r>
            <a:r>
              <a:rPr lang="es-ES_tradnl" dirty="0" smtClean="0"/>
              <a:t> </a:t>
            </a:r>
            <a:r>
              <a:rPr lang="es-ES_tradnl" dirty="0" err="1" smtClean="0"/>
              <a:t>reinvidicadors</a:t>
            </a:r>
            <a:r>
              <a:rPr lang="es-ES_tradnl" dirty="0" smtClean="0"/>
              <a:t> (</a:t>
            </a:r>
            <a:r>
              <a:rPr lang="es-ES_tradnl" dirty="0" err="1" smtClean="0"/>
              <a:t>Milà</a:t>
            </a:r>
            <a:r>
              <a:rPr lang="es-ES_tradnl" dirty="0" smtClean="0"/>
              <a:t> i </a:t>
            </a:r>
            <a:r>
              <a:rPr lang="es-ES_tradnl" dirty="0" err="1" smtClean="0"/>
              <a:t>Fontanals</a:t>
            </a:r>
            <a:r>
              <a:rPr lang="es-ES_tradnl" dirty="0" smtClean="0"/>
              <a:t>, </a:t>
            </a:r>
            <a:r>
              <a:rPr lang="es-ES_tradnl" dirty="0" err="1" smtClean="0"/>
              <a:t>Rubió</a:t>
            </a:r>
            <a:r>
              <a:rPr lang="es-ES_tradnl" dirty="0" smtClean="0"/>
              <a:t> i </a:t>
            </a:r>
            <a:r>
              <a:rPr lang="es-ES_tradnl" dirty="0" err="1" smtClean="0"/>
              <a:t>Ors</a:t>
            </a:r>
            <a:r>
              <a:rPr lang="es-ES_tradnl" dirty="0" smtClean="0"/>
              <a:t>, Balaguer, Cortada i </a:t>
            </a:r>
            <a:r>
              <a:rPr lang="es-ES_tradnl" dirty="0" err="1" smtClean="0"/>
              <a:t>Bofarull</a:t>
            </a:r>
            <a:r>
              <a:rPr lang="es-ES_tradnl" dirty="0" smtClean="0"/>
              <a:t>...) i van ser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qui</a:t>
            </a:r>
            <a:r>
              <a:rPr lang="es-ES_tradnl" dirty="0" smtClean="0"/>
              <a:t> van donar la forma i </a:t>
            </a:r>
            <a:r>
              <a:rPr lang="es-ES_tradnl" dirty="0" err="1" smtClean="0"/>
              <a:t>organització</a:t>
            </a:r>
            <a:r>
              <a:rPr lang="es-ES_tradnl" dirty="0" smtClean="0"/>
              <a:t> </a:t>
            </a:r>
            <a:r>
              <a:rPr lang="es-ES_tradnl" dirty="0" err="1" smtClean="0"/>
              <a:t>bàsiques</a:t>
            </a:r>
            <a:r>
              <a:rPr lang="es-ES_tradnl" dirty="0" smtClean="0"/>
              <a:t>, </a:t>
            </a:r>
            <a:r>
              <a:rPr lang="es-ES_tradnl" dirty="0" err="1" smtClean="0"/>
              <a:t>amb</a:t>
            </a:r>
            <a:r>
              <a:rPr lang="es-ES_tradnl" dirty="0" smtClean="0"/>
              <a:t> el lema “Patria, </a:t>
            </a:r>
            <a:r>
              <a:rPr lang="es-ES_tradnl" dirty="0" err="1" smtClean="0"/>
              <a:t>Fides</a:t>
            </a:r>
            <a:r>
              <a:rPr lang="es-ES_tradnl" dirty="0" smtClean="0"/>
              <a:t>, Amor”, </a:t>
            </a:r>
            <a:r>
              <a:rPr lang="es-ES_tradnl" dirty="0" err="1" smtClean="0"/>
              <a:t>així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premis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err="1" smtClean="0"/>
              <a:t>Englantina</a:t>
            </a:r>
            <a:r>
              <a:rPr lang="es-ES_tradnl" dirty="0" smtClean="0"/>
              <a:t> </a:t>
            </a:r>
            <a:r>
              <a:rPr lang="es-ES_tradnl" dirty="0" err="1" smtClean="0"/>
              <a:t>d’or</a:t>
            </a:r>
            <a:r>
              <a:rPr lang="es-ES_tradnl" dirty="0" smtClean="0"/>
              <a:t>: poema </a:t>
            </a:r>
            <a:r>
              <a:rPr lang="es-ES_tradnl" dirty="0" err="1" smtClean="0"/>
              <a:t>patriòtic</a:t>
            </a:r>
            <a:endParaRPr lang="es-ES_tradnl" dirty="0" smtClean="0"/>
          </a:p>
          <a:p>
            <a:pPr lvl="1"/>
            <a:r>
              <a:rPr lang="es-ES_tradnl" dirty="0" smtClean="0"/>
              <a:t>Viola </a:t>
            </a:r>
            <a:r>
              <a:rPr lang="es-ES_tradnl" dirty="0" err="1" smtClean="0"/>
              <a:t>d’or</a:t>
            </a:r>
            <a:r>
              <a:rPr lang="es-ES_tradnl" dirty="0" smtClean="0"/>
              <a:t>: poema de tema </a:t>
            </a:r>
            <a:r>
              <a:rPr lang="es-ES_tradnl" dirty="0" err="1" smtClean="0"/>
              <a:t>religiós</a:t>
            </a:r>
            <a:r>
              <a:rPr lang="es-ES_tradnl" dirty="0" smtClean="0"/>
              <a:t> o moral</a:t>
            </a:r>
          </a:p>
          <a:p>
            <a:pPr lvl="1"/>
            <a:r>
              <a:rPr lang="es-ES_tradnl" dirty="0" smtClean="0"/>
              <a:t>Flor natural: poema de tema </a:t>
            </a:r>
            <a:r>
              <a:rPr lang="es-ES_tradnl" dirty="0" err="1" smtClean="0"/>
              <a:t>lliure</a:t>
            </a:r>
            <a:endParaRPr lang="es-ES_tradnl" dirty="0" smtClean="0"/>
          </a:p>
          <a:p>
            <a:r>
              <a:rPr lang="es-ES_tradnl" dirty="0" smtClean="0"/>
              <a:t>Hi </a:t>
            </a:r>
            <a:r>
              <a:rPr lang="es-ES_tradnl" dirty="0" err="1" smtClean="0"/>
              <a:t>havia</a:t>
            </a:r>
            <a:r>
              <a:rPr lang="es-ES_tradnl" dirty="0" smtClean="0"/>
              <a:t>, </a:t>
            </a:r>
            <a:r>
              <a:rPr lang="es-ES_tradnl" dirty="0" err="1" smtClean="0"/>
              <a:t>però</a:t>
            </a:r>
            <a:r>
              <a:rPr lang="es-ES_tradnl" dirty="0" smtClean="0"/>
              <a:t>, </a:t>
            </a:r>
            <a:r>
              <a:rPr lang="es-ES_tradnl" dirty="0" err="1" smtClean="0"/>
              <a:t>d’altres</a:t>
            </a:r>
            <a:r>
              <a:rPr lang="es-ES_tradnl" dirty="0" smtClean="0"/>
              <a:t> </a:t>
            </a:r>
            <a:r>
              <a:rPr lang="es-ES_tradnl" dirty="0" err="1" smtClean="0"/>
              <a:t>premis</a:t>
            </a:r>
            <a:r>
              <a:rPr lang="es-ES_tradnl" dirty="0" smtClean="0"/>
              <a:t> </a:t>
            </a:r>
            <a:r>
              <a:rPr lang="es-ES_tradnl" dirty="0" err="1" smtClean="0"/>
              <a:t>atorgats</a:t>
            </a:r>
            <a:r>
              <a:rPr lang="es-ES_tradnl" dirty="0" smtClean="0"/>
              <a:t> per </a:t>
            </a:r>
            <a:r>
              <a:rPr lang="es-ES_tradnl" dirty="0" err="1" smtClean="0"/>
              <a:t>institucions</a:t>
            </a:r>
            <a:r>
              <a:rPr lang="es-ES_tradnl" dirty="0" smtClean="0"/>
              <a:t> i </a:t>
            </a:r>
            <a:r>
              <a:rPr lang="es-ES_tradnl" dirty="0" err="1" smtClean="0"/>
              <a:t>personalitats</a:t>
            </a:r>
            <a:r>
              <a:rPr lang="es-ES_tradnl" dirty="0" smtClean="0"/>
              <a:t> </a:t>
            </a:r>
            <a:r>
              <a:rPr lang="es-ES_tradnl" dirty="0" err="1" smtClean="0"/>
              <a:t>acadèmiques</a:t>
            </a:r>
            <a:r>
              <a:rPr lang="es-ES_tradnl" dirty="0" smtClean="0"/>
              <a:t>, </a:t>
            </a:r>
            <a:r>
              <a:rPr lang="es-ES_tradnl" dirty="0" err="1" smtClean="0"/>
              <a:t>eclesiàstiques</a:t>
            </a:r>
            <a:r>
              <a:rPr lang="es-ES_tradnl" dirty="0" smtClean="0"/>
              <a:t> i </a:t>
            </a:r>
            <a:r>
              <a:rPr lang="es-ES_tradnl" dirty="0" err="1" smtClean="0"/>
              <a:t>polítiques</a:t>
            </a:r>
            <a:r>
              <a:rPr lang="es-ES_tradnl" dirty="0" smtClean="0"/>
              <a:t> de Catalunya, </a:t>
            </a:r>
            <a:r>
              <a:rPr lang="es-ES_tradnl" dirty="0" err="1" smtClean="0"/>
              <a:t>implicades</a:t>
            </a:r>
            <a:r>
              <a:rPr lang="es-ES_tradnl" dirty="0" smtClean="0"/>
              <a:t> en </a:t>
            </a:r>
            <a:r>
              <a:rPr lang="es-ES_tradnl" dirty="0" err="1" smtClean="0"/>
              <a:t>aquest</a:t>
            </a:r>
            <a:r>
              <a:rPr lang="es-ES_tradnl" dirty="0" smtClean="0"/>
              <a:t> </a:t>
            </a:r>
            <a:r>
              <a:rPr lang="es-ES_tradnl" dirty="0" err="1" smtClean="0"/>
              <a:t>certàmen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trilogia</a:t>
            </a:r>
            <a:r>
              <a:rPr lang="es-ES_tradnl" dirty="0" smtClean="0"/>
              <a:t> </a:t>
            </a:r>
            <a:r>
              <a:rPr lang="es-ES_tradnl" dirty="0" err="1" smtClean="0"/>
              <a:t>temàtica</a:t>
            </a:r>
            <a:r>
              <a:rPr lang="es-ES_tradnl" dirty="0" smtClean="0"/>
              <a:t> </a:t>
            </a:r>
            <a:r>
              <a:rPr lang="es-ES_tradnl" dirty="0" err="1" smtClean="0"/>
              <a:t>derivarà</a:t>
            </a:r>
            <a:r>
              <a:rPr lang="es-ES_tradnl" dirty="0" smtClean="0"/>
              <a:t> la </a:t>
            </a:r>
            <a:r>
              <a:rPr lang="es-ES_tradnl" dirty="0" err="1" smtClean="0"/>
              <a:t>idealització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del </a:t>
            </a:r>
            <a:r>
              <a:rPr lang="es-ES_tradnl" dirty="0" err="1" smtClean="0"/>
              <a:t>món</a:t>
            </a:r>
            <a:r>
              <a:rPr lang="es-ES_tradnl" dirty="0" smtClean="0"/>
              <a:t> rural i natural, i de la </a:t>
            </a:r>
            <a:r>
              <a:rPr lang="es-ES_tradnl" dirty="0" err="1" smtClean="0"/>
              <a:t>pàtria</a:t>
            </a:r>
            <a:r>
              <a:rPr lang="es-ES_tradnl" dirty="0" smtClean="0"/>
              <a:t>, en una </a:t>
            </a:r>
            <a:r>
              <a:rPr lang="es-ES_tradnl" dirty="0" err="1" smtClean="0"/>
              <a:t>situació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allunyada</a:t>
            </a:r>
            <a:r>
              <a:rPr lang="es-ES_tradnl" dirty="0" smtClean="0"/>
              <a:t> de la </a:t>
            </a:r>
            <a:r>
              <a:rPr lang="es-ES_tradnl" dirty="0" err="1" smtClean="0"/>
              <a:t>realitat</a:t>
            </a:r>
            <a:r>
              <a:rPr lang="es-ES_tradnl" dirty="0" smtClean="0"/>
              <a:t> social del </a:t>
            </a:r>
            <a:r>
              <a:rPr lang="es-ES_tradnl" dirty="0" err="1" smtClean="0"/>
              <a:t>moment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van </a:t>
            </a:r>
            <a:r>
              <a:rPr lang="es-ES_tradnl" dirty="0" err="1" smtClean="0"/>
              <a:t>esdevenir</a:t>
            </a:r>
            <a:r>
              <a:rPr lang="es-ES_tradnl" dirty="0" smtClean="0"/>
              <a:t> el </a:t>
            </a:r>
            <a:r>
              <a:rPr lang="es-ES_tradnl" dirty="0" err="1" smtClean="0"/>
              <a:t>lloc</a:t>
            </a:r>
            <a:r>
              <a:rPr lang="es-ES_tradnl" dirty="0" smtClean="0"/>
              <a:t> principal en </a:t>
            </a:r>
            <a:r>
              <a:rPr lang="es-ES_tradnl" dirty="0" err="1" smtClean="0"/>
              <a:t>què</a:t>
            </a:r>
            <a:r>
              <a:rPr lang="es-ES_tradnl" dirty="0" smtClean="0"/>
              <a:t> </a:t>
            </a:r>
            <a:r>
              <a:rPr lang="es-ES_tradnl" dirty="0" err="1" smtClean="0"/>
              <a:t>convergiren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sentiments</a:t>
            </a:r>
            <a:r>
              <a:rPr lang="es-ES_tradnl" dirty="0" smtClean="0"/>
              <a:t> i </a:t>
            </a:r>
            <a:r>
              <a:rPr lang="es-ES_tradnl" dirty="0" err="1" smtClean="0"/>
              <a:t>projectes</a:t>
            </a:r>
            <a:r>
              <a:rPr lang="es-ES_tradnl" dirty="0" smtClean="0"/>
              <a:t> </a:t>
            </a:r>
            <a:r>
              <a:rPr lang="es-ES_tradnl" dirty="0" err="1" smtClean="0"/>
              <a:t>àmpliament</a:t>
            </a:r>
            <a:r>
              <a:rPr lang="es-ES_tradnl" dirty="0" smtClean="0"/>
              <a:t> </a:t>
            </a:r>
            <a:r>
              <a:rPr lang="es-ES_tradnl" dirty="0" err="1" smtClean="0"/>
              <a:t>compartits</a:t>
            </a:r>
            <a:r>
              <a:rPr lang="es-ES_tradnl" dirty="0" smtClean="0"/>
              <a:t>,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enllà</a:t>
            </a:r>
            <a:r>
              <a:rPr lang="es-ES_tradnl" dirty="0" smtClean="0"/>
              <a:t> de la </a:t>
            </a:r>
            <a:r>
              <a:rPr lang="es-ES_tradnl" dirty="0" err="1" smtClean="0"/>
              <a:t>qüestió</a:t>
            </a:r>
            <a:r>
              <a:rPr lang="es-ES_tradnl" dirty="0" smtClean="0"/>
              <a:t> de </a:t>
            </a:r>
            <a:r>
              <a:rPr lang="es-ES_tradnl" dirty="0" err="1" smtClean="0"/>
              <a:t>viabilitat</a:t>
            </a:r>
            <a:r>
              <a:rPr lang="es-ES_tradnl" dirty="0" smtClean="0"/>
              <a:t> i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 </a:t>
            </a:r>
            <a:r>
              <a:rPr lang="es-ES_tradnl" dirty="0" err="1" smtClean="0"/>
              <a:t>lingüístiques</a:t>
            </a:r>
            <a:r>
              <a:rPr lang="es-ES_tradn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0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/>
              <a:t>Florals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_tradnl" dirty="0" smtClean="0"/>
              <a:t>La primera </a:t>
            </a:r>
            <a:r>
              <a:rPr lang="es-ES_tradnl" dirty="0" err="1" smtClean="0"/>
              <a:t>convocatòria</a:t>
            </a:r>
            <a:r>
              <a:rPr lang="es-ES_tradnl" dirty="0" smtClean="0"/>
              <a:t> reuní 39 </a:t>
            </a:r>
            <a:r>
              <a:rPr lang="es-ES_tradnl" dirty="0" err="1" smtClean="0"/>
              <a:t>composicions</a:t>
            </a:r>
            <a:r>
              <a:rPr lang="es-ES_tradnl" dirty="0" smtClean="0"/>
              <a:t>, la de 1875 </a:t>
            </a:r>
            <a:r>
              <a:rPr lang="es-ES_tradnl" dirty="0" err="1" smtClean="0"/>
              <a:t>n’aplegà</a:t>
            </a:r>
            <a:r>
              <a:rPr lang="es-ES_tradnl" dirty="0" smtClean="0"/>
              <a:t> 466,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de la </a:t>
            </a:r>
            <a:r>
              <a:rPr lang="es-ES_tradnl" dirty="0" err="1" smtClean="0"/>
              <a:t>presència</a:t>
            </a:r>
            <a:r>
              <a:rPr lang="es-ES_tradnl" dirty="0" smtClean="0"/>
              <a:t> </a:t>
            </a:r>
            <a:r>
              <a:rPr lang="es-ES_tradnl" dirty="0" err="1" smtClean="0"/>
              <a:t>d’autors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anys</a:t>
            </a:r>
            <a:r>
              <a:rPr lang="es-ES_tradnl" dirty="0" smtClean="0"/>
              <a:t> 50. La </a:t>
            </a:r>
            <a:r>
              <a:rPr lang="es-ES_tradnl" dirty="0" err="1" smtClean="0"/>
              <a:t>qualitat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era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aviat</a:t>
            </a:r>
            <a:r>
              <a:rPr lang="es-ES_tradnl" dirty="0" smtClean="0"/>
              <a:t> </a:t>
            </a:r>
            <a:r>
              <a:rPr lang="es-ES_tradnl" dirty="0" err="1" smtClean="0"/>
              <a:t>escassa</a:t>
            </a:r>
            <a:r>
              <a:rPr lang="es-ES_tradnl" dirty="0" smtClean="0"/>
              <a:t>, </a:t>
            </a:r>
            <a:r>
              <a:rPr lang="es-ES_tradnl" dirty="0" err="1" smtClean="0"/>
              <a:t>és</a:t>
            </a:r>
            <a:r>
              <a:rPr lang="es-ES_tradnl" dirty="0" smtClean="0"/>
              <a:t> a </a:t>
            </a:r>
            <a:r>
              <a:rPr lang="es-ES_tradnl" dirty="0" err="1" smtClean="0"/>
              <a:t>dir</a:t>
            </a:r>
            <a:r>
              <a:rPr lang="es-ES_tradnl" dirty="0" smtClean="0"/>
              <a:t> no </a:t>
            </a:r>
            <a:r>
              <a:rPr lang="es-ES_tradnl" dirty="0" err="1" smtClean="0"/>
              <a:t>tots</a:t>
            </a:r>
            <a:r>
              <a:rPr lang="es-ES_tradnl" dirty="0" smtClean="0"/>
              <a:t> </a:t>
            </a:r>
            <a:r>
              <a:rPr lang="es-ES_tradnl" dirty="0" err="1" smtClean="0"/>
              <a:t>aquests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r>
              <a:rPr lang="es-ES_tradnl" dirty="0" smtClean="0"/>
              <a:t> es </a:t>
            </a:r>
            <a:r>
              <a:rPr lang="es-ES_tradnl" dirty="0" err="1" smtClean="0"/>
              <a:t>dedicaven</a:t>
            </a:r>
            <a:r>
              <a:rPr lang="es-ES_tradnl" dirty="0" smtClean="0"/>
              <a:t> a la literatura. La poca </a:t>
            </a:r>
            <a:r>
              <a:rPr lang="es-ES_tradnl" dirty="0" err="1" smtClean="0"/>
              <a:t>especialització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r>
              <a:rPr lang="es-ES_tradnl" dirty="0" smtClean="0"/>
              <a:t> va obligar a </a:t>
            </a:r>
            <a:r>
              <a:rPr lang="es-ES_tradnl" dirty="0" err="1" smtClean="0"/>
              <a:t>l’establiment</a:t>
            </a:r>
            <a:r>
              <a:rPr lang="es-ES_tradnl" dirty="0" smtClean="0"/>
              <a:t> </a:t>
            </a:r>
            <a:r>
              <a:rPr lang="es-ES_tradnl" dirty="0" err="1" smtClean="0"/>
              <a:t>d’uns</a:t>
            </a:r>
            <a:r>
              <a:rPr lang="es-ES_tradnl" dirty="0" smtClean="0"/>
              <a:t> </a:t>
            </a:r>
            <a:r>
              <a:rPr lang="es-ES_tradnl" dirty="0" err="1" smtClean="0"/>
              <a:t>criteris</a:t>
            </a:r>
            <a:r>
              <a:rPr lang="es-ES_tradnl" dirty="0" smtClean="0"/>
              <a:t> </a:t>
            </a:r>
            <a:r>
              <a:rPr lang="es-ES_tradnl" dirty="0" err="1" smtClean="0"/>
              <a:t>mínims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culta.</a:t>
            </a:r>
          </a:p>
          <a:p>
            <a:r>
              <a:rPr lang="es-ES_tradnl" dirty="0" smtClean="0"/>
              <a:t>Entre </a:t>
            </a:r>
            <a:r>
              <a:rPr lang="es-ES_tradnl" dirty="0" err="1" smtClean="0"/>
              <a:t>els</a:t>
            </a:r>
            <a:r>
              <a:rPr lang="es-ES_tradnl" dirty="0" smtClean="0"/>
              <a:t> temes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freqüents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La </a:t>
            </a:r>
            <a:r>
              <a:rPr lang="es-ES_tradnl" dirty="0" err="1" smtClean="0"/>
              <a:t>relació</a:t>
            </a:r>
            <a:r>
              <a:rPr lang="es-ES_tradnl" dirty="0" smtClean="0"/>
              <a:t> irreversible de Catalunya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Espanya</a:t>
            </a:r>
            <a:endParaRPr lang="es-ES_tradnl" dirty="0" smtClean="0"/>
          </a:p>
          <a:p>
            <a:pPr lvl="1"/>
            <a:r>
              <a:rPr lang="es-ES_tradnl" dirty="0" smtClean="0"/>
              <a:t>La defensa de la </a:t>
            </a:r>
            <a:r>
              <a:rPr lang="es-ES_tradnl" dirty="0" err="1" smtClean="0"/>
              <a:t>personalitat</a:t>
            </a:r>
            <a:r>
              <a:rPr lang="es-ES_tradnl" dirty="0" smtClean="0"/>
              <a:t> lingüística </a:t>
            </a:r>
            <a:r>
              <a:rPr lang="es-ES_tradnl" dirty="0" err="1" smtClean="0"/>
              <a:t>fent</a:t>
            </a:r>
            <a:r>
              <a:rPr lang="es-ES_tradnl" dirty="0" smtClean="0"/>
              <a:t> </a:t>
            </a:r>
            <a:r>
              <a:rPr lang="es-ES_tradnl" dirty="0" err="1" smtClean="0"/>
              <a:t>ús</a:t>
            </a:r>
            <a:r>
              <a:rPr lang="es-ES_tradnl" dirty="0" smtClean="0"/>
              <a:t> </a:t>
            </a:r>
            <a:r>
              <a:rPr lang="es-ES_tradnl" dirty="0" err="1" smtClean="0"/>
              <a:t>d’arguments</a:t>
            </a:r>
            <a:r>
              <a:rPr lang="es-ES_tradnl" dirty="0" smtClean="0"/>
              <a:t> </a:t>
            </a:r>
            <a:r>
              <a:rPr lang="es-ES_tradnl" dirty="0" err="1" smtClean="0"/>
              <a:t>històrics</a:t>
            </a:r>
            <a:r>
              <a:rPr lang="es-ES_tradnl" dirty="0" smtClean="0"/>
              <a:t>, </a:t>
            </a:r>
            <a:r>
              <a:rPr lang="es-ES_tradnl" dirty="0" err="1" smtClean="0"/>
              <a:t>filològics</a:t>
            </a:r>
            <a:r>
              <a:rPr lang="es-ES_tradnl" dirty="0" smtClean="0"/>
              <a:t> i </a:t>
            </a:r>
            <a:r>
              <a:rPr lang="es-ES_tradnl" dirty="0" err="1" smtClean="0"/>
              <a:t>sentimentals</a:t>
            </a:r>
            <a:r>
              <a:rPr lang="es-ES_tradnl" dirty="0" smtClean="0"/>
              <a:t>, i </a:t>
            </a:r>
            <a:r>
              <a:rPr lang="es-ES_tradnl" dirty="0" err="1" smtClean="0"/>
              <a:t>amb</a:t>
            </a:r>
            <a:r>
              <a:rPr lang="es-ES_tradnl" dirty="0" smtClean="0"/>
              <a:t> especial </a:t>
            </a:r>
            <a:r>
              <a:rPr lang="es-ES_tradnl" dirty="0" err="1" smtClean="0"/>
              <a:t>atenció</a:t>
            </a:r>
            <a:r>
              <a:rPr lang="es-ES_tradnl" dirty="0" smtClean="0"/>
              <a:t> a la </a:t>
            </a:r>
            <a:r>
              <a:rPr lang="es-ES_tradnl" dirty="0" err="1" smtClean="0"/>
              <a:t>importància</a:t>
            </a:r>
            <a:r>
              <a:rPr lang="es-ES_tradnl" dirty="0" smtClean="0"/>
              <a:t> de la </a:t>
            </a:r>
            <a:r>
              <a:rPr lang="es-ES_tradnl" dirty="0" err="1" smtClean="0"/>
              <a:t>vitalitat</a:t>
            </a:r>
            <a:r>
              <a:rPr lang="es-ES_tradnl" dirty="0" smtClean="0"/>
              <a:t> oral.</a:t>
            </a:r>
          </a:p>
          <a:p>
            <a:pPr lvl="1"/>
            <a:r>
              <a:rPr lang="es-ES_tradnl" dirty="0" smtClean="0"/>
              <a:t>La </a:t>
            </a:r>
            <a:r>
              <a:rPr lang="es-ES_tradnl" dirty="0" err="1" smtClean="0"/>
              <a:t>glorificació</a:t>
            </a:r>
            <a:r>
              <a:rPr lang="es-ES_tradnl" dirty="0" smtClean="0"/>
              <a:t> del </a:t>
            </a:r>
            <a:r>
              <a:rPr lang="es-ES_tradnl" dirty="0" err="1" smtClean="0"/>
              <a:t>passat</a:t>
            </a:r>
            <a:r>
              <a:rPr lang="es-ES_tradnl" dirty="0" smtClean="0"/>
              <a:t> de Catalunya a partir de </a:t>
            </a:r>
            <a:r>
              <a:rPr lang="es-ES_tradnl" dirty="0" err="1" smtClean="0"/>
              <a:t>certs</a:t>
            </a:r>
            <a:r>
              <a:rPr lang="es-ES_tradnl" dirty="0" smtClean="0"/>
              <a:t> </a:t>
            </a:r>
            <a:r>
              <a:rPr lang="es-ES_tradnl" dirty="0" err="1" smtClean="0"/>
              <a:t>episodis</a:t>
            </a:r>
            <a:r>
              <a:rPr lang="es-ES_tradnl" dirty="0" smtClean="0"/>
              <a:t> </a:t>
            </a:r>
            <a:r>
              <a:rPr lang="es-ES_tradnl" dirty="0" err="1" smtClean="0"/>
              <a:t>històrics</a:t>
            </a:r>
            <a:r>
              <a:rPr lang="es-ES_tradnl" dirty="0" smtClean="0"/>
              <a:t>,</a:t>
            </a:r>
          </a:p>
          <a:p>
            <a:pPr lvl="1"/>
            <a:r>
              <a:rPr lang="es-ES_tradnl" dirty="0" smtClean="0"/>
              <a:t>El </a:t>
            </a:r>
            <a:r>
              <a:rPr lang="es-ES_tradnl" dirty="0" err="1" smtClean="0"/>
              <a:t>rebuig</a:t>
            </a:r>
            <a:r>
              <a:rPr lang="es-ES_tradnl" dirty="0" smtClean="0"/>
              <a:t> del </a:t>
            </a:r>
            <a:r>
              <a:rPr lang="es-ES_tradnl" dirty="0" err="1" smtClean="0"/>
              <a:t>model</a:t>
            </a:r>
            <a:r>
              <a:rPr lang="es-ES_tradnl" dirty="0" smtClean="0"/>
              <a:t> del “</a:t>
            </a:r>
            <a:r>
              <a:rPr lang="es-ES_tradnl" dirty="0" err="1" smtClean="0"/>
              <a:t>català</a:t>
            </a:r>
            <a:r>
              <a:rPr lang="es-ES_tradnl" dirty="0" smtClean="0"/>
              <a:t> que ara es parla”</a:t>
            </a:r>
          </a:p>
          <a:p>
            <a:pPr lvl="1"/>
            <a:r>
              <a:rPr lang="es-ES_tradnl" dirty="0" smtClean="0"/>
              <a:t>El </a:t>
            </a:r>
            <a:r>
              <a:rPr lang="es-ES_tradnl" dirty="0" err="1" smtClean="0"/>
              <a:t>trencament</a:t>
            </a:r>
            <a:r>
              <a:rPr lang="es-ES_tradnl" dirty="0" smtClean="0"/>
              <a:t> de la </a:t>
            </a:r>
            <a:r>
              <a:rPr lang="es-ES_tradnl" dirty="0" err="1" smtClean="0"/>
              <a:t>tradició</a:t>
            </a:r>
            <a:r>
              <a:rPr lang="es-ES_tradnl" dirty="0" smtClean="0"/>
              <a:t> “</a:t>
            </a:r>
            <a:r>
              <a:rPr lang="es-ES_tradnl" dirty="0" err="1" smtClean="0"/>
              <a:t>vallfogonesca</a:t>
            </a:r>
            <a:r>
              <a:rPr lang="es-ES_tradnl" dirty="0" smtClean="0"/>
              <a:t>”</a:t>
            </a:r>
          </a:p>
          <a:p>
            <a:pPr lvl="1"/>
            <a:r>
              <a:rPr lang="es-ES_tradnl" dirty="0" smtClean="0"/>
              <a:t>La </a:t>
            </a:r>
            <a:r>
              <a:rPr lang="es-ES_tradnl" dirty="0" err="1" smtClean="0"/>
              <a:t>necessitat</a:t>
            </a:r>
            <a:r>
              <a:rPr lang="es-ES_tradnl" dirty="0" smtClean="0"/>
              <a:t> de </a:t>
            </a:r>
            <a:r>
              <a:rPr lang="es-ES_tradnl" dirty="0" err="1" smtClean="0"/>
              <a:t>renovació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</a:t>
            </a:r>
            <a:r>
              <a:rPr lang="es-ES_tradnl" dirty="0" err="1" smtClean="0"/>
              <a:t>segons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models</a:t>
            </a:r>
            <a:r>
              <a:rPr lang="es-ES_tradnl" dirty="0" smtClean="0"/>
              <a:t> </a:t>
            </a:r>
            <a:r>
              <a:rPr lang="es-ES_tradnl" dirty="0" err="1" smtClean="0"/>
              <a:t>actuals</a:t>
            </a:r>
            <a:endParaRPr lang="es-ES_tradnl" dirty="0" smtClean="0"/>
          </a:p>
          <a:p>
            <a:r>
              <a:rPr lang="es-ES_tradnl" dirty="0" smtClean="0"/>
              <a:t>A </a:t>
            </a:r>
            <a:r>
              <a:rPr lang="es-ES_tradnl" dirty="0" err="1" smtClean="0"/>
              <a:t>tot</a:t>
            </a:r>
            <a:r>
              <a:rPr lang="es-ES_tradnl" dirty="0" smtClean="0"/>
              <a:t> </a:t>
            </a:r>
            <a:r>
              <a:rPr lang="es-ES_tradnl" dirty="0" err="1" smtClean="0"/>
              <a:t>això</a:t>
            </a:r>
            <a:r>
              <a:rPr lang="es-ES_tradnl" dirty="0" smtClean="0"/>
              <a:t> </a:t>
            </a:r>
            <a:r>
              <a:rPr lang="es-ES_tradnl" dirty="0" err="1" smtClean="0"/>
              <a:t>s’hi</a:t>
            </a:r>
            <a:r>
              <a:rPr lang="es-ES_tradnl" dirty="0" smtClean="0"/>
              <a:t> </a:t>
            </a:r>
            <a:r>
              <a:rPr lang="es-ES_tradnl" dirty="0" err="1" smtClean="0"/>
              <a:t>afegirà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El </a:t>
            </a:r>
            <a:r>
              <a:rPr lang="es-ES_tradnl" dirty="0" err="1" smtClean="0"/>
              <a:t>rebuig</a:t>
            </a:r>
            <a:r>
              <a:rPr lang="es-ES_tradnl" dirty="0" smtClean="0"/>
              <a:t> a la </a:t>
            </a:r>
            <a:r>
              <a:rPr lang="es-ES_tradnl" dirty="0" err="1" smtClean="0"/>
              <a:t>centralització</a:t>
            </a:r>
            <a:r>
              <a:rPr lang="es-ES_tradnl" dirty="0" smtClean="0"/>
              <a:t> política que </a:t>
            </a:r>
            <a:r>
              <a:rPr lang="es-ES_tradnl" dirty="0" err="1" smtClean="0"/>
              <a:t>volia</a:t>
            </a:r>
            <a:r>
              <a:rPr lang="es-ES_tradnl" dirty="0" smtClean="0"/>
              <a:t> el </a:t>
            </a:r>
            <a:r>
              <a:rPr lang="es-ES_tradnl" dirty="0" err="1" smtClean="0"/>
              <a:t>Govern</a:t>
            </a:r>
            <a:r>
              <a:rPr lang="es-ES_tradnl" dirty="0" smtClean="0"/>
              <a:t> central</a:t>
            </a:r>
          </a:p>
          <a:p>
            <a:pPr lvl="1"/>
            <a:r>
              <a:rPr lang="es-ES_tradnl" dirty="0" smtClean="0"/>
              <a:t>El </a:t>
            </a:r>
            <a:r>
              <a:rPr lang="es-ES_tradnl" dirty="0" err="1" smtClean="0"/>
              <a:t>rebuig</a:t>
            </a:r>
            <a:r>
              <a:rPr lang="es-ES_tradnl" dirty="0" smtClean="0"/>
              <a:t> a la </a:t>
            </a:r>
            <a:r>
              <a:rPr lang="es-ES_tradnl" dirty="0" err="1" smtClean="0"/>
              <a:t>unificació</a:t>
            </a:r>
            <a:r>
              <a:rPr lang="es-ES_tradnl" dirty="0" smtClean="0"/>
              <a:t> del </a:t>
            </a:r>
            <a:r>
              <a:rPr lang="es-ES_tradnl" dirty="0" err="1" smtClean="0"/>
              <a:t>dret</a:t>
            </a:r>
            <a:r>
              <a:rPr lang="es-ES_tradnl" dirty="0" smtClean="0"/>
              <a:t> civil </a:t>
            </a:r>
            <a:r>
              <a:rPr lang="es-ES_tradnl" dirty="0" err="1" smtClean="0"/>
              <a:t>català</a:t>
            </a:r>
            <a:r>
              <a:rPr lang="es-ES_tradnl" dirty="0" smtClean="0"/>
              <a:t>,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element</a:t>
            </a:r>
            <a:r>
              <a:rPr lang="es-ES_tradnl" dirty="0" smtClean="0"/>
              <a:t> </a:t>
            </a:r>
            <a:r>
              <a:rPr lang="es-ES_tradnl" dirty="0" err="1" smtClean="0"/>
              <a:t>fonamental</a:t>
            </a:r>
            <a:r>
              <a:rPr lang="es-ES_tradnl" dirty="0" smtClean="0"/>
              <a:t> de la futura </a:t>
            </a:r>
            <a:r>
              <a:rPr lang="es-ES_tradnl" dirty="0" err="1" smtClean="0"/>
              <a:t>personalitat</a:t>
            </a:r>
            <a:r>
              <a:rPr lang="es-ES_tradnl" dirty="0" smtClean="0"/>
              <a:t> de Catalunya</a:t>
            </a:r>
          </a:p>
          <a:p>
            <a:pPr lvl="1"/>
            <a:r>
              <a:rPr lang="es-ES_tradnl" dirty="0" smtClean="0"/>
              <a:t>El </a:t>
            </a:r>
            <a:r>
              <a:rPr lang="es-ES_tradnl" dirty="0" err="1" smtClean="0"/>
              <a:t>rebuig</a:t>
            </a:r>
            <a:r>
              <a:rPr lang="es-ES_tradnl" dirty="0" smtClean="0"/>
              <a:t> a la guerra </a:t>
            </a:r>
            <a:r>
              <a:rPr lang="es-ES_tradnl" dirty="0" err="1" smtClean="0"/>
              <a:t>d’Àfrica</a:t>
            </a:r>
            <a:r>
              <a:rPr lang="mr-IN" dirty="0" smtClean="0"/>
              <a:t>…</a:t>
            </a:r>
            <a:endParaRPr lang="es-ES" dirty="0" smtClean="0"/>
          </a:p>
          <a:p>
            <a:pPr lvl="1"/>
            <a:endParaRPr lang="es-ES_tradnl" dirty="0" smtClean="0"/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43909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/>
              <a:t>Florals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err="1" smtClean="0"/>
              <a:t>Així</a:t>
            </a:r>
            <a:r>
              <a:rPr lang="es-ES_tradnl" dirty="0" smtClean="0"/>
              <a:t>,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esdevenen</a:t>
            </a:r>
            <a:r>
              <a:rPr lang="es-ES_tradnl" dirty="0" smtClean="0"/>
              <a:t> </a:t>
            </a:r>
            <a:r>
              <a:rPr lang="es-ES_tradnl" dirty="0" err="1" smtClean="0"/>
              <a:t>quelcom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que un </a:t>
            </a:r>
            <a:r>
              <a:rPr lang="es-ES_tradnl" dirty="0" err="1" smtClean="0"/>
              <a:t>concurs</a:t>
            </a:r>
            <a:r>
              <a:rPr lang="es-ES_tradnl" dirty="0" smtClean="0"/>
              <a:t> </a:t>
            </a:r>
            <a:r>
              <a:rPr lang="es-ES_tradnl" dirty="0" err="1" smtClean="0"/>
              <a:t>literari</a:t>
            </a:r>
            <a:r>
              <a:rPr lang="es-ES_tradnl" dirty="0" smtClean="0"/>
              <a:t>: Un </a:t>
            </a:r>
            <a:r>
              <a:rPr lang="es-ES_tradnl" dirty="0" err="1" smtClean="0"/>
              <a:t>lloc</a:t>
            </a:r>
            <a:r>
              <a:rPr lang="es-ES_tradnl" dirty="0" smtClean="0"/>
              <a:t> de </a:t>
            </a:r>
            <a:r>
              <a:rPr lang="es-ES_tradnl" dirty="0" err="1" smtClean="0"/>
              <a:t>trobada</a:t>
            </a:r>
            <a:r>
              <a:rPr lang="es-ES_tradnl" dirty="0" smtClean="0"/>
              <a:t> </a:t>
            </a:r>
            <a:r>
              <a:rPr lang="es-ES_tradnl" dirty="0" err="1" smtClean="0"/>
              <a:t>obligatori</a:t>
            </a:r>
            <a:r>
              <a:rPr lang="es-ES_tradnl" dirty="0" smtClean="0"/>
              <a:t> de </a:t>
            </a:r>
            <a:r>
              <a:rPr lang="es-ES_tradnl" dirty="0" err="1" smtClean="0"/>
              <a:t>l’acció</a:t>
            </a:r>
            <a:r>
              <a:rPr lang="es-ES_tradnl" dirty="0" smtClean="0"/>
              <a:t> </a:t>
            </a:r>
            <a:r>
              <a:rPr lang="es-ES_tradnl" dirty="0" err="1" smtClean="0"/>
              <a:t>patriòtica</a:t>
            </a:r>
            <a:r>
              <a:rPr lang="es-ES_tradnl" dirty="0" smtClean="0"/>
              <a:t>, i lingüística </a:t>
            </a:r>
            <a:r>
              <a:rPr lang="es-ES_tradnl" dirty="0" err="1" smtClean="0"/>
              <a:t>amb</a:t>
            </a:r>
            <a:r>
              <a:rPr lang="es-ES_tradnl" dirty="0" smtClean="0"/>
              <a:t> el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única </a:t>
            </a:r>
            <a:r>
              <a:rPr lang="es-ES_tradnl" dirty="0" err="1" smtClean="0"/>
              <a:t>llengua</a:t>
            </a:r>
            <a:r>
              <a:rPr lang="es-ES_tradnl" dirty="0" smtClean="0"/>
              <a:t> de </a:t>
            </a:r>
            <a:r>
              <a:rPr lang="es-ES_tradnl" dirty="0" err="1" smtClean="0"/>
              <a:t>concurs</a:t>
            </a:r>
            <a:r>
              <a:rPr lang="es-ES_tradnl" dirty="0" smtClean="0"/>
              <a:t>. </a:t>
            </a:r>
            <a:r>
              <a:rPr lang="es-ES_tradnl" dirty="0" err="1" smtClean="0"/>
              <a:t>Això</a:t>
            </a:r>
            <a:r>
              <a:rPr lang="es-ES_tradnl" dirty="0" smtClean="0"/>
              <a:t> va provocar </a:t>
            </a:r>
            <a:r>
              <a:rPr lang="es-ES_tradnl" dirty="0" err="1" smtClean="0"/>
              <a:t>l’obligatorietat</a:t>
            </a:r>
            <a:r>
              <a:rPr lang="es-ES_tradnl" dirty="0" smtClean="0"/>
              <a:t> de </a:t>
            </a:r>
            <a:r>
              <a:rPr lang="es-ES_tradnl" dirty="0" err="1" smtClean="0"/>
              <a:t>l’ús</a:t>
            </a:r>
            <a:r>
              <a:rPr lang="es-ES_tradnl" dirty="0" smtClean="0"/>
              <a:t> </a:t>
            </a:r>
            <a:r>
              <a:rPr lang="es-ES_tradnl" dirty="0" err="1" smtClean="0"/>
              <a:t>culte</a:t>
            </a:r>
            <a:r>
              <a:rPr lang="es-ES_tradnl" dirty="0" smtClean="0"/>
              <a:t> del </a:t>
            </a:r>
            <a:r>
              <a:rPr lang="es-ES_tradnl" dirty="0" err="1" smtClean="0"/>
              <a:t>català</a:t>
            </a:r>
            <a:r>
              <a:rPr lang="es-ES_tradnl" dirty="0" smtClean="0"/>
              <a:t> que es va </a:t>
            </a:r>
            <a:r>
              <a:rPr lang="es-ES_tradnl" dirty="0" err="1" smtClean="0"/>
              <a:t>traduir</a:t>
            </a:r>
            <a:r>
              <a:rPr lang="es-ES_tradnl" dirty="0" smtClean="0"/>
              <a:t> en la </a:t>
            </a:r>
            <a:r>
              <a:rPr lang="es-ES_tradnl" dirty="0" err="1" smtClean="0"/>
              <a:t>resolució</a:t>
            </a:r>
            <a:r>
              <a:rPr lang="es-ES_tradnl" dirty="0" smtClean="0"/>
              <a:t> de </a:t>
            </a:r>
            <a:r>
              <a:rPr lang="es-ES_tradnl" dirty="0" err="1" smtClean="0"/>
              <a:t>problemes</a:t>
            </a:r>
            <a:r>
              <a:rPr lang="es-ES_tradnl" dirty="0" smtClean="0"/>
              <a:t> </a:t>
            </a:r>
            <a:r>
              <a:rPr lang="es-ES_tradnl" dirty="0" err="1" smtClean="0"/>
              <a:t>pendents</a:t>
            </a:r>
            <a:r>
              <a:rPr lang="es-ES_tradnl" dirty="0" smtClean="0"/>
              <a:t>: la </a:t>
            </a:r>
            <a:r>
              <a:rPr lang="es-ES_tradnl" dirty="0" err="1" smtClean="0"/>
              <a:t>codificació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, el </a:t>
            </a:r>
            <a:r>
              <a:rPr lang="es-ES_tradnl" dirty="0" err="1" smtClean="0"/>
              <a:t>conreu</a:t>
            </a:r>
            <a:r>
              <a:rPr lang="es-ES_tradnl" dirty="0" smtClean="0"/>
              <a:t> de la prosa </a:t>
            </a:r>
            <a:r>
              <a:rPr lang="es-ES_tradnl" dirty="0" err="1" smtClean="0"/>
              <a:t>literària</a:t>
            </a:r>
            <a:r>
              <a:rPr lang="es-ES_tradnl" dirty="0" smtClean="0"/>
              <a:t> i la recerca </a:t>
            </a:r>
            <a:r>
              <a:rPr lang="es-ES_tradnl" dirty="0" err="1" smtClean="0"/>
              <a:t>historicoliterària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endParaRPr lang="es-ES_tradnl" dirty="0" smtClean="0"/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</a:t>
            </a:r>
            <a:r>
              <a:rPr lang="es-ES_tradnl" dirty="0" err="1" smtClean="0"/>
              <a:t>trespassen</a:t>
            </a:r>
            <a:r>
              <a:rPr lang="es-ES_tradnl" dirty="0" smtClean="0"/>
              <a:t> les </a:t>
            </a:r>
            <a:r>
              <a:rPr lang="es-ES_tradnl" dirty="0" err="1" smtClean="0"/>
              <a:t>fronteres</a:t>
            </a:r>
            <a:r>
              <a:rPr lang="es-ES_tradnl" dirty="0" smtClean="0"/>
              <a:t> de la </a:t>
            </a:r>
            <a:r>
              <a:rPr lang="es-ES_tradnl" dirty="0" err="1" smtClean="0"/>
              <a:t>pròpia</a:t>
            </a:r>
            <a:r>
              <a:rPr lang="es-ES_tradnl" dirty="0" smtClean="0"/>
              <a:t> literatura per a </a:t>
            </a:r>
            <a:r>
              <a:rPr lang="es-ES_tradnl" dirty="0" err="1" smtClean="0"/>
              <a:t>esdevenir</a:t>
            </a:r>
            <a:r>
              <a:rPr lang="es-ES_tradnl" dirty="0" smtClean="0"/>
              <a:t> un </a:t>
            </a:r>
            <a:r>
              <a:rPr lang="es-ES_tradnl" dirty="0" err="1" smtClean="0"/>
              <a:t>esdeveniment</a:t>
            </a:r>
            <a:r>
              <a:rPr lang="es-ES_tradnl" dirty="0" smtClean="0"/>
              <a:t> social (</a:t>
            </a:r>
            <a:r>
              <a:rPr lang="es-ES_tradnl" dirty="0" err="1" smtClean="0"/>
              <a:t>recepcions</a:t>
            </a:r>
            <a:r>
              <a:rPr lang="es-ES_tradnl" dirty="0" smtClean="0"/>
              <a:t>, </a:t>
            </a:r>
            <a:r>
              <a:rPr lang="es-ES_tradnl" dirty="0" err="1" smtClean="0"/>
              <a:t>homenatges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convidats</a:t>
            </a:r>
            <a:r>
              <a:rPr lang="es-ES_tradnl" dirty="0" smtClean="0"/>
              <a:t>), i la </a:t>
            </a:r>
            <a:r>
              <a:rPr lang="es-ES_tradnl" dirty="0" err="1" smtClean="0"/>
              <a:t>societat</a:t>
            </a:r>
            <a:r>
              <a:rPr lang="es-ES_tradnl" dirty="0" smtClean="0"/>
              <a:t> en general en té una </a:t>
            </a:r>
            <a:r>
              <a:rPr lang="es-ES_tradnl" dirty="0" err="1" smtClean="0"/>
              <a:t>informació</a:t>
            </a:r>
            <a:r>
              <a:rPr lang="es-ES_tradnl" dirty="0" smtClean="0"/>
              <a:t> detallada i </a:t>
            </a:r>
            <a:r>
              <a:rPr lang="es-ES_tradnl" dirty="0" err="1" smtClean="0"/>
              <a:t>actualitzada</a:t>
            </a:r>
            <a:r>
              <a:rPr lang="es-ES_tradnl" dirty="0" smtClean="0"/>
              <a:t> sobre el </a:t>
            </a:r>
            <a:r>
              <a:rPr lang="es-ES_tradnl" dirty="0" err="1" smtClean="0"/>
              <a:t>seu</a:t>
            </a:r>
            <a:r>
              <a:rPr lang="es-ES_tradnl" dirty="0" smtClean="0"/>
              <a:t> </a:t>
            </a:r>
            <a:r>
              <a:rPr lang="es-ES_tradnl" dirty="0" err="1" smtClean="0"/>
              <a:t>decurs</a:t>
            </a:r>
            <a:r>
              <a:rPr lang="es-ES_tradnl" dirty="0" smtClean="0"/>
              <a:t>.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esdevenen</a:t>
            </a:r>
            <a:r>
              <a:rPr lang="es-ES_tradnl" dirty="0" smtClean="0"/>
              <a:t> </a:t>
            </a:r>
            <a:r>
              <a:rPr lang="es-ES_tradnl" dirty="0" err="1" smtClean="0"/>
              <a:t>així</a:t>
            </a:r>
            <a:r>
              <a:rPr lang="es-ES_tradnl" dirty="0" smtClean="0"/>
              <a:t> un </a:t>
            </a:r>
            <a:r>
              <a:rPr lang="es-ES_tradnl" dirty="0" err="1" smtClean="0"/>
              <a:t>termòmetre</a:t>
            </a:r>
            <a:r>
              <a:rPr lang="es-ES_tradnl" dirty="0" smtClean="0"/>
              <a:t> (</a:t>
            </a:r>
            <a:r>
              <a:rPr lang="es-ES_tradnl" dirty="0" err="1" smtClean="0"/>
              <a:t>fictici</a:t>
            </a:r>
            <a:r>
              <a:rPr lang="es-ES_tradnl" dirty="0" smtClean="0"/>
              <a:t> o no) de </a:t>
            </a:r>
            <a:r>
              <a:rPr lang="es-ES_tradnl" dirty="0" err="1" smtClean="0"/>
              <a:t>l’ànim</a:t>
            </a:r>
            <a:r>
              <a:rPr lang="es-ES_tradnl" dirty="0" smtClean="0"/>
              <a:t> </a:t>
            </a:r>
            <a:r>
              <a:rPr lang="es-ES_tradnl" dirty="0" err="1" smtClean="0"/>
              <a:t>positiu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i literatura catalanes.</a:t>
            </a:r>
          </a:p>
          <a:p>
            <a:r>
              <a:rPr lang="es-ES_tradnl" dirty="0" smtClean="0"/>
              <a:t>Es crea, </a:t>
            </a:r>
            <a:r>
              <a:rPr lang="es-ES_tradnl" dirty="0" err="1" smtClean="0"/>
              <a:t>així</a:t>
            </a:r>
            <a:r>
              <a:rPr lang="es-ES_tradnl" dirty="0" smtClean="0"/>
              <a:t>, una plataforma </a:t>
            </a:r>
            <a:r>
              <a:rPr lang="es-ES_tradnl" dirty="0" err="1" smtClean="0"/>
              <a:t>òptima</a:t>
            </a:r>
            <a:r>
              <a:rPr lang="es-ES_tradnl" dirty="0" smtClean="0"/>
              <a:t> per articular i </a:t>
            </a:r>
            <a:r>
              <a:rPr lang="es-ES_tradnl" dirty="0" err="1" smtClean="0"/>
              <a:t>reproduir</a:t>
            </a:r>
            <a:r>
              <a:rPr lang="es-ES_tradnl" dirty="0" smtClean="0"/>
              <a:t> les </a:t>
            </a:r>
            <a:r>
              <a:rPr lang="es-ES_tradnl" dirty="0" err="1" smtClean="0"/>
              <a:t>inquietuds</a:t>
            </a:r>
            <a:r>
              <a:rPr lang="es-ES_tradnl" dirty="0" smtClean="0"/>
              <a:t> sobre la </a:t>
            </a:r>
            <a:r>
              <a:rPr lang="es-ES_tradnl" dirty="0" err="1" smtClean="0"/>
              <a:t>restitució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culta i recuperar </a:t>
            </a:r>
            <a:r>
              <a:rPr lang="es-ES_tradnl" dirty="0" err="1" smtClean="0"/>
              <a:t>moments</a:t>
            </a:r>
            <a:r>
              <a:rPr lang="es-ES_tradnl" dirty="0" smtClean="0"/>
              <a:t> i </a:t>
            </a:r>
            <a:r>
              <a:rPr lang="es-ES_tradnl" dirty="0" err="1" smtClean="0"/>
              <a:t>llocs</a:t>
            </a:r>
            <a:r>
              <a:rPr lang="es-ES_tradnl" dirty="0" smtClean="0"/>
              <a:t> </a:t>
            </a:r>
            <a:r>
              <a:rPr lang="es-ES_tradnl" dirty="0" err="1" smtClean="0"/>
              <a:t>històrics</a:t>
            </a:r>
            <a:r>
              <a:rPr lang="es-ES_tradnl" dirty="0" smtClean="0"/>
              <a:t> que configuren la </a:t>
            </a:r>
            <a:r>
              <a:rPr lang="es-ES_tradnl" dirty="0" err="1" smtClean="0"/>
              <a:t>identitat</a:t>
            </a:r>
            <a:r>
              <a:rPr lang="es-ES_tradnl" dirty="0" smtClean="0"/>
              <a:t> de la nació catalana. A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serviran</a:t>
            </a:r>
            <a:r>
              <a:rPr lang="es-ES_tradnl" dirty="0" smtClean="0"/>
              <a:t> per a la </a:t>
            </a:r>
            <a:r>
              <a:rPr lang="es-ES_tradnl" dirty="0" err="1" smtClean="0"/>
              <a:t>popularització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culta en </a:t>
            </a:r>
            <a:r>
              <a:rPr lang="es-ES_tradnl" dirty="0" err="1" smtClean="0"/>
              <a:t>català</a:t>
            </a:r>
            <a:r>
              <a:rPr lang="es-ES_tradnl" dirty="0" smtClean="0"/>
              <a:t> i </a:t>
            </a:r>
            <a:r>
              <a:rPr lang="es-ES_tradnl" dirty="0" err="1" smtClean="0"/>
              <a:t>reguanyar</a:t>
            </a:r>
            <a:r>
              <a:rPr lang="es-ES_tradnl" dirty="0" smtClean="0"/>
              <a:t> el </a:t>
            </a:r>
            <a:r>
              <a:rPr lang="es-ES_tradnl" dirty="0" err="1" smtClean="0"/>
              <a:t>prestigi</a:t>
            </a:r>
            <a:r>
              <a:rPr lang="es-ES_tradnl" dirty="0" smtClean="0"/>
              <a:t> social </a:t>
            </a:r>
            <a:r>
              <a:rPr lang="es-ES_tradnl" dirty="0" err="1" smtClean="0"/>
              <a:t>perdut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compten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tota un nombre de persones que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aportacions</a:t>
            </a:r>
            <a:r>
              <a:rPr lang="es-ES_tradnl" dirty="0" smtClean="0"/>
              <a:t> </a:t>
            </a:r>
            <a:r>
              <a:rPr lang="es-ES_tradnl" dirty="0" err="1" smtClean="0"/>
              <a:t>econòmiques</a:t>
            </a:r>
            <a:r>
              <a:rPr lang="es-ES_tradnl" dirty="0" smtClean="0"/>
              <a:t> </a:t>
            </a:r>
            <a:r>
              <a:rPr lang="es-ES_tradnl" dirty="0" err="1" smtClean="0"/>
              <a:t>contribueixen</a:t>
            </a:r>
            <a:r>
              <a:rPr lang="es-ES_tradnl" dirty="0" smtClean="0"/>
              <a:t> a la </a:t>
            </a:r>
            <a:r>
              <a:rPr lang="es-ES_tradnl" dirty="0" err="1" smtClean="0"/>
              <a:t>cel·lebració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socis</a:t>
            </a:r>
            <a:r>
              <a:rPr lang="es-ES_tradnl" dirty="0" smtClean="0"/>
              <a:t> </a:t>
            </a:r>
            <a:r>
              <a:rPr lang="es-ES_tradnl" dirty="0" err="1" smtClean="0"/>
              <a:t>externs</a:t>
            </a:r>
            <a:r>
              <a:rPr lang="es-ES_tradnl" dirty="0" smtClean="0"/>
              <a:t>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0614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L’entorn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també </a:t>
            </a:r>
            <a:r>
              <a:rPr lang="es-ES_tradnl" dirty="0" err="1" smtClean="0"/>
              <a:t>serviren</a:t>
            </a:r>
            <a:r>
              <a:rPr lang="es-ES_tradnl" dirty="0" smtClean="0"/>
              <a:t> per </a:t>
            </a:r>
            <a:r>
              <a:rPr lang="es-ES_tradnl" dirty="0" err="1" smtClean="0"/>
              <a:t>afavorir</a:t>
            </a:r>
            <a:r>
              <a:rPr lang="es-ES_tradnl" dirty="0" smtClean="0"/>
              <a:t> </a:t>
            </a:r>
            <a:r>
              <a:rPr lang="es-ES_tradnl" dirty="0" err="1" smtClean="0"/>
              <a:t>l’aparició</a:t>
            </a:r>
            <a:r>
              <a:rPr lang="es-ES_tradnl" dirty="0" smtClean="0"/>
              <a:t> de </a:t>
            </a:r>
            <a:r>
              <a:rPr lang="es-ES_tradnl" dirty="0" err="1" smtClean="0"/>
              <a:t>plataformes</a:t>
            </a:r>
            <a:r>
              <a:rPr lang="es-ES_tradnl" dirty="0" smtClean="0"/>
              <a:t> </a:t>
            </a:r>
            <a:r>
              <a:rPr lang="es-ES_tradnl" dirty="0" err="1" smtClean="0"/>
              <a:t>complementàries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Lo Gay Saber (1868) </a:t>
            </a:r>
            <a:r>
              <a:rPr lang="mr-IN" dirty="0" smtClean="0"/>
              <a:t>–</a:t>
            </a:r>
            <a:r>
              <a:rPr lang="es-ES_tradnl" dirty="0" smtClean="0"/>
              <a:t> revista </a:t>
            </a:r>
            <a:r>
              <a:rPr lang="es-ES_tradnl" dirty="0" err="1" smtClean="0"/>
              <a:t>literària</a:t>
            </a:r>
            <a:r>
              <a:rPr lang="es-ES_tradnl" dirty="0" smtClean="0"/>
              <a:t> en </a:t>
            </a:r>
            <a:r>
              <a:rPr lang="es-ES_tradnl" dirty="0" err="1" smtClean="0"/>
              <a:t>llengua</a:t>
            </a:r>
            <a:r>
              <a:rPr lang="es-ES_tradnl" dirty="0" smtClean="0"/>
              <a:t> catalana.</a:t>
            </a:r>
          </a:p>
          <a:p>
            <a:pPr lvl="1"/>
            <a:r>
              <a:rPr lang="es-ES_tradnl" dirty="0" err="1" smtClean="0"/>
              <a:t>Concurs</a:t>
            </a:r>
            <a:r>
              <a:rPr lang="es-ES_tradnl" dirty="0" smtClean="0"/>
              <a:t> </a:t>
            </a:r>
            <a:r>
              <a:rPr lang="es-ES_tradnl" dirty="0" err="1" smtClean="0"/>
              <a:t>literari</a:t>
            </a:r>
            <a:r>
              <a:rPr lang="es-ES_tradnl" dirty="0" smtClean="0"/>
              <a:t> La Misteriosa (Barcelona </a:t>
            </a:r>
            <a:r>
              <a:rPr lang="mr-IN" dirty="0" smtClean="0"/>
              <a:t>–</a:t>
            </a:r>
            <a:r>
              <a:rPr lang="es-ES_tradnl" dirty="0" smtClean="0"/>
              <a:t> 1874), </a:t>
            </a:r>
            <a:r>
              <a:rPr lang="es-ES_tradnl" dirty="0" err="1" smtClean="0"/>
              <a:t>contribució</a:t>
            </a:r>
            <a:r>
              <a:rPr lang="es-ES_tradnl" dirty="0" smtClean="0"/>
              <a:t> a la </a:t>
            </a:r>
            <a:r>
              <a:rPr lang="es-ES_tradnl" dirty="0" err="1" smtClean="0"/>
              <a:t>llengua</a:t>
            </a:r>
            <a:r>
              <a:rPr lang="es-ES_tradnl" dirty="0" smtClean="0"/>
              <a:t> catalana</a:t>
            </a:r>
          </a:p>
          <a:p>
            <a:pPr lvl="1"/>
            <a:r>
              <a:rPr lang="es-ES_tradnl" dirty="0" err="1" smtClean="0"/>
              <a:t>Concurs</a:t>
            </a:r>
            <a:r>
              <a:rPr lang="es-ES_tradnl" dirty="0" smtClean="0"/>
              <a:t> de Lo </a:t>
            </a:r>
            <a:r>
              <a:rPr lang="es-ES_tradnl" dirty="0" err="1" smtClean="0"/>
              <a:t>Rat</a:t>
            </a:r>
            <a:r>
              <a:rPr lang="es-ES_tradnl" dirty="0" smtClean="0"/>
              <a:t> </a:t>
            </a:r>
            <a:r>
              <a:rPr lang="es-ES_tradnl" dirty="0" err="1" smtClean="0"/>
              <a:t>Penat</a:t>
            </a:r>
            <a:r>
              <a:rPr lang="es-ES_tradnl" dirty="0" smtClean="0"/>
              <a:t> (</a:t>
            </a:r>
            <a:r>
              <a:rPr lang="es-ES_tradnl" dirty="0" err="1" smtClean="0"/>
              <a:t>València</a:t>
            </a:r>
            <a:r>
              <a:rPr lang="es-ES_tradnl" dirty="0" smtClean="0"/>
              <a:t> - 1879).</a:t>
            </a:r>
          </a:p>
          <a:p>
            <a:pPr lvl="1"/>
            <a:r>
              <a:rPr lang="es-ES_tradnl" dirty="0" err="1" smtClean="0"/>
              <a:t>Ateneus</a:t>
            </a:r>
            <a:r>
              <a:rPr lang="es-ES_tradnl" dirty="0" smtClean="0"/>
              <a:t> (</a:t>
            </a:r>
            <a:r>
              <a:rPr lang="es-ES_tradnl" dirty="0" err="1" smtClean="0"/>
              <a:t>Atenu</a:t>
            </a:r>
            <a:r>
              <a:rPr lang="es-ES_tradnl" dirty="0" smtClean="0"/>
              <a:t> de la </a:t>
            </a:r>
            <a:r>
              <a:rPr lang="es-ES_tradnl" dirty="0" err="1" smtClean="0"/>
              <a:t>Classe</a:t>
            </a:r>
            <a:r>
              <a:rPr lang="es-ES_tradnl" dirty="0" smtClean="0"/>
              <a:t> Obrera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premis</a:t>
            </a:r>
            <a:r>
              <a:rPr lang="es-ES_tradnl" dirty="0" smtClean="0"/>
              <a:t> el 1860 i 1861)</a:t>
            </a:r>
          </a:p>
          <a:p>
            <a:pPr lvl="1"/>
            <a:r>
              <a:rPr lang="es-ES_tradnl" dirty="0" err="1" smtClean="0"/>
              <a:t>Pràcticament</a:t>
            </a:r>
            <a:r>
              <a:rPr lang="es-ES_tradnl" dirty="0" smtClean="0"/>
              <a:t> totes les revistes </a:t>
            </a:r>
            <a:r>
              <a:rPr lang="es-ES_tradnl" dirty="0" err="1" smtClean="0"/>
              <a:t>informaven</a:t>
            </a:r>
            <a:r>
              <a:rPr lang="es-ES_tradnl" dirty="0" smtClean="0"/>
              <a:t> sobre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01459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L’entorn</a:t>
            </a:r>
            <a:r>
              <a:rPr lang="es-ES_tradnl" dirty="0"/>
              <a:t> </a:t>
            </a:r>
            <a:r>
              <a:rPr lang="es-ES_tradnl" dirty="0" err="1"/>
              <a:t>dels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/>
              <a:t>Florals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Les revistes:</a:t>
            </a:r>
          </a:p>
          <a:p>
            <a:pPr lvl="1"/>
            <a:r>
              <a:rPr lang="es-ES_tradnl" dirty="0" err="1" smtClean="0"/>
              <a:t>Comencen</a:t>
            </a:r>
            <a:r>
              <a:rPr lang="es-ES_tradnl" dirty="0" smtClean="0"/>
              <a:t> a </a:t>
            </a:r>
            <a:r>
              <a:rPr lang="es-ES_tradnl" dirty="0" err="1" smtClean="0"/>
              <a:t>sortir</a:t>
            </a:r>
            <a:r>
              <a:rPr lang="es-ES_tradnl" dirty="0" smtClean="0"/>
              <a:t> </a:t>
            </a:r>
            <a:r>
              <a:rPr lang="es-ES_tradnl" dirty="0" err="1" smtClean="0"/>
              <a:t>publicacions</a:t>
            </a:r>
            <a:r>
              <a:rPr lang="es-ES_tradnl" dirty="0" smtClean="0"/>
              <a:t> </a:t>
            </a:r>
            <a:r>
              <a:rPr lang="es-ES_tradnl" dirty="0" err="1" smtClean="0"/>
              <a:t>periòdiques</a:t>
            </a:r>
            <a:r>
              <a:rPr lang="es-ES_tradnl" dirty="0" smtClean="0"/>
              <a:t> </a:t>
            </a:r>
            <a:r>
              <a:rPr lang="es-ES_tradnl" dirty="0" err="1" smtClean="0"/>
              <a:t>escrites</a:t>
            </a:r>
            <a:r>
              <a:rPr lang="es-ES_tradnl" dirty="0" smtClean="0"/>
              <a:t> </a:t>
            </a:r>
            <a:r>
              <a:rPr lang="es-ES_tradnl" dirty="0" err="1" smtClean="0"/>
              <a:t>totalment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 smtClean="0"/>
              <a:t> que </a:t>
            </a:r>
            <a:r>
              <a:rPr lang="es-ES_tradnl" dirty="0" err="1" smtClean="0"/>
              <a:t>contribueixen</a:t>
            </a:r>
            <a:r>
              <a:rPr lang="es-ES_tradnl" dirty="0" smtClean="0"/>
              <a:t> a </a:t>
            </a:r>
            <a:r>
              <a:rPr lang="es-ES_tradnl" dirty="0" err="1" smtClean="0"/>
              <a:t>difondre</a:t>
            </a:r>
            <a:r>
              <a:rPr lang="es-ES_tradnl" dirty="0" smtClean="0"/>
              <a:t> i </a:t>
            </a:r>
            <a:r>
              <a:rPr lang="es-ES_tradnl" dirty="0" err="1" smtClean="0"/>
              <a:t>normalitzar</a:t>
            </a:r>
            <a:r>
              <a:rPr lang="es-ES_tradnl" dirty="0" smtClean="0"/>
              <a:t> la literatura catalana, entre les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importants</a:t>
            </a:r>
            <a:r>
              <a:rPr lang="es-ES_tradnl" dirty="0" smtClean="0"/>
              <a:t>: </a:t>
            </a:r>
          </a:p>
          <a:p>
            <a:pPr lvl="2"/>
            <a:r>
              <a:rPr lang="es-ES_tradnl" i="1" dirty="0" err="1" smtClean="0"/>
              <a:t>Calendari</a:t>
            </a:r>
            <a:r>
              <a:rPr lang="es-ES_tradnl" i="1" dirty="0" smtClean="0"/>
              <a:t> </a:t>
            </a:r>
            <a:r>
              <a:rPr lang="es-ES_tradnl" i="1" dirty="0" err="1" smtClean="0"/>
              <a:t>català</a:t>
            </a:r>
            <a:r>
              <a:rPr lang="es-ES_tradnl" i="1" dirty="0" smtClean="0"/>
              <a:t> </a:t>
            </a:r>
            <a:r>
              <a:rPr lang="es-ES_tradnl" dirty="0" smtClean="0"/>
              <a:t>(1865)</a:t>
            </a:r>
          </a:p>
          <a:p>
            <a:pPr lvl="2"/>
            <a:r>
              <a:rPr lang="es-ES_tradnl" i="1" dirty="0" smtClean="0"/>
              <a:t>Lo Gay Saber </a:t>
            </a:r>
            <a:r>
              <a:rPr lang="es-ES_tradnl" dirty="0" smtClean="0"/>
              <a:t>(1868-69 i 1878-1883). Primera etapa de defensa </a:t>
            </a:r>
            <a:r>
              <a:rPr lang="es-ES_tradnl" dirty="0" err="1" smtClean="0"/>
              <a:t>afèrrima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catalana i la </a:t>
            </a:r>
            <a:r>
              <a:rPr lang="es-ES_tradnl" dirty="0" err="1" smtClean="0"/>
              <a:t>seva</a:t>
            </a:r>
            <a:r>
              <a:rPr lang="es-ES_tradnl" dirty="0" smtClean="0"/>
              <a:t> </a:t>
            </a:r>
            <a:r>
              <a:rPr lang="es-ES_tradnl" dirty="0" err="1" smtClean="0"/>
              <a:t>unitat</a:t>
            </a:r>
            <a:r>
              <a:rPr lang="es-ES_tradnl" dirty="0" smtClean="0"/>
              <a:t>, i </a:t>
            </a:r>
            <a:r>
              <a:rPr lang="es-ES_tradnl" dirty="0" err="1" smtClean="0"/>
              <a:t>d’un</a:t>
            </a:r>
            <a:r>
              <a:rPr lang="es-ES_tradnl" dirty="0" smtClean="0"/>
              <a:t> </a:t>
            </a:r>
            <a:r>
              <a:rPr lang="es-ES_tradnl" dirty="0" err="1" smtClean="0"/>
              <a:t>catalanisme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moviment</a:t>
            </a:r>
            <a:r>
              <a:rPr lang="es-ES_tradnl" dirty="0" smtClean="0"/>
              <a:t> general: </a:t>
            </a:r>
            <a:r>
              <a:rPr lang="es-ES_tradnl" dirty="0" err="1" smtClean="0"/>
              <a:t>històric</a:t>
            </a:r>
            <a:r>
              <a:rPr lang="es-ES_tradnl" dirty="0" smtClean="0"/>
              <a:t>, </a:t>
            </a:r>
            <a:r>
              <a:rPr lang="es-ES_tradnl" dirty="0" err="1" smtClean="0"/>
              <a:t>literari</a:t>
            </a:r>
            <a:r>
              <a:rPr lang="es-ES_tradnl" dirty="0" smtClean="0"/>
              <a:t> i </a:t>
            </a:r>
            <a:r>
              <a:rPr lang="es-ES_tradnl" dirty="0" err="1" smtClean="0"/>
              <a:t>lingüístic</a:t>
            </a:r>
            <a:r>
              <a:rPr lang="es-ES_tradnl" dirty="0" smtClean="0"/>
              <a:t>. </a:t>
            </a:r>
            <a:r>
              <a:rPr lang="es-ES_tradnl" dirty="0" err="1" smtClean="0"/>
              <a:t>Segona</a:t>
            </a:r>
            <a:r>
              <a:rPr lang="es-ES_tradnl" dirty="0" smtClean="0"/>
              <a:t> etapa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conservadora.</a:t>
            </a:r>
          </a:p>
          <a:p>
            <a:pPr lvl="2"/>
            <a:r>
              <a:rPr lang="es-ES_tradnl" i="1" dirty="0" smtClean="0"/>
              <a:t>La </a:t>
            </a:r>
            <a:r>
              <a:rPr lang="es-ES_tradnl" i="1" dirty="0" err="1" smtClean="0"/>
              <a:t>Renaixença</a:t>
            </a:r>
            <a:r>
              <a:rPr lang="es-ES_tradnl" i="1" dirty="0" smtClean="0"/>
              <a:t> </a:t>
            </a:r>
            <a:r>
              <a:rPr lang="es-ES_tradnl" dirty="0" smtClean="0"/>
              <a:t>(</a:t>
            </a:r>
            <a:r>
              <a:rPr lang="es-ES_tradnl" dirty="0" err="1" smtClean="0"/>
              <a:t>d’Àngel</a:t>
            </a:r>
            <a:r>
              <a:rPr lang="es-ES_tradnl" dirty="0" smtClean="0"/>
              <a:t> </a:t>
            </a:r>
            <a:r>
              <a:rPr lang="es-ES_tradnl" dirty="0" err="1" smtClean="0"/>
              <a:t>Guimerà</a:t>
            </a:r>
            <a:r>
              <a:rPr lang="es-ES_tradnl" dirty="0"/>
              <a:t> </a:t>
            </a:r>
            <a:r>
              <a:rPr lang="es-ES_tradnl" dirty="0" smtClean="0"/>
              <a:t>- 1871-1881). Creada per La Jove Catalunya,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oberta</a:t>
            </a:r>
            <a:r>
              <a:rPr lang="es-ES_tradnl" dirty="0" smtClean="0"/>
              <a:t> a idees </a:t>
            </a:r>
            <a:r>
              <a:rPr lang="es-ES_tradnl" dirty="0" err="1" smtClean="0"/>
              <a:t>polítiques</a:t>
            </a:r>
            <a:r>
              <a:rPr lang="es-ES_tradnl" dirty="0" smtClean="0"/>
              <a:t> i </a:t>
            </a:r>
            <a:r>
              <a:rPr lang="es-ES_tradnl" dirty="0" err="1" smtClean="0"/>
              <a:t>culturals</a:t>
            </a:r>
            <a:r>
              <a:rPr lang="es-ES_tradnl" dirty="0" smtClean="0"/>
              <a:t> </a:t>
            </a:r>
            <a:r>
              <a:rPr lang="es-ES_tradnl" dirty="0" err="1" smtClean="0"/>
              <a:t>diverses</a:t>
            </a:r>
            <a:r>
              <a:rPr lang="es-ES_tradnl" dirty="0" smtClean="0"/>
              <a:t>,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debats</a:t>
            </a:r>
            <a:r>
              <a:rPr lang="es-ES_tradnl" dirty="0" smtClean="0"/>
              <a:t> </a:t>
            </a:r>
            <a:r>
              <a:rPr lang="es-ES_tradnl" dirty="0" err="1" smtClean="0"/>
              <a:t>públics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interessants</a:t>
            </a:r>
            <a:r>
              <a:rPr lang="es-ES_tradnl" dirty="0" smtClean="0"/>
              <a:t>. </a:t>
            </a:r>
          </a:p>
          <a:p>
            <a:pPr lvl="2"/>
            <a:r>
              <a:rPr lang="es-ES_tradnl" i="1" dirty="0" err="1" smtClean="0"/>
              <a:t>L’Avenç</a:t>
            </a:r>
            <a:r>
              <a:rPr lang="es-ES_tradnl" dirty="0" smtClean="0"/>
              <a:t> (1881-1884), primera etapa </a:t>
            </a:r>
            <a:r>
              <a:rPr lang="es-ES_tradnl" dirty="0" err="1" smtClean="0"/>
              <a:t>d’una</a:t>
            </a:r>
            <a:r>
              <a:rPr lang="es-ES_tradnl" dirty="0" smtClean="0"/>
              <a:t> revista </a:t>
            </a:r>
            <a:r>
              <a:rPr lang="es-ES_tradnl" dirty="0" err="1" smtClean="0"/>
              <a:t>cabdal</a:t>
            </a:r>
            <a:r>
              <a:rPr lang="es-ES_tradnl" dirty="0" smtClean="0"/>
              <a:t> al </a:t>
            </a:r>
            <a:r>
              <a:rPr lang="es-ES_tradnl" dirty="0" err="1" smtClean="0"/>
              <a:t>Modernisme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Hi ha tota una </a:t>
            </a:r>
            <a:r>
              <a:rPr lang="es-ES_tradnl" dirty="0" err="1" smtClean="0"/>
              <a:t>sèrie</a:t>
            </a:r>
            <a:r>
              <a:rPr lang="es-ES_tradnl" dirty="0" smtClean="0"/>
              <a:t> de revistes </a:t>
            </a:r>
            <a:r>
              <a:rPr lang="es-ES_tradnl" dirty="0" err="1" smtClean="0"/>
              <a:t>satíriques</a:t>
            </a:r>
            <a:r>
              <a:rPr lang="es-ES_tradnl" dirty="0" smtClean="0"/>
              <a:t>,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importants</a:t>
            </a:r>
            <a:r>
              <a:rPr lang="es-ES_tradnl" dirty="0" smtClean="0"/>
              <a:t>, també i de </a:t>
            </a:r>
            <a:r>
              <a:rPr lang="es-ES_tradnl" dirty="0" err="1" smtClean="0"/>
              <a:t>premsa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efímera que </a:t>
            </a:r>
            <a:r>
              <a:rPr lang="es-ES_tradnl" dirty="0" err="1" smtClean="0"/>
              <a:t>acompleix</a:t>
            </a:r>
            <a:r>
              <a:rPr lang="es-ES_tradnl" dirty="0" smtClean="0"/>
              <a:t> un </a:t>
            </a:r>
            <a:r>
              <a:rPr lang="es-ES_tradnl" dirty="0" err="1" smtClean="0"/>
              <a:t>paper</a:t>
            </a:r>
            <a:r>
              <a:rPr lang="es-ES_tradnl" dirty="0" smtClean="0"/>
              <a:t> </a:t>
            </a:r>
            <a:r>
              <a:rPr lang="es-ES_tradnl" dirty="0" err="1" smtClean="0"/>
              <a:t>bàsic</a:t>
            </a:r>
            <a:r>
              <a:rPr lang="es-ES_tradnl" dirty="0" smtClean="0"/>
              <a:t> en la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. </a:t>
            </a:r>
          </a:p>
          <a:p>
            <a:pPr lvl="1"/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939417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	- </a:t>
            </a:r>
            <a:r>
              <a:rPr lang="es-ES_tradnl" dirty="0" err="1" smtClean="0"/>
              <a:t>l’orientació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a partir de 1865 </a:t>
            </a:r>
            <a:r>
              <a:rPr lang="es-ES_tradnl" dirty="0" err="1" smtClean="0"/>
              <a:t>serveixen</a:t>
            </a:r>
            <a:r>
              <a:rPr lang="es-ES_tradnl" dirty="0" smtClean="0"/>
              <a:t> també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punt</a:t>
            </a:r>
            <a:r>
              <a:rPr lang="es-ES_tradnl" dirty="0" smtClean="0"/>
              <a:t> de partida de la </a:t>
            </a:r>
            <a:r>
              <a:rPr lang="es-ES_tradnl" dirty="0" err="1" smtClean="0"/>
              <a:t>reflexió</a:t>
            </a:r>
            <a:r>
              <a:rPr lang="es-ES_tradnl" dirty="0" smtClean="0"/>
              <a:t> sobre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seus</a:t>
            </a:r>
            <a:r>
              <a:rPr lang="es-ES_tradnl" dirty="0" smtClean="0"/>
              <a:t> </a:t>
            </a:r>
            <a:r>
              <a:rPr lang="es-ES_tradnl" dirty="0" err="1" smtClean="0"/>
              <a:t>objectius</a:t>
            </a:r>
            <a:r>
              <a:rPr lang="es-ES_tradnl" dirty="0" smtClean="0"/>
              <a:t>: </a:t>
            </a:r>
            <a:r>
              <a:rPr lang="es-ES_tradnl" dirty="0" err="1" smtClean="0"/>
              <a:t>tipus</a:t>
            </a:r>
            <a:r>
              <a:rPr lang="es-ES_tradnl" dirty="0" smtClean="0"/>
              <a:t> de literatura (</a:t>
            </a:r>
            <a:r>
              <a:rPr lang="es-ES_tradnl" dirty="0" err="1" smtClean="0"/>
              <a:t>poesia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reina del </a:t>
            </a:r>
            <a:r>
              <a:rPr lang="es-ES_tradnl" dirty="0" err="1" smtClean="0"/>
              <a:t>certàmen</a:t>
            </a:r>
            <a:r>
              <a:rPr lang="es-ES_tradnl" dirty="0" smtClean="0"/>
              <a:t>?), </a:t>
            </a:r>
            <a:r>
              <a:rPr lang="es-ES_tradnl" dirty="0" err="1" smtClean="0"/>
              <a:t>llengua</a:t>
            </a:r>
            <a:r>
              <a:rPr lang="es-ES_tradnl" dirty="0" smtClean="0"/>
              <a:t> </a:t>
            </a:r>
            <a:r>
              <a:rPr lang="es-ES_tradnl" dirty="0" err="1" smtClean="0"/>
              <a:t>arcaïtzant</a:t>
            </a:r>
            <a:r>
              <a:rPr lang="es-ES_tradnl" dirty="0" smtClean="0"/>
              <a:t>, </a:t>
            </a:r>
            <a:r>
              <a:rPr lang="es-ES_tradnl" dirty="0" err="1" smtClean="0"/>
              <a:t>anacrònica</a:t>
            </a:r>
            <a:r>
              <a:rPr lang="es-ES_tradnl" dirty="0" smtClean="0"/>
              <a:t> i conservadora, motor de </a:t>
            </a:r>
            <a:r>
              <a:rPr lang="es-ES_tradnl" dirty="0" err="1" smtClean="0"/>
              <a:t>creixement</a:t>
            </a:r>
            <a:r>
              <a:rPr lang="es-ES_tradnl" dirty="0" smtClean="0"/>
              <a:t> de la vida cultural catalana? 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continuïtat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està</a:t>
            </a:r>
            <a:r>
              <a:rPr lang="es-ES_tradnl" dirty="0" smtClean="0"/>
              <a:t> </a:t>
            </a:r>
            <a:r>
              <a:rPr lang="es-ES_tradnl" dirty="0" err="1" smtClean="0"/>
              <a:t>assegurada</a:t>
            </a:r>
            <a:r>
              <a:rPr lang="es-ES_tradnl" dirty="0" smtClean="0"/>
              <a:t> </a:t>
            </a:r>
            <a:r>
              <a:rPr lang="es-ES_tradnl" dirty="0" err="1" smtClean="0"/>
              <a:t>fins</a:t>
            </a:r>
            <a:r>
              <a:rPr lang="es-ES_tradnl" dirty="0" smtClean="0"/>
              <a:t> a 1934, </a:t>
            </a:r>
            <a:r>
              <a:rPr lang="es-ES_tradnl" dirty="0" err="1" smtClean="0"/>
              <a:t>però</a:t>
            </a:r>
            <a:r>
              <a:rPr lang="es-ES_tradnl" dirty="0" smtClean="0"/>
              <a:t> la literatura </a:t>
            </a:r>
            <a:r>
              <a:rPr lang="es-ES_tradnl" dirty="0" err="1" smtClean="0"/>
              <a:t>comença</a:t>
            </a:r>
            <a:r>
              <a:rPr lang="es-ES_tradnl" dirty="0" smtClean="0"/>
              <a:t> a </a:t>
            </a:r>
            <a:r>
              <a:rPr lang="es-ES_tradnl" dirty="0" err="1" smtClean="0"/>
              <a:t>viure</a:t>
            </a:r>
            <a:r>
              <a:rPr lang="es-ES_tradnl" dirty="0" smtClean="0"/>
              <a:t> al </a:t>
            </a:r>
            <a:r>
              <a:rPr lang="es-ES_tradnl" dirty="0" err="1" smtClean="0"/>
              <a:t>marge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, una </a:t>
            </a:r>
            <a:r>
              <a:rPr lang="es-ES_tradnl" dirty="0" err="1" smtClean="0"/>
              <a:t>prova</a:t>
            </a:r>
            <a:r>
              <a:rPr lang="es-ES_tradnl" dirty="0" smtClean="0"/>
              <a:t> del </a:t>
            </a:r>
            <a:r>
              <a:rPr lang="es-ES_tradnl" dirty="0" err="1" smtClean="0"/>
              <a:t>seu</a:t>
            </a:r>
            <a:r>
              <a:rPr lang="es-ES_tradnl" dirty="0" smtClean="0"/>
              <a:t> </a:t>
            </a:r>
            <a:r>
              <a:rPr lang="es-ES_tradnl" dirty="0" err="1" smtClean="0"/>
              <a:t>èxit</a:t>
            </a:r>
            <a:r>
              <a:rPr lang="es-ES_tradnl" dirty="0" smtClean="0"/>
              <a:t>. </a:t>
            </a:r>
            <a:r>
              <a:rPr lang="es-ES_tradnl" dirty="0" err="1" smtClean="0"/>
              <a:t>Suposen</a:t>
            </a:r>
            <a:r>
              <a:rPr lang="es-ES_tradnl" dirty="0" smtClean="0"/>
              <a:t> un </a:t>
            </a:r>
            <a:r>
              <a:rPr lang="es-ES_tradnl" dirty="0" err="1" smtClean="0"/>
              <a:t>certificat</a:t>
            </a:r>
            <a:r>
              <a:rPr lang="es-ES_tradnl" dirty="0" smtClean="0"/>
              <a:t> de </a:t>
            </a:r>
            <a:r>
              <a:rPr lang="es-ES_tradnl" dirty="0" err="1" smtClean="0"/>
              <a:t>maduresa</a:t>
            </a:r>
            <a:r>
              <a:rPr lang="es-ES_tradnl" dirty="0" smtClean="0"/>
              <a:t> de a literatura.</a:t>
            </a:r>
          </a:p>
          <a:p>
            <a:r>
              <a:rPr lang="es-ES_tradnl" dirty="0" smtClean="0"/>
              <a:t>A partir del </a:t>
            </a:r>
            <a:r>
              <a:rPr lang="es-ES_tradnl" dirty="0" err="1" smtClean="0"/>
              <a:t>tombant</a:t>
            </a:r>
            <a:r>
              <a:rPr lang="es-ES_tradnl" dirty="0" smtClean="0"/>
              <a:t> de </a:t>
            </a:r>
            <a:r>
              <a:rPr lang="es-ES_tradnl" dirty="0" err="1" smtClean="0"/>
              <a:t>segle</a:t>
            </a:r>
            <a:r>
              <a:rPr lang="es-ES_tradnl" dirty="0" smtClean="0"/>
              <a:t>,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s’orienten</a:t>
            </a:r>
            <a:r>
              <a:rPr lang="es-ES_tradnl" dirty="0" smtClean="0"/>
              <a:t> a una </a:t>
            </a:r>
            <a:r>
              <a:rPr lang="es-ES_tradnl" dirty="0" err="1" smtClean="0"/>
              <a:t>vessant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catalanista i política,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eficaç</a:t>
            </a:r>
            <a:r>
              <a:rPr lang="es-ES_tradnl" dirty="0" smtClean="0"/>
              <a:t> que la </a:t>
            </a:r>
            <a:r>
              <a:rPr lang="es-ES_tradnl" dirty="0" err="1" smtClean="0"/>
              <a:t>vessant</a:t>
            </a:r>
            <a:r>
              <a:rPr lang="es-ES_tradnl" dirty="0" smtClean="0"/>
              <a:t> cultural per a </a:t>
            </a:r>
            <a:r>
              <a:rPr lang="es-ES_tradnl" dirty="0" err="1" smtClean="0"/>
              <a:t>aconseguir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canvis</a:t>
            </a:r>
            <a:r>
              <a:rPr lang="es-ES_tradnl" dirty="0" smtClean="0"/>
              <a:t> </a:t>
            </a:r>
            <a:r>
              <a:rPr lang="es-ES_tradnl" dirty="0" err="1" smtClean="0"/>
              <a:t>necessaris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intel·lectualitat</a:t>
            </a:r>
            <a:r>
              <a:rPr lang="es-ES_tradnl" dirty="0" smtClean="0"/>
              <a:t> catalana (</a:t>
            </a:r>
            <a:r>
              <a:rPr lang="es-ES_tradnl" dirty="0" err="1" smtClean="0"/>
              <a:t>polítics</a:t>
            </a:r>
            <a:r>
              <a:rPr lang="es-ES_tradnl" dirty="0" smtClean="0"/>
              <a:t>, </a:t>
            </a:r>
            <a:r>
              <a:rPr lang="es-ES_tradnl" dirty="0" err="1" smtClean="0"/>
              <a:t>metges</a:t>
            </a:r>
            <a:r>
              <a:rPr lang="es-ES_tradnl" dirty="0" smtClean="0"/>
              <a:t>, </a:t>
            </a:r>
            <a:r>
              <a:rPr lang="es-ES_tradnl" dirty="0" err="1" smtClean="0"/>
              <a:t>filòsofs</a:t>
            </a:r>
            <a:r>
              <a:rPr lang="es-ES_tradnl" dirty="0" smtClean="0"/>
              <a:t>) se </a:t>
            </a:r>
            <a:r>
              <a:rPr lang="es-ES_tradnl" dirty="0" err="1" smtClean="0"/>
              <a:t>sent</a:t>
            </a:r>
            <a:r>
              <a:rPr lang="es-ES_tradnl" dirty="0" smtClean="0"/>
              <a:t> identificada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i si </a:t>
            </a:r>
            <a:r>
              <a:rPr lang="es-ES_tradnl" dirty="0" err="1" smtClean="0"/>
              <a:t>bé</a:t>
            </a:r>
            <a:r>
              <a:rPr lang="es-ES_tradnl" dirty="0" smtClean="0"/>
              <a:t> no hi participen </a:t>
            </a:r>
            <a:r>
              <a:rPr lang="es-ES_tradnl" dirty="0" err="1" smtClean="0"/>
              <a:t>directament</a:t>
            </a:r>
            <a:r>
              <a:rPr lang="es-ES_tradnl" dirty="0" smtClean="0"/>
              <a:t>, </a:t>
            </a:r>
            <a:r>
              <a:rPr lang="es-ES_tradnl" dirty="0" err="1" smtClean="0"/>
              <a:t>comfien</a:t>
            </a:r>
            <a:r>
              <a:rPr lang="es-ES_tradnl" dirty="0" smtClean="0"/>
              <a:t> en la </a:t>
            </a:r>
            <a:r>
              <a:rPr lang="es-ES_tradnl" dirty="0" err="1" smtClean="0"/>
              <a:t>seva</a:t>
            </a:r>
            <a:r>
              <a:rPr lang="es-ES_tradnl" dirty="0" smtClean="0"/>
              <a:t> </a:t>
            </a:r>
            <a:r>
              <a:rPr lang="es-ES_tradnl" dirty="0" err="1" smtClean="0"/>
              <a:t>influència</a:t>
            </a:r>
            <a:r>
              <a:rPr lang="es-ES_tradnl" dirty="0" smtClean="0"/>
              <a:t> per a </a:t>
            </a:r>
            <a:r>
              <a:rPr lang="es-ES_tradnl" dirty="0" err="1" smtClean="0"/>
              <a:t>aconseguir</a:t>
            </a:r>
            <a:r>
              <a:rPr lang="es-ES_tradnl" dirty="0" smtClean="0"/>
              <a:t> una </a:t>
            </a:r>
            <a:r>
              <a:rPr lang="es-ES_tradnl" dirty="0" err="1" smtClean="0"/>
              <a:t>finalitat</a:t>
            </a:r>
            <a:r>
              <a:rPr lang="es-ES_tradnl" dirty="0" smtClean="0"/>
              <a:t> comuna. </a:t>
            </a:r>
          </a:p>
          <a:p>
            <a:r>
              <a:rPr lang="es-ES_tradnl" dirty="0" err="1" smtClean="0"/>
              <a:t>Aquesta</a:t>
            </a:r>
            <a:r>
              <a:rPr lang="es-ES_tradnl" dirty="0" smtClean="0"/>
              <a:t> nova </a:t>
            </a:r>
            <a:r>
              <a:rPr lang="es-ES_tradnl" dirty="0" err="1" smtClean="0"/>
              <a:t>línia</a:t>
            </a:r>
            <a:r>
              <a:rPr lang="es-ES_tradnl" dirty="0" smtClean="0"/>
              <a:t> </a:t>
            </a:r>
            <a:r>
              <a:rPr lang="es-ES_tradnl" dirty="0" err="1" smtClean="0"/>
              <a:t>d’acció</a:t>
            </a:r>
            <a:r>
              <a:rPr lang="es-ES_tradnl" dirty="0" smtClean="0"/>
              <a:t> </a:t>
            </a:r>
            <a:r>
              <a:rPr lang="es-ES_tradnl" dirty="0" err="1" smtClean="0"/>
              <a:t>està</a:t>
            </a:r>
            <a:r>
              <a:rPr lang="es-ES_tradnl" dirty="0" smtClean="0"/>
              <a:t> representada per les noves </a:t>
            </a:r>
            <a:r>
              <a:rPr lang="es-ES_tradnl" dirty="0" err="1" smtClean="0"/>
              <a:t>generacions</a:t>
            </a:r>
            <a:r>
              <a:rPr lang="es-ES_tradnl" dirty="0" smtClean="0"/>
              <a:t> </a:t>
            </a:r>
            <a:r>
              <a:rPr lang="es-ES_tradnl" dirty="0" err="1" smtClean="0"/>
              <a:t>d’autors</a:t>
            </a:r>
            <a:r>
              <a:rPr lang="es-ES_tradnl" dirty="0" smtClean="0"/>
              <a:t> </a:t>
            </a:r>
            <a:r>
              <a:rPr lang="es-ES_tradnl" dirty="0" err="1" smtClean="0"/>
              <a:t>nascuts</a:t>
            </a:r>
            <a:r>
              <a:rPr lang="es-ES_tradnl" dirty="0" smtClean="0"/>
              <a:t> a partir del 1840, </a:t>
            </a:r>
            <a:r>
              <a:rPr lang="es-ES_tradnl" dirty="0" err="1" smtClean="0"/>
              <a:t>amb</a:t>
            </a:r>
            <a:r>
              <a:rPr lang="es-ES_tradnl" dirty="0" smtClean="0"/>
              <a:t> una clara </a:t>
            </a:r>
            <a:r>
              <a:rPr lang="es-ES_tradnl" dirty="0" err="1" smtClean="0"/>
              <a:t>consciència</a:t>
            </a:r>
            <a:r>
              <a:rPr lang="es-ES_tradnl" dirty="0" smtClean="0"/>
              <a:t> de ser </a:t>
            </a:r>
            <a:r>
              <a:rPr lang="es-ES_tradnl" dirty="0" err="1" smtClean="0"/>
              <a:t>diferent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seus</a:t>
            </a:r>
            <a:r>
              <a:rPr lang="es-ES_tradnl" dirty="0" smtClean="0"/>
              <a:t> pares i que es considera </a:t>
            </a:r>
            <a:r>
              <a:rPr lang="es-ES_tradnl" dirty="0" err="1" smtClean="0"/>
              <a:t>essencial</a:t>
            </a:r>
            <a:r>
              <a:rPr lang="es-ES_tradnl" dirty="0" smtClean="0"/>
              <a:t> en la </a:t>
            </a:r>
            <a:r>
              <a:rPr lang="es-ES_tradnl" dirty="0" err="1" smtClean="0"/>
              <a:t>consolidació</a:t>
            </a:r>
            <a:r>
              <a:rPr lang="es-ES_tradnl" dirty="0" smtClean="0"/>
              <a:t> de la literatura catalana. </a:t>
            </a:r>
          </a:p>
          <a:p>
            <a:r>
              <a:rPr lang="es-ES_tradnl" dirty="0" err="1" smtClean="0"/>
              <a:t>Són</a:t>
            </a:r>
            <a:r>
              <a:rPr lang="es-ES_tradnl" dirty="0" smtClean="0"/>
              <a:t> </a:t>
            </a:r>
            <a:r>
              <a:rPr lang="es-ES_tradnl" dirty="0" err="1" smtClean="0"/>
              <a:t>plenament</a:t>
            </a:r>
            <a:r>
              <a:rPr lang="es-ES_tradnl" dirty="0" smtClean="0"/>
              <a:t> </a:t>
            </a:r>
            <a:r>
              <a:rPr lang="es-ES_tradnl" dirty="0" err="1" smtClean="0"/>
              <a:t>conscients</a:t>
            </a:r>
            <a:r>
              <a:rPr lang="es-ES_tradnl" dirty="0" smtClean="0"/>
              <a:t> de la </a:t>
            </a:r>
            <a:r>
              <a:rPr lang="es-ES_tradnl" dirty="0" err="1" smtClean="0"/>
              <a:t>càrrega</a:t>
            </a:r>
            <a:r>
              <a:rPr lang="es-ES_tradnl" dirty="0" smtClean="0"/>
              <a:t> política </a:t>
            </a:r>
            <a:r>
              <a:rPr lang="es-ES_tradnl" dirty="0" err="1" smtClean="0"/>
              <a:t>lligada</a:t>
            </a:r>
            <a:r>
              <a:rPr lang="es-ES_tradnl" dirty="0" smtClean="0"/>
              <a:t> al </a:t>
            </a:r>
            <a:r>
              <a:rPr lang="es-ES_tradnl" dirty="0" err="1" smtClean="0"/>
              <a:t>moviment</a:t>
            </a:r>
            <a:r>
              <a:rPr lang="es-ES_tradnl" dirty="0" smtClean="0"/>
              <a:t> </a:t>
            </a:r>
            <a:r>
              <a:rPr lang="es-ES_tradnl" dirty="0" err="1" smtClean="0"/>
              <a:t>literari</a:t>
            </a:r>
            <a:r>
              <a:rPr lang="es-ES_tradnl" dirty="0" smtClean="0"/>
              <a:t> </a:t>
            </a:r>
            <a:r>
              <a:rPr lang="es-ES_tradnl" dirty="0" err="1" smtClean="0"/>
              <a:t>català</a:t>
            </a:r>
            <a:r>
              <a:rPr lang="es-ES_tradnl" dirty="0" smtClean="0"/>
              <a:t>, </a:t>
            </a:r>
            <a:r>
              <a:rPr lang="es-ES_tradnl" dirty="0" err="1" smtClean="0"/>
              <a:t>amb</a:t>
            </a:r>
            <a:r>
              <a:rPr lang="es-ES_tradnl" dirty="0" smtClean="0"/>
              <a:t> una </a:t>
            </a:r>
            <a:r>
              <a:rPr lang="es-ES_tradnl" dirty="0" err="1" smtClean="0"/>
              <a:t>posició</a:t>
            </a:r>
            <a:r>
              <a:rPr lang="es-ES_tradnl" dirty="0" smtClean="0"/>
              <a:t> catalanista </a:t>
            </a:r>
            <a:r>
              <a:rPr lang="es-ES_tradnl" dirty="0" err="1" smtClean="0"/>
              <a:t>sense</a:t>
            </a:r>
            <a:r>
              <a:rPr lang="es-ES_tradnl" dirty="0" smtClean="0"/>
              <a:t> </a:t>
            </a:r>
            <a:r>
              <a:rPr lang="es-ES_tradnl" dirty="0" err="1" smtClean="0"/>
              <a:t>neutralitats</a:t>
            </a:r>
            <a:r>
              <a:rPr lang="es-ES_tradnl" dirty="0" smtClean="0"/>
              <a:t>. Intenten </a:t>
            </a:r>
            <a:r>
              <a:rPr lang="es-ES_tradnl" dirty="0" err="1" smtClean="0"/>
              <a:t>canviar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des de </a:t>
            </a:r>
            <a:r>
              <a:rPr lang="es-ES_tradnl" dirty="0" err="1" smtClean="0"/>
              <a:t>dintre</a:t>
            </a:r>
            <a:r>
              <a:rPr lang="es-ES_tradnl" dirty="0" smtClean="0"/>
              <a:t>, hi participen i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organitzen</a:t>
            </a:r>
            <a:r>
              <a:rPr lang="es-ES_tradnl" dirty="0" smtClean="0"/>
              <a:t>, </a:t>
            </a:r>
            <a:r>
              <a:rPr lang="es-ES_tradnl" dirty="0" err="1" smtClean="0"/>
              <a:t>tot</a:t>
            </a:r>
            <a:r>
              <a:rPr lang="es-ES_tradnl" dirty="0" smtClean="0"/>
              <a:t> i que </a:t>
            </a:r>
            <a:r>
              <a:rPr lang="es-ES_tradnl" dirty="0" err="1" smtClean="0"/>
              <a:t>tampoc</a:t>
            </a:r>
            <a:r>
              <a:rPr lang="es-ES_tradnl" dirty="0" smtClean="0"/>
              <a:t> es </a:t>
            </a:r>
            <a:r>
              <a:rPr lang="es-ES_tradnl" dirty="0" err="1" smtClean="0"/>
              <a:t>pot</a:t>
            </a:r>
            <a:r>
              <a:rPr lang="es-ES_tradnl" dirty="0" smtClean="0"/>
              <a:t> parlar </a:t>
            </a:r>
            <a:r>
              <a:rPr lang="es-ES_tradnl" dirty="0" err="1" smtClean="0"/>
              <a:t>d’un</a:t>
            </a:r>
            <a:r>
              <a:rPr lang="es-ES_tradnl" dirty="0" smtClean="0"/>
              <a:t> </a:t>
            </a:r>
            <a:r>
              <a:rPr lang="es-ES_tradnl" dirty="0" err="1" smtClean="0"/>
              <a:t>grup</a:t>
            </a:r>
            <a:r>
              <a:rPr lang="es-ES_tradnl" dirty="0" smtClean="0"/>
              <a:t> </a:t>
            </a:r>
            <a:r>
              <a:rPr lang="es-ES_tradnl" dirty="0" err="1" smtClean="0"/>
              <a:t>homogeni</a:t>
            </a:r>
            <a:r>
              <a:rPr lang="es-ES_tradnl" dirty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conservadors</a:t>
            </a:r>
            <a:r>
              <a:rPr lang="es-ES_tradnl" dirty="0" smtClean="0"/>
              <a:t>, </a:t>
            </a:r>
            <a:r>
              <a:rPr lang="es-ES_tradnl" dirty="0" err="1" smtClean="0"/>
              <a:t>conservadors</a:t>
            </a:r>
            <a:r>
              <a:rPr lang="es-ES_tradnl" dirty="0" smtClean="0"/>
              <a:t> i </a:t>
            </a:r>
            <a:r>
              <a:rPr lang="es-ES_tradnl" dirty="0" err="1" smtClean="0"/>
              <a:t>progressites</a:t>
            </a:r>
            <a:r>
              <a:rPr lang="es-ES_tradnl" dirty="0" smtClean="0"/>
              <a:t>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7338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/>
              <a:t>Florals</a:t>
            </a:r>
            <a:r>
              <a:rPr lang="es-ES_tradnl" dirty="0"/>
              <a:t>	- </a:t>
            </a:r>
            <a:r>
              <a:rPr lang="es-ES_tradnl" dirty="0" err="1"/>
              <a:t>l’orientació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err="1" smtClean="0"/>
              <a:t>Aquestes</a:t>
            </a:r>
            <a:r>
              <a:rPr lang="es-ES_tradnl" dirty="0" smtClean="0"/>
              <a:t> noves </a:t>
            </a:r>
            <a:r>
              <a:rPr lang="es-ES_tradnl" dirty="0" err="1" smtClean="0"/>
              <a:t>posicions</a:t>
            </a:r>
            <a:r>
              <a:rPr lang="es-ES_tradnl" dirty="0" smtClean="0"/>
              <a:t> quedaran </a:t>
            </a:r>
            <a:r>
              <a:rPr lang="es-ES_tradnl" dirty="0" err="1" smtClean="0"/>
              <a:t>reflectides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discursos i, en </a:t>
            </a:r>
            <a:r>
              <a:rPr lang="es-ES_tradnl" dirty="0" err="1" smtClean="0"/>
              <a:t>conseqüència</a:t>
            </a:r>
            <a:r>
              <a:rPr lang="es-ES_tradnl" dirty="0" smtClean="0"/>
              <a:t>, </a:t>
            </a:r>
            <a:r>
              <a:rPr lang="es-ES_tradnl" dirty="0" err="1" smtClean="0"/>
              <a:t>seran</a:t>
            </a:r>
            <a:r>
              <a:rPr lang="es-ES_tradnl" dirty="0" smtClean="0"/>
              <a:t> un plataforma per a la </a:t>
            </a:r>
            <a:r>
              <a:rPr lang="es-ES_tradnl" dirty="0" err="1" smtClean="0"/>
              <a:t>difusió</a:t>
            </a:r>
            <a:r>
              <a:rPr lang="es-ES_tradnl" dirty="0" smtClean="0"/>
              <a:t> del </a:t>
            </a:r>
            <a:r>
              <a:rPr lang="es-ES_tradnl" dirty="0" err="1" smtClean="0"/>
              <a:t>pensament</a:t>
            </a:r>
            <a:r>
              <a:rPr lang="es-ES_tradnl" dirty="0" smtClean="0"/>
              <a:t> </a:t>
            </a:r>
            <a:r>
              <a:rPr lang="es-ES_tradnl" dirty="0" err="1" smtClean="0"/>
              <a:t>polític</a:t>
            </a:r>
            <a:r>
              <a:rPr lang="es-ES_tradnl" dirty="0" smtClean="0"/>
              <a:t> i </a:t>
            </a:r>
            <a:r>
              <a:rPr lang="es-ES_tradnl" dirty="0" err="1" smtClean="0"/>
              <a:t>literari</a:t>
            </a:r>
            <a:r>
              <a:rPr lang="es-ES_tradnl" dirty="0" smtClean="0"/>
              <a:t> </a:t>
            </a:r>
            <a:r>
              <a:rPr lang="es-ES_tradnl" dirty="0" err="1" smtClean="0"/>
              <a:t>catalans</a:t>
            </a:r>
            <a:r>
              <a:rPr lang="es-ES_tradnl" dirty="0" smtClean="0"/>
              <a:t>. </a:t>
            </a:r>
            <a:r>
              <a:rPr lang="es-ES_tradnl" dirty="0" err="1" smtClean="0"/>
              <a:t>Els</a:t>
            </a:r>
            <a:r>
              <a:rPr lang="es-ES_tradnl" dirty="0" smtClean="0"/>
              <a:t> discursos </a:t>
            </a:r>
            <a:r>
              <a:rPr lang="es-ES_tradnl" dirty="0" err="1" smtClean="0"/>
              <a:t>mostren</a:t>
            </a:r>
            <a:r>
              <a:rPr lang="es-ES_tradnl" dirty="0" smtClean="0"/>
              <a:t> </a:t>
            </a:r>
            <a:r>
              <a:rPr lang="es-ES_tradnl" dirty="0" err="1" smtClean="0"/>
              <a:t>clarament</a:t>
            </a:r>
            <a:r>
              <a:rPr lang="es-ES_tradnl" dirty="0" smtClean="0"/>
              <a:t> </a:t>
            </a:r>
            <a:r>
              <a:rPr lang="es-ES_tradnl" dirty="0" err="1" smtClean="0"/>
              <a:t>l’evolució</a:t>
            </a:r>
            <a:r>
              <a:rPr lang="es-ES_tradnl" dirty="0" smtClean="0"/>
              <a:t> en </a:t>
            </a:r>
            <a:r>
              <a:rPr lang="es-ES_tradnl" dirty="0" err="1" smtClean="0"/>
              <a:t>aquest</a:t>
            </a:r>
            <a:r>
              <a:rPr lang="es-ES_tradnl" dirty="0" smtClean="0"/>
              <a:t> </a:t>
            </a:r>
            <a:r>
              <a:rPr lang="es-ES_tradnl" dirty="0" err="1" smtClean="0"/>
              <a:t>sentit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aniran</a:t>
            </a:r>
            <a:r>
              <a:rPr lang="es-ES_tradnl" dirty="0" smtClean="0"/>
              <a:t> </a:t>
            </a:r>
            <a:r>
              <a:rPr lang="es-ES_tradnl" dirty="0" err="1" smtClean="0"/>
              <a:t>perdent</a:t>
            </a:r>
            <a:r>
              <a:rPr lang="es-ES_tradnl" dirty="0" smtClean="0"/>
              <a:t> a </a:t>
            </a:r>
            <a:r>
              <a:rPr lang="es-ES_tradnl" dirty="0" err="1" smtClean="0"/>
              <a:t>poc</a:t>
            </a:r>
            <a:r>
              <a:rPr lang="es-ES_tradnl" dirty="0" smtClean="0"/>
              <a:t> a </a:t>
            </a:r>
            <a:r>
              <a:rPr lang="es-ES_tradnl" dirty="0" err="1" smtClean="0"/>
              <a:t>poc</a:t>
            </a:r>
            <a:r>
              <a:rPr lang="es-ES_tradnl" dirty="0" smtClean="0"/>
              <a:t> </a:t>
            </a:r>
            <a:r>
              <a:rPr lang="es-ES_tradnl" dirty="0" err="1" smtClean="0"/>
              <a:t>importància</a:t>
            </a:r>
            <a:r>
              <a:rPr lang="es-ES_tradnl" dirty="0" smtClean="0"/>
              <a:t> a partir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anys</a:t>
            </a:r>
            <a:r>
              <a:rPr lang="es-ES_tradnl" dirty="0" smtClean="0"/>
              <a:t> </a:t>
            </a:r>
            <a:r>
              <a:rPr lang="es-ES_tradnl" dirty="0" err="1" smtClean="0"/>
              <a:t>setanta</a:t>
            </a:r>
            <a:r>
              <a:rPr lang="es-ES_tradnl" dirty="0" smtClean="0"/>
              <a:t>, </a:t>
            </a:r>
            <a:r>
              <a:rPr lang="es-ES_tradnl" dirty="0" err="1" smtClean="0"/>
              <a:t>esdevenint</a:t>
            </a:r>
            <a:r>
              <a:rPr lang="es-ES_tradnl" dirty="0" smtClean="0"/>
              <a:t> un </a:t>
            </a:r>
            <a:r>
              <a:rPr lang="es-ES_tradnl" dirty="0" err="1" smtClean="0"/>
              <a:t>moviment</a:t>
            </a:r>
            <a:r>
              <a:rPr lang="es-ES_tradnl" dirty="0" smtClean="0"/>
              <a:t> cada vegada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desfasat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Cap</a:t>
            </a:r>
            <a:r>
              <a:rPr lang="es-ES_tradnl" dirty="0" smtClean="0"/>
              <a:t> a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anys</a:t>
            </a:r>
            <a:r>
              <a:rPr lang="es-ES_tradnl" dirty="0" smtClean="0"/>
              <a:t> 80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deixen</a:t>
            </a:r>
            <a:r>
              <a:rPr lang="es-ES_tradnl" dirty="0" smtClean="0"/>
              <a:t> de ser </a:t>
            </a:r>
            <a:r>
              <a:rPr lang="es-ES_tradnl" dirty="0" err="1" smtClean="0"/>
              <a:t>clarament</a:t>
            </a:r>
            <a:r>
              <a:rPr lang="es-ES_tradnl" dirty="0" smtClean="0"/>
              <a:t> </a:t>
            </a:r>
            <a:r>
              <a:rPr lang="es-ES_tradnl" dirty="0" err="1" smtClean="0"/>
              <a:t>dinamitzadors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i literatura catalanes. </a:t>
            </a:r>
          </a:p>
          <a:p>
            <a:r>
              <a:rPr lang="es-ES_tradnl" dirty="0" smtClean="0"/>
              <a:t>A </a:t>
            </a:r>
            <a:r>
              <a:rPr lang="es-ES_tradnl" dirty="0" err="1" smtClean="0"/>
              <a:t>poc</a:t>
            </a:r>
            <a:r>
              <a:rPr lang="es-ES_tradnl" dirty="0" smtClean="0"/>
              <a:t> a </a:t>
            </a:r>
            <a:r>
              <a:rPr lang="es-ES_tradnl" dirty="0" err="1" smtClean="0"/>
              <a:t>poc</a:t>
            </a:r>
            <a:r>
              <a:rPr lang="es-ES_tradnl" dirty="0" smtClean="0"/>
              <a:t> </a:t>
            </a:r>
            <a:r>
              <a:rPr lang="es-ES_tradnl" dirty="0" err="1" smtClean="0"/>
              <a:t>s’ancosegueix</a:t>
            </a:r>
            <a:r>
              <a:rPr lang="es-ES_tradnl" dirty="0" smtClean="0"/>
              <a:t> la tan </a:t>
            </a:r>
            <a:r>
              <a:rPr lang="es-ES_tradnl" dirty="0" err="1" smtClean="0"/>
              <a:t>desitjada</a:t>
            </a:r>
            <a:r>
              <a:rPr lang="es-ES_tradnl" dirty="0" smtClean="0"/>
              <a:t>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que </a:t>
            </a:r>
            <a:r>
              <a:rPr lang="es-ES_tradnl" dirty="0" err="1" smtClean="0"/>
              <a:t>tindrà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màxims</a:t>
            </a:r>
            <a:r>
              <a:rPr lang="es-ES_tradnl" dirty="0" smtClean="0"/>
              <a:t> </a:t>
            </a:r>
            <a:r>
              <a:rPr lang="es-ES_tradnl" dirty="0" err="1" smtClean="0"/>
              <a:t>exponents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</a:t>
            </a:r>
            <a:r>
              <a:rPr lang="es-ES_tradnl" dirty="0" err="1" smtClean="0"/>
              <a:t>Jacint</a:t>
            </a:r>
            <a:r>
              <a:rPr lang="es-ES_tradnl" dirty="0" smtClean="0"/>
              <a:t> </a:t>
            </a:r>
            <a:r>
              <a:rPr lang="es-ES_tradnl" dirty="0" err="1" smtClean="0"/>
              <a:t>Verdaguer</a:t>
            </a:r>
            <a:r>
              <a:rPr lang="es-ES_tradnl" dirty="0" smtClean="0"/>
              <a:t>, </a:t>
            </a:r>
            <a:r>
              <a:rPr lang="es-ES_tradnl" dirty="0" err="1" smtClean="0"/>
              <a:t>Àngel</a:t>
            </a:r>
            <a:r>
              <a:rPr lang="es-ES_tradnl" dirty="0" smtClean="0"/>
              <a:t> </a:t>
            </a:r>
            <a:r>
              <a:rPr lang="es-ES_tradnl" dirty="0" err="1" smtClean="0"/>
              <a:t>Guimerà</a:t>
            </a:r>
            <a:r>
              <a:rPr lang="es-ES_tradnl" dirty="0" smtClean="0"/>
              <a:t> o </a:t>
            </a:r>
            <a:r>
              <a:rPr lang="es-ES_tradnl" dirty="0" err="1" smtClean="0"/>
              <a:t>Narcís</a:t>
            </a:r>
            <a:r>
              <a:rPr lang="es-ES_tradnl" dirty="0" smtClean="0"/>
              <a:t> </a:t>
            </a:r>
            <a:r>
              <a:rPr lang="es-ES_tradnl" dirty="0" err="1" smtClean="0"/>
              <a:t>Oller</a:t>
            </a:r>
            <a:r>
              <a:rPr lang="es-ES_tradnl" dirty="0" smtClean="0"/>
              <a:t>, i que </a:t>
            </a:r>
            <a:r>
              <a:rPr lang="es-ES_tradnl" dirty="0" err="1" smtClean="0"/>
              <a:t>servirà</a:t>
            </a:r>
            <a:r>
              <a:rPr lang="es-ES_tradnl" dirty="0" smtClean="0"/>
              <a:t> de base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r>
              <a:rPr lang="es-ES_tradnl" dirty="0" smtClean="0"/>
              <a:t> </a:t>
            </a:r>
            <a:r>
              <a:rPr lang="es-ES_tradnl" dirty="0" err="1" smtClean="0"/>
              <a:t>posteriors</a:t>
            </a:r>
            <a:r>
              <a:rPr lang="es-ES_tradnl" dirty="0" smtClean="0"/>
              <a:t>. A </a:t>
            </a:r>
            <a:r>
              <a:rPr lang="es-ES_tradnl" dirty="0" err="1" smtClean="0"/>
              <a:t>més</a:t>
            </a:r>
            <a:r>
              <a:rPr lang="es-ES_tradnl" dirty="0" smtClean="0"/>
              <a:t>, la </a:t>
            </a:r>
            <a:r>
              <a:rPr lang="es-ES_tradnl" dirty="0" err="1" smtClean="0"/>
              <a:t>qualitat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</a:t>
            </a:r>
            <a:r>
              <a:rPr lang="es-ES_tradnl" dirty="0" err="1" smtClean="0"/>
              <a:t>d’aquests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r>
              <a:rPr lang="es-ES_tradnl" dirty="0" smtClean="0"/>
              <a:t> fa que </a:t>
            </a:r>
            <a:r>
              <a:rPr lang="es-ES_tradnl" dirty="0" err="1" smtClean="0"/>
              <a:t>trespassin</a:t>
            </a:r>
            <a:r>
              <a:rPr lang="es-ES_tradnl" dirty="0" smtClean="0"/>
              <a:t> les </a:t>
            </a:r>
            <a:r>
              <a:rPr lang="es-ES_tradnl" dirty="0" err="1" smtClean="0"/>
              <a:t>fronteres</a:t>
            </a:r>
            <a:r>
              <a:rPr lang="es-ES_tradnl" dirty="0" smtClean="0"/>
              <a:t> </a:t>
            </a:r>
            <a:r>
              <a:rPr lang="es-ES_tradnl" dirty="0" err="1" smtClean="0"/>
              <a:t>geogràfiques</a:t>
            </a:r>
            <a:r>
              <a:rPr lang="es-ES_tradnl" dirty="0" smtClean="0"/>
              <a:t> i </a:t>
            </a:r>
            <a:r>
              <a:rPr lang="es-ES_tradnl" dirty="0" err="1" smtClean="0"/>
              <a:t>atorguin</a:t>
            </a:r>
            <a:r>
              <a:rPr lang="es-ES_tradnl" dirty="0" smtClean="0"/>
              <a:t> </a:t>
            </a:r>
            <a:r>
              <a:rPr lang="es-ES_tradnl" dirty="0" err="1" smtClean="0"/>
              <a:t>així</a:t>
            </a:r>
            <a:r>
              <a:rPr lang="es-ES_tradnl" dirty="0" smtClean="0"/>
              <a:t> un </a:t>
            </a:r>
            <a:r>
              <a:rPr lang="es-ES_tradnl" dirty="0" err="1" smtClean="0"/>
              <a:t>aspecte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de </a:t>
            </a:r>
            <a:r>
              <a:rPr lang="es-ES_tradnl" dirty="0" err="1" smtClean="0"/>
              <a:t>normalitat</a:t>
            </a:r>
            <a:r>
              <a:rPr lang="es-ES_tradnl" dirty="0" smtClean="0"/>
              <a:t> a la </a:t>
            </a:r>
            <a:r>
              <a:rPr lang="es-ES_tradnl" smtClean="0"/>
              <a:t>literatura catalana.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2709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119</TotalTime>
  <Words>1398</Words>
  <Application>Microsoft Macintosh PowerPoint</Application>
  <PresentationFormat>Panorámica</PresentationFormat>
  <Paragraphs>62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Franklin Gothic Book</vt:lpstr>
      <vt:lpstr>Mangal</vt:lpstr>
      <vt:lpstr>TF10001025</vt:lpstr>
      <vt:lpstr>Els Jocs florals</vt:lpstr>
      <vt:lpstr>Els Jocs Florals </vt:lpstr>
      <vt:lpstr>Els Jocs Florals</vt:lpstr>
      <vt:lpstr>Els Jocs Florals</vt:lpstr>
      <vt:lpstr>Els Jocs Florals</vt:lpstr>
      <vt:lpstr>L’entorn dels Jocs Florals </vt:lpstr>
      <vt:lpstr>L’entorn dels Jocs Florals</vt:lpstr>
      <vt:lpstr>Els Jocs Florals - l’orientació</vt:lpstr>
      <vt:lpstr>Els Jocs Florals - l’orientació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 Jocs florals</dc:title>
  <dc:creator>Usuario de Microsoft Office</dc:creator>
  <cp:lastModifiedBy>Usuario de Microsoft Office</cp:lastModifiedBy>
  <cp:revision>20</cp:revision>
  <dcterms:created xsi:type="dcterms:W3CDTF">2016-11-03T10:57:33Z</dcterms:created>
  <dcterms:modified xsi:type="dcterms:W3CDTF">2016-11-03T12:56:49Z</dcterms:modified>
</cp:coreProperties>
</file>