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31"/>
  </p:normalViewPr>
  <p:slideViewPr>
    <p:cSldViewPr snapToGrid="0" snapToObjects="1">
      <p:cViewPr varScale="1">
        <p:scale>
          <a:sx n="101" d="100"/>
          <a:sy n="101" d="100"/>
        </p:scale>
        <p:origin x="464"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11/10/16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11/10/16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11/10/16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11/10/16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11/10/16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11/10/16</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11/10/16</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11/10/16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11/10/16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11/10/16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11/10/16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11/10/16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11/10/16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11/10/16</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11/10/16</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11/10/16</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11/10/16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image" Target="../media/image3.png"/><Relationship Id="rId21" Type="http://schemas.openxmlformats.org/officeDocument/2006/relationships/image" Target="../media/image4.png"/><Relationship Id="rId22" Type="http://schemas.openxmlformats.org/officeDocument/2006/relationships/image" Target="../media/image5.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11/10/16</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La </a:t>
            </a:r>
            <a:r>
              <a:rPr lang="en-US" dirty="0" err="1" smtClean="0"/>
              <a:t>poesia</a:t>
            </a:r>
            <a:r>
              <a:rPr lang="en-US" dirty="0" smtClean="0"/>
              <a:t> </a:t>
            </a:r>
            <a:br>
              <a:rPr lang="en-US" dirty="0" smtClean="0"/>
            </a:br>
            <a:r>
              <a:rPr lang="en-US" dirty="0" smtClean="0"/>
              <a:t>de finals del XIX</a:t>
            </a:r>
            <a:endParaRPr lang="en-US" dirty="0"/>
          </a:p>
        </p:txBody>
      </p:sp>
      <p:sp>
        <p:nvSpPr>
          <p:cNvPr id="3" name="Subtitle 2"/>
          <p:cNvSpPr>
            <a:spLocks noGrp="1"/>
          </p:cNvSpPr>
          <p:nvPr>
            <p:ph type="subTitle" idx="1"/>
          </p:nvPr>
        </p:nvSpPr>
        <p:spPr/>
        <p:txBody>
          <a:bodyPr/>
          <a:lstStyle/>
          <a:p>
            <a:r>
              <a:rPr lang="en-US" dirty="0" err="1" smtClean="0"/>
              <a:t>Literatura</a:t>
            </a:r>
            <a:r>
              <a:rPr lang="en-US" dirty="0" smtClean="0"/>
              <a:t> </a:t>
            </a:r>
            <a:r>
              <a:rPr lang="en-US" dirty="0" err="1" smtClean="0"/>
              <a:t>catalana</a:t>
            </a:r>
            <a:r>
              <a:rPr lang="en-US" dirty="0" smtClean="0"/>
              <a:t> iii</a:t>
            </a:r>
            <a:endParaRPr lang="en-US" dirty="0"/>
          </a:p>
        </p:txBody>
      </p:sp>
    </p:spTree>
    <p:extLst>
      <p:ext uri="{BB962C8B-B14F-4D97-AF65-F5344CB8AC3E}">
        <p14:creationId xmlns:p14="http://schemas.microsoft.com/office/powerpoint/2010/main" val="1537088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La </a:t>
            </a:r>
            <a:r>
              <a:rPr lang="en-US" dirty="0" err="1" smtClean="0"/>
              <a:t>poesia</a:t>
            </a:r>
            <a:r>
              <a:rPr lang="en-US" dirty="0" smtClean="0"/>
              <a:t> de finals del XIX</a:t>
            </a:r>
            <a:endParaRPr lang="en-US" dirty="0"/>
          </a:p>
        </p:txBody>
      </p:sp>
      <p:sp>
        <p:nvSpPr>
          <p:cNvPr id="5" name="Content Placeholder 4"/>
          <p:cNvSpPr>
            <a:spLocks noGrp="1"/>
          </p:cNvSpPr>
          <p:nvPr>
            <p:ph idx="1"/>
          </p:nvPr>
        </p:nvSpPr>
        <p:spPr/>
        <p:txBody>
          <a:bodyPr/>
          <a:lstStyle/>
          <a:p>
            <a:r>
              <a:rPr lang="en-US" dirty="0" smtClean="0"/>
              <a:t>La </a:t>
            </a:r>
            <a:r>
              <a:rPr lang="en-US" dirty="0" err="1" smtClean="0"/>
              <a:t>poesia</a:t>
            </a:r>
            <a:r>
              <a:rPr lang="en-US" dirty="0" smtClean="0"/>
              <a:t> de la </a:t>
            </a:r>
            <a:r>
              <a:rPr lang="en-US" dirty="0" err="1" smtClean="0"/>
              <a:t>primera</a:t>
            </a:r>
            <a:r>
              <a:rPr lang="en-US" dirty="0" smtClean="0"/>
              <a:t> </a:t>
            </a:r>
            <a:r>
              <a:rPr lang="en-US" dirty="0" err="1" smtClean="0"/>
              <a:t>etapa</a:t>
            </a:r>
            <a:r>
              <a:rPr lang="en-US" dirty="0" smtClean="0"/>
              <a:t> </a:t>
            </a:r>
            <a:r>
              <a:rPr lang="en-US" dirty="0" err="1" smtClean="0"/>
              <a:t>dels</a:t>
            </a:r>
            <a:r>
              <a:rPr lang="en-US" dirty="0" smtClean="0"/>
              <a:t> </a:t>
            </a:r>
            <a:r>
              <a:rPr lang="en-US" dirty="0" err="1" smtClean="0"/>
              <a:t>Jocs</a:t>
            </a:r>
            <a:r>
              <a:rPr lang="en-US" dirty="0" smtClean="0"/>
              <a:t> Florals (</a:t>
            </a:r>
            <a:r>
              <a:rPr lang="en-US" dirty="0" err="1" smtClean="0"/>
              <a:t>anys</a:t>
            </a:r>
            <a:r>
              <a:rPr lang="en-US" dirty="0" smtClean="0"/>
              <a:t> 60):</a:t>
            </a:r>
          </a:p>
          <a:p>
            <a:pPr lvl="1"/>
            <a:r>
              <a:rPr lang="en-US" dirty="0" err="1" smtClean="0"/>
              <a:t>Els</a:t>
            </a:r>
            <a:r>
              <a:rPr lang="en-US" dirty="0" smtClean="0"/>
              <a:t> </a:t>
            </a:r>
            <a:r>
              <a:rPr lang="en-US" dirty="0" err="1" smtClean="0"/>
              <a:t>Jocs</a:t>
            </a:r>
            <a:r>
              <a:rPr lang="en-US" dirty="0" smtClean="0"/>
              <a:t> Florals </a:t>
            </a:r>
            <a:r>
              <a:rPr lang="en-US" dirty="0" err="1" smtClean="0"/>
              <a:t>esdevenen</a:t>
            </a:r>
            <a:r>
              <a:rPr lang="en-US" dirty="0" smtClean="0"/>
              <a:t> un factor </a:t>
            </a:r>
            <a:r>
              <a:rPr lang="en-US" dirty="0" err="1" smtClean="0"/>
              <a:t>decisiu</a:t>
            </a:r>
            <a:r>
              <a:rPr lang="en-US" dirty="0" smtClean="0"/>
              <a:t> per al </a:t>
            </a:r>
            <a:r>
              <a:rPr lang="en-US" dirty="0" err="1" smtClean="0"/>
              <a:t>desenvolupament</a:t>
            </a:r>
            <a:r>
              <a:rPr lang="en-US" dirty="0" smtClean="0"/>
              <a:t> de la </a:t>
            </a:r>
            <a:r>
              <a:rPr lang="en-US" dirty="0" err="1" smtClean="0"/>
              <a:t>producció</a:t>
            </a:r>
            <a:r>
              <a:rPr lang="en-US" dirty="0" smtClean="0"/>
              <a:t> </a:t>
            </a:r>
            <a:r>
              <a:rPr lang="en-US" dirty="0" err="1" smtClean="0"/>
              <a:t>poètica</a:t>
            </a:r>
            <a:r>
              <a:rPr lang="en-US" dirty="0"/>
              <a:t> </a:t>
            </a:r>
            <a:r>
              <a:rPr lang="en-US" dirty="0" err="1" smtClean="0"/>
              <a:t>amb</a:t>
            </a:r>
            <a:r>
              <a:rPr lang="en-US" dirty="0" smtClean="0"/>
              <a:t> un augment considerable del </a:t>
            </a:r>
            <a:r>
              <a:rPr lang="en-US" dirty="0" err="1" smtClean="0"/>
              <a:t>nombre</a:t>
            </a:r>
            <a:r>
              <a:rPr lang="en-US" dirty="0" smtClean="0"/>
              <a:t> de </a:t>
            </a:r>
            <a:r>
              <a:rPr lang="en-US" dirty="0" err="1" smtClean="0"/>
              <a:t>persones</a:t>
            </a:r>
            <a:r>
              <a:rPr lang="en-US" dirty="0" smtClean="0"/>
              <a:t> </a:t>
            </a:r>
            <a:r>
              <a:rPr lang="en-US" dirty="0" err="1" smtClean="0"/>
              <a:t>dedicades</a:t>
            </a:r>
            <a:r>
              <a:rPr lang="en-US" dirty="0" smtClean="0"/>
              <a:t> al </a:t>
            </a:r>
            <a:r>
              <a:rPr lang="en-US" dirty="0" err="1" smtClean="0"/>
              <a:t>conreu</a:t>
            </a:r>
            <a:r>
              <a:rPr lang="en-US" dirty="0" smtClean="0"/>
              <a:t> de la </a:t>
            </a:r>
            <a:r>
              <a:rPr lang="en-US" dirty="0" err="1" smtClean="0"/>
              <a:t>poesia</a:t>
            </a:r>
            <a:r>
              <a:rPr lang="en-US" dirty="0" smtClean="0"/>
              <a:t> </a:t>
            </a:r>
            <a:r>
              <a:rPr lang="en-US" dirty="0" err="1" smtClean="0"/>
              <a:t>en</a:t>
            </a:r>
            <a:r>
              <a:rPr lang="en-US" dirty="0" smtClean="0"/>
              <a:t> </a:t>
            </a:r>
            <a:r>
              <a:rPr lang="en-US" dirty="0" err="1" smtClean="0"/>
              <a:t>català</a:t>
            </a:r>
            <a:r>
              <a:rPr lang="en-US" dirty="0" smtClean="0"/>
              <a:t>, tot I que sense </a:t>
            </a:r>
            <a:r>
              <a:rPr lang="en-US" dirty="0" err="1" smtClean="0"/>
              <a:t>professionalització</a:t>
            </a:r>
            <a:r>
              <a:rPr lang="en-US" dirty="0" smtClean="0"/>
              <a:t>.</a:t>
            </a:r>
          </a:p>
          <a:p>
            <a:pPr lvl="1"/>
            <a:r>
              <a:rPr lang="en-US" dirty="0" smtClean="0"/>
              <a:t>La </a:t>
            </a:r>
            <a:r>
              <a:rPr lang="en-US" dirty="0" err="1" smtClean="0"/>
              <a:t>importància</a:t>
            </a:r>
            <a:r>
              <a:rPr lang="en-US" dirty="0" smtClean="0"/>
              <a:t> </a:t>
            </a:r>
            <a:r>
              <a:rPr lang="en-US" dirty="0" err="1" smtClean="0"/>
              <a:t>qualitativa</a:t>
            </a:r>
            <a:r>
              <a:rPr lang="en-US" dirty="0" smtClean="0"/>
              <a:t> </a:t>
            </a:r>
            <a:r>
              <a:rPr lang="en-US" dirty="0" err="1" smtClean="0"/>
              <a:t>és</a:t>
            </a:r>
            <a:r>
              <a:rPr lang="en-US" dirty="0" smtClean="0"/>
              <a:t> mot </a:t>
            </a:r>
            <a:r>
              <a:rPr lang="en-US" dirty="0" err="1" smtClean="0"/>
              <a:t>relativa</a:t>
            </a:r>
            <a:r>
              <a:rPr lang="en-US" dirty="0" smtClean="0"/>
              <a:t>. </a:t>
            </a:r>
            <a:r>
              <a:rPr lang="en-US" dirty="0" err="1" smtClean="0"/>
              <a:t>En</a:t>
            </a:r>
            <a:r>
              <a:rPr lang="en-US" dirty="0" smtClean="0"/>
              <a:t> primer </a:t>
            </a:r>
            <a:r>
              <a:rPr lang="en-US" dirty="0" err="1" smtClean="0"/>
              <a:t>lloc</a:t>
            </a:r>
            <a:r>
              <a:rPr lang="en-US" dirty="0" smtClean="0"/>
              <a:t> hi ha la idea de </a:t>
            </a:r>
            <a:r>
              <a:rPr lang="en-US" dirty="0" err="1" smtClean="0"/>
              <a:t>què</a:t>
            </a:r>
            <a:r>
              <a:rPr lang="en-US" dirty="0" smtClean="0"/>
              <a:t> la </a:t>
            </a:r>
            <a:r>
              <a:rPr lang="en-US" dirty="0" err="1" smtClean="0"/>
              <a:t>temàtica</a:t>
            </a:r>
            <a:r>
              <a:rPr lang="en-US" dirty="0" smtClean="0"/>
              <a:t> </a:t>
            </a:r>
            <a:r>
              <a:rPr lang="en-US" dirty="0" err="1" smtClean="0"/>
              <a:t>restringida</a:t>
            </a:r>
            <a:r>
              <a:rPr lang="en-US" dirty="0" smtClean="0"/>
              <a:t> </a:t>
            </a:r>
            <a:r>
              <a:rPr lang="en-US" dirty="0" err="1" smtClean="0"/>
              <a:t>limitava</a:t>
            </a:r>
            <a:r>
              <a:rPr lang="en-US" dirty="0" smtClean="0"/>
              <a:t> </a:t>
            </a:r>
            <a:r>
              <a:rPr lang="en-US" dirty="0" err="1" smtClean="0"/>
              <a:t>també</a:t>
            </a:r>
            <a:r>
              <a:rPr lang="en-US" dirty="0" smtClean="0"/>
              <a:t> la </a:t>
            </a:r>
            <a:r>
              <a:rPr lang="en-US" dirty="0" err="1" smtClean="0"/>
              <a:t>qualitat</a:t>
            </a:r>
            <a:r>
              <a:rPr lang="en-US" dirty="0" smtClean="0"/>
              <a:t>, </a:t>
            </a:r>
            <a:r>
              <a:rPr lang="en-US" dirty="0" err="1" smtClean="0"/>
              <a:t>però</a:t>
            </a:r>
            <a:r>
              <a:rPr lang="en-US" dirty="0" smtClean="0"/>
              <a:t> hi </a:t>
            </a:r>
            <a:r>
              <a:rPr lang="en-US" dirty="0" err="1" smtClean="0"/>
              <a:t>havia</a:t>
            </a:r>
            <a:r>
              <a:rPr lang="en-US" dirty="0" smtClean="0"/>
              <a:t> </a:t>
            </a:r>
            <a:r>
              <a:rPr lang="en-US" dirty="0" err="1" smtClean="0"/>
              <a:t>possibilitat</a:t>
            </a:r>
            <a:r>
              <a:rPr lang="en-US" dirty="0" smtClean="0"/>
              <a:t> de </a:t>
            </a:r>
            <a:r>
              <a:rPr lang="en-US" dirty="0" err="1" smtClean="0"/>
              <a:t>participar</a:t>
            </a:r>
            <a:r>
              <a:rPr lang="en-US" dirty="0" smtClean="0"/>
              <a:t> </a:t>
            </a:r>
            <a:r>
              <a:rPr lang="en-US" dirty="0" err="1" smtClean="0"/>
              <a:t>amb</a:t>
            </a:r>
            <a:r>
              <a:rPr lang="en-US" dirty="0" smtClean="0"/>
              <a:t> </a:t>
            </a:r>
            <a:r>
              <a:rPr lang="en-US" dirty="0" err="1" smtClean="0"/>
              <a:t>temàtica</a:t>
            </a:r>
            <a:r>
              <a:rPr lang="en-US" dirty="0" smtClean="0"/>
              <a:t> </a:t>
            </a:r>
            <a:r>
              <a:rPr lang="en-US" dirty="0" err="1" smtClean="0"/>
              <a:t>més</a:t>
            </a:r>
            <a:r>
              <a:rPr lang="en-US" dirty="0" smtClean="0"/>
              <a:t> </a:t>
            </a:r>
            <a:r>
              <a:rPr lang="en-US" dirty="0" err="1" smtClean="0"/>
              <a:t>aviat</a:t>
            </a:r>
            <a:r>
              <a:rPr lang="en-US" dirty="0" smtClean="0"/>
              <a:t> </a:t>
            </a:r>
            <a:r>
              <a:rPr lang="en-US" dirty="0" err="1" smtClean="0"/>
              <a:t>lliure</a:t>
            </a:r>
            <a:r>
              <a:rPr lang="en-US" dirty="0"/>
              <a:t> </a:t>
            </a:r>
            <a:r>
              <a:rPr lang="en-US" dirty="0" smtClean="0"/>
              <a:t>(el </a:t>
            </a:r>
            <a:r>
              <a:rPr lang="en-US" dirty="0" err="1" smtClean="0"/>
              <a:t>tema</a:t>
            </a:r>
            <a:r>
              <a:rPr lang="en-US" dirty="0" smtClean="0"/>
              <a:t> de </a:t>
            </a:r>
            <a:r>
              <a:rPr lang="en-US" dirty="0" err="1" smtClean="0"/>
              <a:t>l’Amor</a:t>
            </a:r>
            <a:r>
              <a:rPr lang="en-US" dirty="0" smtClean="0"/>
              <a:t> a la </a:t>
            </a:r>
            <a:r>
              <a:rPr lang="en-US" dirty="0" err="1" smtClean="0"/>
              <a:t>trilogia</a:t>
            </a:r>
            <a:r>
              <a:rPr lang="en-US" dirty="0" smtClean="0"/>
              <a:t>). </a:t>
            </a:r>
            <a:r>
              <a:rPr lang="en-US" dirty="0" err="1" smtClean="0"/>
              <a:t>Ressalten</a:t>
            </a:r>
            <a:r>
              <a:rPr lang="en-US" dirty="0" smtClean="0"/>
              <a:t> les </a:t>
            </a:r>
            <a:r>
              <a:rPr lang="en-US" dirty="0" err="1" smtClean="0"/>
              <a:t>composicions</a:t>
            </a:r>
            <a:r>
              <a:rPr lang="en-US" dirty="0" smtClean="0"/>
              <a:t> </a:t>
            </a:r>
            <a:r>
              <a:rPr lang="en-US" dirty="0" err="1" smtClean="0"/>
              <a:t>dedicades</a:t>
            </a:r>
            <a:r>
              <a:rPr lang="en-US" dirty="0" smtClean="0"/>
              <a:t> al </a:t>
            </a:r>
            <a:r>
              <a:rPr lang="en-US" dirty="0" err="1" smtClean="0"/>
              <a:t>tema</a:t>
            </a:r>
            <a:r>
              <a:rPr lang="en-US" dirty="0" smtClean="0"/>
              <a:t> de la </a:t>
            </a:r>
            <a:r>
              <a:rPr lang="en-US" dirty="0" err="1" smtClean="0"/>
              <a:t>Pàtria</a:t>
            </a:r>
            <a:r>
              <a:rPr lang="en-US" dirty="0" smtClean="0"/>
              <a:t>, </a:t>
            </a:r>
            <a:r>
              <a:rPr lang="en-US" dirty="0" err="1" smtClean="0"/>
              <a:t>més</a:t>
            </a:r>
            <a:r>
              <a:rPr lang="en-US" dirty="0" smtClean="0"/>
              <a:t> per la </a:t>
            </a:r>
            <a:r>
              <a:rPr lang="en-US" dirty="0" err="1" smtClean="0"/>
              <a:t>seva</a:t>
            </a:r>
            <a:r>
              <a:rPr lang="en-US" dirty="0" smtClean="0"/>
              <a:t> </a:t>
            </a:r>
            <a:r>
              <a:rPr lang="en-US" dirty="0" err="1" smtClean="0"/>
              <a:t>popularitat</a:t>
            </a:r>
            <a:r>
              <a:rPr lang="en-US" dirty="0" smtClean="0"/>
              <a:t> que per la </a:t>
            </a:r>
            <a:r>
              <a:rPr lang="en-US" dirty="0" err="1" smtClean="0"/>
              <a:t>seva</a:t>
            </a:r>
            <a:r>
              <a:rPr lang="en-US" dirty="0" smtClean="0"/>
              <a:t> </a:t>
            </a:r>
            <a:r>
              <a:rPr lang="en-US" dirty="0" err="1" smtClean="0"/>
              <a:t>qualitat</a:t>
            </a:r>
            <a:r>
              <a:rPr lang="en-US" dirty="0" smtClean="0"/>
              <a:t>. </a:t>
            </a:r>
            <a:r>
              <a:rPr lang="en-US" dirty="0" err="1" smtClean="0"/>
              <a:t>També</a:t>
            </a:r>
            <a:r>
              <a:rPr lang="en-US" dirty="0" smtClean="0"/>
              <a:t> </a:t>
            </a:r>
            <a:r>
              <a:rPr lang="en-US" dirty="0" err="1" smtClean="0"/>
              <a:t>són</a:t>
            </a:r>
            <a:r>
              <a:rPr lang="en-US" dirty="0" smtClean="0"/>
              <a:t> les </a:t>
            </a:r>
            <a:r>
              <a:rPr lang="en-US" dirty="0" err="1" smtClean="0"/>
              <a:t>més</a:t>
            </a:r>
            <a:r>
              <a:rPr lang="en-US" dirty="0" smtClean="0"/>
              <a:t> </a:t>
            </a:r>
            <a:r>
              <a:rPr lang="en-US" dirty="0" err="1" smtClean="0"/>
              <a:t>freqüents</a:t>
            </a:r>
            <a:r>
              <a:rPr lang="en-US" dirty="0" smtClean="0"/>
              <a:t>, </a:t>
            </a:r>
            <a:r>
              <a:rPr lang="en-US" dirty="0" err="1" smtClean="0"/>
              <a:t>amb</a:t>
            </a:r>
            <a:r>
              <a:rPr lang="en-US" dirty="0" smtClean="0"/>
              <a:t> </a:t>
            </a:r>
            <a:r>
              <a:rPr lang="en-US" dirty="0" err="1" smtClean="0"/>
              <a:t>una</a:t>
            </a:r>
            <a:r>
              <a:rPr lang="en-US" dirty="0" smtClean="0"/>
              <a:t> </a:t>
            </a:r>
            <a:r>
              <a:rPr lang="en-US" dirty="0" err="1" smtClean="0"/>
              <a:t>finalitat</a:t>
            </a:r>
            <a:r>
              <a:rPr lang="en-US" dirty="0" smtClean="0"/>
              <a:t> extra-</a:t>
            </a:r>
            <a:r>
              <a:rPr lang="en-US" dirty="0" err="1" smtClean="0"/>
              <a:t>literària</a:t>
            </a:r>
            <a:r>
              <a:rPr lang="en-US" dirty="0" smtClean="0"/>
              <a:t> (</a:t>
            </a:r>
            <a:r>
              <a:rPr lang="en-US" dirty="0" err="1" smtClean="0"/>
              <a:t>això</a:t>
            </a:r>
            <a:r>
              <a:rPr lang="en-US" dirty="0" smtClean="0"/>
              <a:t> </a:t>
            </a:r>
            <a:r>
              <a:rPr lang="en-US" dirty="0" err="1" smtClean="0"/>
              <a:t>més</a:t>
            </a:r>
            <a:r>
              <a:rPr lang="en-US" dirty="0" smtClean="0"/>
              <a:t> </a:t>
            </a:r>
            <a:r>
              <a:rPr lang="en-US" dirty="0" err="1" smtClean="0"/>
              <a:t>aviat</a:t>
            </a:r>
            <a:r>
              <a:rPr lang="en-US" dirty="0" smtClean="0"/>
              <a:t> </a:t>
            </a:r>
            <a:r>
              <a:rPr lang="en-US" dirty="0" err="1" smtClean="0"/>
              <a:t>als</a:t>
            </a:r>
            <a:r>
              <a:rPr lang="en-US" dirty="0" smtClean="0"/>
              <a:t> </a:t>
            </a:r>
            <a:r>
              <a:rPr lang="en-US" dirty="0" err="1" smtClean="0"/>
              <a:t>anys</a:t>
            </a:r>
            <a:r>
              <a:rPr lang="en-US" dirty="0" smtClean="0"/>
              <a:t> 80). </a:t>
            </a:r>
          </a:p>
          <a:p>
            <a:pPr lvl="1"/>
            <a:endParaRPr lang="en-US" dirty="0" smtClean="0"/>
          </a:p>
          <a:p>
            <a:pPr lvl="1"/>
            <a:endParaRPr lang="en-US" dirty="0"/>
          </a:p>
        </p:txBody>
      </p:sp>
    </p:spTree>
    <p:extLst>
      <p:ext uri="{BB962C8B-B14F-4D97-AF65-F5344CB8AC3E}">
        <p14:creationId xmlns:p14="http://schemas.microsoft.com/office/powerpoint/2010/main" val="1467734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 </a:t>
            </a:r>
            <a:r>
              <a:rPr lang="en-US" dirty="0" err="1"/>
              <a:t>poesia</a:t>
            </a:r>
            <a:r>
              <a:rPr lang="en-US" dirty="0"/>
              <a:t> de finals del XIX</a:t>
            </a:r>
          </a:p>
        </p:txBody>
      </p:sp>
      <p:sp>
        <p:nvSpPr>
          <p:cNvPr id="3" name="Content Placeholder 2"/>
          <p:cNvSpPr>
            <a:spLocks noGrp="1"/>
          </p:cNvSpPr>
          <p:nvPr>
            <p:ph idx="1"/>
          </p:nvPr>
        </p:nvSpPr>
        <p:spPr/>
        <p:txBody>
          <a:bodyPr/>
          <a:lstStyle/>
          <a:p>
            <a:r>
              <a:rPr lang="en-US" dirty="0" smtClean="0"/>
              <a:t>La forma </a:t>
            </a:r>
            <a:r>
              <a:rPr lang="en-US" dirty="0" err="1" smtClean="0"/>
              <a:t>més</a:t>
            </a:r>
            <a:r>
              <a:rPr lang="en-US" dirty="0" smtClean="0"/>
              <a:t> habitual </a:t>
            </a:r>
            <a:r>
              <a:rPr lang="en-US" dirty="0" err="1" smtClean="0"/>
              <a:t>és</a:t>
            </a:r>
            <a:r>
              <a:rPr lang="en-US" dirty="0" smtClean="0"/>
              <a:t> el </a:t>
            </a:r>
            <a:r>
              <a:rPr lang="en-US" dirty="0" err="1" smtClean="0"/>
              <a:t>romanç</a:t>
            </a:r>
            <a:r>
              <a:rPr lang="en-US" dirty="0" smtClean="0"/>
              <a:t>, </a:t>
            </a:r>
            <a:r>
              <a:rPr lang="en-US" dirty="0" err="1" smtClean="0"/>
              <a:t>adoptada</a:t>
            </a:r>
            <a:r>
              <a:rPr lang="en-US" dirty="0" smtClean="0"/>
              <a:t> del </a:t>
            </a:r>
            <a:r>
              <a:rPr lang="en-US" dirty="0" err="1" smtClean="0"/>
              <a:t>castellà</a:t>
            </a:r>
            <a:r>
              <a:rPr lang="en-US" dirty="0" smtClean="0"/>
              <a:t> </a:t>
            </a:r>
            <a:r>
              <a:rPr lang="en-US" dirty="0" err="1" smtClean="0"/>
              <a:t>i</a:t>
            </a:r>
            <a:r>
              <a:rPr lang="en-US" dirty="0" smtClean="0"/>
              <a:t> molt </a:t>
            </a:r>
            <a:r>
              <a:rPr lang="en-US" dirty="0" err="1" smtClean="0"/>
              <a:t>apta</a:t>
            </a:r>
            <a:r>
              <a:rPr lang="en-US" dirty="0" smtClean="0"/>
              <a:t> per a </a:t>
            </a:r>
            <a:r>
              <a:rPr lang="en-US" dirty="0" err="1" smtClean="0"/>
              <a:t>explicar</a:t>
            </a:r>
            <a:r>
              <a:rPr lang="en-US" dirty="0" smtClean="0"/>
              <a:t> </a:t>
            </a:r>
            <a:r>
              <a:rPr lang="en-US" dirty="0" err="1" smtClean="0"/>
              <a:t>històries</a:t>
            </a:r>
            <a:r>
              <a:rPr lang="en-US" dirty="0" smtClean="0"/>
              <a:t>. De </a:t>
            </a:r>
            <a:r>
              <a:rPr lang="en-US" dirty="0" err="1" smtClean="0"/>
              <a:t>fet</a:t>
            </a:r>
            <a:r>
              <a:rPr lang="en-US" dirty="0" smtClean="0"/>
              <a:t> la </a:t>
            </a:r>
            <a:r>
              <a:rPr lang="en-US" dirty="0" err="1" smtClean="0"/>
              <a:t>utilització</a:t>
            </a:r>
            <a:r>
              <a:rPr lang="en-US" dirty="0" smtClean="0"/>
              <a:t> del </a:t>
            </a:r>
            <a:r>
              <a:rPr lang="en-US" dirty="0" err="1" smtClean="0"/>
              <a:t>romanç</a:t>
            </a:r>
            <a:r>
              <a:rPr lang="en-US" dirty="0" smtClean="0"/>
              <a:t> </a:t>
            </a:r>
            <a:r>
              <a:rPr lang="en-US" dirty="0" err="1" smtClean="0"/>
              <a:t>i</a:t>
            </a:r>
            <a:r>
              <a:rPr lang="en-US" dirty="0" smtClean="0"/>
              <a:t> </a:t>
            </a:r>
            <a:r>
              <a:rPr lang="en-US" dirty="0" err="1" smtClean="0"/>
              <a:t>els</a:t>
            </a:r>
            <a:r>
              <a:rPr lang="en-US" dirty="0" smtClean="0"/>
              <a:t> </a:t>
            </a:r>
            <a:r>
              <a:rPr lang="en-US" dirty="0" err="1" smtClean="0"/>
              <a:t>concursos</a:t>
            </a:r>
            <a:r>
              <a:rPr lang="en-US" dirty="0" smtClean="0"/>
              <a:t> </a:t>
            </a:r>
            <a:r>
              <a:rPr lang="en-US" dirty="0" err="1" smtClean="0"/>
              <a:t>literaris</a:t>
            </a:r>
            <a:r>
              <a:rPr lang="en-US" dirty="0" smtClean="0"/>
              <a:t> </a:t>
            </a:r>
            <a:r>
              <a:rPr lang="en-US" dirty="0" err="1" smtClean="0"/>
              <a:t>aconseguiran</a:t>
            </a:r>
            <a:r>
              <a:rPr lang="en-US" dirty="0" smtClean="0"/>
              <a:t> </a:t>
            </a:r>
            <a:r>
              <a:rPr lang="en-US" dirty="0" err="1" smtClean="0"/>
              <a:t>influir</a:t>
            </a:r>
            <a:r>
              <a:rPr lang="en-US" dirty="0" smtClean="0"/>
              <a:t> de </a:t>
            </a:r>
            <a:r>
              <a:rPr lang="en-US" dirty="0" err="1" smtClean="0"/>
              <a:t>manera</a:t>
            </a:r>
            <a:r>
              <a:rPr lang="en-US" dirty="0" smtClean="0"/>
              <a:t> </a:t>
            </a:r>
            <a:r>
              <a:rPr lang="en-US" dirty="0" err="1" smtClean="0"/>
              <a:t>inversa</a:t>
            </a:r>
            <a:r>
              <a:rPr lang="en-US" dirty="0" smtClean="0"/>
              <a:t> la </a:t>
            </a:r>
            <a:r>
              <a:rPr lang="en-US" dirty="0" err="1" smtClean="0"/>
              <a:t>literatura</a:t>
            </a:r>
            <a:r>
              <a:rPr lang="en-US" dirty="0" smtClean="0"/>
              <a:t> </a:t>
            </a:r>
            <a:r>
              <a:rPr lang="en-US" dirty="0" err="1" smtClean="0"/>
              <a:t>castellana</a:t>
            </a:r>
            <a:r>
              <a:rPr lang="en-US" dirty="0" smtClean="0"/>
              <a:t>.</a:t>
            </a:r>
          </a:p>
          <a:p>
            <a:r>
              <a:rPr lang="en-US" dirty="0" smtClean="0"/>
              <a:t>Hi ha cert intent, </a:t>
            </a:r>
            <a:r>
              <a:rPr lang="en-US" dirty="0" err="1" smtClean="0"/>
              <a:t>especialment</a:t>
            </a:r>
            <a:r>
              <a:rPr lang="en-US" dirty="0" smtClean="0"/>
              <a:t> per part </a:t>
            </a:r>
            <a:r>
              <a:rPr lang="en-US" dirty="0" err="1" smtClean="0"/>
              <a:t>d’autors</a:t>
            </a:r>
            <a:r>
              <a:rPr lang="en-US" dirty="0" smtClean="0"/>
              <a:t> </a:t>
            </a:r>
            <a:r>
              <a:rPr lang="en-US" dirty="0" err="1" smtClean="0"/>
              <a:t>mallorquins</a:t>
            </a:r>
            <a:r>
              <a:rPr lang="en-US" dirty="0" smtClean="0"/>
              <a:t>, de </a:t>
            </a:r>
            <a:r>
              <a:rPr lang="en-US" dirty="0" err="1" smtClean="0"/>
              <a:t>fer</a:t>
            </a:r>
            <a:r>
              <a:rPr lang="en-US" dirty="0" smtClean="0"/>
              <a:t> </a:t>
            </a:r>
            <a:r>
              <a:rPr lang="en-US" dirty="0" err="1" smtClean="0"/>
              <a:t>una</a:t>
            </a:r>
            <a:r>
              <a:rPr lang="en-US" dirty="0" smtClean="0"/>
              <a:t> </a:t>
            </a:r>
            <a:r>
              <a:rPr lang="en-US" dirty="0" err="1" smtClean="0"/>
              <a:t>poesia”arqueològica</a:t>
            </a:r>
            <a:r>
              <a:rPr lang="en-US" dirty="0" smtClean="0"/>
              <a:t>” </a:t>
            </a:r>
            <a:r>
              <a:rPr lang="en-US" dirty="0" err="1" smtClean="0"/>
              <a:t>amb</a:t>
            </a:r>
            <a:r>
              <a:rPr lang="en-US" dirty="0" smtClean="0"/>
              <a:t> un </a:t>
            </a:r>
            <a:r>
              <a:rPr lang="en-US" dirty="0" err="1" smtClean="0"/>
              <a:t>estil</a:t>
            </a:r>
            <a:r>
              <a:rPr lang="en-US" dirty="0" smtClean="0"/>
              <a:t> de </a:t>
            </a:r>
            <a:r>
              <a:rPr lang="en-US" dirty="0" err="1" smtClean="0"/>
              <a:t>llenguatge</a:t>
            </a:r>
            <a:r>
              <a:rPr lang="en-US" dirty="0" smtClean="0"/>
              <a:t> </a:t>
            </a:r>
            <a:r>
              <a:rPr lang="en-US" dirty="0" err="1" smtClean="0"/>
              <a:t>arcaic</a:t>
            </a:r>
            <a:r>
              <a:rPr lang="en-US" dirty="0" smtClean="0"/>
              <a:t>, </a:t>
            </a:r>
            <a:r>
              <a:rPr lang="en-US" dirty="0" err="1" smtClean="0"/>
              <a:t>una</a:t>
            </a:r>
            <a:r>
              <a:rPr lang="en-US" dirty="0" smtClean="0"/>
              <a:t> </a:t>
            </a:r>
            <a:r>
              <a:rPr lang="en-US" dirty="0" err="1" smtClean="0"/>
              <a:t>conseqüència</a:t>
            </a:r>
            <a:r>
              <a:rPr lang="en-US" dirty="0" smtClean="0"/>
              <a:t> de la </a:t>
            </a:r>
            <a:r>
              <a:rPr lang="en-US" dirty="0" err="1" smtClean="0"/>
              <a:t>manca</a:t>
            </a:r>
            <a:r>
              <a:rPr lang="en-US" dirty="0" smtClean="0"/>
              <a:t> de models </a:t>
            </a:r>
            <a:r>
              <a:rPr lang="en-US" dirty="0" err="1" smtClean="0"/>
              <a:t>literaris</a:t>
            </a:r>
            <a:r>
              <a:rPr lang="en-US" dirty="0" smtClean="0"/>
              <a:t> </a:t>
            </a:r>
            <a:r>
              <a:rPr lang="en-US" dirty="0" err="1" smtClean="0"/>
              <a:t>i</a:t>
            </a:r>
            <a:r>
              <a:rPr lang="en-US" dirty="0" smtClean="0"/>
              <a:t> d’un </a:t>
            </a:r>
            <a:r>
              <a:rPr lang="en-US" dirty="0" err="1" smtClean="0"/>
              <a:t>llenguatge</a:t>
            </a:r>
            <a:r>
              <a:rPr lang="en-US" dirty="0" smtClean="0"/>
              <a:t> </a:t>
            </a:r>
            <a:r>
              <a:rPr lang="en-US" dirty="0" err="1" smtClean="0"/>
              <a:t>poètic</a:t>
            </a:r>
            <a:r>
              <a:rPr lang="en-US" dirty="0" smtClean="0"/>
              <a:t> </a:t>
            </a:r>
            <a:r>
              <a:rPr lang="en-US" dirty="0" err="1" smtClean="0"/>
              <a:t>apte</a:t>
            </a:r>
            <a:r>
              <a:rPr lang="en-US" dirty="0" smtClean="0"/>
              <a:t>. </a:t>
            </a:r>
          </a:p>
          <a:p>
            <a:r>
              <a:rPr lang="en-US" dirty="0" err="1" smtClean="0"/>
              <a:t>Aquest</a:t>
            </a:r>
            <a:r>
              <a:rPr lang="en-US" dirty="0" smtClean="0"/>
              <a:t> </a:t>
            </a:r>
            <a:r>
              <a:rPr lang="en-US" dirty="0" err="1" smtClean="0"/>
              <a:t>llenguatge</a:t>
            </a:r>
            <a:r>
              <a:rPr lang="en-US" dirty="0" smtClean="0"/>
              <a:t> </a:t>
            </a:r>
            <a:r>
              <a:rPr lang="en-US" dirty="0" err="1" smtClean="0"/>
              <a:t>arcaic</a:t>
            </a:r>
            <a:r>
              <a:rPr lang="en-US" dirty="0" smtClean="0"/>
              <a:t> </a:t>
            </a:r>
            <a:r>
              <a:rPr lang="en-US" dirty="0" err="1" smtClean="0"/>
              <a:t>sorgeix</a:t>
            </a:r>
            <a:r>
              <a:rPr lang="en-US" dirty="0" smtClean="0"/>
              <a:t> </a:t>
            </a:r>
            <a:r>
              <a:rPr lang="en-US" dirty="0" err="1" smtClean="0"/>
              <a:t>també</a:t>
            </a:r>
            <a:r>
              <a:rPr lang="en-US" dirty="0" smtClean="0"/>
              <a:t> com a </a:t>
            </a:r>
            <a:r>
              <a:rPr lang="en-US" dirty="0" err="1" smtClean="0"/>
              <a:t>contraposició</a:t>
            </a:r>
            <a:r>
              <a:rPr lang="en-US" dirty="0" smtClean="0"/>
              <a:t> al </a:t>
            </a:r>
            <a:r>
              <a:rPr lang="en-US" dirty="0" err="1" smtClean="0"/>
              <a:t>català</a:t>
            </a:r>
            <a:r>
              <a:rPr lang="en-US" dirty="0" smtClean="0"/>
              <a:t> que </a:t>
            </a:r>
            <a:r>
              <a:rPr lang="en-US" dirty="0" err="1" smtClean="0"/>
              <a:t>ara</a:t>
            </a:r>
            <a:r>
              <a:rPr lang="en-US" dirty="0" smtClean="0"/>
              <a:t> </a:t>
            </a:r>
            <a:r>
              <a:rPr lang="en-US" dirty="0" err="1" smtClean="0"/>
              <a:t>es</a:t>
            </a:r>
            <a:r>
              <a:rPr lang="en-US" dirty="0" smtClean="0"/>
              <a:t> </a:t>
            </a:r>
            <a:r>
              <a:rPr lang="en-US" dirty="0" err="1" smtClean="0"/>
              <a:t>parla</a:t>
            </a:r>
            <a:r>
              <a:rPr lang="en-US" dirty="0" smtClean="0"/>
              <a:t>, </a:t>
            </a:r>
            <a:r>
              <a:rPr lang="en-US" dirty="0" err="1" smtClean="0"/>
              <a:t>ple</a:t>
            </a:r>
            <a:r>
              <a:rPr lang="en-US" dirty="0" smtClean="0"/>
              <a:t> de </a:t>
            </a:r>
            <a:r>
              <a:rPr lang="en-US" dirty="0" err="1" smtClean="0"/>
              <a:t>castellanismes</a:t>
            </a:r>
            <a:r>
              <a:rPr lang="en-US" dirty="0" smtClean="0"/>
              <a:t> </a:t>
            </a:r>
            <a:r>
              <a:rPr lang="en-US" dirty="0" err="1" smtClean="0"/>
              <a:t>i</a:t>
            </a:r>
            <a:r>
              <a:rPr lang="en-US" dirty="0" smtClean="0"/>
              <a:t> </a:t>
            </a:r>
            <a:r>
              <a:rPr lang="en-US" dirty="0" err="1" smtClean="0"/>
              <a:t>d’inseguretats</a:t>
            </a:r>
            <a:r>
              <a:rPr lang="en-US" dirty="0" smtClean="0"/>
              <a:t> </a:t>
            </a:r>
            <a:r>
              <a:rPr lang="en-US" dirty="0" err="1" smtClean="0"/>
              <a:t>lingüístiques</a:t>
            </a:r>
            <a:r>
              <a:rPr lang="en-US" dirty="0" smtClean="0"/>
              <a:t>. </a:t>
            </a:r>
            <a:r>
              <a:rPr lang="en-US" dirty="0" err="1" smtClean="0"/>
              <a:t>En</a:t>
            </a:r>
            <a:r>
              <a:rPr lang="en-US" dirty="0" smtClean="0"/>
              <a:t> tot </a:t>
            </a:r>
            <a:r>
              <a:rPr lang="en-US" dirty="0" err="1" smtClean="0"/>
              <a:t>cas</a:t>
            </a:r>
            <a:r>
              <a:rPr lang="en-US" dirty="0" smtClean="0"/>
              <a:t>, no </a:t>
            </a:r>
            <a:r>
              <a:rPr lang="en-US" dirty="0" err="1" smtClean="0"/>
              <a:t>té</a:t>
            </a:r>
            <a:r>
              <a:rPr lang="en-US" dirty="0" smtClean="0"/>
              <a:t> </a:t>
            </a:r>
            <a:r>
              <a:rPr lang="en-US" dirty="0" err="1" smtClean="0"/>
              <a:t>una</a:t>
            </a:r>
            <a:r>
              <a:rPr lang="en-US" dirty="0" smtClean="0"/>
              <a:t> </a:t>
            </a:r>
            <a:r>
              <a:rPr lang="en-US" dirty="0" err="1" smtClean="0"/>
              <a:t>intenció</a:t>
            </a:r>
            <a:r>
              <a:rPr lang="en-US" dirty="0" smtClean="0"/>
              <a:t> </a:t>
            </a:r>
            <a:r>
              <a:rPr lang="en-US" dirty="0" err="1" smtClean="0"/>
              <a:t>impositiva</a:t>
            </a:r>
            <a:r>
              <a:rPr lang="en-US" dirty="0" smtClean="0"/>
              <a:t>. </a:t>
            </a:r>
            <a:endParaRPr lang="en-US" dirty="0"/>
          </a:p>
        </p:txBody>
      </p:sp>
    </p:spTree>
    <p:extLst>
      <p:ext uri="{BB962C8B-B14F-4D97-AF65-F5344CB8AC3E}">
        <p14:creationId xmlns:p14="http://schemas.microsoft.com/office/powerpoint/2010/main" val="1565118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 </a:t>
            </a:r>
            <a:r>
              <a:rPr lang="en-US" dirty="0" err="1"/>
              <a:t>poesia</a:t>
            </a:r>
            <a:r>
              <a:rPr lang="en-US" dirty="0"/>
              <a:t> de finals del XIX</a:t>
            </a:r>
          </a:p>
        </p:txBody>
      </p:sp>
      <p:sp>
        <p:nvSpPr>
          <p:cNvPr id="3" name="Content Placeholder 2"/>
          <p:cNvSpPr>
            <a:spLocks noGrp="1"/>
          </p:cNvSpPr>
          <p:nvPr>
            <p:ph idx="1"/>
          </p:nvPr>
        </p:nvSpPr>
        <p:spPr/>
        <p:txBody>
          <a:bodyPr/>
          <a:lstStyle/>
          <a:p>
            <a:r>
              <a:rPr lang="ca-ES" dirty="0" smtClean="0"/>
              <a:t>La poesia de la primera etapa dels Jocs Florals (anys 70-80):</a:t>
            </a:r>
          </a:p>
          <a:p>
            <a:pPr lvl="1"/>
            <a:r>
              <a:rPr lang="ca-ES" dirty="0" smtClean="0"/>
              <a:t>La situació comença a canviar als anys 70, si bé de forma més aviat externa. Els Jocs deixen de ser l’única via de publicació. Apareixen revistes com “Lo Gay Saber”, “La Renaixença”, “La il·lustració catalana”, que inclouen composicions, traduccions I crítica, tot I que aquesta no encara insegura i interessada al començament.</a:t>
            </a:r>
          </a:p>
          <a:p>
            <a:pPr lvl="1"/>
            <a:r>
              <a:rPr lang="ca-ES" dirty="0" smtClean="0"/>
              <a:t>Es comença una tasca de revisió de la literatura I, per tant, de la poesia catalana. A partir del 1870 alguns components de la Jove Catalunya demanen l’actualització de temes i formes. La continuïtat de la poesia, en qualsevol cas, està garantida, a diferència dels altres gèneres.</a:t>
            </a:r>
          </a:p>
          <a:p>
            <a:pPr lvl="1"/>
            <a:endParaRPr lang="en-US" dirty="0" smtClean="0"/>
          </a:p>
          <a:p>
            <a:pPr lvl="1"/>
            <a:endParaRPr lang="en-US" dirty="0"/>
          </a:p>
        </p:txBody>
      </p:sp>
    </p:spTree>
    <p:extLst>
      <p:ext uri="{BB962C8B-B14F-4D97-AF65-F5344CB8AC3E}">
        <p14:creationId xmlns:p14="http://schemas.microsoft.com/office/powerpoint/2010/main" val="1354462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 </a:t>
            </a:r>
            <a:r>
              <a:rPr lang="en-US" dirty="0" err="1"/>
              <a:t>poesia</a:t>
            </a:r>
            <a:r>
              <a:rPr lang="en-US" dirty="0"/>
              <a:t> de finals del XIX</a:t>
            </a:r>
          </a:p>
        </p:txBody>
      </p:sp>
      <p:sp>
        <p:nvSpPr>
          <p:cNvPr id="3" name="Content Placeholder 2"/>
          <p:cNvSpPr>
            <a:spLocks noGrp="1"/>
          </p:cNvSpPr>
          <p:nvPr>
            <p:ph idx="1"/>
          </p:nvPr>
        </p:nvSpPr>
        <p:spPr/>
        <p:txBody>
          <a:bodyPr/>
          <a:lstStyle/>
          <a:p>
            <a:r>
              <a:rPr lang="en-US" dirty="0" smtClean="0"/>
              <a:t>A </a:t>
            </a:r>
            <a:r>
              <a:rPr lang="en-US" dirty="0" err="1" smtClean="0"/>
              <a:t>partir</a:t>
            </a:r>
            <a:r>
              <a:rPr lang="en-US" dirty="0" smtClean="0"/>
              <a:t> del 1875 la </a:t>
            </a:r>
            <a:r>
              <a:rPr lang="en-US" dirty="0" err="1" smtClean="0"/>
              <a:t>producció</a:t>
            </a:r>
            <a:r>
              <a:rPr lang="en-US" dirty="0" smtClean="0"/>
              <a:t> </a:t>
            </a:r>
            <a:r>
              <a:rPr lang="en-US" dirty="0" err="1" smtClean="0"/>
              <a:t>poètica</a:t>
            </a:r>
            <a:r>
              <a:rPr lang="en-US" dirty="0" smtClean="0"/>
              <a:t> </a:t>
            </a:r>
            <a:r>
              <a:rPr lang="en-US" dirty="0" err="1" smtClean="0"/>
              <a:t>als</a:t>
            </a:r>
            <a:r>
              <a:rPr lang="en-US" dirty="0" smtClean="0"/>
              <a:t> </a:t>
            </a:r>
            <a:r>
              <a:rPr lang="en-US" dirty="0" err="1" smtClean="0"/>
              <a:t>Jocs</a:t>
            </a:r>
            <a:r>
              <a:rPr lang="en-US" dirty="0" smtClean="0"/>
              <a:t> Florals </a:t>
            </a:r>
            <a:r>
              <a:rPr lang="en-US" dirty="0" err="1" smtClean="0"/>
              <a:t>es</a:t>
            </a:r>
            <a:r>
              <a:rPr lang="en-US" dirty="0" smtClean="0"/>
              <a:t> </a:t>
            </a:r>
            <a:r>
              <a:rPr lang="en-US" dirty="0" err="1" smtClean="0"/>
              <a:t>redueix</a:t>
            </a:r>
            <a:r>
              <a:rPr lang="en-US" dirty="0" smtClean="0"/>
              <a:t> </a:t>
            </a:r>
            <a:r>
              <a:rPr lang="en-US" dirty="0" err="1" smtClean="0"/>
              <a:t>considerablement</a:t>
            </a:r>
            <a:r>
              <a:rPr lang="en-US" dirty="0" smtClean="0"/>
              <a:t>. </a:t>
            </a:r>
          </a:p>
          <a:p>
            <a:r>
              <a:rPr lang="en-US" dirty="0" smtClean="0"/>
              <a:t>El 1877, any </a:t>
            </a:r>
            <a:r>
              <a:rPr lang="en-US" dirty="0" err="1" smtClean="0"/>
              <a:t>en</a:t>
            </a:r>
            <a:r>
              <a:rPr lang="en-US" dirty="0" smtClean="0"/>
              <a:t> </a:t>
            </a:r>
            <a:r>
              <a:rPr lang="en-US" dirty="0" err="1" smtClean="0"/>
              <a:t>què</a:t>
            </a:r>
            <a:r>
              <a:rPr lang="en-US" dirty="0" smtClean="0"/>
              <a:t> </a:t>
            </a:r>
            <a:r>
              <a:rPr lang="en-US" dirty="0" err="1" smtClean="0"/>
              <a:t>Verdaguer</a:t>
            </a:r>
            <a:r>
              <a:rPr lang="en-US" dirty="0" smtClean="0"/>
              <a:t> </a:t>
            </a:r>
            <a:r>
              <a:rPr lang="en-US" dirty="0" err="1" smtClean="0"/>
              <a:t>guanya</a:t>
            </a:r>
            <a:r>
              <a:rPr lang="en-US" dirty="0" smtClean="0"/>
              <a:t> un </a:t>
            </a:r>
            <a:r>
              <a:rPr lang="en-US" dirty="0" err="1" smtClean="0"/>
              <a:t>permi</a:t>
            </a:r>
            <a:r>
              <a:rPr lang="en-US" dirty="0" smtClean="0"/>
              <a:t> </a:t>
            </a:r>
            <a:r>
              <a:rPr lang="en-US" dirty="0" err="1" smtClean="0"/>
              <a:t>extraordinari</a:t>
            </a:r>
            <a:r>
              <a:rPr lang="en-US" dirty="0" smtClean="0"/>
              <a:t> </a:t>
            </a:r>
            <a:r>
              <a:rPr lang="en-US" dirty="0" err="1" smtClean="0"/>
              <a:t>amb</a:t>
            </a:r>
            <a:r>
              <a:rPr lang="en-US" dirty="0" smtClean="0"/>
              <a:t> </a:t>
            </a:r>
            <a:r>
              <a:rPr lang="en-US" dirty="0" err="1" smtClean="0"/>
              <a:t>l’Atlàntida</a:t>
            </a:r>
            <a:r>
              <a:rPr lang="en-US" dirty="0" smtClean="0"/>
              <a:t> </a:t>
            </a:r>
            <a:r>
              <a:rPr lang="en-US" dirty="0" err="1" smtClean="0"/>
              <a:t>i</a:t>
            </a:r>
            <a:r>
              <a:rPr lang="en-US" dirty="0" smtClean="0"/>
              <a:t> </a:t>
            </a:r>
            <a:r>
              <a:rPr lang="en-US" dirty="0" err="1" smtClean="0"/>
              <a:t>Guimerà</a:t>
            </a:r>
            <a:r>
              <a:rPr lang="en-US" dirty="0" smtClean="0"/>
              <a:t> </a:t>
            </a:r>
            <a:r>
              <a:rPr lang="en-US" dirty="0" err="1" smtClean="0"/>
              <a:t>es</a:t>
            </a:r>
            <a:r>
              <a:rPr lang="en-US" dirty="0" smtClean="0"/>
              <a:t> corona com a </a:t>
            </a:r>
            <a:r>
              <a:rPr lang="en-US" dirty="0" err="1" smtClean="0"/>
              <a:t>Mestre</a:t>
            </a:r>
            <a:r>
              <a:rPr lang="en-US" dirty="0" smtClean="0"/>
              <a:t> </a:t>
            </a:r>
            <a:r>
              <a:rPr lang="en-US" dirty="0" err="1" smtClean="0"/>
              <a:t>en</a:t>
            </a:r>
            <a:r>
              <a:rPr lang="en-US" dirty="0" smtClean="0"/>
              <a:t> </a:t>
            </a:r>
            <a:r>
              <a:rPr lang="en-US" dirty="0" err="1" smtClean="0"/>
              <a:t>gai</a:t>
            </a:r>
            <a:r>
              <a:rPr lang="en-US" dirty="0" smtClean="0"/>
              <a:t> saber, </a:t>
            </a:r>
            <a:r>
              <a:rPr lang="en-US" dirty="0" err="1" smtClean="0"/>
              <a:t>es</a:t>
            </a:r>
            <a:r>
              <a:rPr lang="en-US" dirty="0" smtClean="0"/>
              <a:t> </a:t>
            </a:r>
            <a:r>
              <a:rPr lang="en-US" dirty="0" err="1" smtClean="0"/>
              <a:t>considera</a:t>
            </a:r>
            <a:r>
              <a:rPr lang="en-US" dirty="0" smtClean="0"/>
              <a:t> el final </a:t>
            </a:r>
            <a:r>
              <a:rPr lang="en-US" dirty="0" err="1" smtClean="0"/>
              <a:t>d’aquesta</a:t>
            </a:r>
            <a:r>
              <a:rPr lang="en-US" dirty="0" smtClean="0"/>
              <a:t> </a:t>
            </a:r>
            <a:r>
              <a:rPr lang="en-US" dirty="0" err="1" smtClean="0"/>
              <a:t>Renaixença</a:t>
            </a:r>
            <a:r>
              <a:rPr lang="en-US" dirty="0" smtClean="0"/>
              <a:t> </a:t>
            </a:r>
            <a:r>
              <a:rPr lang="en-US" dirty="0" err="1" smtClean="0"/>
              <a:t>també</a:t>
            </a:r>
            <a:r>
              <a:rPr lang="en-US" dirty="0" smtClean="0"/>
              <a:t> </a:t>
            </a:r>
            <a:r>
              <a:rPr lang="en-US" dirty="0" err="1" smtClean="0"/>
              <a:t>poètica</a:t>
            </a:r>
            <a:r>
              <a:rPr lang="en-US" dirty="0" smtClean="0"/>
              <a:t>.</a:t>
            </a:r>
          </a:p>
          <a:p>
            <a:r>
              <a:rPr lang="en-US" dirty="0" err="1" smtClean="0"/>
              <a:t>En</a:t>
            </a:r>
            <a:r>
              <a:rPr lang="en-US" dirty="0" smtClean="0"/>
              <a:t> cert punt la </a:t>
            </a:r>
            <a:r>
              <a:rPr lang="en-US" dirty="0" err="1" smtClean="0"/>
              <a:t>poesia</a:t>
            </a:r>
            <a:r>
              <a:rPr lang="en-US" dirty="0" smtClean="0"/>
              <a:t> de concurs </a:t>
            </a:r>
            <a:r>
              <a:rPr lang="en-US" dirty="0" err="1" smtClean="0"/>
              <a:t>perd</a:t>
            </a:r>
            <a:r>
              <a:rPr lang="en-US" dirty="0" smtClean="0"/>
              <a:t> valor per la </a:t>
            </a:r>
            <a:r>
              <a:rPr lang="en-US" dirty="0" err="1" smtClean="0"/>
              <a:t>seva</a:t>
            </a:r>
            <a:r>
              <a:rPr lang="en-US" dirty="0" smtClean="0"/>
              <a:t> </a:t>
            </a:r>
            <a:r>
              <a:rPr lang="en-US" dirty="0" err="1" smtClean="0"/>
              <a:t>artificiositat</a:t>
            </a:r>
            <a:r>
              <a:rPr lang="en-US" dirty="0" smtClean="0"/>
              <a:t> </a:t>
            </a:r>
            <a:r>
              <a:rPr lang="en-US" dirty="0" err="1" smtClean="0"/>
              <a:t>i</a:t>
            </a:r>
            <a:r>
              <a:rPr lang="en-US" dirty="0" smtClean="0"/>
              <a:t> </a:t>
            </a:r>
            <a:r>
              <a:rPr lang="en-US" dirty="0" err="1" smtClean="0"/>
              <a:t>intenció</a:t>
            </a:r>
            <a:r>
              <a:rPr lang="en-US" dirty="0" smtClean="0"/>
              <a:t>. Cal </a:t>
            </a:r>
            <a:r>
              <a:rPr lang="en-US" dirty="0" err="1" smtClean="0"/>
              <a:t>una</a:t>
            </a:r>
            <a:r>
              <a:rPr lang="en-US" dirty="0" smtClean="0"/>
              <a:t> </a:t>
            </a:r>
            <a:r>
              <a:rPr lang="en-US" dirty="0" err="1" smtClean="0"/>
              <a:t>renovació</a:t>
            </a:r>
            <a:r>
              <a:rPr lang="en-US" dirty="0" smtClean="0"/>
              <a:t> </a:t>
            </a:r>
            <a:r>
              <a:rPr lang="en-US" dirty="0" err="1" smtClean="0"/>
              <a:t>poètica</a:t>
            </a:r>
            <a:r>
              <a:rPr lang="en-US" dirty="0" smtClean="0"/>
              <a:t> al marge </a:t>
            </a:r>
            <a:r>
              <a:rPr lang="en-US" dirty="0" err="1" smtClean="0"/>
              <a:t>dels</a:t>
            </a:r>
            <a:r>
              <a:rPr lang="en-US" dirty="0" smtClean="0"/>
              <a:t> </a:t>
            </a:r>
            <a:r>
              <a:rPr lang="en-US" dirty="0" err="1" smtClean="0"/>
              <a:t>Jocs</a:t>
            </a:r>
            <a:r>
              <a:rPr lang="en-US" dirty="0" smtClean="0"/>
              <a:t>, que </a:t>
            </a:r>
            <a:r>
              <a:rPr lang="en-US" dirty="0" err="1" smtClean="0"/>
              <a:t>han</a:t>
            </a:r>
            <a:r>
              <a:rPr lang="en-US" dirty="0" smtClean="0"/>
              <a:t> </a:t>
            </a:r>
            <a:r>
              <a:rPr lang="en-US" dirty="0" err="1" smtClean="0"/>
              <a:t>quedat</a:t>
            </a:r>
            <a:r>
              <a:rPr lang="en-US" dirty="0" smtClean="0"/>
              <a:t> </a:t>
            </a:r>
            <a:r>
              <a:rPr lang="en-US" dirty="0" err="1" smtClean="0"/>
              <a:t>obsolets</a:t>
            </a:r>
            <a:r>
              <a:rPr lang="en-US" dirty="0" smtClean="0"/>
              <a:t>.</a:t>
            </a:r>
            <a:endParaRPr lang="en-US" dirty="0"/>
          </a:p>
        </p:txBody>
      </p:sp>
    </p:spTree>
    <p:extLst>
      <p:ext uri="{BB962C8B-B14F-4D97-AF65-F5344CB8AC3E}">
        <p14:creationId xmlns:p14="http://schemas.microsoft.com/office/powerpoint/2010/main" val="15002500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145</TotalTime>
  <Words>478</Words>
  <Application>Microsoft Macintosh PowerPoint</Application>
  <PresentationFormat>Widescreen</PresentationFormat>
  <Paragraphs>18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Century Gothic</vt:lpstr>
      <vt:lpstr>Wingdings 3</vt:lpstr>
      <vt:lpstr>Arial</vt:lpstr>
      <vt:lpstr>Ion</vt:lpstr>
      <vt:lpstr>La poesia  de finals del XIX</vt:lpstr>
      <vt:lpstr>La poesia de finals del XIX</vt:lpstr>
      <vt:lpstr>La poesia de finals del XIX</vt:lpstr>
      <vt:lpstr>La poesia de finals del XIX</vt:lpstr>
      <vt:lpstr>La poesia de finals del XIX</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poesia  del segle XIX</dc:title>
  <dc:creator>David Utrera</dc:creator>
  <cp:lastModifiedBy>David Utrera</cp:lastModifiedBy>
  <cp:revision>8</cp:revision>
  <dcterms:created xsi:type="dcterms:W3CDTF">2016-11-10T11:59:03Z</dcterms:created>
  <dcterms:modified xsi:type="dcterms:W3CDTF">2016-11-10T14:24:42Z</dcterms:modified>
</cp:coreProperties>
</file>