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324" r:id="rId3"/>
    <p:sldId id="318" r:id="rId4"/>
    <p:sldId id="328" r:id="rId5"/>
    <p:sldId id="327" r:id="rId6"/>
    <p:sldId id="326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D7"/>
    <a:srgbClr val="1414FF"/>
    <a:srgbClr val="0A0AFF"/>
    <a:srgbClr val="3C3CFF"/>
    <a:srgbClr val="2828FF"/>
    <a:srgbClr val="FF8637"/>
    <a:srgbClr val="3333FF"/>
    <a:srgbClr val="03149E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2" autoAdjust="0"/>
    <p:restoredTop sz="94692" autoAdjust="0"/>
  </p:normalViewPr>
  <p:slideViewPr>
    <p:cSldViewPr snapToGrid="0">
      <p:cViewPr varScale="1">
        <p:scale>
          <a:sx n="85" d="100"/>
          <a:sy n="85" d="100"/>
        </p:scale>
        <p:origin x="78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2A3A-E1C2-42EA-BDD6-305DAB1834E8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03FD-669F-475F-B08E-D2CB6460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Test info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powerpoint.sage-fox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Test info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hlinkClick r:id="rId13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542" y="6744680"/>
            <a:ext cx="365760" cy="9885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9677" y="392838"/>
            <a:ext cx="6124926" cy="923330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chemeClr val="bg1"/>
                </a:solidFill>
                <a:latin typeface="Calibri" panose="020F0502020204030204" pitchFamily="34" charset="0"/>
                <a:cs typeface="Estrangelo Edessa" panose="03080600000000000000" pitchFamily="66" charset="0"/>
              </a:rPr>
              <a:t>MARTIALIS (40-104)</a:t>
            </a:r>
            <a:endParaRPr lang="en-US" sz="3200" dirty="0">
              <a:solidFill>
                <a:schemeClr val="bg1"/>
              </a:solidFill>
              <a:latin typeface="+mj-lt"/>
              <a:cs typeface="Estrangelo Edessa" panose="03080600000000000000" pitchFamily="66" charset="0"/>
            </a:endParaRPr>
          </a:p>
        </p:txBody>
      </p:sp>
      <p:pic>
        <p:nvPicPr>
          <p:cNvPr id="13314" name="Picture 2" descr="Výsledok vyhľadávania obrázkov pre dopyt martia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724" y="1774910"/>
            <a:ext cx="3590516" cy="4787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2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391807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91807" y="0"/>
            <a:ext cx="6800193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43631" y="1196429"/>
            <a:ext cx="6400800" cy="10972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Ty / když v noci popíjíš / řekneš na vše / ano / ale ráno nevíš nic</a:t>
            </a:r>
          </a:p>
          <a:p>
            <a:r>
              <a:rPr lang="cs-CZ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Pij /někdy / i / ráno</a:t>
            </a:r>
            <a:endParaRPr lang="en-US" dirty="0">
              <a:solidFill>
                <a:schemeClr val="tx1"/>
              </a:solidFill>
              <a:cs typeface="Browallia New" panose="020B0604020202020204" pitchFamily="34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643633" y="650817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12.12</a:t>
            </a:r>
            <a:endParaRPr lang="en-US" sz="2400" dirty="0"/>
          </a:p>
        </p:txBody>
      </p:sp>
      <p:sp>
        <p:nvSpPr>
          <p:cNvPr id="16" name="Pentagon 6"/>
          <p:cNvSpPr/>
          <p:nvPr/>
        </p:nvSpPr>
        <p:spPr>
          <a:xfrm>
            <a:off x="5624051" y="2621644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11.66</a:t>
            </a:r>
            <a:endParaRPr lang="en-US" sz="2400" dirty="0"/>
          </a:p>
        </p:txBody>
      </p:sp>
      <p:sp>
        <p:nvSpPr>
          <p:cNvPr id="17" name="Pentagon 6"/>
          <p:cNvSpPr/>
          <p:nvPr/>
        </p:nvSpPr>
        <p:spPr>
          <a:xfrm>
            <a:off x="5643632" y="4702698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3.70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43631" y="5277398"/>
            <a:ext cx="6548369" cy="15806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Ten / co byl manželky tvé ctitelem / je nyní jejím řádným manželem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 ty / choť bývalý / máš nyní / s ní styky jako s přítelkyní / Pročpak tě nikdy neobšťastní / v posteli / tvoje žínka vlastní? /  Máš strach / že bez obav / a bez štvanic / nedokázal bys v loži / zhola nic?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74889" y="3200400"/>
            <a:ext cx="6430297" cy="1460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Roznášíš </a:t>
            </a:r>
            <a:r>
              <a:rPr lang="cs-CZ" dirty="0" err="1" smtClean="0">
                <a:solidFill>
                  <a:schemeClr val="tx1"/>
                </a:solidFill>
              </a:rPr>
              <a:t>drby</a:t>
            </a:r>
            <a:r>
              <a:rPr lang="cs-CZ" dirty="0" smtClean="0">
                <a:solidFill>
                  <a:schemeClr val="tx1"/>
                </a:solidFill>
              </a:rPr>
              <a:t>  / mizero / jsi udavač a pletichář / jsi zpustlé prase / VACERRO / jsi potměšilý, drzý lhář / jsi </a:t>
            </a:r>
            <a:r>
              <a:rPr lang="cs-CZ" dirty="0" err="1" smtClean="0">
                <a:solidFill>
                  <a:schemeClr val="tx1"/>
                </a:solidFill>
              </a:rPr>
              <a:t>lump</a:t>
            </a:r>
            <a:r>
              <a:rPr lang="cs-CZ" dirty="0" smtClean="0">
                <a:solidFill>
                  <a:schemeClr val="tx1"/>
                </a:solidFill>
              </a:rPr>
              <a:t> / a jsi kus nemravy / jsi řemeslný lichvář / podlý pes</a:t>
            </a:r>
          </a:p>
          <a:p>
            <a:r>
              <a:rPr lang="cs-CZ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Jen mi však nejde do hlavy / proč při tom všem jsi věčně bez peněz</a:t>
            </a:r>
            <a:endParaRPr lang="en-US" dirty="0">
              <a:solidFill>
                <a:schemeClr val="tx1"/>
              </a:solidFill>
              <a:cs typeface="Browallia New" panose="020B0604020202020204" pitchFamily="34" charset="-34"/>
            </a:endParaRPr>
          </a:p>
          <a:p>
            <a:endParaRPr lang="en-US" dirty="0">
              <a:solidFill>
                <a:schemeClr val="tx1"/>
              </a:solidFill>
              <a:cs typeface="Browallia New" panose="020B06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07" y="62924"/>
            <a:ext cx="170147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Přebásnění Radovana Krátkého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 animBg="1"/>
      <p:bldP spid="16" grpId="0" build="allAtOnce" animBg="1"/>
      <p:bldP spid="17" grpId="0" build="allAtOnce" animBg="1"/>
      <p:bldP spid="22" grpId="0" build="allAtOnce" animBg="1"/>
      <p:bldP spid="2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94254" y="0"/>
            <a:ext cx="6997746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" y="0"/>
            <a:ext cx="5194255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5621" y="1472389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TONGILIANUS 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má 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nos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   má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     co mám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                 říci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                     víc?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               mimo nos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                 totiž nemá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TONGILIANUS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                             nic</a:t>
            </a: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273" y="220124"/>
            <a:ext cx="370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Ep</a:t>
            </a:r>
            <a:r>
              <a:rPr lang="cs-CZ" sz="3200" dirty="0" smtClean="0"/>
              <a:t>. 12.88</a:t>
            </a:r>
            <a:endParaRPr lang="en-US" sz="32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94254" y="0"/>
            <a:ext cx="6997746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" y="0"/>
            <a:ext cx="5194255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5621" y="1472389"/>
            <a:ext cx="4572000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Říkáš / když nadšen jsem tvou tvářičkou /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Tvou ručičkou či nožičkou:</a:t>
            </a:r>
          </a:p>
          <a:p>
            <a:endParaRPr lang="cs-CZ" sz="2000" b="1" dirty="0" smtClean="0">
              <a:solidFill>
                <a:srgbClr val="FFFF00"/>
              </a:solidFill>
            </a:endParaRPr>
          </a:p>
          <a:p>
            <a:r>
              <a:rPr lang="cs-CZ" sz="2000" b="1" dirty="0" smtClean="0">
                <a:solidFill>
                  <a:srgbClr val="FFFF00"/>
                </a:solidFill>
              </a:rPr>
              <a:t>Kdybys mne viděl celičkou / a kdybych v šatech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Nebyla / ach / to bych se ti líbila!</a:t>
            </a:r>
          </a:p>
          <a:p>
            <a:endParaRPr lang="cs-CZ" sz="2000" b="1" dirty="0" smtClean="0">
              <a:solidFill>
                <a:srgbClr val="FFFF00"/>
              </a:solidFill>
            </a:endParaRPr>
          </a:p>
          <a:p>
            <a:r>
              <a:rPr lang="cs-CZ" sz="2000" b="1" dirty="0" smtClean="0">
                <a:solidFill>
                  <a:srgbClr val="FFFF00"/>
                </a:solidFill>
              </a:rPr>
              <a:t>Kdy zajdeme však konečně / do lázně oba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Společně / zaboha nechceš mi slíbit</a:t>
            </a:r>
          </a:p>
          <a:p>
            <a:endParaRPr lang="cs-CZ" sz="2000" b="1" dirty="0" smtClean="0">
              <a:solidFill>
                <a:srgbClr val="FFFF00"/>
              </a:solidFill>
            </a:endParaRPr>
          </a:p>
          <a:p>
            <a:r>
              <a:rPr lang="cs-CZ" sz="2000" b="1" dirty="0" smtClean="0">
                <a:solidFill>
                  <a:srgbClr val="FFFF00"/>
                </a:solidFill>
              </a:rPr>
              <a:t>Nemáš / ach /GALLO / strach / že já se ti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Nebudu líbit?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5273" y="220124"/>
            <a:ext cx="370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Ep</a:t>
            </a:r>
            <a:r>
              <a:rPr lang="cs-CZ" sz="3200" dirty="0" smtClean="0"/>
              <a:t>. 3.51</a:t>
            </a:r>
            <a:endParaRPr lang="en-US" sz="3200" dirty="0"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391807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91807" y="0"/>
            <a:ext cx="6800193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63380" y="1417655"/>
            <a:ext cx="6282813" cy="11485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 smtClean="0">
                <a:solidFill>
                  <a:schemeClr val="tx1"/>
                </a:solidFill>
                <a:cs typeface="Browallia New" panose="020B0604020202020204" pitchFamily="34" charset="-34"/>
              </a:rPr>
              <a:t>Quintus</a:t>
            </a:r>
            <a:r>
              <a:rPr lang="cs-CZ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 konečně našel výtečnou dívenku k sobě!</a:t>
            </a:r>
          </a:p>
          <a:p>
            <a:r>
              <a:rPr lang="cs-CZ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Té krásce chybí oko – / a jemu asi obě.</a:t>
            </a:r>
            <a:endParaRPr lang="en-US" dirty="0">
              <a:solidFill>
                <a:schemeClr val="tx1"/>
              </a:solidFill>
              <a:cs typeface="Browallia New" panose="020B0604020202020204" pitchFamily="34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658382" y="813050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3.8</a:t>
            </a:r>
            <a:endParaRPr lang="en-US" sz="2400" dirty="0"/>
          </a:p>
        </p:txBody>
      </p:sp>
      <p:sp>
        <p:nvSpPr>
          <p:cNvPr id="16" name="Pentagon 6"/>
          <p:cNvSpPr/>
          <p:nvPr/>
        </p:nvSpPr>
        <p:spPr>
          <a:xfrm>
            <a:off x="5638800" y="2783876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7.3</a:t>
            </a:r>
            <a:endParaRPr lang="en-US" sz="2400" dirty="0"/>
          </a:p>
        </p:txBody>
      </p:sp>
      <p:sp>
        <p:nvSpPr>
          <p:cNvPr id="17" name="Pentagon 6"/>
          <p:cNvSpPr/>
          <p:nvPr/>
        </p:nvSpPr>
        <p:spPr>
          <a:xfrm>
            <a:off x="5643632" y="4835433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1.47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643631" y="3315863"/>
            <a:ext cx="6400800" cy="10972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Tobě knížku dát / se člověk bojí </a:t>
            </a:r>
          </a:p>
          <a:p>
            <a:r>
              <a:rPr lang="cs-CZ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Abys nesplatil mu to tou tvojí</a:t>
            </a:r>
            <a:endParaRPr lang="en-US" dirty="0">
              <a:solidFill>
                <a:schemeClr val="tx1"/>
              </a:solidFill>
              <a:cs typeface="Browallia New" panose="020B06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43631" y="5365848"/>
            <a:ext cx="6400800" cy="10972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Kdysi to býval lékař / Dnes DIAULUS / je hrobařem </a:t>
            </a:r>
          </a:p>
          <a:p>
            <a:r>
              <a:rPr lang="cs-CZ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V čem činí se hrobař / činil se / když byl lékařem</a:t>
            </a:r>
            <a:endParaRPr lang="en-US" dirty="0" smtClean="0">
              <a:solidFill>
                <a:schemeClr val="tx1"/>
              </a:solidFill>
              <a:cs typeface="Browallia New" panose="020B0604020202020204" pitchFamily="34" charset="-34"/>
            </a:endParaRPr>
          </a:p>
          <a:p>
            <a:endParaRPr lang="en-US" dirty="0">
              <a:solidFill>
                <a:schemeClr val="tx1"/>
              </a:solidFill>
              <a:cs typeface="Browallia New" panose="020B06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07" y="62924"/>
            <a:ext cx="170147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Přebásnění Radovana Krátkého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 animBg="1"/>
      <p:bldP spid="16" grpId="0" build="allAtOnce" animBg="1"/>
      <p:bldP spid="17" grpId="0" build="allAtOnce" animBg="1"/>
      <p:bldP spid="22" grpId="0" build="allAtOnce" animBg="1"/>
      <p:bldP spid="2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391807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91807" y="0"/>
            <a:ext cx="6800193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9471" y="1270169"/>
            <a:ext cx="6400800" cy="32723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Germánům dáváš / </a:t>
            </a:r>
            <a:r>
              <a:rPr lang="cs-CZ" sz="2000" dirty="0" err="1" smtClean="0">
                <a:solidFill>
                  <a:schemeClr val="tx1"/>
                </a:solidFill>
                <a:cs typeface="Browallia New" panose="020B0604020202020204" pitchFamily="34" charset="-34"/>
              </a:rPr>
              <a:t>Parthům</a:t>
            </a:r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 taky / bereš si do postele Dáky / ba nijak se ti nepříčí / až z </a:t>
            </a:r>
            <a:r>
              <a:rPr lang="cs-CZ" sz="2000" dirty="0" err="1" smtClean="0">
                <a:solidFill>
                  <a:schemeClr val="tx1"/>
                </a:solidFill>
                <a:cs typeface="Browallia New" panose="020B0604020202020204" pitchFamily="34" charset="-34"/>
              </a:rPr>
              <a:t>Kilikie</a:t>
            </a:r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 lupiči / Uděláš místo po svém boku / bez okolků / i </a:t>
            </a:r>
            <a:r>
              <a:rPr lang="cs-CZ" sz="2000" dirty="0" err="1" smtClean="0">
                <a:solidFill>
                  <a:schemeClr val="tx1"/>
                </a:solidFill>
                <a:cs typeface="Browallia New" panose="020B0604020202020204" pitchFamily="34" charset="-34"/>
              </a:rPr>
              <a:t>Kappadoku</a:t>
            </a:r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 / a loďmi plují ze všech stran / ku tvému klínu / Egypťan / tu kdosi z Judeje / a jindy / připouštíš zase snědé Indy </a:t>
            </a:r>
          </a:p>
          <a:p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Římanko / ty snad nemáš stud? / Nu řekni / čím to může být / že pod nos ne a ne ti jít / národa latinského žádný úd?</a:t>
            </a:r>
            <a:endParaRPr lang="en-US" sz="2000" dirty="0">
              <a:solidFill>
                <a:schemeClr val="tx1"/>
              </a:solidFill>
              <a:cs typeface="Browallia New" panose="020B0604020202020204" pitchFamily="34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643633" y="650817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7.30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807" y="62924"/>
            <a:ext cx="170147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Přebásnění Radovana Krátkého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391807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91807" y="0"/>
            <a:ext cx="6800193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9471" y="1270169"/>
            <a:ext cx="6400800" cy="32723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Ty / LIGURINE / ty to nevíš? / Všecko to dělá ta tvá vada prokletá: / jsi příliš, </a:t>
            </a:r>
            <a:r>
              <a:rPr lang="cs-CZ" sz="2000" dirty="0" err="1" smtClean="0">
                <a:solidFill>
                  <a:schemeClr val="tx1"/>
                </a:solidFill>
                <a:cs typeface="Browallia New" panose="020B0604020202020204" pitchFamily="34" charset="-34"/>
              </a:rPr>
              <a:t>příliš</a:t>
            </a:r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 velký poeta…</a:t>
            </a:r>
          </a:p>
          <a:p>
            <a:r>
              <a:rPr lang="cs-CZ" sz="2000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Ty předčítáš mi vsedě vstoje / i vleže různé plody svoje / Ty předčítáš mi – za mnou chodě / dokonce čteš mi na záchodě! / Do uší v lázni neustáváš řvát / či když v rybníku chci uplavat / Já na oběd jdu / v patách jsi mi / jsem u stolu / ty cpeš mne rýmy - / posléze usnu z předčítání / leč ty mne burcuješ i v spaní / Pokaždé vybereš si způsob nevhodný / a všech jsi postrach / Ty! / Muž řádný, neškodný </a:t>
            </a:r>
          </a:p>
        </p:txBody>
      </p:sp>
      <p:sp>
        <p:nvSpPr>
          <p:cNvPr id="7" name="Pentagon 6"/>
          <p:cNvSpPr/>
          <p:nvPr/>
        </p:nvSpPr>
        <p:spPr>
          <a:xfrm>
            <a:off x="5643633" y="650817"/>
            <a:ext cx="2344849" cy="530415"/>
          </a:xfrm>
          <a:custGeom>
            <a:avLst/>
            <a:gdLst>
              <a:gd name="connsiteX0" fmla="*/ 0 w 2732943"/>
              <a:gd name="connsiteY0" fmla="*/ 0 h 691116"/>
              <a:gd name="connsiteX1" fmla="*/ 2387385 w 2732943"/>
              <a:gd name="connsiteY1" fmla="*/ 0 h 691116"/>
              <a:gd name="connsiteX2" fmla="*/ 2732943 w 2732943"/>
              <a:gd name="connsiteY2" fmla="*/ 345558 h 691116"/>
              <a:gd name="connsiteX3" fmla="*/ 2387385 w 2732943"/>
              <a:gd name="connsiteY3" fmla="*/ 691116 h 691116"/>
              <a:gd name="connsiteX4" fmla="*/ 0 w 2732943"/>
              <a:gd name="connsiteY4" fmla="*/ 691116 h 691116"/>
              <a:gd name="connsiteX5" fmla="*/ 0 w 2732943"/>
              <a:gd name="connsiteY5" fmla="*/ 0 h 691116"/>
              <a:gd name="connsiteX0" fmla="*/ 0 w 2584087"/>
              <a:gd name="connsiteY0" fmla="*/ 0 h 691116"/>
              <a:gd name="connsiteX1" fmla="*/ 2387385 w 2584087"/>
              <a:gd name="connsiteY1" fmla="*/ 0 h 691116"/>
              <a:gd name="connsiteX2" fmla="*/ 2584087 w 2584087"/>
              <a:gd name="connsiteY2" fmla="*/ 356191 h 691116"/>
              <a:gd name="connsiteX3" fmla="*/ 2387385 w 2584087"/>
              <a:gd name="connsiteY3" fmla="*/ 691116 h 691116"/>
              <a:gd name="connsiteX4" fmla="*/ 0 w 2584087"/>
              <a:gd name="connsiteY4" fmla="*/ 691116 h 691116"/>
              <a:gd name="connsiteX5" fmla="*/ 0 w 2584087"/>
              <a:gd name="connsiteY5" fmla="*/ 0 h 691116"/>
              <a:gd name="connsiteX0" fmla="*/ 0 w 2584087"/>
              <a:gd name="connsiteY0" fmla="*/ 0 h 691116"/>
              <a:gd name="connsiteX1" fmla="*/ 485768 w 2584087"/>
              <a:gd name="connsiteY1" fmla="*/ 4349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465737 w 2584087"/>
              <a:gd name="connsiteY1" fmla="*/ 25614 h 691116"/>
              <a:gd name="connsiteX2" fmla="*/ 2387385 w 2584087"/>
              <a:gd name="connsiteY2" fmla="*/ 0 h 691116"/>
              <a:gd name="connsiteX3" fmla="*/ 2584087 w 2584087"/>
              <a:gd name="connsiteY3" fmla="*/ 356191 h 691116"/>
              <a:gd name="connsiteX4" fmla="*/ 2387385 w 2584087"/>
              <a:gd name="connsiteY4" fmla="*/ 691116 h 691116"/>
              <a:gd name="connsiteX5" fmla="*/ 0 w 2584087"/>
              <a:gd name="connsiteY5" fmla="*/ 691116 h 691116"/>
              <a:gd name="connsiteX6" fmla="*/ 0 w 2584087"/>
              <a:gd name="connsiteY6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15341 w 2584087"/>
              <a:gd name="connsiteY1" fmla="*/ 131940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65737 w 2584087"/>
              <a:gd name="connsiteY2" fmla="*/ 25614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  <a:gd name="connsiteX0" fmla="*/ 0 w 2584087"/>
              <a:gd name="connsiteY0" fmla="*/ 0 h 691116"/>
              <a:gd name="connsiteX1" fmla="*/ 225357 w 2584087"/>
              <a:gd name="connsiteY1" fmla="*/ 153205 h 691116"/>
              <a:gd name="connsiteX2" fmla="*/ 475753 w 2584087"/>
              <a:gd name="connsiteY2" fmla="*/ 4349 h 691116"/>
              <a:gd name="connsiteX3" fmla="*/ 2387385 w 2584087"/>
              <a:gd name="connsiteY3" fmla="*/ 0 h 691116"/>
              <a:gd name="connsiteX4" fmla="*/ 2584087 w 2584087"/>
              <a:gd name="connsiteY4" fmla="*/ 356191 h 691116"/>
              <a:gd name="connsiteX5" fmla="*/ 2387385 w 2584087"/>
              <a:gd name="connsiteY5" fmla="*/ 691116 h 691116"/>
              <a:gd name="connsiteX6" fmla="*/ 0 w 2584087"/>
              <a:gd name="connsiteY6" fmla="*/ 691116 h 691116"/>
              <a:gd name="connsiteX7" fmla="*/ 0 w 2584087"/>
              <a:gd name="connsiteY7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087" h="691116">
                <a:moveTo>
                  <a:pt x="0" y="0"/>
                </a:moveTo>
                <a:cubicBezTo>
                  <a:pt x="75119" y="4994"/>
                  <a:pt x="120190" y="169476"/>
                  <a:pt x="225357" y="153205"/>
                </a:cubicBezTo>
                <a:cubicBezTo>
                  <a:pt x="358901" y="181559"/>
                  <a:pt x="432351" y="71688"/>
                  <a:pt x="475753" y="4349"/>
                </a:cubicBezTo>
                <a:lnTo>
                  <a:pt x="2387385" y="0"/>
                </a:lnTo>
                <a:lnTo>
                  <a:pt x="2584087" y="356191"/>
                </a:lnTo>
                <a:lnTo>
                  <a:pt x="2387385" y="691116"/>
                </a:lnTo>
                <a:lnTo>
                  <a:pt x="0" y="691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Ep</a:t>
            </a:r>
            <a:r>
              <a:rPr lang="cs-CZ" sz="2400" dirty="0" smtClean="0"/>
              <a:t>. 3.44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807" y="62924"/>
            <a:ext cx="170147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Přebásnění Radovana Krátkého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Širokoúhlá obrazovka</PresentationFormat>
  <Paragraphs>59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Browallia New</vt:lpstr>
      <vt:lpstr>Calibri</vt:lpstr>
      <vt:lpstr>Calibri Light</vt:lpstr>
      <vt:lpstr>Estrangelo Edessa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sager;sage-fox.com</dc:creator>
  <cp:lastModifiedBy>Natália Gachallová</cp:lastModifiedBy>
  <cp:revision>2497</cp:revision>
  <dcterms:created xsi:type="dcterms:W3CDTF">2015-12-31T02:20:12Z</dcterms:created>
  <dcterms:modified xsi:type="dcterms:W3CDTF">2018-02-28T09:37:00Z</dcterms:modified>
</cp:coreProperties>
</file>