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0" r:id="rId4"/>
    <p:sldId id="262" r:id="rId5"/>
    <p:sldId id="261" r:id="rId6"/>
    <p:sldId id="259" r:id="rId7"/>
    <p:sldId id="263" r:id="rId8"/>
    <p:sldId id="257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985C4-93AB-4EA4-8A10-ACA46B03F8ED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665C2-B8BA-4C4C-8A3D-4EC1303D3F9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65C2-B8BA-4C4C-8A3D-4EC1303D3F9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5. 3. 2018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5. 3. 2018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5. 3. 2018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5. 3. 2018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5. 3. 2018</a:t>
            </a:fld>
            <a:endParaRPr lang="sk-SK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5. 3. 2018</a:t>
            </a:fld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5. 3. 2018</a:t>
            </a:fld>
            <a:endParaRPr lang="sk-SK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5. 3. 2018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5. 3. 2018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5. 3. 2018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A812B65-9A1B-42FF-8DDA-365A2B0950AF}" type="datetimeFigureOut">
              <a:rPr lang="sk-SK" smtClean="0"/>
              <a:pPr/>
              <a:t>5. 3. 2018</a:t>
            </a:fld>
            <a:endParaRPr lang="sk-SK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5. 3. 2018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C-SB7Uuj_2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.purch.com/h/1400/aHR0cDovL3d3dy5saXZlc2NpZW5jZS5jb20vaW1hZ2VzL2kvMDAwLzAzNy83NjAvb3JpZ2luYWwvc2h1dHRlcnN0b2NrXzU2ODYxNTMwLmpwZw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3" y="0"/>
            <a:ext cx="8974837" cy="59436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62200" y="228600"/>
            <a:ext cx="6781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>
                <a:solidFill>
                  <a:srgbClr val="FFC000"/>
                </a:solidFill>
              </a:rPr>
              <a:t>ERUPTIO VESUVII </a:t>
            </a:r>
            <a:br>
              <a:rPr lang="cs-CZ" dirty="0" smtClean="0">
                <a:solidFill>
                  <a:srgbClr val="FFC000"/>
                </a:solidFill>
              </a:rPr>
            </a:br>
            <a:r>
              <a:rPr lang="cs-CZ" dirty="0" smtClean="0">
                <a:solidFill>
                  <a:srgbClr val="FFC000"/>
                </a:solidFill>
              </a:rPr>
              <a:t>24.8. 79 ad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3316" name="Picture 4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3208" y="4083485"/>
            <a:ext cx="4050792" cy="2774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3/3f/Mt_Vesuvius_79_AD_eruption.svg/350px-Mt_Vesuvius_79_AD_erup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476" y="0"/>
            <a:ext cx="4929524" cy="2971800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4495800" y="9144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2" name="Picture 4" descr="Výsledok vyhľadávania obrázkov pre dopyt eruption of vesuvius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419600" cy="3535680"/>
          </a:xfrm>
          <a:prstGeom prst="rect">
            <a:avLst/>
          </a:prstGeom>
          <a:noFill/>
        </p:spPr>
      </p:pic>
      <p:pic>
        <p:nvPicPr>
          <p:cNvPr id="27656" name="Picture 8" descr="https://qph.ec.quoracdn.net/main-qimg-0873a412ac8fb3afb9ee02796f810fdd-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657600"/>
            <a:ext cx="5143500" cy="2857500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 flipV="1">
            <a:off x="4191000" y="5791200"/>
            <a:ext cx="1066800" cy="762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Výsledok vyhľadávania obrázkov pre dopyt pumice st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8538" t="11811" r="19921" b="12303"/>
          <a:stretch>
            <a:fillRect/>
          </a:stretch>
        </p:blipFill>
        <p:spPr bwMode="auto">
          <a:xfrm>
            <a:off x="609600" y="304800"/>
            <a:ext cx="5280387" cy="36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l="16048" t="19193" r="49803" b="17224"/>
          <a:stretch>
            <a:fillRect/>
          </a:stretch>
        </p:blipFill>
        <p:spPr bwMode="auto">
          <a:xfrm>
            <a:off x="4595043" y="2155032"/>
            <a:ext cx="4091757" cy="428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38200" y="5486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  <a:cs typeface="Aharoni" pitchFamily="2" charset="-79"/>
              </a:rPr>
              <a:t>znovuobjeveno až v r.1748</a:t>
            </a:r>
            <a:endParaRPr lang="cs-CZ" sz="2400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ýsledok vyhľadávania obrázkov pre dopyt pyroclastic cloud vesuvius"/>
          <p:cNvPicPr>
            <a:picLocks noChangeAspect="1" noChangeArrowheads="1"/>
          </p:cNvPicPr>
          <p:nvPr/>
        </p:nvPicPr>
        <p:blipFill>
          <a:blip r:embed="rId3" cstate="print"/>
          <a:srcRect b="11116"/>
          <a:stretch>
            <a:fillRect/>
          </a:stretch>
        </p:blipFill>
        <p:spPr bwMode="auto">
          <a:xfrm>
            <a:off x="304800" y="304800"/>
            <a:ext cx="5450538" cy="3251010"/>
          </a:xfrm>
          <a:prstGeom prst="rect">
            <a:avLst/>
          </a:prstGeom>
          <a:noFill/>
        </p:spPr>
      </p:pic>
      <p:pic>
        <p:nvPicPr>
          <p:cNvPr id="31748" name="Picture 4" descr="Výsledok vyhľadávania obrázkov pre dopyt pyroclastic cloud"/>
          <p:cNvPicPr>
            <a:picLocks noChangeAspect="1" noChangeArrowheads="1"/>
          </p:cNvPicPr>
          <p:nvPr/>
        </p:nvPicPr>
        <p:blipFill>
          <a:blip r:embed="rId4" cstate="print"/>
          <a:srcRect l="11220" r="15354"/>
          <a:stretch>
            <a:fillRect/>
          </a:stretch>
        </p:blipFill>
        <p:spPr bwMode="auto">
          <a:xfrm>
            <a:off x="4038600" y="2438400"/>
            <a:ext cx="4892503" cy="3748087"/>
          </a:xfrm>
          <a:prstGeom prst="rect">
            <a:avLst/>
          </a:prstGeom>
          <a:noFill/>
        </p:spPr>
      </p:pic>
      <p:pic>
        <p:nvPicPr>
          <p:cNvPr id="31750" name="Picture 6" descr="Výsledok vyhľadávania obrázkov pre dopyt pompeii bod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0"/>
            <a:ext cx="3581400" cy="2351965"/>
          </a:xfrm>
          <a:prstGeom prst="rect">
            <a:avLst/>
          </a:prstGeom>
          <a:noFill/>
        </p:spPr>
      </p:pic>
      <p:pic>
        <p:nvPicPr>
          <p:cNvPr id="31754" name="Picture 10" descr="Súvisiaci obrázok"/>
          <p:cNvPicPr>
            <a:picLocks noChangeAspect="1" noChangeArrowheads="1"/>
          </p:cNvPicPr>
          <p:nvPr/>
        </p:nvPicPr>
        <p:blipFill>
          <a:blip r:embed="rId6" cstate="print"/>
          <a:srcRect l="22876" t="9569" r="16148" b="23923"/>
          <a:stretch>
            <a:fillRect/>
          </a:stretch>
        </p:blipFill>
        <p:spPr bwMode="auto">
          <a:xfrm>
            <a:off x="5715940" y="304800"/>
            <a:ext cx="3428060" cy="210318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419600" y="28956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haroni" pitchFamily="2" charset="-79"/>
                <a:cs typeface="Aharoni" pitchFamily="2" charset="-79"/>
              </a:rPr>
              <a:t>700 km/h</a:t>
            </a:r>
          </a:p>
          <a:p>
            <a:r>
              <a:rPr lang="cs-CZ" sz="3200" b="1" dirty="0" smtClean="0">
                <a:latin typeface="Aharoni" pitchFamily="2" charset="-79"/>
                <a:cs typeface="Aharoni" pitchFamily="2" charset="-79"/>
              </a:rPr>
              <a:t>1000 °C</a:t>
            </a:r>
            <a:endParaRPr lang="cs-CZ" sz="32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4348" t="26575" r="16324" b="13780"/>
          <a:stretch>
            <a:fillRect/>
          </a:stretch>
        </p:blipFill>
        <p:spPr bwMode="auto">
          <a:xfrm>
            <a:off x="228600" y="0"/>
            <a:ext cx="82234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Výsledok vyhľadávania obrázkov pre dopyt pyroclastic cloud vesuv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1" y="3835400"/>
            <a:ext cx="4419600" cy="2946401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 flipV="1">
            <a:off x="4953000" y="2286000"/>
            <a:ext cx="0" cy="15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Výsledok vyhľadávania obrázkov pre dopyt eruption of vesuvius 79 boatho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7302"/>
            <a:ext cx="3124200" cy="2349400"/>
          </a:xfrm>
          <a:prstGeom prst="rect">
            <a:avLst/>
          </a:prstGeom>
          <a:noFill/>
        </p:spPr>
      </p:pic>
      <p:pic>
        <p:nvPicPr>
          <p:cNvPr id="28682" name="Picture 10" descr="Výsledok vyhľadávania obrázkov pre dopyt lodni doky v herculan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3307184" cy="2209800"/>
          </a:xfrm>
          <a:prstGeom prst="rect">
            <a:avLst/>
          </a:prstGeom>
          <a:noFill/>
        </p:spPr>
      </p:pic>
      <p:pic>
        <p:nvPicPr>
          <p:cNvPr id="28684" name="Picture 12" descr="Výsledok vyhľadávania obrázkov pre dopyt skeletons in boathou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14600"/>
            <a:ext cx="5791200" cy="3998417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32460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haroni" pitchFamily="2" charset="-79"/>
                <a:cs typeface="Aharoni" pitchFamily="2" charset="-79"/>
              </a:rPr>
              <a:t>HERCULANEUM</a:t>
            </a:r>
            <a:endParaRPr lang="cs-CZ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a opatření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28600" y="1502688"/>
            <a:ext cx="754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1600" dirty="0" smtClean="0">
                <a:latin typeface="Arial Black" pitchFamily="34" charset="0"/>
              </a:rPr>
              <a:t> 15 cm popela/hod, celkově 6 metrů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Arial Black" pitchFamily="34" charset="0"/>
              </a:rPr>
              <a:t>„zatmění“ slunce 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Arial Black" pitchFamily="34" charset="0"/>
              </a:rPr>
              <a:t> tsunami</a:t>
            </a:r>
          </a:p>
          <a:p>
            <a:r>
              <a:rPr lang="cs-CZ" sz="1600" dirty="0" smtClean="0">
                <a:latin typeface="Arial Black" pitchFamily="34" charset="0"/>
              </a:rPr>
              <a:t>- záplavy sopečného bahna, intoxikace vodních zdrojů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Arial Black" pitchFamily="34" charset="0"/>
              </a:rPr>
              <a:t> znečištění atmosféry 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Arial Black" pitchFamily="34" charset="0"/>
              </a:rPr>
              <a:t> zničená úroda (díky předešlým erupcím velmi úrodný kraj)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Arial Black" pitchFamily="34" charset="0"/>
              </a:rPr>
              <a:t> kolaps místního hospodářství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Arial Black" pitchFamily="34" charset="0"/>
              </a:rPr>
              <a:t> + 2 km k moři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Arial Black" pitchFamily="34" charset="0"/>
              </a:rPr>
              <a:t> 8 zničených měst, 13% populace zemřelo</a:t>
            </a:r>
          </a:p>
          <a:p>
            <a:pPr>
              <a:buFontTx/>
              <a:buChar char="-"/>
            </a:pPr>
            <a:endParaRPr lang="cs-CZ" sz="16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Arial Black" pitchFamily="34" charset="0"/>
              </a:rPr>
              <a:t>Císař </a:t>
            </a:r>
            <a:r>
              <a:rPr lang="cs-CZ" sz="1600" dirty="0" err="1" smtClean="0">
                <a:latin typeface="Arial Black" pitchFamily="34" charset="0"/>
              </a:rPr>
              <a:t>Titus</a:t>
            </a:r>
            <a:r>
              <a:rPr lang="cs-CZ" sz="1600" dirty="0" smtClean="0">
                <a:latin typeface="Arial Black" pitchFamily="34" charset="0"/>
              </a:rPr>
              <a:t> byl na trůnu pouhé dva měsíce, když došlo k výbuchu, v roce 80 navíc došlo k 3-dennímu požáru v Římě a k vypuknutí jedné z nejhorších vln moru, dohromady vládl dva roky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Arial Black" pitchFamily="34" charset="0"/>
              </a:rPr>
              <a:t> o opatřeních víme od </a:t>
            </a:r>
            <a:r>
              <a:rPr lang="cs-CZ" sz="1600" dirty="0" err="1" smtClean="0">
                <a:latin typeface="Arial Black" pitchFamily="34" charset="0"/>
              </a:rPr>
              <a:t>Suetonia</a:t>
            </a:r>
            <a:r>
              <a:rPr lang="cs-CZ" sz="1600" dirty="0" smtClean="0">
                <a:latin typeface="Arial Black" pitchFamily="34" charset="0"/>
              </a:rPr>
              <a:t> (</a:t>
            </a:r>
            <a:r>
              <a:rPr lang="cs-CZ" sz="1600" i="1" dirty="0" err="1" smtClean="0">
                <a:latin typeface="Arial Black" pitchFamily="34" charset="0"/>
              </a:rPr>
              <a:t>Titus</a:t>
            </a:r>
            <a:r>
              <a:rPr lang="cs-CZ" sz="1600" dirty="0" smtClean="0">
                <a:latin typeface="Arial Black" pitchFamily="34" charset="0"/>
              </a:rPr>
              <a:t> 8.3) a </a:t>
            </a:r>
            <a:r>
              <a:rPr lang="cs-CZ" sz="1600" dirty="0" err="1" smtClean="0">
                <a:latin typeface="Arial Black" pitchFamily="34" charset="0"/>
              </a:rPr>
              <a:t>Diona</a:t>
            </a:r>
            <a:r>
              <a:rPr lang="cs-CZ" sz="1600" dirty="0" smtClean="0">
                <a:latin typeface="Arial Black" pitchFamily="34" charset="0"/>
              </a:rPr>
              <a:t> </a:t>
            </a:r>
            <a:r>
              <a:rPr lang="cs-CZ" sz="1600" dirty="0" err="1" smtClean="0">
                <a:latin typeface="Arial Black" pitchFamily="34" charset="0"/>
              </a:rPr>
              <a:t>Cassia</a:t>
            </a:r>
            <a:r>
              <a:rPr lang="cs-CZ" sz="1600" dirty="0" smtClean="0">
                <a:latin typeface="Arial Black" pitchFamily="34" charset="0"/>
              </a:rPr>
              <a:t> (66.24.1,3-4)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Arial Black" pitchFamily="34" charset="0"/>
              </a:rPr>
              <a:t> vybral dva bývalé konzuly, kterých úkolem bylo obnovit </a:t>
            </a:r>
            <a:r>
              <a:rPr lang="cs-CZ" sz="1600" dirty="0" err="1" smtClean="0">
                <a:latin typeface="Arial Black" pitchFamily="34" charset="0"/>
              </a:rPr>
              <a:t>Kampánii</a:t>
            </a:r>
            <a:r>
              <a:rPr lang="cs-CZ" sz="1600" dirty="0" smtClean="0">
                <a:latin typeface="Arial Black" pitchFamily="34" charset="0"/>
              </a:rPr>
              <a:t>, použil majetky těch, co zahynuli při výbuchu a neměli dědice, na obnovu osídlení, k renovaci využil i své vlastní finanční zdroje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Arial Black" pitchFamily="34" charset="0"/>
              </a:rPr>
              <a:t> mince z období jeho vlády naznačují, že zde byla i snaha o usmíření bohů</a:t>
            </a:r>
          </a:p>
          <a:p>
            <a:endParaRPr lang="cs-CZ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Erupce 1944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153400" cy="3810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/>
              </a:rPr>
              <a:t>https://youtu.be/C-SB7Uuj_2Q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6626" name="Picture 2" descr="Výsledok vyhľadávania obrázkov pre dopyt eruption of vesuvius 19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609600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1522</TotalTime>
  <Words>119</Words>
  <Application>Microsoft Office PowerPoint</Application>
  <PresentationFormat>Předvádění na obrazovce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Medián</vt:lpstr>
      <vt:lpstr>ERUPTIO VESUVII  24.8. 79 ad</vt:lpstr>
      <vt:lpstr>Snímek 2</vt:lpstr>
      <vt:lpstr>Snímek 3</vt:lpstr>
      <vt:lpstr>Snímek 4</vt:lpstr>
      <vt:lpstr>Snímek 5</vt:lpstr>
      <vt:lpstr>Snímek 6</vt:lpstr>
      <vt:lpstr>Důsledky a opatření</vt:lpstr>
      <vt:lpstr>Erupce 1944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ERUPTIO VESUVII 79 ad</dc:title>
  <dc:creator>user</dc:creator>
  <cp:lastModifiedBy>user</cp:lastModifiedBy>
  <cp:revision>23</cp:revision>
  <dcterms:created xsi:type="dcterms:W3CDTF">2018-03-05T13:00:01Z</dcterms:created>
  <dcterms:modified xsi:type="dcterms:W3CDTF">2018-03-06T20:44:11Z</dcterms:modified>
</cp:coreProperties>
</file>