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88" d="100"/>
          <a:sy n="88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you have your own </a:t>
            </a:r>
            <a:r>
              <a:rPr lang="en-US" altLang="zh-TW" dirty="0" err="1" smtClean="0"/>
              <a:t>opinion,which</a:t>
            </a:r>
            <a:r>
              <a:rPr lang="en-US" altLang="zh-TW" dirty="0" smtClean="0"/>
              <a:t> may be different with the commonsense or other peoples' perspective.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3130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5192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would be better to; let's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1177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反问</a:t>
            </a:r>
            <a:r>
              <a:rPr lang="en-US" altLang="zh-TW" dirty="0" smtClean="0"/>
              <a:t>(a rhetorical negative question)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1763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定指不能换成在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上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8901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表示所提出的是突出的、进一步的事例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4408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表示在某个地方的上面，也可表示范围、方面或者条件。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7915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4161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2018/5/1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JJKTA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o.gl/BAFmX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5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妳不知道上星期是</a:t>
            </a:r>
            <a:r>
              <a:rPr lang="zh-CN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圣帕特里克节</a:t>
            </a:r>
            <a:r>
              <a:rPr lang="zh-TW" altLang="en-US" dirty="0" smtClean="0"/>
              <a:t>吗？</a:t>
            </a:r>
            <a:endParaRPr lang="en-US" altLang="zh-TW" dirty="0"/>
          </a:p>
          <a:p>
            <a:r>
              <a:rPr lang="zh-TW" altLang="en-US" dirty="0" smtClean="0"/>
              <a:t>妳</a:t>
            </a:r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不知道</a:t>
            </a:r>
            <a:r>
              <a:rPr lang="zh-TW" altLang="en-US" dirty="0"/>
              <a:t>上星期</a:t>
            </a:r>
            <a:r>
              <a:rPr lang="zh-TW" altLang="en-US" dirty="0" smtClean="0"/>
              <a:t>是</a:t>
            </a:r>
            <a:r>
              <a:rPr lang="zh-CN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圣帕特里克节</a:t>
            </a:r>
            <a:r>
              <a:rPr lang="zh-TW" altLang="en-US" dirty="0" smtClean="0"/>
              <a:t>吗？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妳不知道垃圾要分类吗？</a:t>
            </a:r>
            <a:endParaRPr lang="en-US" altLang="zh-TW" dirty="0"/>
          </a:p>
          <a:p>
            <a:r>
              <a:rPr lang="zh-TW" altLang="en-US" dirty="0" smtClean="0"/>
              <a:t>妳已经住在捷克三年了，</a:t>
            </a:r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不知道垃圾要分类吗？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妳不多穿一件衣服吗？</a:t>
            </a:r>
            <a:endParaRPr lang="en-US" altLang="zh-TW" dirty="0"/>
          </a:p>
          <a:p>
            <a:r>
              <a:rPr lang="zh-TW" altLang="en-US" dirty="0" smtClean="0"/>
              <a:t>天气这么冷，</a:t>
            </a:r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妳不多穿一件衣服吗？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148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以</a:t>
            </a:r>
            <a:r>
              <a:rPr lang="en-US" altLang="zh-TW" dirty="0" smtClean="0"/>
              <a:t>…</a:t>
            </a:r>
            <a:r>
              <a:rPr lang="zh-TW" altLang="en-US" dirty="0" smtClean="0"/>
              <a:t>来说</a:t>
            </a:r>
            <a:r>
              <a:rPr lang="cs-CZ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u="sng" dirty="0" smtClean="0"/>
              <a:t>目前中国的经济条件</a:t>
            </a:r>
            <a:r>
              <a:rPr lang="zh-TW" altLang="en-US" dirty="0" smtClean="0">
                <a:solidFill>
                  <a:srgbClr val="FF0000"/>
                </a:solidFill>
              </a:rPr>
              <a:t>来说</a:t>
            </a:r>
            <a:r>
              <a:rPr lang="zh-TW" altLang="en-US" dirty="0" smtClean="0"/>
              <a:t>，大量使用一次性产品会造成许多资源的浪费和环境的污染。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u="sng" dirty="0" smtClean="0"/>
              <a:t>布尔诺的房子价钱</a:t>
            </a:r>
            <a:r>
              <a:rPr lang="zh-TW" altLang="en-US" dirty="0" smtClean="0">
                <a:solidFill>
                  <a:srgbClr val="FF0000"/>
                </a:solidFill>
              </a:rPr>
              <a:t>来说</a:t>
            </a:r>
            <a:r>
              <a:rPr lang="zh-TW" altLang="en-US" dirty="0" smtClean="0"/>
              <a:t>，这间房子已经非常便宜了。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u="sng" dirty="0" smtClean="0"/>
              <a:t>捷克的食物</a:t>
            </a:r>
            <a:r>
              <a:rPr lang="zh-TW" altLang="en-US" dirty="0" smtClean="0">
                <a:solidFill>
                  <a:srgbClr val="FF0000"/>
                </a:solidFill>
              </a:rPr>
              <a:t>来说</a:t>
            </a:r>
            <a:r>
              <a:rPr lang="zh-TW" altLang="en-US" dirty="0" smtClean="0"/>
              <a:t>，大部分的菜都比较咸。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u="sng" dirty="0" smtClean="0"/>
              <a:t>班上的中文水平</a:t>
            </a:r>
            <a:r>
              <a:rPr lang="zh-TW" altLang="en-US" dirty="0" smtClean="0">
                <a:solidFill>
                  <a:srgbClr val="FF0000"/>
                </a:solidFill>
              </a:rPr>
              <a:t>来说</a:t>
            </a:r>
            <a:r>
              <a:rPr lang="zh-TW" altLang="en-US" dirty="0" smtClean="0"/>
              <a:t>，妳的中文已经很好了。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28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甚至</a:t>
            </a:r>
            <a:r>
              <a:rPr lang="en-US" altLang="zh-TW" dirty="0" smtClean="0"/>
              <a:t>(</a:t>
            </a:r>
            <a:r>
              <a:rPr lang="zh-TW" altLang="en-US" dirty="0" smtClean="0"/>
              <a:t>于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纸杯、纸盘、纸碗、纸巾，</a:t>
            </a:r>
            <a:r>
              <a:rPr lang="zh-TW" altLang="en-US" dirty="0" smtClean="0">
                <a:solidFill>
                  <a:srgbClr val="FF0000"/>
                </a:solidFill>
              </a:rPr>
              <a:t>甚至</a:t>
            </a:r>
            <a:r>
              <a:rPr lang="zh-TW" altLang="en-US" dirty="0" smtClean="0"/>
              <a:t>于纸内裤，都是用一次就丢。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这间饭馆有很多不同国家的菜，有捷克的、中国的、美国的、</a:t>
            </a:r>
            <a:r>
              <a:rPr lang="zh-TW" altLang="en-US" dirty="0" smtClean="0">
                <a:solidFill>
                  <a:srgbClr val="FF0000"/>
                </a:solidFill>
              </a:rPr>
              <a:t>甚至</a:t>
            </a:r>
            <a:r>
              <a:rPr lang="zh-TW" altLang="en-US" dirty="0" smtClean="0"/>
              <a:t>印度的也有。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他为了买新手机，什么东西都不买，</a:t>
            </a:r>
            <a:r>
              <a:rPr lang="zh-TW" altLang="en-US" dirty="0" smtClean="0">
                <a:solidFill>
                  <a:srgbClr val="FF0000"/>
                </a:solidFill>
              </a:rPr>
              <a:t>甚至</a:t>
            </a:r>
            <a:r>
              <a:rPr lang="zh-TW" altLang="en-US" dirty="0" smtClean="0"/>
              <a:t>连早餐也不吃。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他女朋友对他很好，每天陪他去打工，</a:t>
            </a:r>
            <a:r>
              <a:rPr lang="zh-TW" altLang="en-US" dirty="0" smtClean="0">
                <a:solidFill>
                  <a:srgbClr val="FF0000"/>
                </a:solidFill>
              </a:rPr>
              <a:t>甚至</a:t>
            </a:r>
            <a:r>
              <a:rPr lang="zh-TW" altLang="en-US" dirty="0" smtClean="0"/>
              <a:t>做饭给他吃。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0875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垃圾回收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，我们分类的工作做得还不够。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他去过很多国家。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旅游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，我们的经验都没有他多。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>
                <a:solidFill>
                  <a:srgbClr val="FF0000"/>
                </a:solidFill>
              </a:rPr>
              <a:t>在</a:t>
            </a:r>
            <a:r>
              <a:rPr lang="zh-TW" altLang="en-US" u="sng" dirty="0"/>
              <a:t>工作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，他非常认真，所以老板很喜欢他。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传统服装</a:t>
            </a:r>
            <a:r>
              <a:rPr lang="zh-TW" altLang="en-US" dirty="0" smtClean="0">
                <a:solidFill>
                  <a:srgbClr val="FF0000"/>
                </a:solidFill>
              </a:rPr>
              <a:t>上</a:t>
            </a:r>
            <a:r>
              <a:rPr lang="zh-TW" altLang="en-US" dirty="0" smtClean="0"/>
              <a:t>，捷克有自己的传统衣服，而且每个地方都不一样。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400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靠</a:t>
            </a:r>
            <a:r>
              <a:rPr lang="en-US" altLang="zh-TW" dirty="0" smtClean="0"/>
              <a:t>…</a:t>
            </a:r>
            <a:r>
              <a:rPr lang="zh-CN" altLang="en-US" dirty="0"/>
              <a:t>为</a:t>
            </a:r>
            <a:r>
              <a:rPr lang="zh-TW" altLang="en-US" smtClean="0"/>
              <a:t>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在中国有些人</a:t>
            </a:r>
            <a:r>
              <a:rPr lang="zh-TW" altLang="en-US" dirty="0" smtClean="0">
                <a:solidFill>
                  <a:srgbClr val="FF0000"/>
                </a:solidFill>
              </a:rPr>
              <a:t>靠</a:t>
            </a:r>
            <a:r>
              <a:rPr lang="zh-TW" altLang="en-US" u="sng" dirty="0" smtClean="0"/>
              <a:t>捡垃圾</a:t>
            </a:r>
            <a:r>
              <a:rPr lang="zh-CN" altLang="en-US" dirty="0" smtClean="0">
                <a:solidFill>
                  <a:srgbClr val="FF0000"/>
                </a:solidFill>
              </a:rPr>
              <a:t>为</a:t>
            </a:r>
            <a:r>
              <a:rPr lang="zh-TW" altLang="en-US" dirty="0" smtClean="0">
                <a:solidFill>
                  <a:srgbClr val="FF0000"/>
                </a:solidFill>
              </a:rPr>
              <a:t>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他是一位中文老师，</a:t>
            </a:r>
            <a:r>
              <a:rPr lang="zh-TW" altLang="en-US" dirty="0" smtClean="0">
                <a:solidFill>
                  <a:srgbClr val="FF0000"/>
                </a:solidFill>
              </a:rPr>
              <a:t>靠</a:t>
            </a:r>
            <a:r>
              <a:rPr lang="zh-TW" altLang="en-US" u="sng" dirty="0" smtClean="0"/>
              <a:t>教中文</a:t>
            </a:r>
            <a:r>
              <a:rPr lang="zh-CN" altLang="en-US" dirty="0">
                <a:solidFill>
                  <a:srgbClr val="FF0000"/>
                </a:solidFill>
              </a:rPr>
              <a:t>为</a:t>
            </a:r>
            <a:r>
              <a:rPr lang="zh-TW" altLang="en-US" dirty="0" smtClean="0">
                <a:solidFill>
                  <a:srgbClr val="FF0000"/>
                </a:solidFill>
              </a:rPr>
              <a:t>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他唱歌非常好听，不知道以后会不会</a:t>
            </a:r>
            <a:r>
              <a:rPr lang="zh-TW" altLang="en-US" dirty="0" smtClean="0">
                <a:solidFill>
                  <a:srgbClr val="FF0000"/>
                </a:solidFill>
              </a:rPr>
              <a:t>靠</a:t>
            </a:r>
            <a:r>
              <a:rPr lang="zh-TW" altLang="en-US" u="sng" dirty="0" smtClean="0"/>
              <a:t>唱歌</a:t>
            </a:r>
            <a:r>
              <a:rPr lang="zh-CN" altLang="en-US" dirty="0">
                <a:solidFill>
                  <a:srgbClr val="FF0000"/>
                </a:solidFill>
              </a:rPr>
              <a:t>为</a:t>
            </a:r>
            <a:r>
              <a:rPr lang="zh-TW" altLang="en-US" dirty="0" smtClean="0">
                <a:solidFill>
                  <a:srgbClr val="FF0000"/>
                </a:solidFill>
              </a:rPr>
              <a:t>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他是</a:t>
            </a:r>
            <a:r>
              <a:rPr lang="zh-TW" altLang="en-US" dirty="0" smtClean="0">
                <a:solidFill>
                  <a:srgbClr val="FF0000"/>
                </a:solidFill>
              </a:rPr>
              <a:t>靠</a:t>
            </a:r>
            <a:r>
              <a:rPr lang="zh-TW" altLang="en-US" u="sng" dirty="0" smtClean="0"/>
              <a:t>开公共汽车</a:t>
            </a:r>
            <a:r>
              <a:rPr lang="zh-CN" altLang="en-US" dirty="0">
                <a:solidFill>
                  <a:srgbClr val="FF0000"/>
                </a:solidFill>
              </a:rPr>
              <a:t>为</a:t>
            </a:r>
            <a:r>
              <a:rPr lang="zh-TW" altLang="en-US" dirty="0" smtClean="0">
                <a:solidFill>
                  <a:srgbClr val="FF0000"/>
                </a:solidFill>
              </a:rPr>
              <a:t>生</a:t>
            </a:r>
            <a:r>
              <a:rPr lang="zh-TW" altLang="en-US" dirty="0" smtClean="0"/>
              <a:t>的司机，如果公共汽车坏了，他就不能工作了。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他出了一场车祸，现在躺在床上，</a:t>
            </a:r>
            <a:r>
              <a:rPr lang="zh-TW" altLang="en-US" dirty="0" smtClean="0">
                <a:solidFill>
                  <a:srgbClr val="FF0000"/>
                </a:solidFill>
              </a:rPr>
              <a:t>靠</a:t>
            </a:r>
            <a:r>
              <a:rPr lang="zh-TW" altLang="en-US" u="sng" dirty="0" smtClean="0"/>
              <a:t>机器</a:t>
            </a:r>
            <a:r>
              <a:rPr lang="zh-TW" altLang="en-US" dirty="0" smtClean="0">
                <a:solidFill>
                  <a:srgbClr val="FF0000"/>
                </a:solidFill>
              </a:rPr>
              <a:t>维生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420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实际上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…</a:t>
            </a:r>
            <a:r>
              <a:rPr lang="zh-TW" altLang="en-US" dirty="0" smtClean="0"/>
              <a:t>所以</a:t>
            </a:r>
            <a:r>
              <a:rPr lang="zh-TW" altLang="en-US" dirty="0" smtClean="0">
                <a:solidFill>
                  <a:srgbClr val="FF0000"/>
                </a:solidFill>
              </a:rPr>
              <a:t>实际上</a:t>
            </a:r>
            <a:r>
              <a:rPr lang="zh-TW" altLang="en-US" dirty="0" smtClean="0"/>
              <a:t>造成的浪费并没有你想象的那么大。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他看起来很高，</a:t>
            </a:r>
            <a:r>
              <a:rPr lang="zh-TW" altLang="en-US" dirty="0" smtClean="0">
                <a:solidFill>
                  <a:srgbClr val="FF0000"/>
                </a:solidFill>
              </a:rPr>
              <a:t>实际上</a:t>
            </a:r>
            <a:r>
              <a:rPr lang="zh-TW" altLang="en-US" dirty="0" smtClean="0"/>
              <a:t>是因为他穿着很高的鞋子。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他以为他这次考试是第一名，</a:t>
            </a:r>
            <a:r>
              <a:rPr lang="zh-TW" altLang="en-US" dirty="0" smtClean="0">
                <a:solidFill>
                  <a:srgbClr val="FF0000"/>
                </a:solidFill>
              </a:rPr>
              <a:t>实际上</a:t>
            </a:r>
            <a:r>
              <a:rPr lang="zh-TW" altLang="en-US" dirty="0" smtClean="0"/>
              <a:t>全班的同学都考很好，他并没有特别高分。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这辆车看起来非常贵，</a:t>
            </a:r>
            <a:r>
              <a:rPr lang="zh-TW" altLang="en-US" dirty="0" smtClean="0">
                <a:solidFill>
                  <a:srgbClr val="FF0000"/>
                </a:solidFill>
              </a:rPr>
              <a:t>实际上</a:t>
            </a:r>
            <a:r>
              <a:rPr lang="zh-TW" altLang="en-US" dirty="0" smtClean="0"/>
              <a:t>它只是一台中档车。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实际上</a:t>
            </a:r>
            <a:r>
              <a:rPr lang="zh-TW" altLang="en-US" dirty="0" smtClean="0"/>
              <a:t>他的手表是假的，只要两百块克朗。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537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一天有多少垃圾？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生活很方便，但是你有想过一天有多少垃圾吗？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goo.gl/JJKTA7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>
                <a:hlinkClick r:id="rId4"/>
              </a:rPr>
              <a:t>https://goo.gl/BAFmXH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20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不见得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我最讨厌一次性的东西，不但质量差，而且也</a:t>
            </a:r>
            <a:r>
              <a:rPr lang="zh-TW" altLang="en-US" dirty="0" smtClean="0">
                <a:solidFill>
                  <a:srgbClr val="FF0000"/>
                </a:solidFill>
              </a:rPr>
              <a:t>不见得</a:t>
            </a:r>
            <a:r>
              <a:rPr lang="zh-TW" altLang="en-US" dirty="0" smtClean="0"/>
              <a:t>卫生。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她虽然是捷克人，但是</a:t>
            </a:r>
            <a:r>
              <a:rPr lang="zh-TW" altLang="en-US" dirty="0" smtClean="0">
                <a:solidFill>
                  <a:srgbClr val="FF0000"/>
                </a:solidFill>
              </a:rPr>
              <a:t>不见得</a:t>
            </a:r>
            <a:r>
              <a:rPr lang="zh-TW" altLang="en-US" dirty="0" smtClean="0"/>
              <a:t>知道在捷克哪里可以买筷子。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贵的东西</a:t>
            </a:r>
            <a:r>
              <a:rPr lang="zh-TW" altLang="en-US" dirty="0" smtClean="0">
                <a:solidFill>
                  <a:srgbClr val="FF0000"/>
                </a:solidFill>
              </a:rPr>
              <a:t>不见得</a:t>
            </a:r>
            <a:r>
              <a:rPr lang="zh-TW" altLang="en-US" dirty="0" smtClean="0"/>
              <a:t>质量好，便宜的东西也不见得质量差。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A</a:t>
            </a:r>
            <a:r>
              <a:rPr lang="zh-TW" altLang="en-US" dirty="0" smtClean="0"/>
              <a:t>：那件店的衣服太贵了，一定没有人买。</a:t>
            </a:r>
            <a:endParaRPr lang="en-US" altLang="zh-TW" dirty="0" smtClean="0"/>
          </a:p>
          <a:p>
            <a:r>
              <a:rPr lang="en-US" altLang="zh-TW" dirty="0" smtClean="0"/>
              <a:t>B</a:t>
            </a:r>
            <a:r>
              <a:rPr lang="zh-TW" altLang="en-US" dirty="0" smtClean="0"/>
              <a:t>：</a:t>
            </a:r>
            <a:r>
              <a:rPr lang="zh-TW" altLang="en-US" dirty="0" smtClean="0">
                <a:solidFill>
                  <a:srgbClr val="FF0000"/>
                </a:solidFill>
              </a:rPr>
              <a:t>不见得</a:t>
            </a:r>
            <a:r>
              <a:rPr lang="zh-TW" altLang="en-US" dirty="0" smtClean="0"/>
              <a:t>，我们旁边的女生就买了三件。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给 </a:t>
            </a:r>
            <a:r>
              <a:rPr lang="en-US" altLang="zh-TW" dirty="0" smtClean="0"/>
              <a:t>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后来服务员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en-US" altLang="zh-TW" dirty="0" smtClean="0"/>
              <a:t>(</a:t>
            </a:r>
            <a:r>
              <a:rPr lang="zh-TW" altLang="en-US" dirty="0"/>
              <a:t>我</a:t>
            </a:r>
            <a:r>
              <a:rPr lang="en-US" altLang="zh-TW" dirty="0" smtClean="0"/>
              <a:t>)</a:t>
            </a:r>
            <a:r>
              <a:rPr lang="zh-TW" altLang="en-US" dirty="0" smtClean="0"/>
              <a:t>换了一双。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如果有什么问题，不用怕，我们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妳想办法。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我找不到我的课本，妳有时间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我找找吗？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这杯咖啡好像很贵，是谁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妳买的？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392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给</a:t>
            </a:r>
            <a:r>
              <a:rPr lang="en-US" altLang="zh-TW" dirty="0" smtClean="0"/>
              <a:t>VS</a:t>
            </a:r>
            <a:r>
              <a:rPr lang="zh-TW" altLang="en-US" dirty="0" smtClean="0"/>
              <a:t>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我</a:t>
            </a:r>
            <a:r>
              <a:rPr lang="zh-CN" altLang="en-US" dirty="0" smtClean="0">
                <a:solidFill>
                  <a:srgbClr val="FF0000"/>
                </a:solidFill>
              </a:rPr>
              <a:t>给</a:t>
            </a:r>
            <a:r>
              <a:rPr lang="zh-CN" altLang="en-US" dirty="0" smtClean="0"/>
              <a:t>他买了一瓶水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CN" altLang="en-US" dirty="0" smtClean="0"/>
              <a:t>我</a:t>
            </a:r>
            <a:r>
              <a:rPr lang="zh-CN" altLang="en-US" dirty="0" smtClean="0">
                <a:solidFill>
                  <a:srgbClr val="FF0000"/>
                </a:solidFill>
              </a:rPr>
              <a:t>帮</a:t>
            </a:r>
            <a:r>
              <a:rPr lang="zh-CN" altLang="en-US" dirty="0" smtClean="0"/>
              <a:t>他买了一瓶水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CN" altLang="en-US" dirty="0" smtClean="0"/>
              <a:t>这是我</a:t>
            </a:r>
            <a:r>
              <a:rPr lang="zh-CN" altLang="en-US" dirty="0" smtClean="0">
                <a:solidFill>
                  <a:srgbClr val="FF0000"/>
                </a:solidFill>
              </a:rPr>
              <a:t>给</a:t>
            </a:r>
            <a:r>
              <a:rPr lang="zh-CN" altLang="en-US" dirty="0" smtClean="0"/>
              <a:t>朋友买的礼物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CN" altLang="en-US" dirty="0" smtClean="0"/>
              <a:t>这是我</a:t>
            </a:r>
            <a:r>
              <a:rPr lang="zh-TW" altLang="en-US" dirty="0" smtClean="0">
                <a:solidFill>
                  <a:srgbClr val="FF0000"/>
                </a:solidFill>
              </a:rPr>
              <a:t>帮</a:t>
            </a:r>
            <a:r>
              <a:rPr lang="zh-CN" altLang="en-US" dirty="0" smtClean="0"/>
              <a:t>朋友买的礼</a:t>
            </a:r>
            <a:r>
              <a:rPr lang="zh-CN" altLang="en-US" dirty="0" smtClean="0"/>
              <a:t>物</a:t>
            </a:r>
            <a:r>
              <a:rPr lang="zh-TW" altLang="en-US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6421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</a:t>
            </a:r>
            <a:r>
              <a:rPr lang="zh-TW" altLang="en-US" dirty="0" smtClean="0"/>
              <a:t>不如</a:t>
            </a:r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这种</a:t>
            </a:r>
            <a:r>
              <a:rPr lang="zh-TW" altLang="en-US" u="sng" dirty="0" smtClean="0"/>
              <a:t>一次的筷子</a:t>
            </a:r>
            <a:r>
              <a:rPr lang="zh-TW" altLang="en-US" dirty="0" smtClean="0"/>
              <a:t>还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u="sng" dirty="0" smtClean="0"/>
              <a:t>传统的筷子</a:t>
            </a:r>
            <a:r>
              <a:rPr lang="zh-TW" altLang="en-US" dirty="0" smtClean="0"/>
              <a:t>呢！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u="sng" dirty="0" smtClean="0"/>
              <a:t>我的捷克文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u="sng" dirty="0" smtClean="0"/>
              <a:t>娃娃</a:t>
            </a:r>
            <a:r>
              <a:rPr lang="zh-TW" altLang="en-US" dirty="0" smtClean="0"/>
              <a:t>，因为她是捷克人。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这部</a:t>
            </a:r>
            <a:r>
              <a:rPr lang="zh-TW" altLang="en-US" u="sng" dirty="0" smtClean="0"/>
              <a:t>电影</a:t>
            </a:r>
            <a:r>
              <a:rPr lang="zh-TW" altLang="en-US" dirty="0" smtClean="0"/>
              <a:t>看起来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u="sng" dirty="0" smtClean="0"/>
              <a:t>小说</a:t>
            </a:r>
            <a:r>
              <a:rPr lang="zh-TW" altLang="en-US" dirty="0" smtClean="0"/>
              <a:t>有趣。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这一辆</a:t>
            </a:r>
            <a:r>
              <a:rPr lang="zh-TW" altLang="en-US" u="sng" dirty="0" smtClean="0"/>
              <a:t>高档的汽车</a:t>
            </a:r>
            <a:r>
              <a:rPr lang="zh-TW" altLang="en-US" dirty="0" smtClean="0"/>
              <a:t>很贵，但是速度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dirty="0" smtClean="0"/>
              <a:t>我的</a:t>
            </a:r>
            <a:r>
              <a:rPr lang="zh-TW" altLang="en-US" u="sng" dirty="0" smtClean="0"/>
              <a:t>中档的汽车</a:t>
            </a:r>
            <a:r>
              <a:rPr lang="zh-TW" altLang="en-US" dirty="0" smtClean="0"/>
              <a:t>快。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这间饭馆的美国菜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u="sng" dirty="0" smtClean="0"/>
              <a:t>那间饭馆的</a:t>
            </a:r>
            <a:r>
              <a:rPr lang="zh-TW" altLang="en-US" dirty="0" smtClean="0"/>
              <a:t>好吃，我们去吃那间吧。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71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妳病得简直快死了，妳今天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dirty="0" smtClean="0"/>
              <a:t>不要去上课了，快去医院吧！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今天天气很热，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dirty="0" smtClean="0"/>
              <a:t>我们去吃冰淇淋。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妳下午有课吗？如果没有课，</a:t>
            </a:r>
            <a:r>
              <a:rPr lang="zh-TW" altLang="en-US" dirty="0" smtClean="0">
                <a:solidFill>
                  <a:srgbClr val="FF0000"/>
                </a:solidFill>
              </a:rPr>
              <a:t>不如</a:t>
            </a:r>
            <a:r>
              <a:rPr lang="zh-TW" altLang="en-US" dirty="0" smtClean="0"/>
              <a:t>跟我们一起去看电影。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好死不如赖活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9181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尽管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尽管</a:t>
            </a:r>
            <a:r>
              <a:rPr lang="zh-TW" altLang="en-US" dirty="0" smtClean="0"/>
              <a:t>目前有些产品质量太差，但是使用一次性产品的这个方向是对的。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尽管</a:t>
            </a:r>
            <a:r>
              <a:rPr lang="zh-TW" altLang="en-US" dirty="0" smtClean="0"/>
              <a:t>学校的饭馆很难吃，但是我每个星期还是会去吃一次。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尽管</a:t>
            </a:r>
            <a:r>
              <a:rPr lang="zh-TW" altLang="en-US" dirty="0" smtClean="0"/>
              <a:t>外面下大雪，她还是出门跟男朋友约会。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她常常穿着她最喜欢的那件外套，</a:t>
            </a:r>
            <a:r>
              <a:rPr lang="zh-TW" altLang="en-US" dirty="0" smtClean="0">
                <a:solidFill>
                  <a:srgbClr val="FF0000"/>
                </a:solidFill>
              </a:rPr>
              <a:t>尽管</a:t>
            </a:r>
            <a:r>
              <a:rPr lang="zh-TW" altLang="en-US" dirty="0" smtClean="0"/>
              <a:t>天气很热。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她每天都喝一大杯可乐，</a:t>
            </a:r>
            <a:r>
              <a:rPr lang="zh-TW" altLang="en-US" dirty="0" smtClean="0">
                <a:solidFill>
                  <a:srgbClr val="FF0000"/>
                </a:solidFill>
              </a:rPr>
              <a:t>尽管</a:t>
            </a:r>
            <a:r>
              <a:rPr lang="zh-TW" altLang="en-US" dirty="0" smtClean="0"/>
              <a:t>她没有很多钱。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06087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Time duration+</a:t>
            </a:r>
            <a:r>
              <a:rPr lang="zh-TW" altLang="en-US" dirty="0" smtClean="0"/>
              <a:t>下来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一年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，得用掉多少竹子？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一个学期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，学生的中文变得很好。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Denis</a:t>
            </a:r>
            <a:r>
              <a:rPr lang="zh-TW" altLang="en-US" dirty="0" smtClean="0"/>
              <a:t>非常喜欢喝啤酒，一个晚上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喝了</a:t>
            </a:r>
            <a:r>
              <a:rPr lang="en-US" altLang="zh-TW" dirty="0" smtClean="0"/>
              <a:t>8</a:t>
            </a:r>
            <a:r>
              <a:rPr lang="zh-TW" altLang="en-US" dirty="0"/>
              <a:t>杯</a:t>
            </a:r>
            <a:r>
              <a:rPr lang="zh-TW" altLang="en-US" dirty="0" smtClean="0"/>
              <a:t>啤酒。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她正在减肥，一天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只吃一颗苹果，我觉得很不健康。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他暑假去台湾玩，两个星期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胖了三公斤。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146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难道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吗？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一次性产品就没有一点好处</a:t>
            </a:r>
            <a:r>
              <a:rPr lang="zh-TW" altLang="en-US" dirty="0" smtClean="0">
                <a:solidFill>
                  <a:srgbClr val="FF0000"/>
                </a:solidFill>
              </a:rPr>
              <a:t>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为什么妳不跟我们一起去看电影，</a:t>
            </a:r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妳不喜欢跟我们出去玩</a:t>
            </a:r>
            <a:r>
              <a:rPr lang="zh-TW" altLang="en-US" dirty="0" smtClean="0">
                <a:solidFill>
                  <a:srgbClr val="FF0000"/>
                </a:solidFill>
              </a:rPr>
              <a:t>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今天上课妳都没有说话，</a:t>
            </a:r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妳生病了</a:t>
            </a:r>
            <a:r>
              <a:rPr lang="zh-TW" altLang="en-US" dirty="0" smtClean="0">
                <a:solidFill>
                  <a:srgbClr val="FF0000"/>
                </a:solidFill>
              </a:rPr>
              <a:t>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妳不觉得学校的饭馆很难吃</a:t>
            </a:r>
            <a:r>
              <a:rPr lang="zh-TW" altLang="en-US" dirty="0" smtClean="0">
                <a:solidFill>
                  <a:srgbClr val="FF0000"/>
                </a:solidFill>
              </a:rPr>
              <a:t>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妳买的这一杯咖啡要两百克朗，</a:t>
            </a:r>
            <a:r>
              <a:rPr lang="zh-TW" altLang="en-US" dirty="0" smtClean="0">
                <a:solidFill>
                  <a:srgbClr val="FF0000"/>
                </a:solidFill>
              </a:rPr>
              <a:t>难道</a:t>
            </a:r>
            <a:r>
              <a:rPr lang="zh-TW" altLang="en-US" dirty="0" smtClean="0"/>
              <a:t>不觉得很贵</a:t>
            </a:r>
            <a:r>
              <a:rPr lang="zh-TW" altLang="en-US" dirty="0" smtClean="0">
                <a:solidFill>
                  <a:srgbClr val="FF0000"/>
                </a:solidFill>
              </a:rPr>
              <a:t>吗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672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1323</Words>
  <Application>Microsoft Office PowerPoint</Application>
  <PresentationFormat>如螢幕大小 (4:3)</PresentationFormat>
  <Paragraphs>156</Paragraphs>
  <Slides>16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壁窗</vt:lpstr>
      <vt:lpstr>Chinese VI</vt:lpstr>
      <vt:lpstr>不见得</vt:lpstr>
      <vt:lpstr>给 v.</vt:lpstr>
      <vt:lpstr>给VS帮</vt:lpstr>
      <vt:lpstr>A不如B</vt:lpstr>
      <vt:lpstr>不如</vt:lpstr>
      <vt:lpstr>尽管</vt:lpstr>
      <vt:lpstr>Time duration+下来</vt:lpstr>
      <vt:lpstr>难道…吗？</vt:lpstr>
      <vt:lpstr>PowerPoint 簡報</vt:lpstr>
      <vt:lpstr>以…来说…</vt:lpstr>
      <vt:lpstr>甚至(于)</vt:lpstr>
      <vt:lpstr>在…上</vt:lpstr>
      <vt:lpstr>靠…为生</vt:lpstr>
      <vt:lpstr>实际上</vt:lpstr>
      <vt:lpstr>一天有多少垃圾？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184</cp:revision>
  <dcterms:created xsi:type="dcterms:W3CDTF">2018-02-18T20:52:25Z</dcterms:created>
  <dcterms:modified xsi:type="dcterms:W3CDTF">2018-05-01T14:35:43Z</dcterms:modified>
</cp:coreProperties>
</file>