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78" r:id="rId3"/>
    <p:sldId id="279" r:id="rId4"/>
    <p:sldId id="288" r:id="rId5"/>
    <p:sldId id="280" r:id="rId6"/>
    <p:sldId id="289" r:id="rId7"/>
    <p:sldId id="281" r:id="rId8"/>
    <p:sldId id="282" r:id="rId9"/>
    <p:sldId id="283" r:id="rId10"/>
    <p:sldId id="290" r:id="rId11"/>
    <p:sldId id="291" r:id="rId12"/>
    <p:sldId id="284" r:id="rId13"/>
    <p:sldId id="292" r:id="rId14"/>
    <p:sldId id="285" r:id="rId15"/>
    <p:sldId id="286" r:id="rId16"/>
    <p:sldId id="287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660"/>
  </p:normalViewPr>
  <p:slideViewPr>
    <p:cSldViewPr>
      <p:cViewPr varScale="1">
        <p:scale>
          <a:sx n="88" d="100"/>
          <a:sy n="88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8BCBA9-FF08-4B47-B856-B514A652540E}" type="datetimeFigureOut">
              <a:rPr lang="zh-TW" altLang="en-US" smtClean="0"/>
              <a:t>2018/4/2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9A914-7FDC-4559-82E2-B1497720F790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1141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31304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Only positive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288413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含有“万一”、“突然”、“如果”等预设意味。</a:t>
            </a:r>
            <a:endParaRPr lang="en-US" altLang="zh-CN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万一：我觉得不会，但如果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一旦：如果她发生了，会怎么样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要做甚么</a:t>
            </a:r>
            <a:endParaRPr lang="en-US" altLang="zh-TW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31304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万一：我觉得不会，但如果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</a:t>
            </a:r>
            <a:endParaRPr lang="en-US" altLang="zh-TW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一旦：如果她发生了，会怎么样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要做甚么</a:t>
            </a:r>
            <a:endParaRPr lang="en-US" altLang="zh-TW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929822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31304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31304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3130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3130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“认为”只适用于对未来还未发生的事情进行的主观判断</a:t>
            </a:r>
            <a:endParaRPr lang="en-US" altLang="zh-CN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以为”适用于对已经发生的事情的一种主观猜测，同样也适用于将来发生的事情的一种预见。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3130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31304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31304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3130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认为很短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31304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31304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but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89738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2018/4/2</a:t>
            </a:fld>
            <a:endParaRPr lang="zh-TW" altLang="en-US" dirty="0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2018/4/2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2018/4/2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2018/4/2</a:t>
            </a:fld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2018/4/2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2018/4/2</a:t>
            </a:fld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2018/4/2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2018/4/2</a:t>
            </a:fld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2018/4/2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2018/4/2</a:t>
            </a:fld>
            <a:endParaRPr lang="zh-TW" altLang="en-US" dirty="0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dirty="0" smtClean="0"/>
              <a:t>单击图标以新增图片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2018/4/2</a:t>
            </a:fld>
            <a:endParaRPr lang="zh-TW" altLang="en-US" dirty="0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2018/4/2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67744" y="764704"/>
            <a:ext cx="6172200" cy="1894362"/>
          </a:xfrm>
        </p:spPr>
        <p:txBody>
          <a:bodyPr>
            <a:normAutofit/>
          </a:bodyPr>
          <a:lstStyle/>
          <a:p>
            <a:r>
              <a:rPr lang="en-US" altLang="zh-TW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Chinese VI</a:t>
            </a:r>
            <a:endParaRPr lang="zh-TW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86000" y="3140968"/>
            <a:ext cx="6172200" cy="3233954"/>
          </a:xfrm>
        </p:spPr>
        <p:txBody>
          <a:bodyPr>
            <a:normAutofit/>
          </a:bodyPr>
          <a:lstStyle/>
          <a:p>
            <a:pPr algn="ctr"/>
            <a:r>
              <a:rPr lang="zh-TW" altLang="en-US" sz="2800" dirty="0" smtClean="0"/>
              <a:t>陈堉杰</a:t>
            </a:r>
            <a:endParaRPr lang="en-US" altLang="zh-TW" sz="2800" dirty="0" smtClean="0"/>
          </a:p>
          <a:p>
            <a:pPr algn="ctr"/>
            <a:r>
              <a:rPr lang="en-US" altLang="zh-TW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Chényùjié</a:t>
            </a: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TW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 </a:t>
            </a:r>
            <a:r>
              <a:rPr lang="en-US" altLang="zh-TW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75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不过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他的成绩很好，</a:t>
            </a:r>
            <a:r>
              <a:rPr lang="zh-TW" altLang="en-US" dirty="0" smtClean="0">
                <a:solidFill>
                  <a:srgbClr val="FF0000"/>
                </a:solidFill>
              </a:rPr>
              <a:t>不过</a:t>
            </a:r>
            <a:r>
              <a:rPr lang="zh-TW" altLang="en-US" dirty="0" smtClean="0"/>
              <a:t>他的身体不好。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她的男朋友看起来很帅，</a:t>
            </a:r>
            <a:r>
              <a:rPr lang="zh-TW" altLang="en-US" dirty="0" smtClean="0">
                <a:solidFill>
                  <a:srgbClr val="FF0000"/>
                </a:solidFill>
              </a:rPr>
              <a:t>不过</a:t>
            </a:r>
            <a:r>
              <a:rPr lang="zh-TW" altLang="en-US" dirty="0" smtClean="0"/>
              <a:t>很矮。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66450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再</a:t>
            </a:r>
            <a:r>
              <a:rPr lang="en-US" altLang="zh-TW" dirty="0" err="1" smtClean="0"/>
              <a:t>adj</a:t>
            </a:r>
            <a:r>
              <a:rPr lang="zh-TW" altLang="en-US" dirty="0" smtClean="0"/>
              <a:t>不过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这些花</a:t>
            </a:r>
            <a:r>
              <a:rPr lang="zh-TW" altLang="en-US" dirty="0" smtClean="0">
                <a:solidFill>
                  <a:srgbClr val="FF0000"/>
                </a:solidFill>
              </a:rPr>
              <a:t>再</a:t>
            </a:r>
            <a:r>
              <a:rPr lang="zh-TW" altLang="en-US" u="sng" dirty="0" smtClean="0"/>
              <a:t>美丽</a:t>
            </a:r>
            <a:r>
              <a:rPr lang="zh-TW" altLang="en-US" dirty="0" smtClean="0">
                <a:solidFill>
                  <a:srgbClr val="FF0000"/>
                </a:solidFill>
              </a:rPr>
              <a:t>不过了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她的女朋友</a:t>
            </a:r>
            <a:r>
              <a:rPr lang="zh-TW" altLang="en-US" dirty="0" smtClean="0">
                <a:solidFill>
                  <a:srgbClr val="FF0000"/>
                </a:solidFill>
              </a:rPr>
              <a:t>再</a:t>
            </a:r>
            <a:r>
              <a:rPr lang="zh-TW" altLang="en-US" u="sng" dirty="0" smtClean="0"/>
              <a:t>漂亮</a:t>
            </a:r>
            <a:r>
              <a:rPr lang="zh-TW" altLang="en-US" dirty="0" smtClean="0">
                <a:solidFill>
                  <a:srgbClr val="FF0000"/>
                </a:solidFill>
              </a:rPr>
              <a:t>不过了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送这个礼物给她</a:t>
            </a:r>
            <a:r>
              <a:rPr lang="zh-TW" altLang="en-US" dirty="0" smtClean="0">
                <a:solidFill>
                  <a:srgbClr val="FF0000"/>
                </a:solidFill>
              </a:rPr>
              <a:t>再</a:t>
            </a:r>
            <a:r>
              <a:rPr lang="zh-TW" altLang="en-US" u="sng" dirty="0" smtClean="0"/>
              <a:t>好</a:t>
            </a:r>
            <a:r>
              <a:rPr lang="zh-TW" altLang="en-US" dirty="0" smtClean="0">
                <a:solidFill>
                  <a:srgbClr val="FF0000"/>
                </a:solidFill>
              </a:rPr>
              <a:t>不过了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老师教的中文</a:t>
            </a:r>
            <a:r>
              <a:rPr lang="zh-TW" altLang="en-US" dirty="0" smtClean="0">
                <a:solidFill>
                  <a:srgbClr val="FF0000"/>
                </a:solidFill>
              </a:rPr>
              <a:t>再</a:t>
            </a:r>
            <a:r>
              <a:rPr lang="zh-TW" altLang="en-US" u="sng" dirty="0" smtClean="0"/>
              <a:t>清楚</a:t>
            </a:r>
            <a:r>
              <a:rPr lang="zh-TW" altLang="en-US" dirty="0" smtClean="0">
                <a:solidFill>
                  <a:srgbClr val="FF0000"/>
                </a:solidFill>
              </a:rPr>
              <a:t>不过了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91395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一旦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…</a:t>
            </a:r>
            <a:r>
              <a:rPr lang="zh-TW" altLang="en-US" dirty="0" smtClean="0">
                <a:solidFill>
                  <a:srgbClr val="FF0000"/>
                </a:solidFill>
              </a:rPr>
              <a:t>一旦</a:t>
            </a:r>
            <a:r>
              <a:rPr lang="zh-TW" altLang="en-US" dirty="0" smtClean="0"/>
              <a:t>失火却可能烧死几十个甚至几百个人。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一旦</a:t>
            </a:r>
            <a:r>
              <a:rPr lang="zh-TW" altLang="en-US" dirty="0" smtClean="0"/>
              <a:t>发现小偷，请马上跟老师说。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/>
              <a:t>北京的交通规则我不熟</a:t>
            </a:r>
            <a:r>
              <a:rPr lang="zh-TW" altLang="en-US" dirty="0" smtClean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一旦</a:t>
            </a:r>
            <a:r>
              <a:rPr lang="zh-TW" altLang="en-US" dirty="0" smtClean="0"/>
              <a:t>出</a:t>
            </a:r>
            <a:r>
              <a:rPr lang="zh-TW" altLang="en-US" dirty="0"/>
              <a:t>了事，可就糟了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她很喜欢买旗袍，</a:t>
            </a:r>
            <a:r>
              <a:rPr lang="zh-TW" altLang="en-US" dirty="0" smtClean="0">
                <a:solidFill>
                  <a:srgbClr val="FF0000"/>
                </a:solidFill>
              </a:rPr>
              <a:t>一旦</a:t>
            </a:r>
            <a:r>
              <a:rPr lang="zh-TW" altLang="en-US" dirty="0" smtClean="0"/>
              <a:t>看到有人在卖旗袍，她都会买。</a:t>
            </a:r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3156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一旦</a:t>
            </a:r>
            <a:r>
              <a:rPr lang="en-US" altLang="zh-TW" dirty="0" smtClean="0"/>
              <a:t>VS</a:t>
            </a:r>
            <a:r>
              <a:rPr lang="zh-TW" altLang="en-US" dirty="0" smtClean="0"/>
              <a:t>万一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妳不要点太多菜，</a:t>
            </a:r>
            <a:r>
              <a:rPr lang="zh-TW" altLang="en-US" dirty="0" smtClean="0">
                <a:solidFill>
                  <a:srgbClr val="FF0000"/>
                </a:solidFill>
              </a:rPr>
              <a:t>万</a:t>
            </a:r>
            <a:r>
              <a:rPr lang="zh-TW" altLang="en-US" dirty="0">
                <a:solidFill>
                  <a:srgbClr val="FF0000"/>
                </a:solidFill>
              </a:rPr>
              <a:t>一</a:t>
            </a:r>
            <a:r>
              <a:rPr lang="zh-TW" altLang="en-US" dirty="0"/>
              <a:t>它很难吃，也不怕吃不完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*妳不要点太多菜，</a:t>
            </a:r>
            <a:r>
              <a:rPr lang="zh-TW" altLang="en-US" dirty="0">
                <a:solidFill>
                  <a:srgbClr val="FF0000"/>
                </a:solidFill>
              </a:rPr>
              <a:t>一旦</a:t>
            </a:r>
            <a:r>
              <a:rPr lang="zh-TW" altLang="en-US" dirty="0" smtClean="0"/>
              <a:t>它</a:t>
            </a:r>
            <a:r>
              <a:rPr lang="zh-TW" altLang="en-US" dirty="0"/>
              <a:t>很难吃，也不怕吃不完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一旦</a:t>
            </a:r>
            <a:r>
              <a:rPr lang="zh-TW" altLang="en-US" dirty="0" smtClean="0"/>
              <a:t>看见有卖可乐的店，她一定会买一瓶来喝。</a:t>
            </a:r>
            <a:endParaRPr lang="en-US" altLang="zh-TW" dirty="0" smtClean="0"/>
          </a:p>
          <a:p>
            <a:r>
              <a:rPr lang="zh-TW" altLang="en-US" dirty="0" smtClean="0">
                <a:solidFill>
                  <a:srgbClr val="FF0000"/>
                </a:solidFill>
              </a:rPr>
              <a:t>*万一</a:t>
            </a:r>
            <a:r>
              <a:rPr lang="zh-TW" altLang="en-US" dirty="0" smtClean="0"/>
              <a:t>看见有卖可乐的店，她一定会买一瓶来喝。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她去台湾玩却没有买保险，</a:t>
            </a:r>
            <a:r>
              <a:rPr lang="zh-TW" altLang="en-US" dirty="0" smtClean="0">
                <a:solidFill>
                  <a:srgbClr val="FF0000"/>
                </a:solidFill>
              </a:rPr>
              <a:t>一旦</a:t>
            </a:r>
            <a:r>
              <a:rPr lang="zh-TW" altLang="en-US" dirty="0" smtClean="0"/>
              <a:t>出了事，要花很多钱。</a:t>
            </a:r>
            <a:endParaRPr lang="en-US" altLang="zh-TW" dirty="0" smtClean="0"/>
          </a:p>
          <a:p>
            <a:r>
              <a:rPr lang="zh-TW" altLang="en-US" dirty="0" smtClean="0"/>
              <a:t>她去台湾玩却没有买保险，</a:t>
            </a:r>
            <a:r>
              <a:rPr lang="zh-TW" altLang="en-US" dirty="0" smtClean="0">
                <a:solidFill>
                  <a:srgbClr val="FF0000"/>
                </a:solidFill>
              </a:rPr>
              <a:t>万一</a:t>
            </a:r>
            <a:r>
              <a:rPr lang="zh-TW" altLang="en-US" dirty="0" smtClean="0"/>
              <a:t>出了事，要花很多钱。</a:t>
            </a:r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11357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甚至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和第五课一样。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3156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着想</a:t>
            </a:r>
            <a:r>
              <a:rPr lang="en-US" altLang="zh-TW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zhuó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xiǎng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TW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zháo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xiǎng</a:t>
            </a:r>
            <a:endParaRPr lang="zh-TW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我们锁大门主要还是从防盗这一点</a:t>
            </a:r>
            <a:r>
              <a:rPr lang="zh-TW" altLang="en-US" dirty="0" smtClean="0">
                <a:solidFill>
                  <a:srgbClr val="FF0000"/>
                </a:solidFill>
              </a:rPr>
              <a:t>着想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为了你的健康</a:t>
            </a:r>
            <a:r>
              <a:rPr lang="zh-TW" altLang="en-US" dirty="0" smtClean="0">
                <a:solidFill>
                  <a:srgbClr val="FF0000"/>
                </a:solidFill>
              </a:rPr>
              <a:t>着想</a:t>
            </a:r>
            <a:r>
              <a:rPr lang="zh-TW" altLang="en-US" dirty="0" smtClean="0"/>
              <a:t>，你应该要每天都吃早餐。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他是一位很好的男朋友，每次出门都为他的女朋友</a:t>
            </a:r>
            <a:r>
              <a:rPr lang="zh-TW" altLang="en-US" dirty="0" smtClean="0">
                <a:solidFill>
                  <a:srgbClr val="FF0000"/>
                </a:solidFill>
              </a:rPr>
              <a:t>着想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从环境保护</a:t>
            </a:r>
            <a:r>
              <a:rPr lang="zh-TW" altLang="en-US" dirty="0" smtClean="0">
                <a:solidFill>
                  <a:srgbClr val="FF0000"/>
                </a:solidFill>
              </a:rPr>
              <a:t>着想</a:t>
            </a:r>
            <a:r>
              <a:rPr lang="zh-TW" altLang="en-US" dirty="0" smtClean="0"/>
              <a:t>，我们不应该使用一次性产品。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3156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mtClean="0"/>
              <a:t>火災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TW" dirty="0"/>
          </a:p>
          <a:p>
            <a:r>
              <a:rPr lang="zh-TW" altLang="en-US" dirty="0" smtClean="0"/>
              <a:t>火災</a:t>
            </a:r>
            <a:r>
              <a:rPr lang="zh-TW" altLang="en-US" smtClean="0"/>
              <a:t>、火灾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9194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为了</a:t>
            </a:r>
            <a:r>
              <a:rPr lang="en-US" altLang="zh-TW" dirty="0" smtClean="0"/>
              <a:t>…</a:t>
            </a:r>
            <a:r>
              <a:rPr lang="zh-TW" altLang="en-US" dirty="0" smtClean="0"/>
              <a:t>才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141168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我们是</a:t>
            </a:r>
            <a:r>
              <a:rPr lang="zh-TW" altLang="en-US" dirty="0" smtClean="0">
                <a:solidFill>
                  <a:srgbClr val="FF0000"/>
                </a:solidFill>
              </a:rPr>
              <a:t>为了</a:t>
            </a:r>
            <a:r>
              <a:rPr lang="zh-TW" altLang="en-US" u="sng" dirty="0" smtClean="0"/>
              <a:t>学生的安全</a:t>
            </a:r>
            <a:r>
              <a:rPr lang="zh-TW" altLang="en-US" dirty="0" smtClean="0">
                <a:solidFill>
                  <a:srgbClr val="FF0000"/>
                </a:solidFill>
              </a:rPr>
              <a:t>才</a:t>
            </a:r>
            <a:r>
              <a:rPr lang="zh-TW" altLang="en-US" u="sng" dirty="0" smtClean="0"/>
              <a:t>锁门</a:t>
            </a:r>
            <a:r>
              <a:rPr lang="zh-TW" altLang="en-US" dirty="0" smtClean="0"/>
              <a:t>的。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他是</a:t>
            </a:r>
            <a:r>
              <a:rPr lang="zh-TW" altLang="en-US" dirty="0" smtClean="0">
                <a:solidFill>
                  <a:srgbClr val="FF0000"/>
                </a:solidFill>
              </a:rPr>
              <a:t>为了</a:t>
            </a:r>
            <a:r>
              <a:rPr lang="zh-TW" altLang="en-US" u="sng" dirty="0" smtClean="0"/>
              <a:t>通过考试</a:t>
            </a:r>
            <a:r>
              <a:rPr lang="zh-TW" altLang="en-US" dirty="0" smtClean="0">
                <a:solidFill>
                  <a:srgbClr val="FF0000"/>
                </a:solidFill>
              </a:rPr>
              <a:t>才</a:t>
            </a:r>
            <a:r>
              <a:rPr lang="zh-TW" altLang="en-US" u="sng" dirty="0" smtClean="0"/>
              <a:t>努力读书</a:t>
            </a:r>
            <a:r>
              <a:rPr lang="zh-TW" altLang="en-US" dirty="0" smtClean="0"/>
              <a:t>的。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老师是</a:t>
            </a:r>
            <a:r>
              <a:rPr lang="zh-TW" altLang="en-US" dirty="0" smtClean="0">
                <a:solidFill>
                  <a:srgbClr val="FF0000"/>
                </a:solidFill>
              </a:rPr>
              <a:t>为了</a:t>
            </a:r>
            <a:r>
              <a:rPr lang="zh-TW" altLang="en-US" dirty="0" smtClean="0"/>
              <a:t>帮助学生</a:t>
            </a:r>
            <a:r>
              <a:rPr lang="zh-TW" altLang="en-US" dirty="0" smtClean="0">
                <a:solidFill>
                  <a:srgbClr val="FF0000"/>
                </a:solidFill>
              </a:rPr>
              <a:t>才</a:t>
            </a:r>
            <a:r>
              <a:rPr lang="zh-TW" altLang="en-US" dirty="0" smtClean="0"/>
              <a:t>认真上课的。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她</a:t>
            </a:r>
            <a:r>
              <a:rPr lang="zh-TW" altLang="en-US" u="sng" dirty="0" smtClean="0"/>
              <a:t>是</a:t>
            </a:r>
            <a:r>
              <a:rPr lang="zh-TW" altLang="en-US" dirty="0" smtClean="0">
                <a:solidFill>
                  <a:srgbClr val="FF0000"/>
                </a:solidFill>
              </a:rPr>
              <a:t>为了</a:t>
            </a:r>
            <a:r>
              <a:rPr lang="zh-TW" altLang="en-US" dirty="0" smtClean="0"/>
              <a:t>和她的男朋友在一起</a:t>
            </a:r>
            <a:r>
              <a:rPr lang="zh-TW" altLang="en-US" dirty="0" smtClean="0">
                <a:solidFill>
                  <a:srgbClr val="FF0000"/>
                </a:solidFill>
              </a:rPr>
              <a:t>才</a:t>
            </a:r>
            <a:r>
              <a:rPr lang="zh-TW" altLang="en-US" dirty="0" smtClean="0"/>
              <a:t>去学校上课</a:t>
            </a:r>
            <a:r>
              <a:rPr lang="zh-TW" altLang="en-US" u="sng" dirty="0" smtClean="0"/>
              <a:t>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她不是</a:t>
            </a:r>
            <a:r>
              <a:rPr lang="zh-TW" altLang="en-US" dirty="0" smtClean="0">
                <a:solidFill>
                  <a:srgbClr val="FF0000"/>
                </a:solidFill>
              </a:rPr>
              <a:t>为了</a:t>
            </a:r>
            <a:r>
              <a:rPr lang="zh-TW" altLang="en-US" dirty="0" smtClean="0"/>
              <a:t>想学中文</a:t>
            </a:r>
            <a:r>
              <a:rPr lang="zh-TW" altLang="en-US" dirty="0" smtClean="0">
                <a:solidFill>
                  <a:srgbClr val="FF0000"/>
                </a:solidFill>
              </a:rPr>
              <a:t>才</a:t>
            </a:r>
            <a:r>
              <a:rPr lang="zh-TW" altLang="en-US" dirty="0" smtClean="0"/>
              <a:t>去学校上课的。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他还没拿到打工的钱，</a:t>
            </a:r>
            <a:r>
              <a:rPr lang="zh-TW" altLang="en-US" dirty="0" smtClean="0">
                <a:solidFill>
                  <a:srgbClr val="FF0000"/>
                </a:solidFill>
              </a:rPr>
              <a:t>为了</a:t>
            </a:r>
            <a:r>
              <a:rPr lang="zh-TW" altLang="en-US" dirty="0" smtClean="0"/>
              <a:t>省钱</a:t>
            </a:r>
            <a:r>
              <a:rPr lang="zh-TW" altLang="en-US" dirty="0" smtClean="0">
                <a:solidFill>
                  <a:srgbClr val="FF0000"/>
                </a:solidFill>
              </a:rPr>
              <a:t>才</a:t>
            </a:r>
            <a:r>
              <a:rPr lang="zh-TW" altLang="en-US" dirty="0" smtClean="0"/>
              <a:t>走路去学校。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0079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以为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你们总</a:t>
            </a:r>
            <a:r>
              <a:rPr lang="zh-TW" altLang="en-US" dirty="0" smtClean="0">
                <a:solidFill>
                  <a:srgbClr val="FF0000"/>
                </a:solidFill>
              </a:rPr>
              <a:t>以为</a:t>
            </a:r>
            <a:r>
              <a:rPr lang="zh-TW" altLang="en-US" dirty="0" smtClean="0"/>
              <a:t>只要外面的人进不来就安全了，</a:t>
            </a:r>
            <a:r>
              <a:rPr lang="zh-TW" altLang="en-US" u="sng" dirty="0" smtClean="0"/>
              <a:t>可是</a:t>
            </a:r>
            <a:r>
              <a:rPr lang="zh-TW" altLang="en-US" dirty="0" smtClean="0"/>
              <a:t>你们没想到里面的人出不去才更危险。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/>
              <a:t>我</a:t>
            </a:r>
            <a:r>
              <a:rPr lang="zh-TW" altLang="en-US" dirty="0" smtClean="0"/>
              <a:t>的室友早上五点看到我在玩计算机，</a:t>
            </a:r>
            <a:r>
              <a:rPr lang="zh-TW" altLang="en-US" dirty="0" smtClean="0">
                <a:solidFill>
                  <a:srgbClr val="FF0000"/>
                </a:solidFill>
              </a:rPr>
              <a:t>以为</a:t>
            </a:r>
            <a:r>
              <a:rPr lang="zh-TW" altLang="en-US" dirty="0" smtClean="0"/>
              <a:t>我很早起床，</a:t>
            </a:r>
            <a:r>
              <a:rPr lang="zh-TW" altLang="en-US" u="sng" dirty="0" smtClean="0"/>
              <a:t>其实</a:t>
            </a:r>
            <a:r>
              <a:rPr lang="zh-TW" altLang="en-US" dirty="0" smtClean="0"/>
              <a:t>我没有睡觉。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她</a:t>
            </a:r>
            <a:r>
              <a:rPr lang="zh-TW" altLang="en-US" dirty="0" smtClean="0">
                <a:solidFill>
                  <a:srgbClr val="FF0000"/>
                </a:solidFill>
              </a:rPr>
              <a:t>以为</a:t>
            </a:r>
            <a:r>
              <a:rPr lang="zh-TW" altLang="en-US" dirty="0" smtClean="0"/>
              <a:t>这次考试很简单，她可以全部通过，</a:t>
            </a:r>
            <a:r>
              <a:rPr lang="zh-TW" altLang="en-US" u="sng" dirty="0" smtClean="0"/>
              <a:t>但</a:t>
            </a:r>
            <a:r>
              <a:rPr lang="zh-TW" altLang="en-US" dirty="0" smtClean="0"/>
              <a:t>实际上很难。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她</a:t>
            </a:r>
            <a:r>
              <a:rPr lang="zh-TW" altLang="en-US" dirty="0" smtClean="0">
                <a:solidFill>
                  <a:srgbClr val="FF0000"/>
                </a:solidFill>
              </a:rPr>
              <a:t>以为</a:t>
            </a:r>
            <a:r>
              <a:rPr lang="zh-TW" altLang="en-US" dirty="0" smtClean="0"/>
              <a:t>她的男朋友很爱她，</a:t>
            </a:r>
            <a:r>
              <a:rPr lang="zh-TW" altLang="en-US" u="sng" dirty="0" smtClean="0"/>
              <a:t>但是</a:t>
            </a:r>
            <a:r>
              <a:rPr lang="zh-TW" altLang="en-US" dirty="0" smtClean="0"/>
              <a:t>据我所知，她的男朋友有很多女朋友。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3371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以为</a:t>
            </a:r>
            <a:r>
              <a:rPr lang="en-US" altLang="zh-TW" dirty="0" smtClean="0"/>
              <a:t>vs</a:t>
            </a:r>
            <a:r>
              <a:rPr lang="zh-TW" altLang="en-US" dirty="0" smtClean="0"/>
              <a:t>认为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我</a:t>
            </a:r>
            <a:r>
              <a:rPr lang="zh-TW" altLang="en-US" dirty="0" smtClean="0">
                <a:solidFill>
                  <a:srgbClr val="FF0000"/>
                </a:solidFill>
              </a:rPr>
              <a:t>以为</a:t>
            </a:r>
            <a:r>
              <a:rPr lang="zh-TW" altLang="en-US" dirty="0" smtClean="0"/>
              <a:t>我们可以成为朋友。</a:t>
            </a:r>
            <a:endParaRPr lang="en-US" altLang="zh-TW" dirty="0" smtClean="0"/>
          </a:p>
          <a:p>
            <a:r>
              <a:rPr lang="zh-TW" altLang="en-US" dirty="0" smtClean="0"/>
              <a:t>我</a:t>
            </a:r>
            <a:r>
              <a:rPr lang="zh-TW" altLang="en-US" dirty="0" smtClean="0">
                <a:solidFill>
                  <a:srgbClr val="FF0000"/>
                </a:solidFill>
              </a:rPr>
              <a:t>认为</a:t>
            </a:r>
            <a:r>
              <a:rPr lang="zh-TW" altLang="en-US" dirty="0" smtClean="0"/>
              <a:t>我们可以成为朋友。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*我</a:t>
            </a:r>
            <a:r>
              <a:rPr lang="zh-TW" altLang="en-US" dirty="0" smtClean="0">
                <a:solidFill>
                  <a:srgbClr val="FF0000"/>
                </a:solidFill>
              </a:rPr>
              <a:t>认为</a:t>
            </a:r>
            <a:r>
              <a:rPr lang="zh-TW" altLang="en-US" dirty="0" smtClean="0"/>
              <a:t>昨天下雨。</a:t>
            </a:r>
            <a:endParaRPr lang="en-US" altLang="zh-TW" dirty="0" smtClean="0"/>
          </a:p>
          <a:p>
            <a:r>
              <a:rPr lang="zh-TW" altLang="en-US" dirty="0" smtClean="0"/>
              <a:t>我</a:t>
            </a:r>
            <a:r>
              <a:rPr lang="zh-TW" altLang="en-US" dirty="0" smtClean="0">
                <a:solidFill>
                  <a:srgbClr val="FF0000"/>
                </a:solidFill>
              </a:rPr>
              <a:t>以为</a:t>
            </a:r>
            <a:r>
              <a:rPr lang="zh-TW" altLang="en-US" dirty="0" smtClean="0"/>
              <a:t>昨天下雨。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</a:t>
            </a:r>
            <a:r>
              <a:rPr lang="zh-TW" altLang="en-US" dirty="0" smtClean="0">
                <a:solidFill>
                  <a:srgbClr val="FF0000"/>
                </a:solidFill>
              </a:rPr>
              <a:t>认为</a:t>
            </a:r>
            <a:r>
              <a:rPr lang="zh-TW" altLang="en-US" dirty="0" smtClean="0"/>
              <a:t>明天会下雨。</a:t>
            </a:r>
            <a:endParaRPr lang="en-US" altLang="zh-TW" dirty="0" smtClean="0"/>
          </a:p>
          <a:p>
            <a:r>
              <a:rPr lang="zh-TW" altLang="en-US" dirty="0" smtClean="0"/>
              <a:t>我</a:t>
            </a:r>
            <a:r>
              <a:rPr lang="zh-TW" altLang="en-US" dirty="0" smtClean="0">
                <a:solidFill>
                  <a:srgbClr val="FF0000"/>
                </a:solidFill>
              </a:rPr>
              <a:t>以为</a:t>
            </a:r>
            <a:r>
              <a:rPr lang="zh-TW" altLang="en-US" dirty="0" smtClean="0"/>
              <a:t>明天会下雨。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2901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听说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我在这个单位工作二十几年了，从来没失过火，可是偷东西的事情却常</a:t>
            </a:r>
            <a:r>
              <a:rPr lang="zh-TW" altLang="en-US" dirty="0" smtClean="0">
                <a:solidFill>
                  <a:srgbClr val="FF0000"/>
                </a:solidFill>
              </a:rPr>
              <a:t>听说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</a:t>
            </a:r>
            <a:r>
              <a:rPr lang="zh-TW" altLang="en-US" dirty="0" smtClean="0">
                <a:solidFill>
                  <a:srgbClr val="FF0000"/>
                </a:solidFill>
              </a:rPr>
              <a:t>听说</a:t>
            </a:r>
            <a:r>
              <a:rPr lang="zh-TW" altLang="en-US" dirty="0" smtClean="0"/>
              <a:t>下学期会有两个从台湾来的新老师。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听说</a:t>
            </a:r>
            <a:r>
              <a:rPr lang="zh-TW" altLang="en-US" dirty="0" smtClean="0"/>
              <a:t>学校的宿舍有小偷，出门记得锁门。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听</a:t>
            </a:r>
            <a:r>
              <a:rPr lang="zh-TW" altLang="en-US" dirty="0" smtClean="0"/>
              <a:t>老师</a:t>
            </a:r>
            <a:r>
              <a:rPr lang="zh-TW" altLang="en-US" dirty="0" smtClean="0">
                <a:solidFill>
                  <a:srgbClr val="FF0000"/>
                </a:solidFill>
              </a:rPr>
              <a:t>说</a:t>
            </a:r>
            <a:r>
              <a:rPr lang="zh-TW" altLang="en-US" dirty="0" smtClean="0"/>
              <a:t>，这一题的题目期末考会考。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宿舍有小偷是真的吗？我没有</a:t>
            </a:r>
            <a:r>
              <a:rPr lang="zh-TW" altLang="en-US" dirty="0" smtClean="0">
                <a:solidFill>
                  <a:srgbClr val="FF0000"/>
                </a:solidFill>
              </a:rPr>
              <a:t>听说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3156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听说</a:t>
            </a:r>
            <a:r>
              <a:rPr lang="en-US" altLang="zh-TW" dirty="0" smtClean="0"/>
              <a:t>VS</a:t>
            </a:r>
            <a:r>
              <a:rPr lang="zh-TW" altLang="en-US" dirty="0" smtClean="0"/>
              <a:t>据说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没、曾经、已经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</a:t>
            </a:r>
            <a:r>
              <a:rPr lang="zh-TW" altLang="en-US" u="sng" dirty="0" smtClean="0"/>
              <a:t>没</a:t>
            </a:r>
            <a:r>
              <a:rPr lang="zh-TW" altLang="en-US" dirty="0" smtClean="0">
                <a:solidFill>
                  <a:srgbClr val="FF0000"/>
                </a:solidFill>
              </a:rPr>
              <a:t>听说</a:t>
            </a:r>
            <a:r>
              <a:rPr lang="zh-TW" altLang="en-US" dirty="0" smtClean="0"/>
              <a:t>她去过美国。</a:t>
            </a:r>
            <a:endParaRPr lang="en-US" altLang="zh-TW" dirty="0" smtClean="0"/>
          </a:p>
          <a:p>
            <a:r>
              <a:rPr lang="zh-TW" altLang="en-US" dirty="0" smtClean="0"/>
              <a:t>*我</a:t>
            </a:r>
            <a:r>
              <a:rPr lang="zh-TW" altLang="en-US" u="sng" dirty="0" smtClean="0"/>
              <a:t>没</a:t>
            </a:r>
            <a:r>
              <a:rPr lang="zh-TW" altLang="en-US" dirty="0" smtClean="0">
                <a:solidFill>
                  <a:srgbClr val="FF0000"/>
                </a:solidFill>
              </a:rPr>
              <a:t>据说</a:t>
            </a:r>
            <a:r>
              <a:rPr lang="zh-TW" altLang="en-US" dirty="0" smtClean="0"/>
              <a:t>她去过美国。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你知道明天有考试吗？</a:t>
            </a:r>
            <a:endParaRPr lang="en-US" altLang="zh-TW" dirty="0" smtClean="0"/>
          </a:p>
          <a:p>
            <a:r>
              <a:rPr lang="zh-TW" altLang="en-US" dirty="0" smtClean="0"/>
              <a:t>我</a:t>
            </a:r>
            <a:r>
              <a:rPr lang="zh-TW" altLang="en-US" u="sng" dirty="0" smtClean="0"/>
              <a:t>已经</a:t>
            </a:r>
            <a:r>
              <a:rPr lang="zh-TW" altLang="en-US" dirty="0" smtClean="0">
                <a:solidFill>
                  <a:srgbClr val="FF0000"/>
                </a:solidFill>
              </a:rPr>
              <a:t>听说</a:t>
            </a:r>
            <a:r>
              <a:rPr lang="zh-TW" altLang="en-US" dirty="0" smtClean="0"/>
              <a:t>了。</a:t>
            </a:r>
            <a:endParaRPr lang="en-US" altLang="zh-TW" dirty="0" smtClean="0"/>
          </a:p>
          <a:p>
            <a:r>
              <a:rPr lang="zh-TW" altLang="en-US" dirty="0" smtClean="0"/>
              <a:t>*我</a:t>
            </a:r>
            <a:r>
              <a:rPr lang="zh-TW" altLang="en-US" u="sng" dirty="0" smtClean="0"/>
              <a:t>已经</a:t>
            </a:r>
            <a:r>
              <a:rPr lang="zh-TW" altLang="en-US" dirty="0" smtClean="0">
                <a:solidFill>
                  <a:srgbClr val="FF0000"/>
                </a:solidFill>
              </a:rPr>
              <a:t>据说</a:t>
            </a:r>
            <a:r>
              <a:rPr lang="zh-TW" altLang="en-US" dirty="0" smtClean="0"/>
              <a:t>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u="sng" dirty="0" smtClean="0"/>
              <a:t>我</a:t>
            </a:r>
            <a:r>
              <a:rPr lang="zh-TW" altLang="en-US" dirty="0" smtClean="0">
                <a:solidFill>
                  <a:srgbClr val="FF0000"/>
                </a:solidFill>
              </a:rPr>
              <a:t>听说</a:t>
            </a:r>
            <a:r>
              <a:rPr lang="zh-TW" altLang="en-US" dirty="0" smtClean="0"/>
              <a:t>琦妮上星期生病了。</a:t>
            </a:r>
            <a:endParaRPr lang="en-US" altLang="zh-TW" dirty="0" smtClean="0"/>
          </a:p>
          <a:p>
            <a:r>
              <a:rPr lang="zh-TW" altLang="en-US" dirty="0" smtClean="0"/>
              <a:t>*</a:t>
            </a:r>
            <a:r>
              <a:rPr lang="zh-TW" altLang="en-US" u="sng" dirty="0" smtClean="0"/>
              <a:t>我</a:t>
            </a:r>
            <a:r>
              <a:rPr lang="zh-TW" altLang="en-US" dirty="0" smtClean="0">
                <a:solidFill>
                  <a:srgbClr val="FF0000"/>
                </a:solidFill>
              </a:rPr>
              <a:t>据说</a:t>
            </a:r>
            <a:r>
              <a:rPr lang="zh-TW" altLang="en-US" dirty="0" smtClean="0"/>
              <a:t>琦妮上星期生病了。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4777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固然</a:t>
            </a:r>
            <a:r>
              <a:rPr lang="en-US" altLang="zh-TW" dirty="0" smtClean="0"/>
              <a:t>…</a:t>
            </a:r>
            <a:r>
              <a:rPr lang="zh-TW" altLang="en-US" dirty="0" smtClean="0"/>
              <a:t>但是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小偷</a:t>
            </a:r>
            <a:r>
              <a:rPr lang="zh-TW" altLang="en-US" dirty="0" smtClean="0">
                <a:solidFill>
                  <a:srgbClr val="FF0000"/>
                </a:solidFill>
              </a:rPr>
              <a:t>固然</a:t>
            </a:r>
            <a:r>
              <a:rPr lang="zh-TW" altLang="en-US" dirty="0" smtClean="0"/>
              <a:t>应该防范，</a:t>
            </a:r>
            <a:r>
              <a:rPr lang="zh-TW" altLang="en-US" dirty="0" smtClean="0">
                <a:solidFill>
                  <a:srgbClr val="FF0000"/>
                </a:solidFill>
              </a:rPr>
              <a:t>但是</a:t>
            </a:r>
            <a:r>
              <a:rPr lang="zh-TW" altLang="en-US" dirty="0" smtClean="0"/>
              <a:t>火灾造成的伤害比偷窃严重得多。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准备考试</a:t>
            </a:r>
            <a:r>
              <a:rPr lang="zh-TW" altLang="en-US" dirty="0" smtClean="0">
                <a:solidFill>
                  <a:srgbClr val="FF0000"/>
                </a:solidFill>
              </a:rPr>
              <a:t>固然</a:t>
            </a:r>
            <a:r>
              <a:rPr lang="zh-TW" altLang="en-US" dirty="0" smtClean="0"/>
              <a:t>很好，</a:t>
            </a:r>
            <a:r>
              <a:rPr lang="zh-TW" altLang="en-US" dirty="0" smtClean="0">
                <a:solidFill>
                  <a:srgbClr val="FF0000"/>
                </a:solidFill>
              </a:rPr>
              <a:t>但是</a:t>
            </a:r>
            <a:r>
              <a:rPr lang="zh-TW" altLang="en-US" dirty="0" smtClean="0"/>
              <a:t>你不能不吃晚餐。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打工不要迟到</a:t>
            </a:r>
            <a:r>
              <a:rPr lang="zh-TW" altLang="en-US" dirty="0" smtClean="0">
                <a:solidFill>
                  <a:srgbClr val="FF0000"/>
                </a:solidFill>
              </a:rPr>
              <a:t>固然</a:t>
            </a:r>
            <a:r>
              <a:rPr lang="zh-TW" altLang="en-US" dirty="0" smtClean="0"/>
              <a:t>重要，</a:t>
            </a:r>
            <a:r>
              <a:rPr lang="zh-TW" altLang="en-US" dirty="0" smtClean="0">
                <a:solidFill>
                  <a:srgbClr val="FF0000"/>
                </a:solidFill>
              </a:rPr>
              <a:t>但是</a:t>
            </a:r>
            <a:r>
              <a:rPr lang="zh-TW" altLang="en-US" dirty="0" smtClean="0"/>
              <a:t>也要注意安全。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你说的我</a:t>
            </a:r>
            <a:r>
              <a:rPr lang="zh-TW" altLang="en-US" dirty="0" smtClean="0">
                <a:solidFill>
                  <a:srgbClr val="FF0000"/>
                </a:solidFill>
              </a:rPr>
              <a:t>固然</a:t>
            </a:r>
            <a:r>
              <a:rPr lang="zh-TW" altLang="en-US" dirty="0" smtClean="0"/>
              <a:t>很喜欢，</a:t>
            </a:r>
            <a:r>
              <a:rPr lang="zh-TW" altLang="en-US" dirty="0" smtClean="0">
                <a:solidFill>
                  <a:srgbClr val="FF0000"/>
                </a:solidFill>
              </a:rPr>
              <a:t>但是</a:t>
            </a:r>
            <a:r>
              <a:rPr lang="zh-TW" altLang="en-US" dirty="0" smtClean="0"/>
              <a:t>他才是老板，他说可以我们才能做。</a:t>
            </a:r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3156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顶多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小偷</a:t>
            </a:r>
            <a:r>
              <a:rPr lang="zh-TW" altLang="en-US" dirty="0" smtClean="0">
                <a:solidFill>
                  <a:srgbClr val="FF0000"/>
                </a:solidFill>
              </a:rPr>
              <a:t>顶多</a:t>
            </a:r>
            <a:r>
              <a:rPr lang="zh-TW" altLang="en-US" dirty="0" smtClean="0"/>
              <a:t>不过偷个照相机或偷点现金，但是一旦失火却可能烧死几十个甚至几百个人。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这间饭馆很小，</a:t>
            </a:r>
            <a:r>
              <a:rPr lang="zh-TW" altLang="en-US" dirty="0" smtClean="0">
                <a:solidFill>
                  <a:srgbClr val="FF0000"/>
                </a:solidFill>
              </a:rPr>
              <a:t>顶多</a:t>
            </a:r>
            <a:r>
              <a:rPr lang="zh-TW" altLang="en-US" dirty="0" smtClean="0"/>
              <a:t>坐十个人就满了。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你能帮我一个忙吗？</a:t>
            </a:r>
            <a:r>
              <a:rPr lang="zh-TW" altLang="en-US" dirty="0" smtClean="0">
                <a:solidFill>
                  <a:srgbClr val="FF0000"/>
                </a:solidFill>
              </a:rPr>
              <a:t>顶多</a:t>
            </a:r>
            <a:r>
              <a:rPr lang="zh-TW" altLang="en-US" dirty="0" smtClean="0"/>
              <a:t>花你半个小时。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图书馆离车站很近，</a:t>
            </a:r>
            <a:r>
              <a:rPr lang="zh-TW" altLang="en-US" dirty="0" smtClean="0">
                <a:solidFill>
                  <a:srgbClr val="FF0000"/>
                </a:solidFill>
              </a:rPr>
              <a:t>顶多</a:t>
            </a:r>
            <a:r>
              <a:rPr lang="zh-TW" altLang="en-US" dirty="0" smtClean="0"/>
              <a:t>走十分钟就到了。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3156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不过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小偷顶多</a:t>
            </a:r>
            <a:r>
              <a:rPr lang="zh-TW" altLang="en-US" dirty="0" smtClean="0">
                <a:solidFill>
                  <a:srgbClr val="FF0000"/>
                </a:solidFill>
              </a:rPr>
              <a:t>不过</a:t>
            </a:r>
            <a:r>
              <a:rPr lang="zh-TW" altLang="en-US" dirty="0" smtClean="0"/>
              <a:t>偷个照相机或偷点现金。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你</a:t>
            </a:r>
            <a:r>
              <a:rPr lang="zh-TW" altLang="en-US" dirty="0" smtClean="0">
                <a:solidFill>
                  <a:srgbClr val="FF0000"/>
                </a:solidFill>
              </a:rPr>
              <a:t>不过</a:t>
            </a:r>
            <a:r>
              <a:rPr lang="zh-TW" altLang="en-US" dirty="0" smtClean="0"/>
              <a:t>出去玩三天，就花了三万克朗。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我才离开</a:t>
            </a:r>
            <a:r>
              <a:rPr lang="zh-TW" altLang="en-US" dirty="0" smtClean="0">
                <a:solidFill>
                  <a:srgbClr val="FF0000"/>
                </a:solidFill>
              </a:rPr>
              <a:t>不过</a:t>
            </a:r>
            <a:r>
              <a:rPr lang="zh-TW" altLang="en-US" dirty="0" smtClean="0"/>
              <a:t>三分钟，手机就不见了。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这间饭馆的啤酒</a:t>
            </a:r>
            <a:r>
              <a:rPr lang="zh-TW" altLang="en-US" dirty="0" smtClean="0">
                <a:solidFill>
                  <a:srgbClr val="FF0000"/>
                </a:solidFill>
              </a:rPr>
              <a:t>不过</a:t>
            </a:r>
            <a:r>
              <a:rPr lang="zh-TW" altLang="en-US" dirty="0" smtClean="0"/>
              <a:t>十块，可以多喝一杯。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不过</a:t>
            </a:r>
            <a:r>
              <a:rPr lang="zh-TW" altLang="en-US" dirty="0" smtClean="0"/>
              <a:t>是个孩子，你不要生气了。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3156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</TotalTime>
  <Words>1201</Words>
  <Application>Microsoft Office PowerPoint</Application>
  <PresentationFormat>如螢幕大小 (4:3)</PresentationFormat>
  <Paragraphs>154</Paragraphs>
  <Slides>16</Slides>
  <Notes>15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壁窗</vt:lpstr>
      <vt:lpstr>Chinese VI</vt:lpstr>
      <vt:lpstr>为了…才…</vt:lpstr>
      <vt:lpstr>以为</vt:lpstr>
      <vt:lpstr>以为vs认为</vt:lpstr>
      <vt:lpstr>听说</vt:lpstr>
      <vt:lpstr>听说VS据说</vt:lpstr>
      <vt:lpstr>固然…但是…</vt:lpstr>
      <vt:lpstr>顶多</vt:lpstr>
      <vt:lpstr>不过</vt:lpstr>
      <vt:lpstr>不过</vt:lpstr>
      <vt:lpstr>再adj不过</vt:lpstr>
      <vt:lpstr>一旦</vt:lpstr>
      <vt:lpstr>一旦VS万一</vt:lpstr>
      <vt:lpstr>甚至</vt:lpstr>
      <vt:lpstr>着想zhuó xiǎng/zháo xiǎng</vt:lpstr>
      <vt:lpstr>火災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Chinese VI</dc:title>
  <dc:creator>user</dc:creator>
  <cp:lastModifiedBy>user</cp:lastModifiedBy>
  <cp:revision>216</cp:revision>
  <dcterms:created xsi:type="dcterms:W3CDTF">2018-02-18T20:52:25Z</dcterms:created>
  <dcterms:modified xsi:type="dcterms:W3CDTF">2018-04-02T17:15:02Z</dcterms:modified>
</cp:coreProperties>
</file>