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68" r:id="rId16"/>
    <p:sldId id="272" r:id="rId17"/>
    <p:sldId id="269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>
      <p:cViewPr varScale="1">
        <p:scale>
          <a:sx n="73" d="100"/>
          <a:sy n="73" d="100"/>
        </p:scale>
        <p:origin x="10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BCBA9-FF08-4B47-B856-B514A652540E}" type="datetimeFigureOut">
              <a:rPr lang="zh-TW" altLang="en-US" smtClean="0"/>
              <a:t>2018/4/10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9A914-7FDC-4559-82E2-B1497720F790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14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Sentence</a:t>
            </a:r>
            <a:r>
              <a:rPr lang="en-US" altLang="zh-TW" baseline="0" dirty="0" smtClean="0"/>
              <a:t> order must at first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2343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不想这么做，但是没有其他的替代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0627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(</a:t>
            </a:r>
            <a:r>
              <a:rPr lang="zh-TW" altLang="en-US" dirty="0" smtClean="0"/>
              <a:t>应该是，但不是</a:t>
            </a:r>
            <a:r>
              <a:rPr lang="en-US" altLang="zh-TW" dirty="0" smtClean="0"/>
              <a:t>)</a:t>
            </a:r>
            <a:r>
              <a:rPr lang="zh-TW" altLang="en-US" dirty="0" smtClean="0"/>
              <a:t>不但不</a:t>
            </a:r>
            <a:r>
              <a:rPr lang="en-US" altLang="zh-TW" dirty="0" smtClean="0"/>
              <a:t>…</a:t>
            </a:r>
            <a:r>
              <a:rPr lang="zh-TW" altLang="en-US" dirty="0" smtClean="0"/>
              <a:t> 反而</a:t>
            </a:r>
            <a:r>
              <a:rPr lang="en-US" altLang="zh-TW" dirty="0" smtClean="0"/>
              <a:t>…(</a:t>
            </a:r>
            <a:r>
              <a:rPr lang="zh-TW" altLang="en-US" dirty="0" smtClean="0"/>
              <a:t>与先前相反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9359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想办法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让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某种情形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或事情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发生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，但是不行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符合社會經驗，及個人的心情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3996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只要是、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指某个范围内的一切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99501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举凡所有的事、无论什么事情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57806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r>
              <a:rPr lang="en-US" altLang="zh-TW" dirty="0" smtClean="0"/>
              <a:t>Condition</a:t>
            </a:r>
          </a:p>
          <a:p>
            <a:pPr fontAlgn="t"/>
            <a:r>
              <a:rPr lang="zh-TW" altLang="en-US" dirty="0" smtClean="0"/>
              <a:t>制度、帮助、影响、条件、情况</a:t>
            </a:r>
            <a:r>
              <a:rPr lang="en-US" altLang="zh-TW" dirty="0" smtClean="0"/>
              <a:t>	</a:t>
            </a:r>
            <a:endParaRPr lang="en-US" altLang="zh-TW" dirty="0" smtClean="0">
              <a:effectLst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78976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表示在某个地方的上面，也可表示范围、方面或者条件。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79155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https://www.youtube.com/watch?v=cFAn1yErFNU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2018/4/10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2018/4/10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2018/4/10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2018/4/10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2018/4/10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2018/4/10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2018/4/10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2018/4/10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2018/4/10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2018/4/10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2018/4/10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2018/4/10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VI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7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不是</a:t>
            </a:r>
            <a:r>
              <a:rPr lang="en-US" altLang="zh-TW" dirty="0" smtClean="0"/>
              <a:t>A</a:t>
            </a:r>
            <a:r>
              <a:rPr lang="zh-TW" altLang="en-US" dirty="0" smtClean="0"/>
              <a:t>，而是</a:t>
            </a:r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找不到工作并</a:t>
            </a: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 smtClean="0"/>
              <a:t>一定</a:t>
            </a:r>
            <a:r>
              <a:rPr lang="zh-TW" altLang="en-US" dirty="0" smtClean="0">
                <a:solidFill>
                  <a:srgbClr val="FF0000"/>
                </a:solidFill>
              </a:rPr>
              <a:t>是</a:t>
            </a:r>
            <a:r>
              <a:rPr lang="zh-TW" altLang="en-US" dirty="0" smtClean="0"/>
              <a:t>他们懒，</a:t>
            </a:r>
            <a:r>
              <a:rPr lang="zh-TW" altLang="en-US" dirty="0" smtClean="0">
                <a:solidFill>
                  <a:srgbClr val="FF0000"/>
                </a:solidFill>
              </a:rPr>
              <a:t>而是</a:t>
            </a:r>
            <a:r>
              <a:rPr lang="zh-TW" altLang="en-US" dirty="0" smtClean="0"/>
              <a:t>社会制度不合理。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你没有通过这次考试</a:t>
            </a:r>
            <a:r>
              <a:rPr lang="zh-TW" altLang="en-US" dirty="0" smtClean="0">
                <a:solidFill>
                  <a:srgbClr val="FF0000"/>
                </a:solidFill>
              </a:rPr>
              <a:t>不是</a:t>
            </a:r>
            <a:r>
              <a:rPr lang="zh-TW" altLang="en-US" dirty="0" smtClean="0"/>
              <a:t>因为你笨，</a:t>
            </a:r>
            <a:r>
              <a:rPr lang="zh-TW" altLang="en-US" dirty="0" smtClean="0">
                <a:solidFill>
                  <a:srgbClr val="FF0000"/>
                </a:solidFill>
              </a:rPr>
              <a:t>而是</a:t>
            </a:r>
            <a:r>
              <a:rPr lang="zh-TW" altLang="en-US" dirty="0" smtClean="0"/>
              <a:t>因为你没有读书。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地上有水</a:t>
            </a:r>
            <a:r>
              <a:rPr lang="zh-TW" altLang="en-US" dirty="0" smtClean="0">
                <a:solidFill>
                  <a:srgbClr val="FF0000"/>
                </a:solidFill>
              </a:rPr>
              <a:t>不是</a:t>
            </a:r>
            <a:r>
              <a:rPr lang="zh-TW" altLang="en-US" dirty="0" smtClean="0"/>
              <a:t>因为下雨，</a:t>
            </a:r>
            <a:r>
              <a:rPr lang="zh-TW" altLang="en-US" dirty="0" smtClean="0">
                <a:solidFill>
                  <a:srgbClr val="FF0000"/>
                </a:solidFill>
              </a:rPr>
              <a:t>而是</a:t>
            </a:r>
            <a:r>
              <a:rPr lang="zh-TW" altLang="en-US" dirty="0" smtClean="0"/>
              <a:t>因为他的饮料倒了。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不是</a:t>
            </a:r>
            <a:r>
              <a:rPr lang="zh-TW" altLang="en-US" dirty="0" smtClean="0"/>
              <a:t>怕黑，</a:t>
            </a:r>
            <a:r>
              <a:rPr lang="zh-TW" altLang="en-US" dirty="0" smtClean="0">
                <a:solidFill>
                  <a:srgbClr val="FF0000"/>
                </a:solidFill>
              </a:rPr>
              <a:t>而是</a:t>
            </a:r>
            <a:r>
              <a:rPr lang="zh-TW" altLang="en-US" dirty="0" smtClean="0"/>
              <a:t>怕一个人。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33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免不了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任何一个社会都</a:t>
            </a:r>
            <a:r>
              <a:rPr lang="zh-TW" altLang="en-US" dirty="0" smtClean="0">
                <a:solidFill>
                  <a:srgbClr val="FF0000"/>
                </a:solidFill>
              </a:rPr>
              <a:t>免不了</a:t>
            </a:r>
            <a:r>
              <a:rPr lang="zh-TW" altLang="en-US" dirty="0" smtClean="0"/>
              <a:t>有竞争。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今天是他第一次做这个工作，做错事是</a:t>
            </a:r>
            <a:r>
              <a:rPr lang="zh-TW" altLang="en-US" dirty="0" smtClean="0">
                <a:solidFill>
                  <a:srgbClr val="FF0000"/>
                </a:solidFill>
              </a:rPr>
              <a:t>免不了</a:t>
            </a:r>
            <a:r>
              <a:rPr lang="zh-TW" altLang="en-US" u="sng" dirty="0" smtClean="0"/>
              <a:t>的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在中国的新年，送礼物给家人是</a:t>
            </a:r>
            <a:r>
              <a:rPr lang="zh-TW" altLang="en-US" dirty="0" smtClean="0">
                <a:solidFill>
                  <a:srgbClr val="FF0000"/>
                </a:solidFill>
              </a:rPr>
              <a:t>免不了</a:t>
            </a:r>
            <a:r>
              <a:rPr lang="zh-TW" altLang="en-US" dirty="0" smtClean="0"/>
              <a:t>的</a:t>
            </a:r>
            <a:r>
              <a:rPr lang="zh-TW" altLang="en-US" u="sng" dirty="0" smtClean="0"/>
              <a:t>活动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生日的时候，大家</a:t>
            </a:r>
            <a:r>
              <a:rPr lang="zh-TW" altLang="en-US" dirty="0" smtClean="0">
                <a:solidFill>
                  <a:srgbClr val="FF0000"/>
                </a:solidFill>
              </a:rPr>
              <a:t>免不了</a:t>
            </a:r>
            <a:r>
              <a:rPr lang="zh-TW" altLang="en-US" dirty="0" smtClean="0"/>
              <a:t>去好吃的饭馆吃饭。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*他的母亲生病了，</a:t>
            </a:r>
            <a:r>
              <a:rPr lang="zh-TW" altLang="en-US" dirty="0" smtClean="0">
                <a:solidFill>
                  <a:srgbClr val="FF0000"/>
                </a:solidFill>
              </a:rPr>
              <a:t>免不了</a:t>
            </a:r>
            <a:r>
              <a:rPr lang="zh-TW" altLang="en-US" dirty="0" smtClean="0"/>
              <a:t>难过。</a:t>
            </a:r>
            <a:endParaRPr lang="en-US" altLang="zh-TW" dirty="0"/>
          </a:p>
          <a:p>
            <a:r>
              <a:rPr lang="zh-TW" altLang="en-US" dirty="0" smtClean="0"/>
              <a:t>他的母亲生病了，免不了</a:t>
            </a:r>
            <a:r>
              <a:rPr lang="zh-TW" altLang="en-US" u="sng" dirty="0" smtClean="0"/>
              <a:t>有</a:t>
            </a:r>
            <a:r>
              <a:rPr lang="zh-TW" altLang="en-US" dirty="0" smtClean="0"/>
              <a:t>点难过。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33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表面上</a:t>
            </a:r>
            <a:r>
              <a:rPr lang="en-US" altLang="zh-TW" dirty="0" smtClean="0"/>
              <a:t>…</a:t>
            </a:r>
            <a:r>
              <a:rPr lang="zh-TW" altLang="en-US" dirty="0" smtClean="0"/>
              <a:t>，其实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这种</a:t>
            </a:r>
            <a:r>
              <a:rPr lang="zh-TW" altLang="en-US" dirty="0" smtClean="0">
                <a:solidFill>
                  <a:srgbClr val="FF0000"/>
                </a:solidFill>
              </a:rPr>
              <a:t>表面上</a:t>
            </a:r>
            <a:r>
              <a:rPr lang="zh-TW" altLang="en-US" dirty="0" smtClean="0"/>
              <a:t>看起来充满同情心的做法</a:t>
            </a:r>
            <a:r>
              <a:rPr lang="zh-TW" altLang="en-US" dirty="0" smtClean="0">
                <a:solidFill>
                  <a:srgbClr val="FF0000"/>
                </a:solidFill>
              </a:rPr>
              <a:t>其实</a:t>
            </a:r>
            <a:r>
              <a:rPr lang="zh-TW" altLang="en-US" dirty="0" smtClean="0"/>
              <a:t>是阻碍社会发展的。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表面上</a:t>
            </a:r>
            <a:r>
              <a:rPr lang="zh-TW" altLang="en-US" dirty="0" smtClean="0"/>
              <a:t>看起来对期末考试很有信心，</a:t>
            </a:r>
            <a:r>
              <a:rPr lang="zh-TW" altLang="en-US" dirty="0" smtClean="0">
                <a:solidFill>
                  <a:srgbClr val="FF0000"/>
                </a:solidFill>
              </a:rPr>
              <a:t>其实</a:t>
            </a:r>
            <a:r>
              <a:rPr lang="zh-TW" altLang="en-US" dirty="0" smtClean="0"/>
              <a:t>他没有读书。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表面上</a:t>
            </a:r>
            <a:r>
              <a:rPr lang="zh-TW" altLang="en-US" dirty="0" smtClean="0"/>
              <a:t>很想和你做朋友，</a:t>
            </a:r>
            <a:r>
              <a:rPr lang="zh-TW" altLang="en-US" dirty="0" smtClean="0">
                <a:solidFill>
                  <a:srgbClr val="FF0000"/>
                </a:solidFill>
              </a:rPr>
              <a:t>其实</a:t>
            </a:r>
            <a:r>
              <a:rPr lang="zh-TW" altLang="en-US" dirty="0" smtClean="0"/>
              <a:t>他很讨厌你。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表面上</a:t>
            </a:r>
            <a:r>
              <a:rPr lang="zh-TW" altLang="en-US" dirty="0" smtClean="0"/>
              <a:t>什么都不知道，</a:t>
            </a:r>
            <a:r>
              <a:rPr lang="zh-TW" altLang="en-US" dirty="0" smtClean="0">
                <a:solidFill>
                  <a:srgbClr val="FF0000"/>
                </a:solidFill>
              </a:rPr>
              <a:t>其实</a:t>
            </a:r>
            <a:r>
              <a:rPr lang="zh-TW" altLang="en-US" dirty="0" smtClean="0"/>
              <a:t>所有的事情都是他说的。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33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凡是</a:t>
            </a:r>
            <a:r>
              <a:rPr lang="en-US" altLang="zh-TW" dirty="0" smtClean="0"/>
              <a:t>…</a:t>
            </a:r>
            <a:r>
              <a:rPr lang="zh-TW" altLang="en-US" dirty="0" smtClean="0"/>
              <a:t>都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凡是</a:t>
            </a:r>
            <a:r>
              <a:rPr lang="zh-TW" altLang="en-US" dirty="0" smtClean="0"/>
              <a:t>觉得竞争不合理的人</a:t>
            </a:r>
            <a:r>
              <a:rPr lang="zh-TW" altLang="en-US" dirty="0" smtClean="0">
                <a:solidFill>
                  <a:srgbClr val="FF0000"/>
                </a:solidFill>
              </a:rPr>
              <a:t>都</a:t>
            </a:r>
            <a:r>
              <a:rPr lang="zh-TW" altLang="en-US" dirty="0" smtClean="0"/>
              <a:t>是失败的人。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在台湾，</a:t>
            </a:r>
            <a:r>
              <a:rPr lang="zh-TW" altLang="en-US" dirty="0" smtClean="0">
                <a:solidFill>
                  <a:srgbClr val="FF0000"/>
                </a:solidFill>
              </a:rPr>
              <a:t>凡是</a:t>
            </a:r>
            <a:r>
              <a:rPr lang="zh-TW" altLang="en-US" dirty="0" smtClean="0"/>
              <a:t>十八岁的人</a:t>
            </a:r>
            <a:r>
              <a:rPr lang="zh-TW" altLang="en-US" dirty="0" smtClean="0">
                <a:solidFill>
                  <a:srgbClr val="FF0000"/>
                </a:solidFill>
              </a:rPr>
              <a:t>都</a:t>
            </a:r>
            <a:r>
              <a:rPr lang="zh-TW" altLang="en-US" dirty="0" smtClean="0"/>
              <a:t>可以喝酒。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凡是</a:t>
            </a:r>
            <a:r>
              <a:rPr lang="zh-TW" altLang="en-US" dirty="0" smtClean="0"/>
              <a:t>你不懂的问题</a:t>
            </a:r>
            <a:r>
              <a:rPr lang="zh-TW" altLang="en-US" dirty="0" smtClean="0">
                <a:solidFill>
                  <a:srgbClr val="FF0000"/>
                </a:solidFill>
              </a:rPr>
              <a:t>都</a:t>
            </a:r>
            <a:r>
              <a:rPr lang="zh-TW" altLang="en-US" dirty="0" smtClean="0"/>
              <a:t>可以问老师。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凡是</a:t>
            </a:r>
            <a:r>
              <a:rPr lang="zh-TW" altLang="en-US" dirty="0" smtClean="0"/>
              <a:t>他想要的东西，他的爸爸</a:t>
            </a:r>
            <a:r>
              <a:rPr lang="zh-TW" altLang="en-US" dirty="0" smtClean="0">
                <a:solidFill>
                  <a:srgbClr val="FF0000"/>
                </a:solidFill>
              </a:rPr>
              <a:t>都</a:t>
            </a:r>
            <a:r>
              <a:rPr lang="zh-TW" altLang="en-US" dirty="0" smtClean="0"/>
              <a:t>会买给他。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*</a:t>
            </a:r>
            <a:r>
              <a:rPr lang="zh-TW" altLang="en-US" dirty="0" smtClean="0">
                <a:solidFill>
                  <a:srgbClr val="FF0000"/>
                </a:solidFill>
              </a:rPr>
              <a:t>凡是</a:t>
            </a:r>
            <a:r>
              <a:rPr lang="zh-TW" altLang="en-US" dirty="0" smtClean="0"/>
              <a:t>所有的人</a:t>
            </a:r>
            <a:r>
              <a:rPr lang="zh-TW" altLang="en-US" dirty="0" smtClean="0">
                <a:solidFill>
                  <a:srgbClr val="FF0000"/>
                </a:solidFill>
              </a:rPr>
              <a:t>都</a:t>
            </a:r>
            <a:r>
              <a:rPr lang="zh-TW" altLang="en-US" dirty="0" smtClean="0"/>
              <a:t>可以工作。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33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凡事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出国旅游的时候，</a:t>
            </a:r>
            <a:r>
              <a:rPr lang="zh-TW" altLang="en-US" dirty="0" smtClean="0">
                <a:solidFill>
                  <a:srgbClr val="FF0000"/>
                </a:solidFill>
              </a:rPr>
              <a:t>凡事</a:t>
            </a:r>
            <a:r>
              <a:rPr lang="zh-TW" altLang="en-US" dirty="0" smtClean="0"/>
              <a:t>都要小心。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一个人住在外面，</a:t>
            </a:r>
            <a:r>
              <a:rPr lang="zh-TW" altLang="en-US" dirty="0" smtClean="0">
                <a:solidFill>
                  <a:srgbClr val="FF0000"/>
                </a:solidFill>
              </a:rPr>
              <a:t>凡事</a:t>
            </a:r>
            <a:r>
              <a:rPr lang="zh-TW" altLang="en-US" dirty="0" smtClean="0"/>
              <a:t>都要自己做，没有其他人帮忙。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他</a:t>
            </a:r>
            <a:r>
              <a:rPr lang="zh-TW" altLang="en-US" dirty="0" smtClean="0"/>
              <a:t>今天第一天上班，还不太知道怎么做，</a:t>
            </a:r>
            <a:r>
              <a:rPr lang="zh-TW" altLang="en-US" dirty="0" smtClean="0">
                <a:solidFill>
                  <a:srgbClr val="FF0000"/>
                </a:solidFill>
              </a:rPr>
              <a:t>凡事</a:t>
            </a:r>
            <a:r>
              <a:rPr lang="zh-TW" altLang="en-US" dirty="0" smtClean="0"/>
              <a:t>都帮他一下。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188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在</a:t>
            </a:r>
            <a:r>
              <a:rPr lang="en-US" altLang="zh-TW" dirty="0" smtClean="0"/>
              <a:t>…</a:t>
            </a:r>
            <a:r>
              <a:rPr lang="zh-TW" altLang="en-US" dirty="0" smtClean="0"/>
              <a:t>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如果因为有了乞丐就怀疑改革开放的方向，那么我们就只有永远</a:t>
            </a:r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大锅饭的制度</a:t>
            </a:r>
            <a:r>
              <a:rPr lang="zh-TW" altLang="en-US" dirty="0" smtClean="0">
                <a:solidFill>
                  <a:srgbClr val="FF0000"/>
                </a:solidFill>
              </a:rPr>
              <a:t>下</a:t>
            </a:r>
            <a:r>
              <a:rPr lang="zh-TW" altLang="en-US" dirty="0" smtClean="0"/>
              <a:t>过着喝稀饭，吃馒头的日子了。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老师的帮助</a:t>
            </a:r>
            <a:r>
              <a:rPr lang="zh-TW" altLang="en-US" dirty="0" smtClean="0">
                <a:solidFill>
                  <a:srgbClr val="FF0000"/>
                </a:solidFill>
              </a:rPr>
              <a:t>下</a:t>
            </a:r>
            <a:r>
              <a:rPr lang="zh-TW" altLang="en-US" dirty="0" smtClean="0"/>
              <a:t>，学生很快就写完作业了。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他的爸爸是一位音乐家，</a:t>
            </a:r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他爸爸的影响</a:t>
            </a:r>
            <a:r>
              <a:rPr lang="zh-TW" altLang="en-US" dirty="0" smtClean="0">
                <a:solidFill>
                  <a:srgbClr val="FF0000"/>
                </a:solidFill>
              </a:rPr>
              <a:t>下</a:t>
            </a:r>
            <a:r>
              <a:rPr lang="zh-TW" altLang="en-US" dirty="0" smtClean="0"/>
              <a:t>，他也开始喜欢音乐。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这个工作很危险，但是</a:t>
            </a:r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很高的薪水</a:t>
            </a:r>
            <a:r>
              <a:rPr lang="zh-TW" altLang="en-US" dirty="0" smtClean="0">
                <a:solidFill>
                  <a:srgbClr val="FF0000"/>
                </a:solidFill>
              </a:rPr>
              <a:t>下</a:t>
            </a:r>
            <a:r>
              <a:rPr lang="zh-TW" altLang="en-US" dirty="0" smtClean="0"/>
              <a:t>，还是有很多人想做这个工作。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33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在</a:t>
            </a:r>
            <a:r>
              <a:rPr lang="en-US" altLang="zh-TW" dirty="0" smtClean="0"/>
              <a:t>…</a:t>
            </a:r>
            <a:r>
              <a:rPr lang="zh-TW" altLang="en-US" dirty="0" smtClean="0"/>
              <a:t>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u="sng" dirty="0" smtClean="0"/>
              <a:t>垃圾回收</a:t>
            </a:r>
            <a:r>
              <a:rPr lang="zh-TW" altLang="en-US" dirty="0" smtClean="0">
                <a:solidFill>
                  <a:srgbClr val="FF0000"/>
                </a:solidFill>
              </a:rPr>
              <a:t>上</a:t>
            </a:r>
            <a:r>
              <a:rPr lang="zh-TW" altLang="en-US" dirty="0" smtClean="0"/>
              <a:t>，我们分类的工作做得还不够。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他去过很多国家。</a:t>
            </a:r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u="sng" dirty="0" smtClean="0"/>
              <a:t>旅游</a:t>
            </a:r>
            <a:r>
              <a:rPr lang="zh-TW" altLang="en-US" dirty="0" smtClean="0">
                <a:solidFill>
                  <a:srgbClr val="FF0000"/>
                </a:solidFill>
              </a:rPr>
              <a:t>上</a:t>
            </a:r>
            <a:r>
              <a:rPr lang="zh-TW" altLang="en-US" dirty="0" smtClean="0"/>
              <a:t>，我们的经验都没有他多。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>
                <a:solidFill>
                  <a:srgbClr val="FF0000"/>
                </a:solidFill>
              </a:rPr>
              <a:t>在</a:t>
            </a:r>
            <a:r>
              <a:rPr lang="zh-TW" altLang="en-US" u="sng" dirty="0"/>
              <a:t>工作</a:t>
            </a:r>
            <a:r>
              <a:rPr lang="zh-TW" altLang="en-US" dirty="0" smtClean="0">
                <a:solidFill>
                  <a:srgbClr val="FF0000"/>
                </a:solidFill>
              </a:rPr>
              <a:t>上</a:t>
            </a:r>
            <a:r>
              <a:rPr lang="zh-TW" altLang="en-US" dirty="0" smtClean="0"/>
              <a:t>，他非常认真，所以老板很喜欢他。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u="sng" dirty="0" smtClean="0"/>
              <a:t>传统服装</a:t>
            </a:r>
            <a:r>
              <a:rPr lang="zh-TW" altLang="en-US" dirty="0" smtClean="0">
                <a:solidFill>
                  <a:srgbClr val="FF0000"/>
                </a:solidFill>
              </a:rPr>
              <a:t>上</a:t>
            </a:r>
            <a:r>
              <a:rPr lang="zh-TW" altLang="en-US" dirty="0" smtClean="0"/>
              <a:t>，捷克有自己的传统衣服，而且每个地方都不一样。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545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乞丐问题与中国乞丐的秘密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33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今天下午我从西单购物中心出来的时候，被一群小乞丐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围住了。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离开商店，我才发现我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老板骗了。</a:t>
            </a:r>
            <a:endParaRPr lang="en-US" altLang="zh-TW" dirty="0" smtClean="0"/>
          </a:p>
          <a:p>
            <a:r>
              <a:rPr lang="zh-TW" altLang="en-US" dirty="0" smtClean="0"/>
              <a:t>离开商店，我才发现我</a:t>
            </a:r>
            <a:r>
              <a:rPr lang="zh-TW" altLang="en-US" u="sng" dirty="0" smtClean="0"/>
              <a:t>被</a:t>
            </a:r>
            <a:r>
              <a:rPr lang="zh-TW" altLang="en-US" dirty="0" smtClean="0"/>
              <a:t>老板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骗了。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他因为偷东西，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母亲打了。</a:t>
            </a:r>
            <a:endParaRPr lang="en-US" altLang="zh-TW" dirty="0" smtClean="0"/>
          </a:p>
          <a:p>
            <a:r>
              <a:rPr lang="zh-TW" altLang="en-US" dirty="0" smtClean="0"/>
              <a:t>他因为偷东西，</a:t>
            </a:r>
            <a:r>
              <a:rPr lang="zh-TW" altLang="en-US" u="sng" dirty="0" smtClean="0"/>
              <a:t>被</a:t>
            </a:r>
            <a:r>
              <a:rPr lang="zh-TW" altLang="en-US" dirty="0" smtClean="0"/>
              <a:t>母亲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打了。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他刚要离开，就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老师抓住</a:t>
            </a:r>
            <a:r>
              <a:rPr lang="zh-TW" altLang="en-US" dirty="0"/>
              <a:t>了。</a:t>
            </a:r>
            <a:endParaRPr lang="en-US" altLang="zh-TW" dirty="0"/>
          </a:p>
          <a:p>
            <a:r>
              <a:rPr lang="zh-TW" altLang="en-US" dirty="0" smtClean="0"/>
              <a:t>他刚要离开，就</a:t>
            </a:r>
            <a:r>
              <a:rPr lang="zh-TW" altLang="en-US" u="sng" dirty="0" smtClean="0"/>
              <a:t>被</a:t>
            </a:r>
            <a:r>
              <a:rPr lang="zh-TW" altLang="en-US" dirty="0" smtClean="0"/>
              <a:t>老师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抓住了。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45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其中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今天下午我从西单购物中心出来的时候，被一群小乞丐给围住了，</a:t>
            </a:r>
            <a:r>
              <a:rPr lang="zh-TW" altLang="en-US" dirty="0" smtClean="0">
                <a:solidFill>
                  <a:srgbClr val="FF0000"/>
                </a:solidFill>
              </a:rPr>
              <a:t>其中</a:t>
            </a:r>
            <a:r>
              <a:rPr lang="zh-TW" altLang="en-US" dirty="0" smtClean="0"/>
              <a:t>一个扯住了我的裙子。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我很喜欢欧洲的国家，</a:t>
            </a:r>
            <a:r>
              <a:rPr lang="zh-TW" altLang="en-US" dirty="0" smtClean="0">
                <a:solidFill>
                  <a:srgbClr val="FF0000"/>
                </a:solidFill>
              </a:rPr>
              <a:t>其中</a:t>
            </a:r>
            <a:r>
              <a:rPr lang="zh-TW" altLang="en-US" dirty="0" smtClean="0"/>
              <a:t>捷克是我最喜欢的。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这学期的课都很有趣，</a:t>
            </a:r>
            <a:r>
              <a:rPr lang="zh-TW" altLang="en-US" dirty="0" smtClean="0">
                <a:solidFill>
                  <a:srgbClr val="FF0000"/>
                </a:solidFill>
              </a:rPr>
              <a:t>其中</a:t>
            </a:r>
            <a:r>
              <a:rPr lang="zh-TW" altLang="en-US" dirty="0" smtClean="0"/>
              <a:t>我最喜欢陈老师的中文课。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他的女朋友都很漂亮，</a:t>
            </a:r>
            <a:r>
              <a:rPr lang="zh-TW" altLang="en-US" dirty="0" smtClean="0">
                <a:solidFill>
                  <a:srgbClr val="FF0000"/>
                </a:solidFill>
              </a:rPr>
              <a:t>其中</a:t>
            </a:r>
            <a:r>
              <a:rPr lang="zh-TW" altLang="en-US" dirty="0" smtClean="0"/>
              <a:t>她是最高的。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这家饭馆的菜很好吃，</a:t>
            </a:r>
            <a:r>
              <a:rPr lang="zh-TW" altLang="en-US" dirty="0" smtClean="0">
                <a:solidFill>
                  <a:srgbClr val="FF0000"/>
                </a:solidFill>
              </a:rPr>
              <a:t>其中</a:t>
            </a:r>
            <a:r>
              <a:rPr lang="zh-TW" altLang="en-US" dirty="0" smtClean="0"/>
              <a:t>牛排和猪排是这家店的特色菜。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3068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你瞧，好好的一条裙子给</a:t>
            </a:r>
            <a:r>
              <a:rPr lang="zh-TW" altLang="en-US" dirty="0" smtClean="0">
                <a:solidFill>
                  <a:srgbClr val="FF0000"/>
                </a:solidFill>
              </a:rPr>
              <a:t>弄</a:t>
            </a:r>
            <a:r>
              <a:rPr lang="zh-TW" altLang="en-US" u="sng" dirty="0" smtClean="0"/>
              <a:t>成这样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你</a:t>
            </a:r>
            <a:r>
              <a:rPr lang="zh-TW" altLang="en-US" dirty="0" smtClean="0"/>
              <a:t>如果不会打开这个盒子就放着，别把它</a:t>
            </a:r>
            <a:r>
              <a:rPr lang="zh-TW" altLang="en-US" dirty="0" smtClean="0">
                <a:solidFill>
                  <a:srgbClr val="FF0000"/>
                </a:solidFill>
              </a:rPr>
              <a:t>弄</a:t>
            </a:r>
            <a:r>
              <a:rPr lang="zh-TW" altLang="en-US" u="sng" dirty="0" smtClean="0"/>
              <a:t>坏</a:t>
            </a:r>
            <a:r>
              <a:rPr lang="zh-TW" altLang="en-US" dirty="0" smtClean="0"/>
              <a:t>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你把我的椅子</a:t>
            </a:r>
            <a:r>
              <a:rPr lang="zh-TW" altLang="en-US" dirty="0" smtClean="0">
                <a:solidFill>
                  <a:srgbClr val="FF0000"/>
                </a:solidFill>
              </a:rPr>
              <a:t>弄</a:t>
            </a:r>
            <a:r>
              <a:rPr lang="zh-TW" altLang="en-US" u="sng" dirty="0" smtClean="0"/>
              <a:t>干净</a:t>
            </a:r>
            <a:r>
              <a:rPr lang="zh-TW" altLang="en-US" dirty="0" smtClean="0"/>
              <a:t>再还给我。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因为弟弟把我的作业</a:t>
            </a:r>
            <a:r>
              <a:rPr lang="zh-TW" altLang="en-US" dirty="0" smtClean="0">
                <a:solidFill>
                  <a:srgbClr val="FF0000"/>
                </a:solidFill>
              </a:rPr>
              <a:t>弄</a:t>
            </a:r>
            <a:r>
              <a:rPr lang="zh-TW" altLang="en-US" u="sng" dirty="0" smtClean="0"/>
              <a:t>丢</a:t>
            </a:r>
            <a:r>
              <a:rPr lang="zh-TW" altLang="en-US" dirty="0" smtClean="0"/>
              <a:t>了，所以我没有办法交作业。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老师说今天上课的文法一定要</a:t>
            </a:r>
            <a:r>
              <a:rPr lang="zh-TW" altLang="en-US" dirty="0" smtClean="0">
                <a:solidFill>
                  <a:srgbClr val="FF0000"/>
                </a:solidFill>
              </a:rPr>
              <a:t>弄</a:t>
            </a:r>
            <a:r>
              <a:rPr lang="zh-TW" altLang="en-US" u="sng" dirty="0" smtClean="0"/>
              <a:t>懂</a:t>
            </a:r>
            <a:r>
              <a:rPr lang="zh-TW" altLang="en-US" dirty="0" smtClean="0"/>
              <a:t>，才能下课。</a:t>
            </a:r>
            <a:endParaRPr lang="en-US" altLang="zh-TW" dirty="0" smtClean="0"/>
          </a:p>
          <a:p>
            <a:endParaRPr lang="en-US" altLang="zh-TW" sz="2000" dirty="0"/>
          </a:p>
          <a:p>
            <a:pPr marL="0" indent="0">
              <a:buNone/>
            </a:pPr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4533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不得已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他们出来做乞丐也是</a:t>
            </a:r>
            <a:r>
              <a:rPr lang="zh-TW" altLang="en-US" dirty="0" smtClean="0">
                <a:solidFill>
                  <a:srgbClr val="FF0000"/>
                </a:solidFill>
              </a:rPr>
              <a:t>不得已</a:t>
            </a:r>
            <a:r>
              <a:rPr lang="zh-TW" altLang="en-US" dirty="0" smtClean="0"/>
              <a:t>啊！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你不要生气了，他打你是</a:t>
            </a:r>
            <a:r>
              <a:rPr lang="zh-TW" altLang="en-US" dirty="0" smtClean="0">
                <a:solidFill>
                  <a:srgbClr val="FF0000"/>
                </a:solidFill>
              </a:rPr>
              <a:t>不得已</a:t>
            </a:r>
            <a:r>
              <a:rPr lang="zh-TW" altLang="en-US" dirty="0" smtClean="0"/>
              <a:t>的。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他已经三天没有吃饭了，</a:t>
            </a:r>
            <a:r>
              <a:rPr lang="zh-TW" altLang="en-US" dirty="0" smtClean="0">
                <a:solidFill>
                  <a:srgbClr val="FF0000"/>
                </a:solidFill>
              </a:rPr>
              <a:t>不得已</a:t>
            </a:r>
            <a:r>
              <a:rPr lang="zh-TW" altLang="en-US" dirty="0" smtClean="0"/>
              <a:t>只能向朋友借钱。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他的病很严重，</a:t>
            </a:r>
            <a:r>
              <a:rPr lang="zh-TW" altLang="en-US" dirty="0" smtClean="0">
                <a:solidFill>
                  <a:srgbClr val="FF0000"/>
                </a:solidFill>
              </a:rPr>
              <a:t>不得已</a:t>
            </a:r>
            <a:r>
              <a:rPr lang="zh-TW" altLang="en-US" dirty="0" smtClean="0"/>
              <a:t>只能跟老师请假。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他没有写作业，</a:t>
            </a:r>
            <a:r>
              <a:rPr lang="zh-TW" altLang="en-US" dirty="0" smtClean="0">
                <a:solidFill>
                  <a:srgbClr val="FF0000"/>
                </a:solidFill>
              </a:rPr>
              <a:t>不得已</a:t>
            </a:r>
            <a:r>
              <a:rPr lang="zh-TW" altLang="en-US" dirty="0" smtClean="0"/>
              <a:t>才骗老师，跟老师说他生病了。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33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万不得已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这条路只在</a:t>
            </a:r>
            <a:r>
              <a:rPr lang="zh-TW" altLang="en-US" dirty="0" smtClean="0">
                <a:solidFill>
                  <a:srgbClr val="FF0000"/>
                </a:solidFill>
              </a:rPr>
              <a:t>万不得已</a:t>
            </a:r>
            <a:r>
              <a:rPr lang="zh-TW" altLang="en-US" dirty="0" smtClean="0"/>
              <a:t>的时候才能走，平常不能。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他很不喜欢看医生，除非是</a:t>
            </a:r>
            <a:r>
              <a:rPr lang="zh-TW" altLang="en-US" dirty="0" smtClean="0">
                <a:solidFill>
                  <a:srgbClr val="FF0000"/>
                </a:solidFill>
              </a:rPr>
              <a:t>万不得已</a:t>
            </a:r>
            <a:r>
              <a:rPr lang="zh-TW" altLang="en-US" dirty="0" smtClean="0"/>
              <a:t>，不然他生病都在家睡觉。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如果不是</a:t>
            </a:r>
            <a:r>
              <a:rPr lang="zh-TW" altLang="en-US" dirty="0" smtClean="0">
                <a:solidFill>
                  <a:srgbClr val="FF0000"/>
                </a:solidFill>
              </a:rPr>
              <a:t>万不得已</a:t>
            </a:r>
            <a:r>
              <a:rPr lang="zh-TW" altLang="en-US" dirty="0" smtClean="0"/>
              <a:t>，他一定不会请其他同学帮忙。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332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所谓的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你</a:t>
            </a:r>
            <a:r>
              <a:rPr lang="zh-TW" altLang="en-US" dirty="0" smtClean="0">
                <a:solidFill>
                  <a:srgbClr val="FF0000"/>
                </a:solidFill>
              </a:rPr>
              <a:t>所谓的</a:t>
            </a:r>
            <a:r>
              <a:rPr lang="zh-TW" altLang="en-US" dirty="0" smtClean="0"/>
              <a:t>「同情心」不但解决不了他们的生活问题，而且还会养成他们懒惰和依靠别人的习惯。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所谓的</a:t>
            </a:r>
            <a:r>
              <a:rPr lang="zh-TW" altLang="en-US" dirty="0" smtClean="0"/>
              <a:t>「便宜的饭馆」，只比其他饭馆便宜一点点，但是很难吃。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所谓的</a:t>
            </a:r>
            <a:r>
              <a:rPr lang="zh-TW" altLang="en-US" dirty="0" smtClean="0"/>
              <a:t>「快乐的假日」，是不用准备上课，玩一天的游戏。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所谓的</a:t>
            </a:r>
            <a:r>
              <a:rPr lang="zh-TW" altLang="en-US" dirty="0" smtClean="0"/>
              <a:t>「自由」，就是你想做什么，就做什么，但是不能打扰其他人。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33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在</a:t>
            </a:r>
            <a:r>
              <a:rPr lang="en-US" altLang="zh-TW" dirty="0" smtClean="0"/>
              <a:t>sb.</a:t>
            </a:r>
            <a:r>
              <a:rPr lang="zh-TW" altLang="en-US" dirty="0" smtClean="0"/>
              <a:t>看来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看来</a:t>
            </a:r>
            <a:r>
              <a:rPr lang="zh-TW" altLang="en-US" dirty="0" smtClean="0"/>
              <a:t>，给乞丐钱不但不是帮他们的忙，反而是害了他们。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看来</a:t>
            </a:r>
            <a:r>
              <a:rPr lang="zh-TW" altLang="en-US" dirty="0" smtClean="0"/>
              <a:t>，这一次考试很简单，只要十分钟就写完了。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台湾人</a:t>
            </a:r>
            <a:r>
              <a:rPr lang="zh-TW" altLang="en-US" dirty="0" smtClean="0">
                <a:solidFill>
                  <a:srgbClr val="FF0000"/>
                </a:solidFill>
              </a:rPr>
              <a:t>看来</a:t>
            </a:r>
            <a:r>
              <a:rPr lang="zh-TW" altLang="en-US" dirty="0" smtClean="0"/>
              <a:t>，有很多人想买的东西，一定很好吃。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看来</a:t>
            </a:r>
            <a:r>
              <a:rPr lang="zh-TW" altLang="en-US" dirty="0" smtClean="0"/>
              <a:t>，他的女朋友做任何事情都很漂亮。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33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不但不</a:t>
            </a:r>
            <a:r>
              <a:rPr lang="en-US" altLang="zh-TW" dirty="0" smtClean="0"/>
              <a:t>…</a:t>
            </a:r>
            <a:r>
              <a:rPr lang="zh-TW" altLang="en-US" dirty="0" smtClean="0"/>
              <a:t>，反而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给乞丐钱</a:t>
            </a:r>
            <a:r>
              <a:rPr lang="zh-TW" altLang="en-US" dirty="0" smtClean="0">
                <a:solidFill>
                  <a:srgbClr val="FF0000"/>
                </a:solidFill>
              </a:rPr>
              <a:t>不但不</a:t>
            </a:r>
            <a:r>
              <a:rPr lang="zh-TW" altLang="en-US" dirty="0" smtClean="0"/>
              <a:t>是帮他们的忙，</a:t>
            </a:r>
            <a:r>
              <a:rPr lang="zh-TW" altLang="en-US" dirty="0" smtClean="0">
                <a:solidFill>
                  <a:srgbClr val="FF0000"/>
                </a:solidFill>
              </a:rPr>
              <a:t>反而</a:t>
            </a:r>
            <a:r>
              <a:rPr lang="zh-TW" altLang="en-US" dirty="0" smtClean="0"/>
              <a:t>是害了他们。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他期末考试</a:t>
            </a:r>
            <a:r>
              <a:rPr lang="zh-TW" altLang="en-US" dirty="0" smtClean="0">
                <a:solidFill>
                  <a:srgbClr val="FF0000"/>
                </a:solidFill>
              </a:rPr>
              <a:t>不但不</a:t>
            </a:r>
            <a:r>
              <a:rPr lang="zh-TW" altLang="en-US" dirty="0" smtClean="0"/>
              <a:t>读书，</a:t>
            </a:r>
            <a:r>
              <a:rPr lang="zh-TW" altLang="en-US" dirty="0" smtClean="0">
                <a:solidFill>
                  <a:srgbClr val="FF0000"/>
                </a:solidFill>
              </a:rPr>
              <a:t>反而</a:t>
            </a:r>
            <a:r>
              <a:rPr lang="zh-TW" altLang="en-US" dirty="0" smtClean="0"/>
              <a:t>看了一天的电视。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不但不</a:t>
            </a:r>
            <a:r>
              <a:rPr lang="zh-TW" altLang="en-US" dirty="0" smtClean="0"/>
              <a:t>难过，</a:t>
            </a:r>
            <a:r>
              <a:rPr lang="zh-TW" altLang="en-US" dirty="0" smtClean="0">
                <a:solidFill>
                  <a:srgbClr val="FF0000"/>
                </a:solidFill>
              </a:rPr>
              <a:t>反而</a:t>
            </a:r>
            <a:r>
              <a:rPr lang="zh-TW" altLang="en-US" dirty="0" smtClean="0"/>
              <a:t>笑得很开心。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</a:t>
            </a:r>
            <a:r>
              <a:rPr lang="zh-TW" altLang="en-US" dirty="0" smtClean="0">
                <a:solidFill>
                  <a:srgbClr val="FF0000"/>
                </a:solidFill>
              </a:rPr>
              <a:t>不但不</a:t>
            </a:r>
            <a:r>
              <a:rPr lang="zh-TW" altLang="en-US" dirty="0" smtClean="0"/>
              <a:t>是一件好事，</a:t>
            </a:r>
            <a:r>
              <a:rPr lang="zh-TW" altLang="en-US" dirty="0" smtClean="0">
                <a:solidFill>
                  <a:srgbClr val="FF0000"/>
                </a:solidFill>
              </a:rPr>
              <a:t>反而</a:t>
            </a:r>
            <a:r>
              <a:rPr lang="zh-TW" altLang="en-US" dirty="0" smtClean="0"/>
              <a:t>是一件坏事。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*一次性产品</a:t>
            </a:r>
            <a:r>
              <a:rPr lang="zh-TW" altLang="en-US" dirty="0" smtClean="0">
                <a:solidFill>
                  <a:srgbClr val="FF0000"/>
                </a:solidFill>
              </a:rPr>
              <a:t>不但不</a:t>
            </a:r>
            <a:r>
              <a:rPr lang="zh-TW" altLang="en-US" dirty="0" smtClean="0"/>
              <a:t>环保，</a:t>
            </a:r>
            <a:r>
              <a:rPr lang="zh-TW" altLang="en-US" dirty="0" smtClean="0">
                <a:solidFill>
                  <a:srgbClr val="FF0000"/>
                </a:solidFill>
              </a:rPr>
              <a:t>反而</a:t>
            </a:r>
            <a:r>
              <a:rPr lang="zh-TW" altLang="en-US" dirty="0" smtClean="0"/>
              <a:t>有更多垃圾。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33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1718</Words>
  <Application>Microsoft Office PowerPoint</Application>
  <PresentationFormat>Předvádění na obrazovce (4:3)</PresentationFormat>
  <Paragraphs>170</Paragraphs>
  <Slides>17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新細明體</vt:lpstr>
      <vt:lpstr>宋体</vt:lpstr>
      <vt:lpstr>Calibri</vt:lpstr>
      <vt:lpstr>Century Schoolbook</vt:lpstr>
      <vt:lpstr>Times New Roman</vt:lpstr>
      <vt:lpstr>Wingdings</vt:lpstr>
      <vt:lpstr>Wingdings 2</vt:lpstr>
      <vt:lpstr>壁窗</vt:lpstr>
      <vt:lpstr>Chinese VI</vt:lpstr>
      <vt:lpstr>给</vt:lpstr>
      <vt:lpstr>其中</vt:lpstr>
      <vt:lpstr>弄</vt:lpstr>
      <vt:lpstr>不得已</vt:lpstr>
      <vt:lpstr>万不得已</vt:lpstr>
      <vt:lpstr>所谓的</vt:lpstr>
      <vt:lpstr>在sb.看来</vt:lpstr>
      <vt:lpstr>不但不…，反而…</vt:lpstr>
      <vt:lpstr>不是A，而是B</vt:lpstr>
      <vt:lpstr>免不了</vt:lpstr>
      <vt:lpstr>表面上…，其实…</vt:lpstr>
      <vt:lpstr>凡是…都…</vt:lpstr>
      <vt:lpstr>凡事</vt:lpstr>
      <vt:lpstr>在…下</vt:lpstr>
      <vt:lpstr>在…上</vt:lpstr>
      <vt:lpstr>乞丐问题与中国乞丐的秘密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Yu-Chieh Chen</cp:lastModifiedBy>
  <cp:revision>262</cp:revision>
  <dcterms:created xsi:type="dcterms:W3CDTF">2018-02-18T20:52:25Z</dcterms:created>
  <dcterms:modified xsi:type="dcterms:W3CDTF">2018-04-10T13:29:45Z</dcterms:modified>
</cp:coreProperties>
</file>