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71" r:id="rId3"/>
    <p:sldId id="269" r:id="rId4"/>
    <p:sldId id="281" r:id="rId5"/>
    <p:sldId id="270" r:id="rId6"/>
    <p:sldId id="282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>
      <p:cViewPr varScale="1">
        <p:scale>
          <a:sx n="73" d="100"/>
          <a:sy n="73" d="100"/>
        </p:scale>
        <p:origin x="10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8BCBA9-FF08-4B47-B856-B514A652540E}" type="datetimeFigureOut">
              <a:rPr lang="zh-TW" altLang="en-US" smtClean="0"/>
              <a:t>2018/4/17</a:t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9A914-7FDC-4559-82E2-B1497720F790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1141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06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064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064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064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https://hornydragon.blogspot.com/2016/12/coffee.html</a:t>
            </a:r>
          </a:p>
          <a:p>
            <a:r>
              <a:rPr lang="en-US" altLang="zh-TW" dirty="0" smtClean="0"/>
              <a:t>https://www.bilibili.com/video/av8365596/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0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06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被告上法庭或被判刑入狱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29723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06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所以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&gt;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于是 </a:t>
            </a:r>
            <a:r>
              <a:rPr lang="zh-TW" altLang="en-US" sz="1200" b="0" i="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zh-TW" altLang="en-US" sz="1200" b="0" i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后发性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、先存性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事实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、共时性        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做什么</a:t>
            </a:r>
            <a:r>
              <a:rPr lang="en-US" altLang="zh-TW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</a:t>
            </a:r>
            <a:r>
              <a:rPr lang="zh-TW" altLang="en-US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做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什么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94343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064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064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064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06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2018/4/17</a:t>
            </a:fld>
            <a:endParaRPr lang="zh-TW" altLang="en-US" dirty="0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2018/4/17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2018/4/17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2018/4/17</a:t>
            </a:fld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2018/4/17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2018/4/17</a:t>
            </a:fld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2018/4/17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2018/4/17</a:t>
            </a:fld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2018/4/17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2018/4/17</a:t>
            </a:fld>
            <a:endParaRPr lang="zh-TW" altLang="en-US" dirty="0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dirty="0" smtClean="0"/>
              <a:t>单击图标以新增图片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2018/4/17</a:t>
            </a:fld>
            <a:endParaRPr lang="zh-TW" altLang="en-US" dirty="0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2018/4/17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67744" y="764704"/>
            <a:ext cx="6172200" cy="1894362"/>
          </a:xfrm>
        </p:spPr>
        <p:txBody>
          <a:bodyPr>
            <a:normAutofit/>
          </a:bodyPr>
          <a:lstStyle/>
          <a:p>
            <a:r>
              <a:rPr lang="en-US" altLang="zh-TW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Chinese VI</a:t>
            </a:r>
            <a:endParaRPr lang="zh-TW" alt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86000" y="3140968"/>
            <a:ext cx="6172200" cy="3233954"/>
          </a:xfrm>
        </p:spPr>
        <p:txBody>
          <a:bodyPr>
            <a:normAutofit/>
          </a:bodyPr>
          <a:lstStyle/>
          <a:p>
            <a:pPr algn="ctr"/>
            <a:r>
              <a:rPr lang="zh-TW" altLang="en-US" sz="2800" dirty="0" smtClean="0"/>
              <a:t>陈堉杰</a:t>
            </a:r>
            <a:endParaRPr lang="en-US" altLang="zh-TW" sz="2800" dirty="0" smtClean="0"/>
          </a:p>
          <a:p>
            <a:pPr algn="ctr"/>
            <a:r>
              <a:rPr lang="en-US" altLang="zh-TW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Chényùjié</a:t>
            </a:r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 8</a:t>
            </a:r>
          </a:p>
        </p:txBody>
      </p:sp>
    </p:spTree>
    <p:extLst>
      <p:ext uri="{BB962C8B-B14F-4D97-AF65-F5344CB8AC3E}">
        <p14:creationId xmlns:p14="http://schemas.microsoft.com/office/powerpoint/2010/main" val="204075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拿</a:t>
            </a:r>
            <a:r>
              <a:rPr lang="en-US" altLang="zh-TW" dirty="0" smtClean="0"/>
              <a:t>A</a:t>
            </a:r>
            <a:r>
              <a:rPr lang="zh-TW" altLang="en-US" dirty="0" smtClean="0"/>
              <a:t>跟</a:t>
            </a:r>
            <a:r>
              <a:rPr lang="en-US" altLang="zh-TW" dirty="0" smtClean="0"/>
              <a:t>B</a:t>
            </a:r>
            <a:r>
              <a:rPr lang="zh-TW" altLang="en-US" dirty="0" smtClean="0"/>
              <a:t>比较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拿</a:t>
            </a:r>
            <a:r>
              <a:rPr lang="zh-TW" altLang="en-US" u="sng" dirty="0" smtClean="0"/>
              <a:t>现在</a:t>
            </a:r>
            <a:r>
              <a:rPr lang="zh-TW" altLang="en-US" dirty="0" smtClean="0">
                <a:solidFill>
                  <a:srgbClr val="FF0000"/>
                </a:solidFill>
              </a:rPr>
              <a:t>跟</a:t>
            </a:r>
            <a:r>
              <a:rPr lang="zh-TW" altLang="en-US" u="sng" dirty="0" smtClean="0"/>
              <a:t>改革开放以前</a:t>
            </a:r>
            <a:r>
              <a:rPr lang="zh-TW" altLang="en-US" dirty="0" smtClean="0">
                <a:solidFill>
                  <a:srgbClr val="FF0000"/>
                </a:solidFill>
              </a:rPr>
              <a:t>比较</a:t>
            </a:r>
            <a:r>
              <a:rPr lang="zh-TW" altLang="en-US" dirty="0" smtClean="0"/>
              <a:t>，中国人打官司也在增加。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拿</a:t>
            </a:r>
            <a:r>
              <a:rPr lang="zh-TW" altLang="en-US" u="sng" dirty="0" smtClean="0"/>
              <a:t>以前</a:t>
            </a:r>
            <a:r>
              <a:rPr lang="zh-TW" altLang="en-US" dirty="0" smtClean="0">
                <a:solidFill>
                  <a:srgbClr val="FF0000"/>
                </a:solidFill>
              </a:rPr>
              <a:t>跟</a:t>
            </a:r>
            <a:r>
              <a:rPr lang="zh-TW" altLang="en-US" u="sng" dirty="0" smtClean="0"/>
              <a:t>现在</a:t>
            </a:r>
            <a:r>
              <a:rPr lang="zh-TW" altLang="en-US" dirty="0" smtClean="0">
                <a:solidFill>
                  <a:srgbClr val="FF0000"/>
                </a:solidFill>
              </a:rPr>
              <a:t>比较</a:t>
            </a:r>
            <a:r>
              <a:rPr lang="zh-TW" altLang="en-US" dirty="0" smtClean="0"/>
              <a:t>，我们的生活水平越来越好了。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拿</a:t>
            </a:r>
            <a:r>
              <a:rPr lang="zh-TW" altLang="en-US" u="sng" dirty="0" smtClean="0"/>
              <a:t>读大学的时候</a:t>
            </a:r>
            <a:r>
              <a:rPr lang="zh-TW" altLang="en-US" dirty="0" smtClean="0">
                <a:solidFill>
                  <a:srgbClr val="FF0000"/>
                </a:solidFill>
              </a:rPr>
              <a:t>跟</a:t>
            </a:r>
            <a:r>
              <a:rPr lang="zh-TW" altLang="en-US" u="sng" dirty="0" smtClean="0"/>
              <a:t>工作的时候</a:t>
            </a:r>
            <a:r>
              <a:rPr lang="zh-TW" altLang="en-US" dirty="0" smtClean="0">
                <a:solidFill>
                  <a:srgbClr val="FF0000"/>
                </a:solidFill>
              </a:rPr>
              <a:t>比较</a:t>
            </a:r>
            <a:r>
              <a:rPr lang="zh-TW" altLang="en-US" dirty="0" smtClean="0"/>
              <a:t>，读大学的时候又自由又快乐。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拿</a:t>
            </a:r>
            <a:r>
              <a:rPr lang="zh-TW" altLang="en-US" u="sng" dirty="0" smtClean="0"/>
              <a:t>我</a:t>
            </a:r>
            <a:r>
              <a:rPr lang="zh-TW" altLang="en-US" dirty="0" smtClean="0">
                <a:solidFill>
                  <a:srgbClr val="FF0000"/>
                </a:solidFill>
              </a:rPr>
              <a:t>跟</a:t>
            </a:r>
            <a:r>
              <a:rPr lang="zh-TW" altLang="en-US" u="sng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比较</a:t>
            </a:r>
            <a:r>
              <a:rPr lang="zh-TW" altLang="en-US" dirty="0" smtClean="0"/>
              <a:t>，我觉得很不</a:t>
            </a:r>
            <a:r>
              <a:rPr lang="zh-TW" altLang="en-US" dirty="0" smtClean="0"/>
              <a:t>公</a:t>
            </a:r>
            <a:r>
              <a:rPr lang="zh-CN" altLang="en-US" smtClean="0"/>
              <a:t>平</a:t>
            </a:r>
            <a:r>
              <a:rPr lang="zh-TW" altLang="en-US" smtClean="0"/>
              <a:t>，</a:t>
            </a:r>
            <a:r>
              <a:rPr lang="zh-TW" altLang="en-US" dirty="0" smtClean="0"/>
              <a:t>因为他是老师，我是学生。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80913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学着</a:t>
            </a:r>
            <a:r>
              <a:rPr lang="en-US" altLang="zh-TW" dirty="0" smtClean="0"/>
              <a:t>V.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老百姓渐渐</a:t>
            </a:r>
            <a:r>
              <a:rPr lang="zh-TW" altLang="en-US" dirty="0" smtClean="0">
                <a:solidFill>
                  <a:srgbClr val="FF0000"/>
                </a:solidFill>
              </a:rPr>
              <a:t>学着</a:t>
            </a:r>
            <a:r>
              <a:rPr lang="zh-TW" altLang="en-US" u="sng" dirty="0" smtClean="0"/>
              <a:t>用</a:t>
            </a:r>
            <a:r>
              <a:rPr lang="zh-TW" altLang="en-US" dirty="0" smtClean="0"/>
              <a:t>法律来解决相互的争执。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要去中国读书的学生都要</a:t>
            </a:r>
            <a:r>
              <a:rPr lang="zh-TW" altLang="en-US" dirty="0" smtClean="0">
                <a:solidFill>
                  <a:srgbClr val="FF0000"/>
                </a:solidFill>
              </a:rPr>
              <a:t>学着</a:t>
            </a:r>
            <a:r>
              <a:rPr lang="zh-TW" altLang="en-US" u="sng" dirty="0" smtClean="0"/>
              <a:t>用</a:t>
            </a:r>
            <a:r>
              <a:rPr lang="zh-TW" altLang="en-US" dirty="0" smtClean="0"/>
              <a:t>筷子，因为不是每间饭馆都有叉子。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因为有些捷克人不会说英文，所以我</a:t>
            </a:r>
            <a:r>
              <a:rPr lang="zh-TW" altLang="en-US" dirty="0" smtClean="0">
                <a:solidFill>
                  <a:srgbClr val="FF0000"/>
                </a:solidFill>
              </a:rPr>
              <a:t>学着</a:t>
            </a:r>
            <a:r>
              <a:rPr lang="zh-TW" altLang="en-US" u="sng" dirty="0" smtClean="0"/>
              <a:t>说</a:t>
            </a:r>
            <a:r>
              <a:rPr lang="zh-TW" altLang="en-US" dirty="0" smtClean="0"/>
              <a:t>捷克文。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中文字很难，但他还是要</a:t>
            </a:r>
            <a:r>
              <a:rPr lang="zh-TW" altLang="en-US" dirty="0" smtClean="0">
                <a:solidFill>
                  <a:srgbClr val="FF0000"/>
                </a:solidFill>
              </a:rPr>
              <a:t>学着</a:t>
            </a:r>
            <a:r>
              <a:rPr lang="zh-TW" altLang="en-US" u="sng" dirty="0" smtClean="0"/>
              <a:t>写</a:t>
            </a:r>
            <a:r>
              <a:rPr lang="zh-TW" altLang="en-US" dirty="0" smtClean="0"/>
              <a:t>，因为他要毕业。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他第一天工作什么都不会，每一件事情都要</a:t>
            </a:r>
            <a:r>
              <a:rPr lang="zh-TW" altLang="en-US" dirty="0" smtClean="0">
                <a:solidFill>
                  <a:srgbClr val="FF0000"/>
                </a:solidFill>
              </a:rPr>
              <a:t>学着</a:t>
            </a:r>
            <a:r>
              <a:rPr lang="zh-TW" altLang="en-US" u="sng" dirty="0" smtClean="0"/>
              <a:t>做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0913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走上</a:t>
            </a:r>
            <a:r>
              <a:rPr lang="en-US" altLang="zh-TW" dirty="0" smtClean="0"/>
              <a:t>…</a:t>
            </a:r>
            <a:r>
              <a:rPr lang="zh-TW" altLang="en-US" dirty="0" smtClean="0"/>
              <a:t>的道路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中国几千年来都是人治，现在也渐渐</a:t>
            </a:r>
            <a:r>
              <a:rPr lang="zh-TW" altLang="en-US" dirty="0" smtClean="0">
                <a:solidFill>
                  <a:srgbClr val="FF0000"/>
                </a:solidFill>
              </a:rPr>
              <a:t>走上</a:t>
            </a:r>
            <a:r>
              <a:rPr lang="zh-TW" altLang="en-US" u="sng" dirty="0" smtClean="0"/>
              <a:t>法治</a:t>
            </a:r>
            <a:r>
              <a:rPr lang="zh-TW" altLang="en-US" dirty="0" smtClean="0">
                <a:solidFill>
                  <a:srgbClr val="FF0000"/>
                </a:solidFill>
              </a:rPr>
              <a:t>的道路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他一直很想当一位老师，所以他努力读书，毕业后就</a:t>
            </a:r>
            <a:r>
              <a:rPr lang="zh-TW" altLang="en-US" dirty="0" smtClean="0">
                <a:solidFill>
                  <a:srgbClr val="FF0000"/>
                </a:solidFill>
              </a:rPr>
              <a:t>走上</a:t>
            </a:r>
            <a:r>
              <a:rPr lang="zh-TW" altLang="en-US" u="sng" dirty="0" smtClean="0"/>
              <a:t>老师</a:t>
            </a:r>
            <a:r>
              <a:rPr lang="zh-TW" altLang="en-US" dirty="0" smtClean="0">
                <a:solidFill>
                  <a:srgbClr val="FF0000"/>
                </a:solidFill>
              </a:rPr>
              <a:t>的道路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/>
              <a:t>他和</a:t>
            </a:r>
            <a:r>
              <a:rPr lang="zh-TW" altLang="en-US" dirty="0" smtClean="0"/>
              <a:t>他的朋友读不同的大学，慢慢</a:t>
            </a:r>
            <a:r>
              <a:rPr lang="zh-TW" altLang="en-US" dirty="0" smtClean="0">
                <a:solidFill>
                  <a:srgbClr val="FF0000"/>
                </a:solidFill>
              </a:rPr>
              <a:t>走上</a:t>
            </a:r>
            <a:r>
              <a:rPr lang="zh-TW" altLang="en-US" u="sng" dirty="0" smtClean="0"/>
              <a:t>不同</a:t>
            </a:r>
            <a:r>
              <a:rPr lang="zh-TW" altLang="en-US" dirty="0" smtClean="0">
                <a:solidFill>
                  <a:srgbClr val="FF0000"/>
                </a:solidFill>
              </a:rPr>
              <a:t>的道路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因为政府错误的法律让许多人没有工作，他们不得已</a:t>
            </a:r>
            <a:r>
              <a:rPr lang="zh-TW" altLang="en-US" dirty="0" smtClean="0">
                <a:solidFill>
                  <a:srgbClr val="FF0000"/>
                </a:solidFill>
              </a:rPr>
              <a:t>走上</a:t>
            </a:r>
            <a:r>
              <a:rPr lang="zh-TW" altLang="en-US" u="sng" dirty="0"/>
              <a:t>革命</a:t>
            </a:r>
            <a:r>
              <a:rPr lang="zh-TW" altLang="en-US" dirty="0" smtClean="0">
                <a:solidFill>
                  <a:srgbClr val="FF0000"/>
                </a:solidFill>
              </a:rPr>
              <a:t>的道路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09137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打官司成了不可避免的事，</a:t>
            </a:r>
            <a:r>
              <a:rPr lang="zh-TW" altLang="en-US" dirty="0" smtClean="0">
                <a:solidFill>
                  <a:srgbClr val="FF0000"/>
                </a:solidFill>
              </a:rPr>
              <a:t>而</a:t>
            </a:r>
            <a:r>
              <a:rPr lang="zh-TW" altLang="en-US" dirty="0" smtClean="0"/>
              <a:t>律师也成了一个重要的行业了。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他的公司越来越大，</a:t>
            </a:r>
            <a:r>
              <a:rPr lang="zh-TW" altLang="en-US" dirty="0" smtClean="0">
                <a:solidFill>
                  <a:srgbClr val="FF0000"/>
                </a:solidFill>
              </a:rPr>
              <a:t>而</a:t>
            </a:r>
            <a:r>
              <a:rPr lang="zh-TW" altLang="en-US" dirty="0" smtClean="0"/>
              <a:t>他也越来越有钱。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他喜欢一个人看书，</a:t>
            </a:r>
            <a:r>
              <a:rPr lang="zh-TW" altLang="en-US" dirty="0" smtClean="0">
                <a:solidFill>
                  <a:srgbClr val="FF0000"/>
                </a:solidFill>
              </a:rPr>
              <a:t>而</a:t>
            </a:r>
            <a:r>
              <a:rPr lang="zh-TW" altLang="en-US" dirty="0" smtClean="0"/>
              <a:t>他的女朋友也喜欢。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他的爸爸每天都要工作到很晚，</a:t>
            </a:r>
            <a:r>
              <a:rPr lang="zh-TW" altLang="en-US" dirty="0" smtClean="0">
                <a:solidFill>
                  <a:srgbClr val="FF0000"/>
                </a:solidFill>
              </a:rPr>
              <a:t>而</a:t>
            </a:r>
            <a:r>
              <a:rPr lang="zh-TW" altLang="en-US" dirty="0" smtClean="0"/>
              <a:t>他却很早就出门，所以他没有时间和他爸爸说话。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09137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里贝克诉麦当劳餐厅案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091377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为什么中国人不喜欢打官司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倒霉</a:t>
            </a:r>
            <a:endParaRPr lang="en-US" altLang="zh-TW" dirty="0" smtClean="0"/>
          </a:p>
          <a:p>
            <a:r>
              <a:rPr lang="zh-TW" altLang="en-US" dirty="0" smtClean="0"/>
              <a:t>没有钱</a:t>
            </a:r>
            <a:endParaRPr lang="en-US" altLang="zh-TW" dirty="0" smtClean="0"/>
          </a:p>
          <a:p>
            <a:r>
              <a:rPr lang="zh-TW" altLang="en-US" dirty="0" smtClean="0"/>
              <a:t>没有时间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45229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告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因为咖啡太烫，烫伤了手，于是她就</a:t>
            </a:r>
            <a:r>
              <a:rPr lang="zh-TW" altLang="en-US" dirty="0" smtClean="0">
                <a:solidFill>
                  <a:srgbClr val="FF0000"/>
                </a:solidFill>
              </a:rPr>
              <a:t>告</a:t>
            </a:r>
            <a:r>
              <a:rPr lang="zh-TW" altLang="en-US" u="sng" dirty="0" smtClean="0"/>
              <a:t>麦当劳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老师因为我没有写作业所以打我，我要</a:t>
            </a:r>
            <a:r>
              <a:rPr lang="zh-TW" altLang="en-US" dirty="0" smtClean="0">
                <a:solidFill>
                  <a:srgbClr val="FF0000"/>
                </a:solidFill>
              </a:rPr>
              <a:t>告</a:t>
            </a:r>
            <a:r>
              <a:rPr lang="zh-TW" altLang="en-US" u="sng" dirty="0" smtClean="0"/>
              <a:t>老师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她的老板没有给她打工的钱，所以她要</a:t>
            </a:r>
            <a:r>
              <a:rPr lang="zh-TW" altLang="en-US" dirty="0" smtClean="0">
                <a:solidFill>
                  <a:srgbClr val="FF0000"/>
                </a:solidFill>
              </a:rPr>
              <a:t>告</a:t>
            </a:r>
            <a:r>
              <a:rPr lang="zh-TW" altLang="en-US" u="sng" dirty="0" smtClean="0"/>
              <a:t>她的</a:t>
            </a:r>
            <a:r>
              <a:rPr lang="zh-TW" altLang="en-US" u="sng" dirty="0" smtClean="0">
                <a:latin typeface="+mj-ea"/>
                <a:ea typeface="+mj-ea"/>
              </a:rPr>
              <a:t>老</a:t>
            </a:r>
            <a:r>
              <a:rPr lang="zh-CN" altLang="en-US" u="sng" dirty="0">
                <a:latin typeface="+mj-ea"/>
                <a:ea typeface="+mj-ea"/>
              </a:rPr>
              <a:t>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因为他把公司的东西带回家自己用，所以被</a:t>
            </a:r>
            <a:r>
              <a:rPr lang="zh-TW" altLang="en-US" u="sng" dirty="0" smtClean="0"/>
              <a:t>他的公司</a:t>
            </a:r>
            <a:r>
              <a:rPr lang="zh-TW" altLang="en-US" dirty="0" smtClean="0">
                <a:solidFill>
                  <a:srgbClr val="FF0000"/>
                </a:solidFill>
              </a:rPr>
              <a:t>告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「被告」就是被告的那一方，告他的人叫「原告」。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0913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打官司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美国人真是世界上最喜欢</a:t>
            </a:r>
            <a:r>
              <a:rPr lang="zh-TW" altLang="en-US" dirty="0" smtClean="0">
                <a:solidFill>
                  <a:srgbClr val="FF0000"/>
                </a:solidFill>
              </a:rPr>
              <a:t>打官司</a:t>
            </a:r>
            <a:r>
              <a:rPr lang="zh-TW" altLang="en-US" dirty="0" smtClean="0"/>
              <a:t>的人。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打</a:t>
            </a:r>
            <a:r>
              <a:rPr lang="zh-TW" altLang="en-US" dirty="0" smtClean="0"/>
              <a:t>一</a:t>
            </a:r>
            <a:r>
              <a:rPr lang="zh-TW" altLang="en-US" u="sng" dirty="0" smtClean="0"/>
              <a:t>场</a:t>
            </a:r>
            <a:r>
              <a:rPr lang="zh-TW" altLang="en-US" dirty="0" smtClean="0">
                <a:solidFill>
                  <a:srgbClr val="FF0000"/>
                </a:solidFill>
              </a:rPr>
              <a:t>官司</a:t>
            </a:r>
            <a:r>
              <a:rPr lang="zh-TW" altLang="en-US" dirty="0" smtClean="0"/>
              <a:t>需要花很多钱。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她正在和她的公司</a:t>
            </a:r>
            <a:r>
              <a:rPr lang="zh-TW" altLang="en-US" dirty="0" smtClean="0">
                <a:solidFill>
                  <a:srgbClr val="FF0000"/>
                </a:solidFill>
              </a:rPr>
              <a:t>打官司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5335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吃官司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他因为买东西没有付钱，所以</a:t>
            </a:r>
            <a:r>
              <a:rPr lang="zh-TW" altLang="en-US" dirty="0" smtClean="0">
                <a:solidFill>
                  <a:srgbClr val="FF0000"/>
                </a:solidFill>
              </a:rPr>
              <a:t>吃官司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/>
              <a:t>他的</a:t>
            </a:r>
            <a:r>
              <a:rPr lang="zh-TW" altLang="en-US" dirty="0" smtClean="0"/>
              <a:t>朋友因为</a:t>
            </a:r>
            <a:r>
              <a:rPr lang="zh-TW" altLang="en-US" dirty="0" smtClean="0">
                <a:solidFill>
                  <a:srgbClr val="FF0000"/>
                </a:solidFill>
              </a:rPr>
              <a:t>吃官司</a:t>
            </a:r>
            <a:r>
              <a:rPr lang="zh-TW" altLang="en-US" dirty="0" smtClean="0"/>
              <a:t>，已经两年没回家了。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你拿假的资料给警察，不怕</a:t>
            </a:r>
            <a:r>
              <a:rPr lang="zh-TW" altLang="en-US" dirty="0" smtClean="0">
                <a:solidFill>
                  <a:srgbClr val="FF0000"/>
                </a:solidFill>
              </a:rPr>
              <a:t>吃官司</a:t>
            </a:r>
            <a:r>
              <a:rPr lang="zh-TW" altLang="en-US" dirty="0" smtClean="0"/>
              <a:t>吗？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6464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于是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/>
          <a:lstStyle/>
          <a:p>
            <a:r>
              <a:rPr lang="zh-TW" altLang="en-US" dirty="0" smtClean="0"/>
              <a:t>因为咖啡太烫，烫伤了手，</a:t>
            </a:r>
            <a:r>
              <a:rPr lang="zh-TW" altLang="en-US" dirty="0" smtClean="0">
                <a:solidFill>
                  <a:srgbClr val="FF0000"/>
                </a:solidFill>
              </a:rPr>
              <a:t>于是</a:t>
            </a:r>
            <a:r>
              <a:rPr lang="zh-TW" altLang="en-US" dirty="0" smtClean="0"/>
              <a:t>她就告麦当劳。</a:t>
            </a:r>
            <a:endParaRPr lang="en-US" altLang="zh-TW" dirty="0"/>
          </a:p>
          <a:p>
            <a:r>
              <a:rPr lang="zh-TW" altLang="en-US" dirty="0" smtClean="0"/>
              <a:t>                                           所以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他的自行车不见了，</a:t>
            </a:r>
            <a:r>
              <a:rPr lang="zh-TW" altLang="en-US" dirty="0" smtClean="0">
                <a:solidFill>
                  <a:srgbClr val="FF0000"/>
                </a:solidFill>
              </a:rPr>
              <a:t>于是</a:t>
            </a:r>
            <a:r>
              <a:rPr lang="zh-TW" altLang="en-US" dirty="0" smtClean="0"/>
              <a:t>我把我的自行车借给他。</a:t>
            </a:r>
            <a:endParaRPr lang="en-US" altLang="zh-TW" dirty="0" smtClean="0"/>
          </a:p>
          <a:p>
            <a:r>
              <a:rPr lang="zh-TW" altLang="en-US" dirty="0" smtClean="0"/>
              <a:t>                                所以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他的朋友告诉他跑步可以减肥，</a:t>
            </a:r>
            <a:r>
              <a:rPr lang="zh-TW" altLang="en-US" dirty="0" smtClean="0">
                <a:solidFill>
                  <a:srgbClr val="FF0000"/>
                </a:solidFill>
              </a:rPr>
              <a:t>于是</a:t>
            </a:r>
            <a:r>
              <a:rPr lang="zh-TW" altLang="en-US" dirty="0" smtClean="0"/>
              <a:t>他每天都跑步去学校。</a:t>
            </a:r>
            <a:endParaRPr lang="en-US" altLang="zh-TW" dirty="0" smtClean="0"/>
          </a:p>
          <a:p>
            <a:r>
              <a:rPr lang="zh-TW" altLang="en-US" dirty="0"/>
              <a:t> </a:t>
            </a:r>
            <a:r>
              <a:rPr lang="zh-TW" altLang="en-US" dirty="0" smtClean="0"/>
              <a:t>                                                  所以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0913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于是</a:t>
            </a:r>
            <a:r>
              <a:rPr lang="en-US" altLang="zh-TW" dirty="0" smtClean="0"/>
              <a:t>VS</a:t>
            </a:r>
            <a:r>
              <a:rPr lang="zh-TW" altLang="en-US" dirty="0" smtClean="0"/>
              <a:t>所以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老师在书店看见一本新书，他很喜欢，</a:t>
            </a:r>
            <a:r>
              <a:rPr lang="zh-TW" altLang="en-US" dirty="0" smtClean="0">
                <a:solidFill>
                  <a:srgbClr val="FF0000"/>
                </a:solidFill>
              </a:rPr>
              <a:t>所以</a:t>
            </a:r>
            <a:r>
              <a:rPr lang="zh-TW" altLang="en-US" u="sng" dirty="0" smtClean="0"/>
              <a:t>就买了下来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这次考试我没有看书，</a:t>
            </a:r>
            <a:r>
              <a:rPr lang="zh-TW" altLang="en-US" dirty="0" smtClean="0">
                <a:solidFill>
                  <a:srgbClr val="FF0000"/>
                </a:solidFill>
              </a:rPr>
              <a:t>所以</a:t>
            </a:r>
            <a:r>
              <a:rPr lang="zh-TW" altLang="en-US" u="sng" dirty="0"/>
              <a:t>考得</a:t>
            </a:r>
            <a:r>
              <a:rPr lang="zh-TW" altLang="en-US" u="sng" dirty="0" smtClean="0"/>
              <a:t>不好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因为他在厨房烤肉，</a:t>
            </a:r>
            <a:r>
              <a:rPr lang="zh-TW" altLang="en-US" dirty="0" smtClean="0">
                <a:solidFill>
                  <a:srgbClr val="FF0000"/>
                </a:solidFill>
              </a:rPr>
              <a:t>所以</a:t>
            </a:r>
            <a:r>
              <a:rPr lang="zh-TW" altLang="en-US" u="sng" dirty="0" smtClean="0"/>
              <a:t>房间有烤肉的味道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老师在书店看见一本新书，</a:t>
            </a:r>
            <a:r>
              <a:rPr lang="zh-TW" altLang="en-US" u="sng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于是</a:t>
            </a:r>
            <a:r>
              <a:rPr lang="zh-TW" altLang="en-US" dirty="0" smtClean="0"/>
              <a:t>买了两本。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2972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找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出了车祸找律师，买卖房子找律师，离婚找律师，甚至于立遗嘱还得</a:t>
            </a:r>
            <a:r>
              <a:rPr lang="zh-TW" altLang="en-US" dirty="0" smtClean="0">
                <a:solidFill>
                  <a:srgbClr val="FF0000"/>
                </a:solidFill>
              </a:rPr>
              <a:t>找</a:t>
            </a:r>
            <a:r>
              <a:rPr lang="zh-TW" altLang="en-US" u="sng" dirty="0" smtClean="0"/>
              <a:t>律师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今天上课的文法听不懂，你可以</a:t>
            </a:r>
            <a:r>
              <a:rPr lang="zh-TW" altLang="en-US" dirty="0" smtClean="0">
                <a:solidFill>
                  <a:srgbClr val="FF0000"/>
                </a:solidFill>
              </a:rPr>
              <a:t>找</a:t>
            </a:r>
            <a:r>
              <a:rPr lang="zh-TW" altLang="en-US" u="sng" dirty="0" smtClean="0"/>
              <a:t>老师</a:t>
            </a:r>
            <a:r>
              <a:rPr lang="zh-TW" altLang="en-US" dirty="0" smtClean="0"/>
              <a:t>帮忙。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我的钱不见了，可以</a:t>
            </a:r>
            <a:r>
              <a:rPr lang="zh-TW" altLang="en-US" dirty="0" smtClean="0">
                <a:solidFill>
                  <a:srgbClr val="FF0000"/>
                </a:solidFill>
              </a:rPr>
              <a:t>找</a:t>
            </a:r>
            <a:r>
              <a:rPr lang="zh-TW" altLang="en-US" u="sng" dirty="0" smtClean="0"/>
              <a:t>谁</a:t>
            </a:r>
            <a:r>
              <a:rPr lang="zh-TW" altLang="en-US" dirty="0" smtClean="0"/>
              <a:t>帮我？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我的车子坏了，可以</a:t>
            </a:r>
            <a:r>
              <a:rPr lang="zh-TW" altLang="en-US" dirty="0" smtClean="0">
                <a:solidFill>
                  <a:srgbClr val="FF0000"/>
                </a:solidFill>
              </a:rPr>
              <a:t>找</a:t>
            </a:r>
            <a:r>
              <a:rPr lang="zh-TW" altLang="en-US" u="sng" dirty="0" smtClean="0"/>
              <a:t>人</a:t>
            </a:r>
            <a:r>
              <a:rPr lang="zh-TW" altLang="en-US" dirty="0" smtClean="0"/>
              <a:t>帮我修吗？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已经很晚了，我</a:t>
            </a:r>
            <a:r>
              <a:rPr lang="zh-TW" altLang="en-US" dirty="0" smtClean="0">
                <a:solidFill>
                  <a:srgbClr val="FF0000"/>
                </a:solidFill>
              </a:rPr>
              <a:t>找不到</a:t>
            </a:r>
            <a:r>
              <a:rPr lang="zh-TW" altLang="en-US" u="sng" dirty="0" smtClean="0"/>
              <a:t>人</a:t>
            </a:r>
            <a:r>
              <a:rPr lang="zh-TW" altLang="en-US" dirty="0" smtClean="0"/>
              <a:t>和我一起去看电影。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0913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除非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中国人</a:t>
            </a:r>
            <a:r>
              <a:rPr lang="zh-TW" altLang="en-US" dirty="0" smtClean="0">
                <a:solidFill>
                  <a:srgbClr val="FF0000"/>
                </a:solidFill>
              </a:rPr>
              <a:t>除非</a:t>
            </a:r>
            <a:r>
              <a:rPr lang="zh-TW" altLang="en-US" dirty="0" smtClean="0"/>
              <a:t>不得已，是不打官司的。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陈老师的课如果要请假一定要先跟陈老师说，</a:t>
            </a:r>
            <a:r>
              <a:rPr lang="zh-TW" altLang="en-US" dirty="0" smtClean="0">
                <a:solidFill>
                  <a:srgbClr val="FF0000"/>
                </a:solidFill>
              </a:rPr>
              <a:t>除非</a:t>
            </a:r>
            <a:r>
              <a:rPr lang="zh-TW" altLang="en-US" dirty="0" smtClean="0"/>
              <a:t>你生病了。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在这间餐厅吃饭一定要花超过一百元，</a:t>
            </a:r>
            <a:r>
              <a:rPr lang="zh-TW" altLang="en-US" dirty="0" smtClean="0">
                <a:solidFill>
                  <a:srgbClr val="FF0000"/>
                </a:solidFill>
              </a:rPr>
              <a:t>除非</a:t>
            </a:r>
            <a:r>
              <a:rPr lang="zh-TW" altLang="en-US" dirty="0" smtClean="0"/>
              <a:t>你是小孩</a:t>
            </a:r>
            <a:r>
              <a:rPr lang="zh-TW" altLang="en-US" dirty="0"/>
              <a:t>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除非</a:t>
            </a:r>
            <a:r>
              <a:rPr lang="zh-TW" altLang="en-US" dirty="0" smtClean="0"/>
              <a:t>今天下雨，</a:t>
            </a:r>
            <a:r>
              <a:rPr lang="zh-TW" altLang="en-US" dirty="0" smtClean="0">
                <a:solidFill>
                  <a:srgbClr val="FF0000"/>
                </a:solidFill>
              </a:rPr>
              <a:t>不然</a:t>
            </a:r>
            <a:r>
              <a:rPr lang="zh-TW" altLang="en-US" dirty="0" smtClean="0"/>
              <a:t>我一定会去派对。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除非</a:t>
            </a:r>
            <a:r>
              <a:rPr lang="zh-TW" altLang="en-US" dirty="0" smtClean="0"/>
              <a:t>他没有钱，</a:t>
            </a:r>
            <a:r>
              <a:rPr lang="zh-TW" altLang="en-US" dirty="0" smtClean="0">
                <a:solidFill>
                  <a:srgbClr val="FF0000"/>
                </a:solidFill>
              </a:rPr>
              <a:t>不然</a:t>
            </a:r>
            <a:r>
              <a:rPr lang="zh-TW" altLang="en-US" dirty="0" smtClean="0"/>
              <a:t>他不会去工作。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0913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得到</a:t>
            </a:r>
            <a:r>
              <a:rPr lang="en-US" altLang="zh-TW" dirty="0" smtClean="0"/>
              <a:t>v.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大家相信打官司可以</a:t>
            </a:r>
            <a:r>
              <a:rPr lang="zh-TW" altLang="en-US" dirty="0" smtClean="0">
                <a:solidFill>
                  <a:srgbClr val="FF0000"/>
                </a:solidFill>
              </a:rPr>
              <a:t>得到</a:t>
            </a:r>
            <a:r>
              <a:rPr lang="zh-TW" altLang="en-US" dirty="0" smtClean="0"/>
              <a:t>公平合理的解决。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因为他是一个很好的人，所以他</a:t>
            </a:r>
            <a:r>
              <a:rPr lang="zh-TW" altLang="en-US" dirty="0" smtClean="0">
                <a:solidFill>
                  <a:srgbClr val="FF0000"/>
                </a:solidFill>
              </a:rPr>
              <a:t>得到</a:t>
            </a:r>
            <a:r>
              <a:rPr lang="zh-TW" altLang="en-US" dirty="0" smtClean="0"/>
              <a:t>很多人的帮忙。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做这件事之前，你必须</a:t>
            </a:r>
            <a:r>
              <a:rPr lang="zh-TW" altLang="en-US" dirty="0" smtClean="0">
                <a:solidFill>
                  <a:srgbClr val="FF0000"/>
                </a:solidFill>
              </a:rPr>
              <a:t>得到</a:t>
            </a:r>
            <a:r>
              <a:rPr lang="zh-TW" altLang="en-US" dirty="0" smtClean="0"/>
              <a:t>老师的同意。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警察很快就到学校了，所有的学生都</a:t>
            </a:r>
            <a:r>
              <a:rPr lang="zh-TW" altLang="en-US" dirty="0" smtClean="0">
                <a:solidFill>
                  <a:srgbClr val="FF0000"/>
                </a:solidFill>
              </a:rPr>
              <a:t>得到</a:t>
            </a:r>
            <a:r>
              <a:rPr lang="zh-TW" altLang="en-US" dirty="0" smtClean="0"/>
              <a:t>保护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0913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1220</Words>
  <Application>Microsoft Office PowerPoint</Application>
  <PresentationFormat>Předvádění na obrazovce (4:3)</PresentationFormat>
  <Paragraphs>138</Paragraphs>
  <Slides>15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4" baseType="lpstr">
      <vt:lpstr>新細明體</vt:lpstr>
      <vt:lpstr>宋体</vt:lpstr>
      <vt:lpstr>华文楷体</vt:lpstr>
      <vt:lpstr>Calibri</vt:lpstr>
      <vt:lpstr>Century Schoolbook</vt:lpstr>
      <vt:lpstr>Times New Roman</vt:lpstr>
      <vt:lpstr>Wingdings</vt:lpstr>
      <vt:lpstr>Wingdings 2</vt:lpstr>
      <vt:lpstr>壁窗</vt:lpstr>
      <vt:lpstr>Chinese VI</vt:lpstr>
      <vt:lpstr>告</vt:lpstr>
      <vt:lpstr>打官司</vt:lpstr>
      <vt:lpstr>吃官司</vt:lpstr>
      <vt:lpstr>于是</vt:lpstr>
      <vt:lpstr>于是VS所以</vt:lpstr>
      <vt:lpstr>找</vt:lpstr>
      <vt:lpstr>除非</vt:lpstr>
      <vt:lpstr>得到v.</vt:lpstr>
      <vt:lpstr>拿A跟B比较</vt:lpstr>
      <vt:lpstr>学着V.</vt:lpstr>
      <vt:lpstr>走上…的道路</vt:lpstr>
      <vt:lpstr>而</vt:lpstr>
      <vt:lpstr>里贝克诉麦当劳餐厅案</vt:lpstr>
      <vt:lpstr>为什么中国人不喜欢打官司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Chinese VI</dc:title>
  <dc:creator>user</dc:creator>
  <cp:lastModifiedBy>Yu-Chieh Chen</cp:lastModifiedBy>
  <cp:revision>281</cp:revision>
  <dcterms:created xsi:type="dcterms:W3CDTF">2018-02-18T20:52:25Z</dcterms:created>
  <dcterms:modified xsi:type="dcterms:W3CDTF">2018-04-17T12:52:20Z</dcterms:modified>
</cp:coreProperties>
</file>