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9" r:id="rId3"/>
    <p:sldId id="271" r:id="rId4"/>
    <p:sldId id="272" r:id="rId5"/>
    <p:sldId id="273" r:id="rId6"/>
    <p:sldId id="281" r:id="rId7"/>
    <p:sldId id="280" r:id="rId8"/>
    <p:sldId id="274" r:id="rId9"/>
    <p:sldId id="275" r:id="rId10"/>
    <p:sldId id="276" r:id="rId11"/>
    <p:sldId id="277" r:id="rId12"/>
    <p:sldId id="282" r:id="rId13"/>
    <p:sldId id="283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4660"/>
  </p:normalViewPr>
  <p:slideViewPr>
    <p:cSldViewPr>
      <p:cViewPr varScale="1">
        <p:scale>
          <a:sx n="88" d="100"/>
          <a:sy n="88" d="100"/>
        </p:scale>
        <p:origin x="-12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BCBA9-FF08-4B47-B856-B514A652540E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A914-7FDC-4559-82E2-B1497720F79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14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于是 </a:t>
            </a:r>
            <a:r>
              <a:rPr lang="zh-TW" altLang="en-US" sz="1200" b="0" i="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zh-TW" alt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后发性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、先存性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事实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、共时性        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做什么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做什么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4343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不低于这个条件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从头到尾、全然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加否定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从来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认可的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赞赏的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4263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part B </a:t>
            </a:r>
            <a:r>
              <a:rPr lang="en-US" altLang="zh-TW" dirty="0" smtClean="0"/>
              <a:t>part</a:t>
            </a:r>
            <a:r>
              <a:rPr lang="zh-TW" altLang="en-US" dirty="0" smtClean="0"/>
              <a:t> 占了绝大多数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因为这个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2018/4/24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9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</a:t>
            </a:r>
            <a:r>
              <a:rPr lang="zh-TW" altLang="en-US" dirty="0" smtClean="0"/>
              <a:t>使</a:t>
            </a:r>
            <a:r>
              <a:rPr lang="en-US" altLang="zh-TW" dirty="0" smtClean="0"/>
              <a:t>B</a:t>
            </a:r>
            <a:r>
              <a:rPr lang="zh-TW" altLang="en-US" dirty="0" smtClean="0"/>
              <a:t>变得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科技的进步使许多以前认为不可能的事变得可能了。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因为他太高了，所以如果和他一起拍照，</a:t>
            </a:r>
            <a:r>
              <a:rPr lang="zh-TW" altLang="en-US" u="sng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使</a:t>
            </a:r>
            <a:r>
              <a:rPr lang="zh-TW" altLang="en-US" u="sng" dirty="0" smtClean="0"/>
              <a:t>大家</a:t>
            </a:r>
            <a:r>
              <a:rPr lang="zh-TW" altLang="en-US" dirty="0" smtClean="0"/>
              <a:t>看起来</a:t>
            </a:r>
            <a:r>
              <a:rPr lang="zh-TW" altLang="en-US" dirty="0" smtClean="0">
                <a:solidFill>
                  <a:srgbClr val="FF0000"/>
                </a:solidFill>
              </a:rPr>
              <a:t>变得</a:t>
            </a:r>
            <a:r>
              <a:rPr lang="zh-TW" altLang="en-US" dirty="0" smtClean="0"/>
              <a:t>很</a:t>
            </a:r>
            <a:r>
              <a:rPr lang="zh-TW" altLang="en-US" dirty="0" smtClean="0"/>
              <a:t>矮。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他打开空调。</a:t>
            </a:r>
            <a:r>
              <a:rPr lang="zh-TW" altLang="en-US" u="sng" dirty="0" smtClean="0"/>
              <a:t>空调</a:t>
            </a:r>
            <a:r>
              <a:rPr lang="zh-TW" altLang="en-US" dirty="0" smtClean="0">
                <a:solidFill>
                  <a:srgbClr val="FF0000"/>
                </a:solidFill>
              </a:rPr>
              <a:t>使</a:t>
            </a:r>
            <a:r>
              <a:rPr lang="zh-TW" altLang="en-US" dirty="0" smtClean="0"/>
              <a:t>房子</a:t>
            </a:r>
            <a:r>
              <a:rPr lang="zh-TW" altLang="en-US" dirty="0" smtClean="0"/>
              <a:t>的</a:t>
            </a:r>
            <a:r>
              <a:rPr lang="zh-TW" altLang="en-US" u="sng" dirty="0" smtClean="0"/>
              <a:t>温度</a:t>
            </a:r>
            <a:r>
              <a:rPr lang="zh-TW" altLang="en-US" dirty="0" smtClean="0">
                <a:solidFill>
                  <a:srgbClr val="FF0000"/>
                </a:solidFill>
              </a:rPr>
              <a:t>变得</a:t>
            </a:r>
            <a:r>
              <a:rPr lang="zh-TW" altLang="en-US" dirty="0" smtClean="0"/>
              <a:t>很温暖。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因为他的女朋友说话很有趣，</a:t>
            </a:r>
            <a:r>
              <a:rPr lang="zh-TW" altLang="en-US" u="sng" dirty="0" smtClean="0"/>
              <a:t>他</a:t>
            </a:r>
            <a:r>
              <a:rPr lang="zh-TW" altLang="en-US" u="sng" dirty="0" smtClean="0"/>
              <a:t>的女朋友</a:t>
            </a:r>
            <a:r>
              <a:rPr lang="zh-TW" altLang="en-US" dirty="0" smtClean="0">
                <a:solidFill>
                  <a:srgbClr val="FF0000"/>
                </a:solidFill>
              </a:rPr>
              <a:t>使</a:t>
            </a:r>
            <a:r>
              <a:rPr lang="zh-TW" altLang="en-US" u="sng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变得</a:t>
            </a:r>
            <a:r>
              <a:rPr lang="zh-TW" altLang="en-US" dirty="0" smtClean="0"/>
              <a:t>很喜欢说话。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1835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因此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科技缩短了距离，增加了速度，</a:t>
            </a:r>
            <a:r>
              <a:rPr lang="zh-TW" altLang="en-US" dirty="0" smtClean="0">
                <a:solidFill>
                  <a:srgbClr val="FF0000"/>
                </a:solidFill>
              </a:rPr>
              <a:t>因此</a:t>
            </a:r>
            <a:r>
              <a:rPr lang="zh-TW" altLang="en-US" dirty="0" smtClean="0"/>
              <a:t>也改善了我们的生活。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他的女朋友很喜欢吃巧克力，</a:t>
            </a:r>
            <a:r>
              <a:rPr lang="zh-TW" altLang="en-US" dirty="0" smtClean="0">
                <a:solidFill>
                  <a:srgbClr val="FF0000"/>
                </a:solidFill>
              </a:rPr>
              <a:t>因此</a:t>
            </a:r>
            <a:r>
              <a:rPr lang="zh-TW" altLang="en-US" dirty="0" smtClean="0"/>
              <a:t>他去学做巧克力。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他今天生病了，</a:t>
            </a:r>
            <a:r>
              <a:rPr lang="zh-TW" altLang="en-US" dirty="0" smtClean="0">
                <a:solidFill>
                  <a:srgbClr val="FF0000"/>
                </a:solidFill>
              </a:rPr>
              <a:t>因此</a:t>
            </a:r>
            <a:r>
              <a:rPr lang="zh-TW" altLang="en-US" dirty="0" smtClean="0"/>
              <a:t>他没有去学校上课。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*因为他昨天晚上没有看书，</a:t>
            </a:r>
            <a:r>
              <a:rPr lang="zh-TW" altLang="en-US" dirty="0" smtClean="0">
                <a:solidFill>
                  <a:srgbClr val="FF0000"/>
                </a:solidFill>
              </a:rPr>
              <a:t>因此</a:t>
            </a:r>
            <a:r>
              <a:rPr lang="zh-TW" altLang="en-US" dirty="0" smtClean="0"/>
              <a:t>他不会写这次的考试。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1835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于是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r>
              <a:rPr lang="zh-TW" altLang="en-US" dirty="0" smtClean="0"/>
              <a:t>因为咖啡太烫，烫伤了手，</a:t>
            </a:r>
            <a:r>
              <a:rPr lang="zh-TW" altLang="en-US" dirty="0" smtClean="0">
                <a:solidFill>
                  <a:srgbClr val="FF0000"/>
                </a:solidFill>
              </a:rPr>
              <a:t>于是</a:t>
            </a:r>
            <a:r>
              <a:rPr lang="zh-TW" altLang="en-US" dirty="0" smtClean="0"/>
              <a:t>她就告麦当劳。</a:t>
            </a:r>
            <a:endParaRPr lang="en-US" altLang="zh-TW" dirty="0"/>
          </a:p>
          <a:p>
            <a:r>
              <a:rPr lang="zh-TW" altLang="en-US" dirty="0" smtClean="0"/>
              <a:t>                                           所以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他的自行车不见了，</a:t>
            </a:r>
            <a:r>
              <a:rPr lang="zh-TW" altLang="en-US" dirty="0" smtClean="0">
                <a:solidFill>
                  <a:srgbClr val="FF0000"/>
                </a:solidFill>
              </a:rPr>
              <a:t>于是</a:t>
            </a:r>
            <a:r>
              <a:rPr lang="zh-TW" altLang="en-US" dirty="0" smtClean="0"/>
              <a:t>我把我的自行车借给他。</a:t>
            </a:r>
            <a:endParaRPr lang="en-US" altLang="zh-TW" dirty="0" smtClean="0"/>
          </a:p>
          <a:p>
            <a:r>
              <a:rPr lang="zh-TW" altLang="en-US" dirty="0" smtClean="0"/>
              <a:t>                                所以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他的朋友告诉他跑步可以减肥，</a:t>
            </a:r>
            <a:r>
              <a:rPr lang="zh-TW" altLang="en-US" dirty="0" smtClean="0">
                <a:solidFill>
                  <a:srgbClr val="FF0000"/>
                </a:solidFill>
              </a:rPr>
              <a:t>于是</a:t>
            </a:r>
            <a:r>
              <a:rPr lang="zh-TW" altLang="en-US" dirty="0" smtClean="0"/>
              <a:t>他每天都跑步去学校。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                                                所以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327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于是</a:t>
            </a:r>
            <a:r>
              <a:rPr lang="en-US" altLang="zh-TW" dirty="0" smtClean="0"/>
              <a:t>VS</a:t>
            </a:r>
            <a:r>
              <a:rPr lang="zh-TW" altLang="en-US" dirty="0" smtClean="0"/>
              <a:t>所以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老师在书店看见一本新书，他很喜欢，</a:t>
            </a:r>
            <a:r>
              <a:rPr lang="zh-TW" altLang="en-US" dirty="0" smtClean="0">
                <a:solidFill>
                  <a:srgbClr val="FF0000"/>
                </a:solidFill>
              </a:rPr>
              <a:t>所以</a:t>
            </a:r>
            <a:r>
              <a:rPr lang="zh-TW" altLang="en-US" u="sng" dirty="0" smtClean="0"/>
              <a:t>就买了下来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这次考试我没有看书，</a:t>
            </a:r>
            <a:r>
              <a:rPr lang="zh-TW" altLang="en-US" dirty="0" smtClean="0">
                <a:solidFill>
                  <a:srgbClr val="FF0000"/>
                </a:solidFill>
              </a:rPr>
              <a:t>所以</a:t>
            </a:r>
            <a:r>
              <a:rPr lang="zh-TW" altLang="en-US" u="sng" dirty="0"/>
              <a:t>考得</a:t>
            </a:r>
            <a:r>
              <a:rPr lang="zh-TW" altLang="en-US" u="sng" dirty="0" smtClean="0"/>
              <a:t>不好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因为他在厨房烤肉，</a:t>
            </a:r>
            <a:r>
              <a:rPr lang="zh-TW" altLang="en-US" dirty="0" smtClean="0">
                <a:solidFill>
                  <a:srgbClr val="FF0000"/>
                </a:solidFill>
              </a:rPr>
              <a:t>所以</a:t>
            </a:r>
            <a:r>
              <a:rPr lang="zh-TW" altLang="en-US" u="sng" dirty="0" smtClean="0"/>
              <a:t>房间有烤肉的味道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老师在书店看见一本新书，</a:t>
            </a:r>
            <a:r>
              <a:rPr lang="zh-TW" altLang="en-US" u="sng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于是</a:t>
            </a:r>
            <a:r>
              <a:rPr lang="zh-TW" altLang="en-US" dirty="0" smtClean="0"/>
              <a:t>买了两本。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914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自从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以后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自从</a:t>
            </a:r>
            <a:r>
              <a:rPr lang="zh-TW" altLang="en-US" dirty="0" smtClean="0"/>
              <a:t>电子邮件广泛使用</a:t>
            </a:r>
            <a:r>
              <a:rPr lang="zh-TW" altLang="en-US" dirty="0" smtClean="0">
                <a:solidFill>
                  <a:srgbClr val="FF0000"/>
                </a:solidFill>
              </a:rPr>
              <a:t>以后</a:t>
            </a:r>
            <a:r>
              <a:rPr lang="zh-TW" altLang="en-US" dirty="0" smtClean="0"/>
              <a:t>，人们的交流和信息的传递有了很大的改变。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自从</a:t>
            </a:r>
            <a:r>
              <a:rPr lang="zh-TW" altLang="en-US" dirty="0" smtClean="0"/>
              <a:t>上了陈老师的中文课</a:t>
            </a:r>
            <a:r>
              <a:rPr lang="zh-TW" altLang="en-US" dirty="0" smtClean="0">
                <a:solidFill>
                  <a:srgbClr val="FF0000"/>
                </a:solidFill>
              </a:rPr>
              <a:t>以后</a:t>
            </a:r>
            <a:r>
              <a:rPr lang="zh-TW" altLang="en-US" dirty="0" smtClean="0"/>
              <a:t>，他的中文水平变高了。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自从</a:t>
            </a:r>
            <a:r>
              <a:rPr lang="zh-TW" altLang="en-US" dirty="0" smtClean="0"/>
              <a:t>上大学</a:t>
            </a:r>
            <a:r>
              <a:rPr lang="zh-TW" altLang="en-US" dirty="0" smtClean="0">
                <a:solidFill>
                  <a:srgbClr val="FF0000"/>
                </a:solidFill>
              </a:rPr>
              <a:t>以后</a:t>
            </a:r>
            <a:r>
              <a:rPr lang="zh-TW" altLang="en-US" dirty="0" smtClean="0"/>
              <a:t>，就不再和他的父母拿钱了。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自从</a:t>
            </a:r>
            <a:r>
              <a:rPr lang="zh-TW" altLang="en-US" dirty="0" smtClean="0"/>
              <a:t>那天</a:t>
            </a:r>
            <a:r>
              <a:rPr lang="zh-TW" altLang="en-US" dirty="0" smtClean="0">
                <a:solidFill>
                  <a:srgbClr val="FF0000"/>
                </a:solidFill>
              </a:rPr>
              <a:t>以后</a:t>
            </a:r>
            <a:r>
              <a:rPr lang="zh-TW" altLang="en-US" dirty="0" smtClean="0"/>
              <a:t>，他每天上课都会带一把雨伞。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183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至少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以前我一星期</a:t>
            </a:r>
            <a:r>
              <a:rPr lang="zh-TW" altLang="en-US" dirty="0" smtClean="0">
                <a:solidFill>
                  <a:srgbClr val="FF0000"/>
                </a:solidFill>
              </a:rPr>
              <a:t>至少</a:t>
            </a:r>
            <a:r>
              <a:rPr lang="zh-TW" altLang="en-US" dirty="0" smtClean="0"/>
              <a:t>给家里写一封信。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他今天穿的衣服非常漂亮，我觉得那件衣服</a:t>
            </a:r>
            <a:r>
              <a:rPr lang="zh-TW" altLang="en-US" dirty="0" smtClean="0">
                <a:solidFill>
                  <a:srgbClr val="FF0000"/>
                </a:solidFill>
              </a:rPr>
              <a:t>至少</a:t>
            </a:r>
            <a:r>
              <a:rPr lang="zh-TW" altLang="en-US" dirty="0" smtClean="0"/>
              <a:t>要</a:t>
            </a:r>
            <a:r>
              <a:rPr lang="zh-TW" altLang="en-US" u="sng" dirty="0" smtClean="0"/>
              <a:t>两千元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他的病</a:t>
            </a:r>
            <a:r>
              <a:rPr lang="zh-TW" altLang="en-US" dirty="0" smtClean="0"/>
              <a:t>很严重，</a:t>
            </a:r>
            <a:r>
              <a:rPr lang="zh-TW" altLang="en-US" dirty="0" smtClean="0">
                <a:solidFill>
                  <a:srgbClr val="FF0000"/>
                </a:solidFill>
              </a:rPr>
              <a:t>至少</a:t>
            </a:r>
            <a:r>
              <a:rPr lang="zh-TW" altLang="en-US" u="sng" dirty="0" smtClean="0"/>
              <a:t>一个星期</a:t>
            </a:r>
            <a:r>
              <a:rPr lang="zh-TW" altLang="en-US" dirty="0" smtClean="0"/>
              <a:t>不能去学校上课。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你因为工作没有时间参加孩子的生日派对，但</a:t>
            </a:r>
            <a:r>
              <a:rPr lang="zh-TW" altLang="en-US" dirty="0" smtClean="0">
                <a:solidFill>
                  <a:srgbClr val="FF0000"/>
                </a:solidFill>
              </a:rPr>
              <a:t>至少</a:t>
            </a:r>
            <a:r>
              <a:rPr lang="zh-TW" altLang="en-US" u="sng" dirty="0" smtClean="0"/>
              <a:t>发一封信息给她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她虽然没有对你很好，但她</a:t>
            </a:r>
            <a:r>
              <a:rPr lang="zh-TW" altLang="en-US" dirty="0" smtClean="0">
                <a:solidFill>
                  <a:srgbClr val="FF0000"/>
                </a:solidFill>
              </a:rPr>
              <a:t>至少</a:t>
            </a:r>
            <a:r>
              <a:rPr lang="zh-TW" altLang="en-US" u="sng" dirty="0" smtClean="0"/>
              <a:t>没有骗你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根本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二十一世纪的孩子除了电子邮件，</a:t>
            </a:r>
            <a:r>
              <a:rPr lang="zh-TW" altLang="en-US" dirty="0" smtClean="0">
                <a:solidFill>
                  <a:srgbClr val="FF0000"/>
                </a:solidFill>
              </a:rPr>
              <a:t>根本</a:t>
            </a:r>
            <a:r>
              <a:rPr lang="zh-TW" altLang="en-US" u="sng" dirty="0" smtClean="0"/>
              <a:t>不</a:t>
            </a:r>
            <a:r>
              <a:rPr lang="zh-TW" altLang="en-US" dirty="0" smtClean="0"/>
              <a:t>知道还有别的写信的法子。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根本</a:t>
            </a:r>
            <a:r>
              <a:rPr lang="zh-TW" altLang="en-US" u="sng" dirty="0" smtClean="0"/>
              <a:t>没有</a:t>
            </a:r>
            <a:r>
              <a:rPr lang="zh-TW" altLang="en-US" dirty="0" smtClean="0"/>
              <a:t>去考期末考，怎么能通过期末考试呢？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根本</a:t>
            </a:r>
            <a:r>
              <a:rPr lang="zh-TW" altLang="en-US" u="sng" dirty="0" smtClean="0"/>
              <a:t>不</a:t>
            </a:r>
            <a:r>
              <a:rPr lang="zh-TW" altLang="en-US" dirty="0" smtClean="0"/>
              <a:t>知道今天放假，一个人去学校上课。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她以为今天不用考试，但老师</a:t>
            </a:r>
            <a:r>
              <a:rPr lang="zh-TW" altLang="en-US" dirty="0" smtClean="0">
                <a:solidFill>
                  <a:srgbClr val="FF0000"/>
                </a:solidFill>
              </a:rPr>
              <a:t>根本</a:t>
            </a:r>
            <a:r>
              <a:rPr lang="zh-TW" altLang="en-US" u="sng" dirty="0" smtClean="0"/>
              <a:t>没</a:t>
            </a:r>
            <a:r>
              <a:rPr lang="zh-TW" altLang="en-US" dirty="0" smtClean="0"/>
              <a:t>说。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根本</a:t>
            </a:r>
            <a:r>
              <a:rPr lang="zh-TW" altLang="en-US" u="sng" dirty="0" smtClean="0"/>
              <a:t>不</a:t>
            </a:r>
            <a:r>
              <a:rPr lang="zh-TW" altLang="en-US" dirty="0" smtClean="0"/>
              <a:t>认识她，怎么会是她的男朋友？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183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肯定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他们收到电子邮件的时候，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跟你收到信是一</a:t>
            </a:r>
            <a:r>
              <a:rPr lang="zh-TW" altLang="en-US" dirty="0"/>
              <a:t>样的感</a:t>
            </a:r>
            <a:r>
              <a:rPr lang="zh-TW" altLang="en-US" dirty="0" smtClean="0"/>
              <a:t>觉。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这个文法陈老师已经说很多次了，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会考。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看他开心的样子，他的期末考试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考很好。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这本书和她的书一样，我很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这是她的书。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他读了一个晚上的书，但他不能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会通过这次考试。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183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肯定</a:t>
            </a:r>
            <a:r>
              <a:rPr lang="en-US" altLang="zh-TW" dirty="0"/>
              <a:t>(</a:t>
            </a:r>
            <a:r>
              <a:rPr lang="en-US" altLang="zh-TW" dirty="0" smtClean="0"/>
              <a:t>approbatory)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他的钢琴弹得非常好，</a:t>
            </a:r>
            <a:r>
              <a:rPr lang="zh-TW" altLang="en-US" u="sng" dirty="0" smtClean="0"/>
              <a:t>得到</a:t>
            </a:r>
            <a:r>
              <a:rPr lang="zh-TW" altLang="en-US" dirty="0" smtClean="0"/>
              <a:t>很多音乐家的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他认真的态度</a:t>
            </a:r>
            <a:r>
              <a:rPr lang="zh-TW" altLang="en-US" u="sng" dirty="0" smtClean="0"/>
              <a:t>获得</a:t>
            </a:r>
            <a:r>
              <a:rPr lang="zh-TW" altLang="en-US" dirty="0" smtClean="0"/>
              <a:t>大家</a:t>
            </a:r>
            <a:r>
              <a:rPr lang="zh-TW" altLang="en-US" dirty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，所以大家希望他当班长。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他每天都很努力练习打蓝球，希望</a:t>
            </a:r>
            <a:r>
              <a:rPr lang="zh-TW" altLang="en-US" u="sng" dirty="0" smtClean="0"/>
              <a:t>被</a:t>
            </a:r>
            <a:r>
              <a:rPr lang="zh-TW" altLang="en-US" dirty="0" smtClean="0"/>
              <a:t>体育老师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虽然他每天都花很多时间学习中文，但是他的中文水平还是</a:t>
            </a:r>
            <a:r>
              <a:rPr lang="zh-TW" altLang="en-US" u="sng" dirty="0" smtClean="0"/>
              <a:t>没有得到</a:t>
            </a:r>
            <a:r>
              <a:rPr lang="zh-TW" altLang="en-US" dirty="0" smtClean="0"/>
              <a:t>老师的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在台湾，把音乐当做工作是</a:t>
            </a:r>
            <a:r>
              <a:rPr lang="zh-TW" altLang="en-US" u="sng" dirty="0" smtClean="0"/>
              <a:t>不</a:t>
            </a:r>
            <a:r>
              <a:rPr lang="zh-TW" altLang="en-US" u="sng" dirty="0" smtClean="0"/>
              <a:t>被</a:t>
            </a:r>
            <a:r>
              <a:rPr lang="zh-TW" altLang="en-US" dirty="0" smtClean="0">
                <a:solidFill>
                  <a:srgbClr val="FF0000"/>
                </a:solidFill>
              </a:rPr>
              <a:t>肯定</a:t>
            </a:r>
            <a:r>
              <a:rPr lang="zh-TW" altLang="en-US" dirty="0" smtClean="0"/>
              <a:t>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48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否定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你不能因为他比赛没有得到第一名，就</a:t>
            </a:r>
            <a:r>
              <a:rPr lang="zh-TW" altLang="en-US" dirty="0" smtClean="0">
                <a:solidFill>
                  <a:srgbClr val="FF0000"/>
                </a:solidFill>
              </a:rPr>
              <a:t>否定</a:t>
            </a:r>
            <a:r>
              <a:rPr lang="zh-TW" altLang="en-US" dirty="0" smtClean="0"/>
              <a:t>他的努力。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他的老板</a:t>
            </a:r>
            <a:r>
              <a:rPr lang="zh-TW" altLang="en-US" dirty="0" smtClean="0">
                <a:solidFill>
                  <a:srgbClr val="FF0000"/>
                </a:solidFill>
              </a:rPr>
              <a:t>否定</a:t>
            </a:r>
            <a:r>
              <a:rPr lang="zh-TW" altLang="en-US" dirty="0" smtClean="0"/>
              <a:t>了他的做法，因为太花钱了。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虽然这个方法很危险，但是</a:t>
            </a:r>
            <a:r>
              <a:rPr lang="zh-TW" altLang="en-US" dirty="0"/>
              <a:t>他</a:t>
            </a:r>
            <a:r>
              <a:rPr lang="zh-TW" altLang="en-US" dirty="0" smtClean="0"/>
              <a:t>也没有全部</a:t>
            </a:r>
            <a:r>
              <a:rPr lang="zh-TW" altLang="en-US" dirty="0" smtClean="0">
                <a:solidFill>
                  <a:srgbClr val="FF0000"/>
                </a:solidFill>
              </a:rPr>
              <a:t>否定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419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除了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以外，就是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对我们日常生活影响最大的，</a:t>
            </a:r>
            <a:r>
              <a:rPr lang="zh-TW" altLang="en-US" dirty="0" smtClean="0">
                <a:solidFill>
                  <a:srgbClr val="FF0000"/>
                </a:solidFill>
              </a:rPr>
              <a:t>除了</a:t>
            </a:r>
            <a:r>
              <a:rPr lang="zh-TW" altLang="en-US" dirty="0" smtClean="0"/>
              <a:t>电子邮件</a:t>
            </a:r>
            <a:r>
              <a:rPr lang="zh-TW" altLang="en-US" dirty="0" smtClean="0">
                <a:solidFill>
                  <a:srgbClr val="FF0000"/>
                </a:solidFill>
              </a:rPr>
              <a:t>以外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就是</a:t>
            </a:r>
            <a:r>
              <a:rPr lang="zh-TW" altLang="en-US" dirty="0" smtClean="0"/>
              <a:t>互联网。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他很喜欢看书，</a:t>
            </a:r>
            <a:r>
              <a:rPr lang="zh-TW" altLang="en-US" dirty="0" smtClean="0"/>
              <a:t>每天</a:t>
            </a:r>
            <a:r>
              <a:rPr lang="zh-TW" altLang="en-US" dirty="0" smtClean="0">
                <a:solidFill>
                  <a:srgbClr val="FF0000"/>
                </a:solidFill>
              </a:rPr>
              <a:t>除了</a:t>
            </a:r>
            <a:r>
              <a:rPr lang="zh-TW" altLang="en-US" dirty="0" smtClean="0"/>
              <a:t>学习中文</a:t>
            </a:r>
            <a:r>
              <a:rPr lang="zh-TW" altLang="en-US" dirty="0" smtClean="0">
                <a:solidFill>
                  <a:srgbClr val="FF0000"/>
                </a:solidFill>
              </a:rPr>
              <a:t>以外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就是</a:t>
            </a:r>
            <a:r>
              <a:rPr lang="zh-TW" altLang="en-US" dirty="0" smtClean="0"/>
              <a:t>看小说。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他的生活很无聊，</a:t>
            </a:r>
            <a:r>
              <a:rPr lang="zh-TW" altLang="en-US" dirty="0" smtClean="0">
                <a:solidFill>
                  <a:srgbClr val="FF0000"/>
                </a:solidFill>
              </a:rPr>
              <a:t>除了</a:t>
            </a:r>
            <a:r>
              <a:rPr lang="zh-TW" altLang="en-US" dirty="0" smtClean="0"/>
              <a:t>工作</a:t>
            </a:r>
            <a:r>
              <a:rPr lang="zh-TW" altLang="en-US" dirty="0" smtClean="0">
                <a:solidFill>
                  <a:srgbClr val="FF0000"/>
                </a:solidFill>
              </a:rPr>
              <a:t>以外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就是</a:t>
            </a:r>
            <a:r>
              <a:rPr lang="zh-TW" altLang="en-US" dirty="0" smtClean="0"/>
              <a:t>看电视，很少跟朋友出去玩。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他很少说中文，</a:t>
            </a:r>
            <a:r>
              <a:rPr lang="zh-TW" altLang="en-US" dirty="0" smtClean="0">
                <a:solidFill>
                  <a:srgbClr val="FF0000"/>
                </a:solidFill>
              </a:rPr>
              <a:t>除了</a:t>
            </a:r>
            <a:r>
              <a:rPr lang="zh-TW" altLang="en-US" dirty="0" smtClean="0"/>
              <a:t>上课</a:t>
            </a:r>
            <a:r>
              <a:rPr lang="zh-TW" altLang="en-US" dirty="0" smtClean="0">
                <a:solidFill>
                  <a:srgbClr val="FF0000"/>
                </a:solidFill>
              </a:rPr>
              <a:t>以外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就是</a:t>
            </a:r>
            <a:r>
              <a:rPr lang="zh-TW" altLang="en-US" dirty="0" smtClean="0"/>
              <a:t>在路上和老师聊天的时候。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183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拿</a:t>
            </a:r>
            <a:r>
              <a:rPr lang="en-US" altLang="zh-TW" dirty="0" smtClean="0"/>
              <a:t>A</a:t>
            </a:r>
            <a:r>
              <a:rPr lang="zh-TW" altLang="en-US" dirty="0" smtClean="0"/>
              <a:t>来形容</a:t>
            </a:r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从前中国人常</a:t>
            </a:r>
            <a:r>
              <a:rPr lang="zh-TW" altLang="en-US" dirty="0" smtClean="0">
                <a:solidFill>
                  <a:srgbClr val="FF0000"/>
                </a:solidFill>
              </a:rPr>
              <a:t>拿</a:t>
            </a:r>
            <a:r>
              <a:rPr lang="zh-TW" altLang="en-US" dirty="0" smtClean="0"/>
              <a:t>「不出门，知天下事」</a:t>
            </a:r>
            <a:r>
              <a:rPr lang="zh-TW" altLang="en-US" dirty="0" smtClean="0">
                <a:solidFill>
                  <a:srgbClr val="FF0000"/>
                </a:solidFill>
              </a:rPr>
              <a:t>来形容</a:t>
            </a:r>
            <a:r>
              <a:rPr lang="zh-TW" altLang="en-US" dirty="0" smtClean="0"/>
              <a:t>一个特别聪明的人。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因为他很聪明，所以他的朋友</a:t>
            </a:r>
            <a:r>
              <a:rPr lang="zh-TW" altLang="en-US" dirty="0" smtClean="0">
                <a:solidFill>
                  <a:srgbClr val="FF0000"/>
                </a:solidFill>
              </a:rPr>
              <a:t>拿</a:t>
            </a:r>
            <a:r>
              <a:rPr lang="zh-TW" altLang="en-US" dirty="0" smtClean="0"/>
              <a:t>「会说话的字典」</a:t>
            </a:r>
            <a:r>
              <a:rPr lang="zh-TW" altLang="en-US" dirty="0" smtClean="0">
                <a:solidFill>
                  <a:srgbClr val="FF0000"/>
                </a:solidFill>
              </a:rPr>
              <a:t>来形容</a:t>
            </a:r>
            <a:r>
              <a:rPr lang="zh-TW" altLang="en-US" dirty="0" smtClean="0"/>
              <a:t>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不要</a:t>
            </a:r>
            <a:r>
              <a:rPr lang="zh-TW" altLang="en-US" dirty="0" smtClean="0">
                <a:solidFill>
                  <a:srgbClr val="FF0000"/>
                </a:solidFill>
              </a:rPr>
              <a:t>拿</a:t>
            </a:r>
            <a:r>
              <a:rPr lang="zh-TW" altLang="en-US" dirty="0" smtClean="0"/>
              <a:t>猪</a:t>
            </a:r>
            <a:r>
              <a:rPr lang="zh-TW" altLang="en-US" dirty="0" smtClean="0">
                <a:solidFill>
                  <a:srgbClr val="FF0000"/>
                </a:solidFill>
              </a:rPr>
              <a:t>来形容</a:t>
            </a:r>
            <a:r>
              <a:rPr lang="zh-TW" altLang="en-US" dirty="0" smtClean="0"/>
              <a:t>一个人很脏，事实上，猪很爱干净。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他的声音非常特别，我不知道</a:t>
            </a:r>
            <a:r>
              <a:rPr lang="zh-TW" altLang="en-US" dirty="0" smtClean="0">
                <a:solidFill>
                  <a:srgbClr val="FF0000"/>
                </a:solidFill>
              </a:rPr>
              <a:t>拿</a:t>
            </a:r>
            <a:r>
              <a:rPr lang="zh-TW" altLang="en-US" dirty="0" smtClean="0"/>
              <a:t>什么</a:t>
            </a:r>
            <a:r>
              <a:rPr lang="zh-TW" altLang="en-US" dirty="0" smtClean="0">
                <a:solidFill>
                  <a:srgbClr val="FF0000"/>
                </a:solidFill>
              </a:rPr>
              <a:t>来形容</a:t>
            </a:r>
            <a:r>
              <a:rPr lang="zh-TW" altLang="en-US" dirty="0" smtClean="0"/>
              <a:t>他的声音。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1835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1104</Words>
  <Application>Microsoft Office PowerPoint</Application>
  <PresentationFormat>如螢幕大小 (4:3)</PresentationFormat>
  <Paragraphs>125</Paragraphs>
  <Slides>13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壁窗</vt:lpstr>
      <vt:lpstr>Chinese VI</vt:lpstr>
      <vt:lpstr>自从…以后</vt:lpstr>
      <vt:lpstr>至少</vt:lpstr>
      <vt:lpstr>根本</vt:lpstr>
      <vt:lpstr>肯定</vt:lpstr>
      <vt:lpstr>肯定(approbatory)</vt:lpstr>
      <vt:lpstr>否定</vt:lpstr>
      <vt:lpstr>除了…以外，就是…</vt:lpstr>
      <vt:lpstr>拿A来形容B</vt:lpstr>
      <vt:lpstr>A使B变得</vt:lpstr>
      <vt:lpstr>因此</vt:lpstr>
      <vt:lpstr>于是</vt:lpstr>
      <vt:lpstr>于是VS所以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301</cp:revision>
  <dcterms:created xsi:type="dcterms:W3CDTF">2018-02-18T20:52:25Z</dcterms:created>
  <dcterms:modified xsi:type="dcterms:W3CDTF">2018-04-24T14:47:47Z</dcterms:modified>
</cp:coreProperties>
</file>