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8" r:id="rId4"/>
    <p:sldId id="258" r:id="rId5"/>
    <p:sldId id="271" r:id="rId6"/>
    <p:sldId id="269" r:id="rId7"/>
    <p:sldId id="267" r:id="rId8"/>
    <p:sldId id="259" r:id="rId9"/>
    <p:sldId id="260" r:id="rId10"/>
    <p:sldId id="261" r:id="rId11"/>
    <p:sldId id="262" r:id="rId12"/>
    <p:sldId id="263" r:id="rId13"/>
    <p:sldId id="270" r:id="rId14"/>
    <p:sldId id="265" r:id="rId15"/>
    <p:sldId id="266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4660"/>
  </p:normalViewPr>
  <p:slideViewPr>
    <p:cSldViewPr>
      <p:cViewPr varScale="1">
        <p:scale>
          <a:sx n="73" d="100"/>
          <a:sy n="73" d="100"/>
        </p:scale>
        <p:origin x="10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BCBA9-FF08-4B47-B856-B514A652540E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9A914-7FDC-4559-82E2-B1497720F790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14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课本的句子错了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face to face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7181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表示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对事物进行补充说明或处理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表示另提一件事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表示不会到某种地步 后面加不好的事情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有必要吗？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5229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你觉得应该是这样，但与你想的不一样。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9558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objection</a:t>
            </a:r>
            <a:endParaRPr lang="en-US" altLang="zh-TW" dirty="0" smtClean="0">
              <a:effectLst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dirty="0" smtClean="0"/>
              <a:t>单击图标以新增图片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VI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11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对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的要求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我也不觉得美国人对诚实的要求特别高。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对</a:t>
            </a:r>
            <a:r>
              <a:rPr lang="zh-TW" altLang="en-US" dirty="0" smtClean="0"/>
              <a:t>自己</a:t>
            </a:r>
            <a:r>
              <a:rPr lang="zh-TW" altLang="en-US" dirty="0" smtClean="0">
                <a:solidFill>
                  <a:srgbClr val="FF0000"/>
                </a:solidFill>
              </a:rPr>
              <a:t>的要求</a:t>
            </a:r>
            <a:r>
              <a:rPr lang="zh-TW" altLang="en-US" dirty="0" smtClean="0"/>
              <a:t>很高，所以他每次考试都考满分。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对</a:t>
            </a:r>
            <a:r>
              <a:rPr lang="zh-TW" altLang="en-US" dirty="0" smtClean="0"/>
              <a:t>旅馆</a:t>
            </a:r>
            <a:r>
              <a:rPr lang="zh-TW" altLang="en-US" dirty="0" smtClean="0">
                <a:solidFill>
                  <a:srgbClr val="FF0000"/>
                </a:solidFill>
              </a:rPr>
              <a:t>的要求</a:t>
            </a:r>
            <a:r>
              <a:rPr lang="zh-TW" altLang="en-US" dirty="0" smtClean="0"/>
              <a:t>不高，只要有床和厕所就可以。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老师希望学生能够一次通过期末考试，学生</a:t>
            </a:r>
            <a:r>
              <a:rPr lang="zh-TW" altLang="en-US" dirty="0" smtClean="0">
                <a:solidFill>
                  <a:srgbClr val="FF0000"/>
                </a:solidFill>
              </a:rPr>
              <a:t>对</a:t>
            </a:r>
            <a:r>
              <a:rPr lang="zh-TW" altLang="en-US" dirty="0" smtClean="0"/>
              <a:t>这样</a:t>
            </a:r>
            <a:r>
              <a:rPr lang="zh-TW" altLang="en-US" dirty="0" smtClean="0">
                <a:solidFill>
                  <a:srgbClr val="FF0000"/>
                </a:solidFill>
              </a:rPr>
              <a:t>的要求</a:t>
            </a:r>
            <a:r>
              <a:rPr lang="zh-TW" altLang="en-US" dirty="0" smtClean="0"/>
              <a:t>没有意见。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</a:t>
            </a:r>
            <a:r>
              <a:rPr lang="zh-TW" altLang="en-US" dirty="0" smtClean="0">
                <a:solidFill>
                  <a:srgbClr val="FF0000"/>
                </a:solidFill>
              </a:rPr>
              <a:t>对</a:t>
            </a:r>
            <a:r>
              <a:rPr lang="zh-TW" altLang="en-US" dirty="0" smtClean="0"/>
              <a:t>「一次就通过考试」</a:t>
            </a:r>
            <a:r>
              <a:rPr lang="zh-TW" altLang="en-US" dirty="0" smtClean="0">
                <a:solidFill>
                  <a:srgbClr val="FF0000"/>
                </a:solidFill>
              </a:rPr>
              <a:t>的要求</a:t>
            </a:r>
            <a:r>
              <a:rPr lang="zh-TW" altLang="en-US" dirty="0" smtClean="0"/>
              <a:t>，有什么想法？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95775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起作用</a:t>
            </a:r>
            <a:r>
              <a:rPr lang="en-US" altLang="zh-TW" dirty="0" smtClean="0"/>
              <a:t>/</a:t>
            </a:r>
            <a:r>
              <a:rPr lang="zh-TW" altLang="en-US" dirty="0" smtClean="0"/>
              <a:t>不起作用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政治斗争肯定是有的，但是新闻单位也起了大作用。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吃了老师给的药，马上就</a:t>
            </a:r>
            <a:r>
              <a:rPr lang="zh-TW" altLang="en-US" dirty="0" smtClean="0">
                <a:solidFill>
                  <a:srgbClr val="FF0000"/>
                </a:solidFill>
              </a:rPr>
              <a:t>起作用</a:t>
            </a:r>
            <a:r>
              <a:rPr lang="zh-TW" altLang="en-US" dirty="0"/>
              <a:t>，手很快就不痛了。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他这次能通过考试，老师的帮忙</a:t>
            </a:r>
            <a:r>
              <a:rPr lang="zh-TW" altLang="en-US" dirty="0" smtClean="0">
                <a:solidFill>
                  <a:srgbClr val="FF0000"/>
                </a:solidFill>
              </a:rPr>
              <a:t>起</a:t>
            </a:r>
            <a:r>
              <a:rPr lang="zh-TW" altLang="en-US" dirty="0">
                <a:solidFill>
                  <a:srgbClr val="FF0000"/>
                </a:solidFill>
              </a:rPr>
              <a:t>了很大的作用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虽然他很努力读书，但还是</a:t>
            </a:r>
            <a:r>
              <a:rPr lang="zh-TW" altLang="en-US" dirty="0" smtClean="0">
                <a:solidFill>
                  <a:srgbClr val="FF0000"/>
                </a:solidFill>
              </a:rPr>
              <a:t>起不了作用</a:t>
            </a:r>
            <a:r>
              <a:rPr lang="zh-TW" altLang="en-US" dirty="0" smtClean="0"/>
              <a:t>，他的成绩还是很不好。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锻炼身体需要每天都做，只有做一两天</a:t>
            </a:r>
            <a:r>
              <a:rPr lang="zh-TW" altLang="en-US" dirty="0" smtClean="0">
                <a:solidFill>
                  <a:srgbClr val="FF0000"/>
                </a:solidFill>
              </a:rPr>
              <a:t>不会起作用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95775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恨不得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他们每天都恨不得找到政府贪污腐化的地方。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他很想念他的孩子，</a:t>
            </a:r>
            <a:r>
              <a:rPr lang="zh-TW" altLang="en-US" dirty="0" smtClean="0">
                <a:solidFill>
                  <a:srgbClr val="FF0000"/>
                </a:solidFill>
              </a:rPr>
              <a:t>恨不得</a:t>
            </a:r>
            <a:r>
              <a:rPr lang="zh-TW" altLang="en-US" dirty="0" smtClean="0"/>
              <a:t>马上回家。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他的女朋友要去美国了，他</a:t>
            </a:r>
            <a:r>
              <a:rPr lang="zh-TW" altLang="en-US" dirty="0" smtClean="0">
                <a:solidFill>
                  <a:srgbClr val="FF0000"/>
                </a:solidFill>
              </a:rPr>
              <a:t>恨不得</a:t>
            </a:r>
            <a:r>
              <a:rPr lang="zh-TW" altLang="en-US" dirty="0" smtClean="0"/>
              <a:t>陪她一起去。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每天上班的生活太累了，她</a:t>
            </a:r>
            <a:r>
              <a:rPr lang="zh-TW" altLang="en-US" dirty="0" smtClean="0">
                <a:solidFill>
                  <a:srgbClr val="FF0000"/>
                </a:solidFill>
              </a:rPr>
              <a:t>恨不得</a:t>
            </a:r>
            <a:r>
              <a:rPr lang="zh-TW" altLang="en-US" dirty="0" smtClean="0"/>
              <a:t>自己是个学生。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9577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巴不得</a:t>
            </a:r>
            <a:r>
              <a:rPr lang="en-US" altLang="zh-TW" dirty="0" smtClean="0"/>
              <a:t>vs</a:t>
            </a:r>
            <a:r>
              <a:rPr lang="zh-TW" altLang="en-US" dirty="0" smtClean="0"/>
              <a:t>恨不得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他很想念他的孩子，</a:t>
            </a:r>
            <a:r>
              <a:rPr lang="zh-TW" altLang="en-US" dirty="0" smtClean="0">
                <a:solidFill>
                  <a:srgbClr val="FF0000"/>
                </a:solidFill>
              </a:rPr>
              <a:t>恨不得</a:t>
            </a:r>
            <a:r>
              <a:rPr lang="zh-TW" altLang="en-US" dirty="0" smtClean="0"/>
              <a:t>马上回家。</a:t>
            </a:r>
            <a:endParaRPr lang="en-US" altLang="zh-TW" dirty="0"/>
          </a:p>
          <a:p>
            <a:r>
              <a:rPr lang="zh-TW" altLang="en-US" dirty="0"/>
              <a:t>他很想念他的孩子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巴不得</a:t>
            </a:r>
            <a:r>
              <a:rPr lang="zh-TW" altLang="en-US" dirty="0" smtClean="0"/>
              <a:t>马上回家。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/>
              <a:t>每天上班的生活太累了，她</a:t>
            </a:r>
            <a:r>
              <a:rPr lang="zh-TW" altLang="en-US" dirty="0" smtClean="0">
                <a:solidFill>
                  <a:srgbClr val="FF0000"/>
                </a:solidFill>
              </a:rPr>
              <a:t>恨不得</a:t>
            </a:r>
            <a:r>
              <a:rPr lang="zh-TW" altLang="en-US" dirty="0" smtClean="0"/>
              <a:t>自己是个学生。</a:t>
            </a:r>
            <a:endParaRPr lang="en-US" altLang="zh-TW" dirty="0"/>
          </a:p>
          <a:p>
            <a:r>
              <a:rPr lang="zh-TW" altLang="en-US" dirty="0" smtClean="0"/>
              <a:t>*每天</a:t>
            </a:r>
            <a:r>
              <a:rPr lang="zh-TW" altLang="en-US" dirty="0"/>
              <a:t>上班的生活太累了，</a:t>
            </a:r>
            <a:r>
              <a:rPr lang="zh-TW" altLang="en-US" dirty="0" smtClean="0"/>
              <a:t>她</a:t>
            </a:r>
            <a:r>
              <a:rPr lang="zh-TW" altLang="en-US" dirty="0" smtClean="0">
                <a:solidFill>
                  <a:srgbClr val="FF0000"/>
                </a:solidFill>
              </a:rPr>
              <a:t>巴不得</a:t>
            </a:r>
            <a:r>
              <a:rPr lang="zh-TW" altLang="en-US" dirty="0" smtClean="0"/>
              <a:t>自己是个学生。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不用考期末考试是学生</a:t>
            </a:r>
            <a:r>
              <a:rPr lang="zh-TW" altLang="en-US" dirty="0" smtClean="0">
                <a:solidFill>
                  <a:srgbClr val="FF0000"/>
                </a:solidFill>
              </a:rPr>
              <a:t>巴不得</a:t>
            </a:r>
            <a:r>
              <a:rPr lang="zh-TW" altLang="en-US" dirty="0"/>
              <a:t>的</a:t>
            </a:r>
            <a:r>
              <a:rPr lang="zh-TW" altLang="en-US" dirty="0" smtClean="0"/>
              <a:t>事情。</a:t>
            </a:r>
            <a:endParaRPr lang="en-US" altLang="zh-TW" dirty="0" smtClean="0"/>
          </a:p>
          <a:p>
            <a:r>
              <a:rPr lang="zh-TW" altLang="en-US" dirty="0" smtClean="0"/>
              <a:t>*不用考期末考试是学生</a:t>
            </a:r>
            <a:r>
              <a:rPr lang="zh-TW" altLang="en-US" dirty="0" smtClean="0">
                <a:solidFill>
                  <a:srgbClr val="FF0000"/>
                </a:solidFill>
              </a:rPr>
              <a:t>恨不得</a:t>
            </a:r>
            <a:r>
              <a:rPr lang="zh-TW" altLang="en-US" dirty="0" smtClean="0"/>
              <a:t>的事情。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0527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与其</a:t>
            </a:r>
            <a:r>
              <a:rPr lang="en-US" altLang="zh-TW" dirty="0" smtClean="0"/>
              <a:t>A</a:t>
            </a:r>
            <a:r>
              <a:rPr lang="zh-TW" altLang="en-US" dirty="0" smtClean="0"/>
              <a:t>，不如</a:t>
            </a:r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与其</a:t>
            </a:r>
            <a:r>
              <a:rPr lang="zh-TW" altLang="en-US" dirty="0" smtClean="0"/>
              <a:t>选一个喜欢打仗的总统，</a:t>
            </a:r>
            <a:r>
              <a:rPr lang="zh-TW" altLang="en-US" dirty="0" smtClean="0">
                <a:solidFill>
                  <a:srgbClr val="FF0000"/>
                </a:solidFill>
              </a:rPr>
              <a:t>不如</a:t>
            </a:r>
            <a:r>
              <a:rPr lang="zh-TW" altLang="en-US" dirty="0" smtClean="0"/>
              <a:t>选一个喜欢谈恋爱的总统。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与其</a:t>
            </a:r>
            <a:r>
              <a:rPr lang="zh-TW" altLang="en-US" dirty="0" smtClean="0"/>
              <a:t>和朋友出去玩，</a:t>
            </a:r>
            <a:r>
              <a:rPr lang="zh-TW" altLang="en-US" dirty="0" smtClean="0">
                <a:solidFill>
                  <a:srgbClr val="FF0000"/>
                </a:solidFill>
              </a:rPr>
              <a:t>不如</a:t>
            </a:r>
            <a:r>
              <a:rPr lang="zh-TW" altLang="en-US" dirty="0" smtClean="0"/>
              <a:t>在家里多读书。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与其</a:t>
            </a:r>
            <a:r>
              <a:rPr lang="zh-TW" altLang="en-US" dirty="0" smtClean="0"/>
              <a:t>花钱坐出租车去学校，</a:t>
            </a:r>
            <a:r>
              <a:rPr lang="zh-TW" altLang="en-US" dirty="0" smtClean="0">
                <a:solidFill>
                  <a:srgbClr val="FF0000"/>
                </a:solidFill>
              </a:rPr>
              <a:t>不如</a:t>
            </a:r>
            <a:r>
              <a:rPr lang="zh-TW" altLang="en-US" dirty="0" smtClean="0"/>
              <a:t>走路，出租车很贵！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天气太热了，</a:t>
            </a:r>
            <a:r>
              <a:rPr lang="zh-TW" altLang="en-US" dirty="0" smtClean="0">
                <a:solidFill>
                  <a:srgbClr val="FF0000"/>
                </a:solidFill>
              </a:rPr>
              <a:t>与其</a:t>
            </a:r>
            <a:r>
              <a:rPr lang="zh-TW" altLang="en-US" dirty="0" smtClean="0"/>
              <a:t>去打球，</a:t>
            </a:r>
            <a:r>
              <a:rPr lang="zh-TW" altLang="en-US" u="sng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宁可</a:t>
            </a:r>
            <a:r>
              <a:rPr lang="zh-TW" altLang="en-US" dirty="0" smtClean="0"/>
              <a:t>去看电影。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与其</a:t>
            </a:r>
            <a:r>
              <a:rPr lang="zh-TW" altLang="en-US" dirty="0" smtClean="0"/>
              <a:t>和她的男朋友在一起不开心，</a:t>
            </a:r>
            <a:r>
              <a:rPr lang="zh-TW" altLang="en-US" u="sng" dirty="0" smtClean="0"/>
              <a:t>她</a:t>
            </a:r>
            <a:r>
              <a:rPr lang="zh-TW" altLang="en-US" dirty="0" smtClean="0"/>
              <a:t>宁愿分手。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9577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9577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当着</a:t>
            </a:r>
            <a:r>
              <a:rPr lang="en-US" altLang="zh-TW" dirty="0" smtClean="0"/>
              <a:t>sb.</a:t>
            </a:r>
            <a:r>
              <a:rPr lang="zh-TW" altLang="en-US" dirty="0" smtClean="0"/>
              <a:t>的面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有一回我在电视上看到一个记者，</a:t>
            </a:r>
            <a:r>
              <a:rPr lang="zh-TW" altLang="en-US" dirty="0" smtClean="0">
                <a:solidFill>
                  <a:srgbClr val="FF0000"/>
                </a:solidFill>
              </a:rPr>
              <a:t>当着</a:t>
            </a:r>
            <a:r>
              <a:rPr lang="zh-TW" altLang="en-US" u="sng" dirty="0" smtClean="0"/>
              <a:t>许多外国元首</a:t>
            </a:r>
            <a:r>
              <a:rPr lang="zh-TW" altLang="en-US" dirty="0" smtClean="0">
                <a:solidFill>
                  <a:srgbClr val="FF0000"/>
                </a:solidFill>
              </a:rPr>
              <a:t>的面</a:t>
            </a:r>
            <a:r>
              <a:rPr lang="zh-TW" altLang="en-US" dirty="0" smtClean="0"/>
              <a:t>问总统</a:t>
            </a:r>
            <a:r>
              <a:rPr lang="en-US" altLang="zh-TW" dirty="0" smtClean="0"/>
              <a:t>…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她</a:t>
            </a:r>
            <a:r>
              <a:rPr lang="zh-TW" altLang="en-US" dirty="0" smtClean="0">
                <a:solidFill>
                  <a:srgbClr val="FF0000"/>
                </a:solidFill>
              </a:rPr>
              <a:t>当着</a:t>
            </a:r>
            <a:r>
              <a:rPr lang="zh-TW" altLang="en-US" u="sng" dirty="0" smtClean="0"/>
              <a:t>全部</a:t>
            </a:r>
            <a:r>
              <a:rPr lang="zh-TW" altLang="en-US" u="sng" dirty="0"/>
              <a:t>人</a:t>
            </a:r>
            <a:r>
              <a:rPr lang="zh-TW" altLang="en-US" dirty="0">
                <a:solidFill>
                  <a:srgbClr val="FF0000"/>
                </a:solidFill>
              </a:rPr>
              <a:t>的</a:t>
            </a:r>
            <a:r>
              <a:rPr lang="zh-TW" altLang="en-US" dirty="0" smtClean="0">
                <a:solidFill>
                  <a:srgbClr val="FF0000"/>
                </a:solidFill>
              </a:rPr>
              <a:t>面</a:t>
            </a:r>
            <a:r>
              <a:rPr lang="zh-TW" altLang="en-US" dirty="0" smtClean="0"/>
              <a:t>，告诉大家她要结婚了。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如果你有不开心的事情请</a:t>
            </a:r>
            <a:r>
              <a:rPr lang="zh-TW" altLang="en-US" dirty="0" smtClean="0">
                <a:solidFill>
                  <a:srgbClr val="FF0000"/>
                </a:solidFill>
              </a:rPr>
              <a:t>当着</a:t>
            </a:r>
            <a:r>
              <a:rPr lang="zh-TW" altLang="en-US" u="sng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的面</a:t>
            </a:r>
            <a:r>
              <a:rPr lang="zh-TW" altLang="en-US" dirty="0" smtClean="0"/>
              <a:t>说，不要在背后说我的坏话。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</a:t>
            </a:r>
            <a:r>
              <a:rPr lang="zh-TW" altLang="en-US" dirty="0" smtClean="0">
                <a:solidFill>
                  <a:srgbClr val="FF0000"/>
                </a:solidFill>
              </a:rPr>
              <a:t>当着</a:t>
            </a:r>
            <a:r>
              <a:rPr lang="zh-TW" altLang="en-US" u="sng" dirty="0" smtClean="0"/>
              <a:t>生病的弟弟</a:t>
            </a:r>
            <a:r>
              <a:rPr lang="zh-TW" altLang="en-US" dirty="0" smtClean="0">
                <a:solidFill>
                  <a:srgbClr val="FF0000"/>
                </a:solidFill>
              </a:rPr>
              <a:t>的面</a:t>
            </a:r>
            <a:r>
              <a:rPr lang="zh-TW" altLang="en-US" dirty="0" smtClean="0"/>
              <a:t>吃大餐，让弟弟非常想吃。</a:t>
            </a:r>
            <a:endParaRPr lang="en-US" altLang="zh-TW" dirty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9577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当面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有任何问题请</a:t>
            </a:r>
            <a:r>
              <a:rPr lang="zh-TW" altLang="en-US" dirty="0" smtClean="0">
                <a:solidFill>
                  <a:srgbClr val="FF0000"/>
                </a:solidFill>
              </a:rPr>
              <a:t>当面</a:t>
            </a:r>
            <a:r>
              <a:rPr lang="zh-TW" altLang="en-US" dirty="0" smtClean="0"/>
              <a:t>问我，不要传短信。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这件事情是她</a:t>
            </a:r>
            <a:r>
              <a:rPr lang="zh-TW" altLang="en-US" dirty="0" smtClean="0">
                <a:solidFill>
                  <a:srgbClr val="FF0000"/>
                </a:solidFill>
              </a:rPr>
              <a:t>当面</a:t>
            </a:r>
            <a:r>
              <a:rPr lang="zh-TW" altLang="en-US" dirty="0" smtClean="0"/>
              <a:t>告诉我的，所以不会错。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如果你真的觉得你做错了，那你应该</a:t>
            </a:r>
            <a:r>
              <a:rPr lang="zh-TW" altLang="en-US" dirty="0" smtClean="0">
                <a:solidFill>
                  <a:srgbClr val="FF0000"/>
                </a:solidFill>
              </a:rPr>
              <a:t>当面</a:t>
            </a:r>
            <a:r>
              <a:rPr lang="zh-TW" altLang="en-US" dirty="0" smtClean="0"/>
              <a:t>道歉。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1757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至于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美国人在这件事情上，好像最关心的是总统跟这个女人睡过觉没有，</a:t>
            </a:r>
            <a:r>
              <a:rPr lang="zh-TW" altLang="en-US" dirty="0" smtClean="0">
                <a:solidFill>
                  <a:srgbClr val="FF0000"/>
                </a:solidFill>
              </a:rPr>
              <a:t>至于</a:t>
            </a:r>
            <a:r>
              <a:rPr lang="zh-TW" altLang="en-US" dirty="0" smtClean="0"/>
              <a:t>她是不是一个能干的总统反而不是一个话题。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她想找一个</a:t>
            </a:r>
            <a:r>
              <a:rPr lang="zh-TW" altLang="en-US" u="sng" dirty="0" smtClean="0"/>
              <a:t>很有钱</a:t>
            </a:r>
            <a:r>
              <a:rPr lang="zh-TW" altLang="en-US" dirty="0" smtClean="0"/>
              <a:t>的男朋友，</a:t>
            </a:r>
            <a:r>
              <a:rPr lang="zh-TW" altLang="en-US" dirty="0" smtClean="0">
                <a:solidFill>
                  <a:srgbClr val="FF0000"/>
                </a:solidFill>
              </a:rPr>
              <a:t>至于</a:t>
            </a:r>
            <a:r>
              <a:rPr lang="zh-TW" altLang="en-US" u="sng" dirty="0" smtClean="0"/>
              <a:t>年纪大</a:t>
            </a:r>
            <a:r>
              <a:rPr lang="zh-TW" altLang="en-US" dirty="0" smtClean="0"/>
              <a:t>不大，她不在乎。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u="sng" dirty="0" smtClean="0"/>
              <a:t>布尔诺</a:t>
            </a:r>
            <a:r>
              <a:rPr lang="zh-TW" altLang="en-US" dirty="0" smtClean="0"/>
              <a:t>是一个很美丽的城市，</a:t>
            </a:r>
            <a:r>
              <a:rPr lang="zh-TW" altLang="en-US" dirty="0" smtClean="0">
                <a:solidFill>
                  <a:srgbClr val="FF0000"/>
                </a:solidFill>
              </a:rPr>
              <a:t>至于</a:t>
            </a:r>
            <a:r>
              <a:rPr lang="zh-TW" altLang="en-US" u="sng" dirty="0" smtClean="0"/>
              <a:t>布拉格</a:t>
            </a:r>
            <a:r>
              <a:rPr lang="zh-TW" altLang="en-US" dirty="0" smtClean="0"/>
              <a:t>，我也很喜欢。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她母亲希望她学一种乐器，</a:t>
            </a:r>
            <a:r>
              <a:rPr lang="zh-TW" altLang="en-US" dirty="0" smtClean="0">
                <a:solidFill>
                  <a:srgbClr val="FF0000"/>
                </a:solidFill>
              </a:rPr>
              <a:t>至于</a:t>
            </a:r>
            <a:r>
              <a:rPr lang="zh-TW" altLang="en-US" dirty="0" smtClean="0"/>
              <a:t>什么乐器，让她自己决定。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9577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不至于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正因为他们监督得那么严，政府才</a:t>
            </a:r>
            <a:r>
              <a:rPr lang="zh-TW" altLang="en-US" dirty="0" smtClean="0">
                <a:solidFill>
                  <a:srgbClr val="FF0000"/>
                </a:solidFill>
              </a:rPr>
              <a:t>不至于</a:t>
            </a:r>
            <a:r>
              <a:rPr lang="zh-TW" altLang="en-US" dirty="0" smtClean="0"/>
              <a:t>太腐化。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因为她没有很爱她男朋友，所以分手时她</a:t>
            </a:r>
            <a:r>
              <a:rPr lang="zh-TW" altLang="en-US" dirty="0" smtClean="0">
                <a:solidFill>
                  <a:srgbClr val="FF0000"/>
                </a:solidFill>
              </a:rPr>
              <a:t>不至于</a:t>
            </a:r>
            <a:r>
              <a:rPr lang="zh-TW" altLang="en-US" dirty="0" smtClean="0"/>
              <a:t>太难过。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他的朋友常常找她出去玩，所以他放假的时候</a:t>
            </a:r>
            <a:r>
              <a:rPr lang="zh-TW" altLang="en-US" dirty="0" smtClean="0">
                <a:solidFill>
                  <a:srgbClr val="FF0000"/>
                </a:solidFill>
              </a:rPr>
              <a:t>不至于</a:t>
            </a:r>
            <a:r>
              <a:rPr lang="zh-TW" altLang="en-US" dirty="0" smtClean="0"/>
              <a:t>太无聊。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老师已经在考试前告诉学生考试的题目了，学生</a:t>
            </a:r>
            <a:r>
              <a:rPr lang="zh-TW" altLang="en-US" dirty="0" smtClean="0">
                <a:solidFill>
                  <a:srgbClr val="FF0000"/>
                </a:solidFill>
              </a:rPr>
              <a:t>不至于</a:t>
            </a:r>
            <a:r>
              <a:rPr lang="zh-TW" altLang="en-US" dirty="0" smtClean="0"/>
              <a:t>全部不会写吧？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74562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至于吗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因为她约会迟到你就和她分手，</a:t>
            </a:r>
            <a:r>
              <a:rPr lang="zh-TW" altLang="en-US" dirty="0" smtClean="0">
                <a:solidFill>
                  <a:srgbClr val="FF0000"/>
                </a:solidFill>
              </a:rPr>
              <a:t>至于吗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她为了吃这间饭馆的菜花了一千元，</a:t>
            </a:r>
            <a:r>
              <a:rPr lang="zh-TW" altLang="en-US" dirty="0" smtClean="0">
                <a:solidFill>
                  <a:srgbClr val="FF0000"/>
                </a:solidFill>
              </a:rPr>
              <a:t>至于吗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他因为玩游戏和他最好的朋友吵架，</a:t>
            </a:r>
            <a:r>
              <a:rPr lang="zh-TW" altLang="en-US" dirty="0" smtClean="0">
                <a:solidFill>
                  <a:srgbClr val="FF0000"/>
                </a:solidFill>
              </a:rPr>
              <a:t>至于吗</a:t>
            </a:r>
            <a:r>
              <a:rPr lang="zh-TW" altLang="en-US" dirty="0" smtClean="0"/>
              <a:t>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816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反而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美国人在这件事情上，好像最关心的是总统跟这个女人睡过觉没有，至于她是不是一个能干的总统</a:t>
            </a:r>
            <a:r>
              <a:rPr lang="zh-TW" altLang="en-US" dirty="0" smtClean="0">
                <a:solidFill>
                  <a:srgbClr val="FF0000"/>
                </a:solidFill>
              </a:rPr>
              <a:t>反而</a:t>
            </a:r>
            <a:r>
              <a:rPr lang="zh-TW" altLang="en-US" dirty="0" smtClean="0"/>
              <a:t>不是一个话题。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他每次上中文课都很认真，我以为他期末考试会考很好，但他</a:t>
            </a:r>
            <a:r>
              <a:rPr lang="zh-TW" altLang="en-US" dirty="0" smtClean="0">
                <a:solidFill>
                  <a:srgbClr val="FF0000"/>
                </a:solidFill>
              </a:rPr>
              <a:t>反而</a:t>
            </a:r>
            <a:r>
              <a:rPr lang="zh-TW" altLang="en-US" dirty="0" smtClean="0"/>
              <a:t>没有通过考试。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他平常都是第一个进教室的学生，今天</a:t>
            </a:r>
            <a:r>
              <a:rPr lang="zh-TW" altLang="en-US" dirty="0" smtClean="0">
                <a:solidFill>
                  <a:srgbClr val="FF0000"/>
                </a:solidFill>
              </a:rPr>
              <a:t>反而</a:t>
            </a:r>
            <a:r>
              <a:rPr lang="zh-TW" altLang="en-US" dirty="0" smtClean="0"/>
              <a:t>迟到了。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他常常上课睡觉，今天</a:t>
            </a:r>
            <a:r>
              <a:rPr lang="zh-TW" altLang="en-US" dirty="0" smtClean="0">
                <a:solidFill>
                  <a:srgbClr val="FF0000"/>
                </a:solidFill>
              </a:rPr>
              <a:t>反而</a:t>
            </a:r>
            <a:r>
              <a:rPr lang="zh-TW" altLang="en-US" dirty="0" smtClean="0"/>
              <a:t>很有精神。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2404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一方面</a:t>
            </a:r>
            <a:r>
              <a:rPr lang="en-US" altLang="zh-TW" dirty="0" smtClean="0"/>
              <a:t>…</a:t>
            </a:r>
            <a:r>
              <a:rPr lang="zh-TW" altLang="en-US" dirty="0" smtClean="0"/>
              <a:t>另一方面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我们</a:t>
            </a:r>
            <a:r>
              <a:rPr lang="zh-TW" altLang="en-US" dirty="0" smtClean="0">
                <a:solidFill>
                  <a:srgbClr val="FF0000"/>
                </a:solidFill>
              </a:rPr>
              <a:t>一方面</a:t>
            </a:r>
            <a:r>
              <a:rPr lang="zh-TW" altLang="en-US" dirty="0" smtClean="0"/>
              <a:t>强调个人的隐私权，但</a:t>
            </a:r>
            <a:r>
              <a:rPr lang="zh-TW" altLang="en-US" dirty="0" smtClean="0">
                <a:solidFill>
                  <a:srgbClr val="FF0000"/>
                </a:solidFill>
              </a:rPr>
              <a:t>另一方面</a:t>
            </a:r>
            <a:r>
              <a:rPr lang="zh-TW" altLang="en-US" dirty="0" smtClean="0"/>
              <a:t>更强调政治领袖得诚实。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自己做饭</a:t>
            </a:r>
            <a:r>
              <a:rPr lang="zh-TW" altLang="en-US" dirty="0" smtClean="0">
                <a:solidFill>
                  <a:srgbClr val="FF0000"/>
                </a:solidFill>
              </a:rPr>
              <a:t>一方面</a:t>
            </a:r>
            <a:r>
              <a:rPr lang="zh-TW" altLang="en-US" dirty="0" smtClean="0"/>
              <a:t>省钱，</a:t>
            </a:r>
            <a:r>
              <a:rPr lang="zh-TW" altLang="en-US" dirty="0" smtClean="0">
                <a:solidFill>
                  <a:srgbClr val="FF0000"/>
                </a:solidFill>
              </a:rPr>
              <a:t>另一方面</a:t>
            </a:r>
            <a:r>
              <a:rPr lang="zh-TW" altLang="en-US" dirty="0" smtClean="0"/>
              <a:t>能自己选择口味。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抽烟</a:t>
            </a:r>
            <a:r>
              <a:rPr lang="zh-TW" altLang="en-US" dirty="0" smtClean="0">
                <a:solidFill>
                  <a:srgbClr val="FF0000"/>
                </a:solidFill>
              </a:rPr>
              <a:t>一方面</a:t>
            </a:r>
            <a:r>
              <a:rPr lang="zh-TW" altLang="en-US" dirty="0" smtClean="0"/>
              <a:t>浪费钱，</a:t>
            </a:r>
            <a:r>
              <a:rPr lang="zh-TW" altLang="en-US" dirty="0" smtClean="0">
                <a:solidFill>
                  <a:srgbClr val="FF0000"/>
                </a:solidFill>
              </a:rPr>
              <a:t>另一方面</a:t>
            </a:r>
            <a:r>
              <a:rPr lang="zh-TW" altLang="en-US" dirty="0" smtClean="0"/>
              <a:t>也不健康。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一间成功的饭馆</a:t>
            </a:r>
            <a:r>
              <a:rPr lang="zh-TW" altLang="en-US" dirty="0" smtClean="0">
                <a:solidFill>
                  <a:srgbClr val="FF0000"/>
                </a:solidFill>
              </a:rPr>
              <a:t>一方面</a:t>
            </a:r>
            <a:r>
              <a:rPr lang="zh-TW" altLang="en-US" dirty="0"/>
              <a:t>要好吃，</a:t>
            </a:r>
            <a:r>
              <a:rPr lang="zh-TW" altLang="en-US" dirty="0" smtClean="0">
                <a:solidFill>
                  <a:srgbClr val="FF0000"/>
                </a:solidFill>
              </a:rPr>
              <a:t>另一方面</a:t>
            </a:r>
            <a:r>
              <a:rPr lang="zh-TW" altLang="en-US" dirty="0" smtClean="0"/>
              <a:t>要赚钱。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一方面</a:t>
            </a:r>
            <a:r>
              <a:rPr lang="zh-TW" altLang="en-US" dirty="0" smtClean="0"/>
              <a:t>能省时间，</a:t>
            </a:r>
            <a:r>
              <a:rPr lang="zh-TW" altLang="en-US" dirty="0" smtClean="0">
                <a:solidFill>
                  <a:srgbClr val="FF0000"/>
                </a:solidFill>
              </a:rPr>
              <a:t>另一方面</a:t>
            </a:r>
            <a:r>
              <a:rPr lang="zh-TW" altLang="en-US" dirty="0" smtClean="0"/>
              <a:t>不怕下雨，所以我喜欢自己开车。</a:t>
            </a:r>
            <a:endParaRPr lang="en-US" altLang="zh-TW" dirty="0" smtClean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95775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在乎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其实大部份美国人也并不在乎总统有没有女朋友。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母亲很在乎孩子的作业成绩，怕孩子不认真学习。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他太在乎明天的考试了，所以晚上睡不着觉。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除了他的论文，其他事情他都不在乎。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因为老师说这个文法期末考试不会考，所以学生都不太在乎。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95775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1487</Words>
  <Application>Microsoft Office PowerPoint</Application>
  <PresentationFormat>Předvádění na obrazovce (4:3)</PresentationFormat>
  <Paragraphs>138</Paragraphs>
  <Slides>15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新細明體</vt:lpstr>
      <vt:lpstr>宋体</vt:lpstr>
      <vt:lpstr>Calibri</vt:lpstr>
      <vt:lpstr>Century Schoolbook</vt:lpstr>
      <vt:lpstr>Times New Roman</vt:lpstr>
      <vt:lpstr>Wingdings</vt:lpstr>
      <vt:lpstr>Wingdings 2</vt:lpstr>
      <vt:lpstr>壁窗</vt:lpstr>
      <vt:lpstr>Chinese VI</vt:lpstr>
      <vt:lpstr>当着sb.的面</vt:lpstr>
      <vt:lpstr>当面</vt:lpstr>
      <vt:lpstr>至于</vt:lpstr>
      <vt:lpstr>不至于</vt:lpstr>
      <vt:lpstr>至于吗</vt:lpstr>
      <vt:lpstr>反而</vt:lpstr>
      <vt:lpstr>一方面…另一方面</vt:lpstr>
      <vt:lpstr>在乎</vt:lpstr>
      <vt:lpstr>对…的要求</vt:lpstr>
      <vt:lpstr>起作用/不起作用</vt:lpstr>
      <vt:lpstr>恨不得</vt:lpstr>
      <vt:lpstr>巴不得vs恨不得</vt:lpstr>
      <vt:lpstr>与其A，不如B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Yu-Chieh Chen</cp:lastModifiedBy>
  <cp:revision>336</cp:revision>
  <dcterms:created xsi:type="dcterms:W3CDTF">2018-02-18T20:52:25Z</dcterms:created>
  <dcterms:modified xsi:type="dcterms:W3CDTF">2018-05-09T09:17:35Z</dcterms:modified>
</cp:coreProperties>
</file>