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7491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“擅自”指对不在自己的职权范围以内的事自作主张</a:t>
            </a:r>
            <a:r>
              <a:rPr lang="zh-TW" altLang="en-US" dirty="0" smtClean="0"/>
              <a:t>、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强调的是越权</a:t>
            </a:r>
            <a:endParaRPr lang="en-US" altLang="zh-CN" dirty="0" smtClean="0"/>
          </a:p>
          <a:p>
            <a:r>
              <a:rPr lang="zh-CN" altLang="en-US" dirty="0" smtClean="0"/>
              <a:t>“私自”指背着别人</a:t>
            </a:r>
            <a:r>
              <a:rPr lang="en-US" altLang="zh-CN" dirty="0" smtClean="0"/>
              <a:t>,</a:t>
            </a:r>
            <a:r>
              <a:rPr lang="zh-CN" altLang="en-US" dirty="0" smtClean="0"/>
              <a:t>自己做不合乎规章制度的事</a:t>
            </a:r>
            <a:r>
              <a:rPr lang="en-US" altLang="zh-TW" dirty="0" smtClean="0"/>
              <a:t>(</a:t>
            </a:r>
            <a:r>
              <a:rPr lang="zh-TW" altLang="en-US" dirty="0" smtClean="0"/>
              <a:t>别人不知道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、较对自己有利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4220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621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Confirm</a:t>
            </a:r>
          </a:p>
          <a:p>
            <a:r>
              <a:rPr lang="zh-TW" altLang="en-US" dirty="0" smtClean="0"/>
              <a:t>可以是名词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8368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抽象的、上对下的。</a:t>
            </a:r>
            <a:endParaRPr lang="en-US" altLang="zh-TW" dirty="0" smtClean="0"/>
          </a:p>
          <a:p>
            <a:r>
              <a:rPr lang="en-US" altLang="zh-TW" dirty="0" smtClean="0"/>
              <a:t>that power</a:t>
            </a:r>
            <a:r>
              <a:rPr lang="zh-TW" altLang="en-US" dirty="0" smtClean="0"/>
              <a:t>、</a:t>
            </a:r>
            <a:r>
              <a:rPr lang="en-US" altLang="zh-TW" dirty="0" smtClean="0"/>
              <a:t>significance</a:t>
            </a:r>
            <a:r>
              <a:rPr lang="zh-TW" altLang="en-US" dirty="0" smtClean="0"/>
              <a:t>、</a:t>
            </a:r>
            <a:r>
              <a:rPr lang="en-US" altLang="zh-TW" dirty="0" smtClean="0"/>
              <a:t>right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27554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语义不变的另一种说法表示，</a:t>
            </a:r>
            <a:r>
              <a:rPr lang="zh-TW" altLang="en-US" dirty="0" smtClean="0"/>
              <a:t>第二句可以当作总结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15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6670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2018/5/4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6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赋予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如果法律</a:t>
            </a:r>
            <a:r>
              <a:rPr lang="zh-TW" altLang="en-US" dirty="0" smtClean="0">
                <a:solidFill>
                  <a:srgbClr val="FF0000"/>
                </a:solidFill>
              </a:rPr>
              <a:t>赋予</a:t>
            </a:r>
            <a:r>
              <a:rPr lang="zh-TW" altLang="en-US" dirty="0" smtClean="0"/>
              <a:t>男性生育权的话，那么他就有权要求妻子生育，女性的不生育权就无法保证了。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以前的人认为皇帝的权力是神</a:t>
            </a:r>
            <a:r>
              <a:rPr lang="zh-TW" altLang="en-US" dirty="0" smtClean="0">
                <a:solidFill>
                  <a:srgbClr val="FF0000"/>
                </a:solidFill>
              </a:rPr>
              <a:t>赋予</a:t>
            </a:r>
            <a:r>
              <a:rPr lang="zh-TW" altLang="en-US" dirty="0" smtClean="0"/>
              <a:t>的，其他人不能改变。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因为他工作认真，老板</a:t>
            </a:r>
            <a:r>
              <a:rPr lang="zh-TW" altLang="en-US" dirty="0" smtClean="0">
                <a:solidFill>
                  <a:srgbClr val="FF0000"/>
                </a:solidFill>
              </a:rPr>
              <a:t>赋予</a:t>
            </a:r>
            <a:r>
              <a:rPr lang="zh-TW" altLang="en-US" dirty="0" smtClean="0"/>
              <a:t>他每天晚三十分钟上班的权利。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他在这些照片旁写了一段故事，</a:t>
            </a:r>
            <a:r>
              <a:rPr lang="zh-TW" altLang="en-US" dirty="0" smtClean="0">
                <a:solidFill>
                  <a:srgbClr val="FF0000"/>
                </a:solidFill>
              </a:rPr>
              <a:t>赋予</a:t>
            </a:r>
            <a:r>
              <a:rPr lang="zh-TW" altLang="en-US" dirty="0" smtClean="0"/>
              <a:t>这些照片特别的意义。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以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为例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另一位女士认为，真如男人所愿，给他一半生育权，最终将会导致法律的紊乱。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dirty="0" smtClean="0"/>
              <a:t>重庆杨先生</a:t>
            </a:r>
            <a:r>
              <a:rPr lang="zh-TW" altLang="en-US" dirty="0" smtClean="0">
                <a:solidFill>
                  <a:srgbClr val="FF0000"/>
                </a:solidFill>
              </a:rPr>
              <a:t>为例</a:t>
            </a:r>
            <a:r>
              <a:rPr lang="zh-TW" altLang="en-US" dirty="0" smtClean="0"/>
              <a:t>，妻子</a:t>
            </a:r>
            <a:r>
              <a:rPr lang="en-US" altLang="zh-TW" dirty="0" smtClean="0"/>
              <a:t>…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在捷克买房子很便宜。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dirty="0" smtClean="0"/>
              <a:t>布尔诺</a:t>
            </a:r>
            <a:r>
              <a:rPr lang="zh-TW" altLang="en-US" dirty="0" smtClean="0">
                <a:solidFill>
                  <a:srgbClr val="FF0000"/>
                </a:solidFill>
              </a:rPr>
              <a:t>为例</a:t>
            </a:r>
            <a:r>
              <a:rPr lang="zh-TW" altLang="en-US" dirty="0" smtClean="0"/>
              <a:t>，只要三百万克朗就买得起房子。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台湾的小孩花很多时间读书。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dirty="0" smtClean="0"/>
              <a:t>初中生</a:t>
            </a:r>
            <a:r>
              <a:rPr lang="zh-TW" altLang="en-US" dirty="0" smtClean="0">
                <a:solidFill>
                  <a:srgbClr val="FF0000"/>
                </a:solidFill>
              </a:rPr>
              <a:t>为例</a:t>
            </a:r>
            <a:r>
              <a:rPr lang="zh-TW" altLang="en-US" dirty="0" smtClean="0"/>
              <a:t>，每天在学校要上大约八个小时的课。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我们学校的老师都很厉害。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dirty="0" smtClean="0"/>
              <a:t>我的老师</a:t>
            </a:r>
            <a:r>
              <a:rPr lang="zh-TW" altLang="en-US" dirty="0" smtClean="0">
                <a:solidFill>
                  <a:srgbClr val="FF0000"/>
                </a:solidFill>
              </a:rPr>
              <a:t>为例</a:t>
            </a:r>
            <a:r>
              <a:rPr lang="zh-TW" altLang="en-US" dirty="0" smtClean="0"/>
              <a:t>，他会说八种语言。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以</a:t>
            </a:r>
            <a:r>
              <a:rPr lang="en-US" altLang="zh-TW" dirty="0" smtClean="0"/>
              <a:t>/</a:t>
            </a:r>
            <a:r>
              <a:rPr lang="zh-TW" altLang="en-US" dirty="0" smtClean="0"/>
              <a:t>把</a:t>
            </a:r>
            <a:r>
              <a:rPr lang="en-US" altLang="zh-TW" dirty="0" smtClean="0"/>
              <a:t>…</a:t>
            </a:r>
            <a:r>
              <a:rPr lang="zh-TW" altLang="en-US" dirty="0" smtClean="0"/>
              <a:t>作为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丈夫让妻子怀孕，也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dirty="0" smtClean="0"/>
              <a:t>生育权</a:t>
            </a:r>
            <a:r>
              <a:rPr lang="zh-TW" altLang="en-US" dirty="0" smtClean="0">
                <a:solidFill>
                  <a:srgbClr val="FF0000"/>
                </a:solidFill>
              </a:rPr>
              <a:t>作为</a:t>
            </a:r>
            <a:r>
              <a:rPr lang="zh-TW" altLang="en-US" dirty="0" smtClean="0"/>
              <a:t>借口。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政府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dirty="0" smtClean="0"/>
              <a:t>人民的幸福</a:t>
            </a:r>
            <a:r>
              <a:rPr lang="zh-TW" altLang="en-US" dirty="0" smtClean="0">
                <a:solidFill>
                  <a:srgbClr val="FF0000"/>
                </a:solidFill>
              </a:rPr>
              <a:t>作为</a:t>
            </a:r>
            <a:r>
              <a:rPr lang="zh-TW" altLang="en-US" dirty="0" smtClean="0"/>
              <a:t>努力的方向。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他因为没有时间写作业，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dirty="0" smtClean="0"/>
              <a:t>上学期的作业</a:t>
            </a:r>
            <a:r>
              <a:rPr lang="zh-TW" altLang="en-US" dirty="0" smtClean="0">
                <a:solidFill>
                  <a:srgbClr val="FF0000"/>
                </a:solidFill>
              </a:rPr>
              <a:t>作为</a:t>
            </a:r>
            <a:r>
              <a:rPr lang="zh-TW" altLang="en-US" dirty="0" smtClean="0"/>
              <a:t>这次期末考的作业交给老师。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学生应该</a:t>
            </a:r>
            <a:r>
              <a:rPr lang="zh-TW" altLang="en-US" dirty="0" smtClean="0">
                <a:solidFill>
                  <a:srgbClr val="FF0000"/>
                </a:solidFill>
              </a:rPr>
              <a:t>以</a:t>
            </a:r>
            <a:r>
              <a:rPr lang="zh-TW" altLang="en-US" dirty="0" smtClean="0"/>
              <a:t>认真读书</a:t>
            </a:r>
            <a:r>
              <a:rPr lang="zh-TW" altLang="en-US" dirty="0" smtClean="0">
                <a:solidFill>
                  <a:srgbClr val="FF0000"/>
                </a:solidFill>
              </a:rPr>
              <a:t>作为</a:t>
            </a:r>
            <a:r>
              <a:rPr lang="zh-TW" altLang="en-US" dirty="0" smtClean="0"/>
              <a:t>自己的义务。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把</a:t>
            </a:r>
            <a:r>
              <a:rPr lang="zh-TW" altLang="en-US" dirty="0" smtClean="0"/>
              <a:t>晚上没吃完的晚餐</a:t>
            </a:r>
            <a:r>
              <a:rPr lang="zh-TW" altLang="en-US" dirty="0" smtClean="0">
                <a:solidFill>
                  <a:srgbClr val="FF0000"/>
                </a:solidFill>
              </a:rPr>
              <a:t>作为</a:t>
            </a:r>
            <a:r>
              <a:rPr lang="zh-TW" altLang="en-US" dirty="0" smtClean="0"/>
              <a:t>明天中午的午餐。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光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就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如此下去，</a:t>
            </a:r>
            <a:r>
              <a:rPr lang="zh-TW" altLang="en-US" dirty="0" smtClean="0">
                <a:solidFill>
                  <a:srgbClr val="FF0000"/>
                </a:solidFill>
              </a:rPr>
              <a:t>光</a:t>
            </a:r>
            <a:r>
              <a:rPr lang="zh-TW" altLang="en-US" dirty="0" smtClean="0"/>
              <a:t>讨论是否生育子女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够法官忙的了。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我今天出去玩花了很多钱，</a:t>
            </a:r>
            <a:r>
              <a:rPr lang="zh-TW" altLang="en-US" dirty="0" smtClean="0">
                <a:solidFill>
                  <a:srgbClr val="FF0000"/>
                </a:solidFill>
              </a:rPr>
              <a:t>光</a:t>
            </a:r>
            <a:r>
              <a:rPr lang="zh-TW" altLang="en-US" dirty="0" smtClean="0"/>
              <a:t>吃饭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花了一千元。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光</a:t>
            </a:r>
            <a:r>
              <a:rPr lang="zh-TW" altLang="en-US" dirty="0" smtClean="0"/>
              <a:t>听他说话的声音，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知道他是小孩。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自己开车出门很浪费时间，</a:t>
            </a:r>
            <a:r>
              <a:rPr lang="zh-TW" altLang="en-US" dirty="0" smtClean="0">
                <a:solidFill>
                  <a:srgbClr val="FF0000"/>
                </a:solidFill>
              </a:rPr>
              <a:t>光</a:t>
            </a:r>
            <a:r>
              <a:rPr lang="zh-TW" altLang="en-US" dirty="0" smtClean="0"/>
              <a:t>找停车位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花了三十分钟。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在香港读书很不容易，</a:t>
            </a:r>
            <a:r>
              <a:rPr lang="zh-TW" altLang="en-US" dirty="0" smtClean="0">
                <a:solidFill>
                  <a:srgbClr val="FF0000"/>
                </a:solidFill>
              </a:rPr>
              <a:t>光</a:t>
            </a:r>
            <a:r>
              <a:rPr lang="zh-TW" altLang="en-US" dirty="0" smtClean="0"/>
              <a:t>学费</a:t>
            </a:r>
            <a:r>
              <a:rPr lang="zh-TW" altLang="en-US" dirty="0" smtClean="0">
                <a:solidFill>
                  <a:srgbClr val="FF0000"/>
                </a:solidFill>
              </a:rPr>
              <a:t>就</a:t>
            </a:r>
            <a:r>
              <a:rPr lang="zh-TW" altLang="en-US" dirty="0" smtClean="0"/>
              <a:t>要花很多钱。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够</a:t>
            </a:r>
            <a:r>
              <a:rPr lang="en-US" altLang="zh-TW" dirty="0" smtClean="0"/>
              <a:t>(</a:t>
            </a:r>
            <a:r>
              <a:rPr lang="zh-TW" altLang="en-US" dirty="0" smtClean="0"/>
              <a:t>人</a:t>
            </a:r>
            <a:r>
              <a:rPr lang="en-US" altLang="zh-TW" dirty="0" smtClean="0"/>
              <a:t>)</a:t>
            </a:r>
            <a:r>
              <a:rPr lang="zh-TW" altLang="en-US" dirty="0" smtClean="0"/>
              <a:t>忙的了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如此下去，光讨论是否生育子女就</a:t>
            </a:r>
            <a:r>
              <a:rPr lang="zh-TW" altLang="en-US" dirty="0" smtClean="0">
                <a:solidFill>
                  <a:srgbClr val="FF0000"/>
                </a:solidFill>
              </a:rPr>
              <a:t>够</a:t>
            </a:r>
            <a:r>
              <a:rPr lang="zh-TW" altLang="en-US" u="sng" dirty="0" smtClean="0"/>
              <a:t>法官</a:t>
            </a:r>
            <a:r>
              <a:rPr lang="zh-TW" altLang="en-US" dirty="0" smtClean="0">
                <a:solidFill>
                  <a:srgbClr val="FF0000"/>
                </a:solidFill>
              </a:rPr>
              <a:t>忙的了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我没有时间打工，光写学校的作业就</a:t>
            </a:r>
            <a:r>
              <a:rPr lang="zh-TW" altLang="en-US" dirty="0" smtClean="0">
                <a:solidFill>
                  <a:srgbClr val="FF0000"/>
                </a:solidFill>
              </a:rPr>
              <a:t>够忙的了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下星期的考试就</a:t>
            </a:r>
            <a:r>
              <a:rPr lang="zh-TW" altLang="en-US" dirty="0" smtClean="0">
                <a:solidFill>
                  <a:srgbClr val="FF0000"/>
                </a:solidFill>
              </a:rPr>
              <a:t>够</a:t>
            </a:r>
            <a:r>
              <a:rPr lang="zh-TW" altLang="en-US" u="sng" dirty="0" smtClean="0"/>
              <a:t>你</a:t>
            </a:r>
            <a:r>
              <a:rPr lang="zh-TW" altLang="en-US" dirty="0">
                <a:solidFill>
                  <a:srgbClr val="FF0000"/>
                </a:solidFill>
              </a:rPr>
              <a:t>忙的了</a:t>
            </a:r>
            <a:r>
              <a:rPr lang="zh-TW" altLang="en-US" dirty="0" smtClean="0"/>
              <a:t>，你不会有时间可以出去玩。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今天上课已经</a:t>
            </a:r>
            <a:r>
              <a:rPr lang="zh-TW" altLang="en-US" dirty="0" smtClean="0">
                <a:solidFill>
                  <a:srgbClr val="FF0000"/>
                </a:solidFill>
              </a:rPr>
              <a:t>够累的了</a:t>
            </a:r>
            <a:r>
              <a:rPr lang="zh-TW" altLang="en-US" dirty="0" smtClean="0"/>
              <a:t>，回家还要写很多作业，我好想睡觉。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一天做两个工作已经</a:t>
            </a:r>
            <a:r>
              <a:rPr lang="zh-TW" altLang="en-US" dirty="0" smtClean="0">
                <a:solidFill>
                  <a:srgbClr val="FF0000"/>
                </a:solidFill>
              </a:rPr>
              <a:t>够辛苦了</a:t>
            </a:r>
            <a:r>
              <a:rPr lang="zh-TW" altLang="en-US" dirty="0" smtClean="0"/>
              <a:t>，你如果做第三个工作会太累。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441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换句话说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换句话说</a:t>
            </a:r>
            <a:r>
              <a:rPr lang="zh-TW" altLang="en-US" dirty="0" smtClean="0"/>
              <a:t>，这是一个道德伦理或习俗范围里的问题，不应该由法律来处理。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他一个星期七天都</a:t>
            </a:r>
            <a:r>
              <a:rPr lang="zh-TW" altLang="en-US" smtClean="0"/>
              <a:t>在</a:t>
            </a:r>
            <a:r>
              <a:rPr lang="zh-TW" altLang="en-US" smtClean="0"/>
              <a:t>工作。</a:t>
            </a:r>
            <a:r>
              <a:rPr lang="zh-TW" altLang="en-US" smtClean="0">
                <a:solidFill>
                  <a:srgbClr val="FF0000"/>
                </a:solidFill>
              </a:rPr>
              <a:t>换</a:t>
            </a:r>
            <a:r>
              <a:rPr lang="zh-TW" altLang="en-US" dirty="0" smtClean="0">
                <a:solidFill>
                  <a:srgbClr val="FF0000"/>
                </a:solidFill>
              </a:rPr>
              <a:t>句话说</a:t>
            </a:r>
            <a:r>
              <a:rPr lang="zh-TW" altLang="en-US" dirty="0" smtClean="0"/>
              <a:t>，他没有放假。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老师说你必须明天把作业交给</a:t>
            </a:r>
            <a:r>
              <a:rPr lang="zh-TW" altLang="en-US" dirty="0" smtClean="0"/>
              <a:t>他。</a:t>
            </a:r>
            <a:r>
              <a:rPr lang="zh-TW" altLang="en-US" dirty="0" smtClean="0">
                <a:solidFill>
                  <a:srgbClr val="FF0000"/>
                </a:solidFill>
              </a:rPr>
              <a:t>换</a:t>
            </a:r>
            <a:r>
              <a:rPr lang="zh-TW" altLang="en-US" dirty="0" smtClean="0">
                <a:solidFill>
                  <a:srgbClr val="FF0000"/>
                </a:solidFill>
              </a:rPr>
              <a:t>句话说</a:t>
            </a:r>
            <a:r>
              <a:rPr lang="zh-TW" altLang="en-US" dirty="0" smtClean="0"/>
              <a:t>，你只剩不到两天的时间。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只靠政府爱护环境是不够</a:t>
            </a:r>
            <a:r>
              <a:rPr lang="zh-TW" altLang="en-US" dirty="0" smtClean="0"/>
              <a:t>的。</a:t>
            </a:r>
            <a:r>
              <a:rPr lang="zh-TW" altLang="en-US" dirty="0" smtClean="0">
                <a:solidFill>
                  <a:srgbClr val="FF0000"/>
                </a:solidFill>
              </a:rPr>
              <a:t>换</a:t>
            </a:r>
            <a:r>
              <a:rPr lang="zh-TW" altLang="en-US" dirty="0" smtClean="0">
                <a:solidFill>
                  <a:srgbClr val="FF0000"/>
                </a:solidFill>
              </a:rPr>
              <a:t>句话说</a:t>
            </a:r>
            <a:r>
              <a:rPr lang="zh-TW" altLang="en-US" dirty="0" smtClean="0"/>
              <a:t>，每一个人都要努力。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41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由</a:t>
            </a:r>
            <a:r>
              <a:rPr lang="en-US" altLang="zh-TW" dirty="0" err="1" smtClean="0"/>
              <a:t>sb.sth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r>
              <a:rPr lang="en-US" altLang="zh-TW" dirty="0" smtClean="0"/>
              <a:t>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换句话说，这是一个道德伦理或习俗范围里的问题，不应该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u="sng" dirty="0" smtClean="0"/>
              <a:t>法律</a:t>
            </a:r>
            <a:r>
              <a:rPr lang="zh-TW" altLang="en-US" dirty="0" smtClean="0"/>
              <a:t>来</a:t>
            </a:r>
            <a:r>
              <a:rPr lang="zh-TW" altLang="en-US" dirty="0" smtClean="0">
                <a:solidFill>
                  <a:srgbClr val="FF0000"/>
                </a:solidFill>
              </a:rPr>
              <a:t>处理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这位老师的课自由参加，要不要</a:t>
            </a:r>
            <a:r>
              <a:rPr lang="zh-TW" altLang="en-US" dirty="0"/>
              <a:t>上课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dirty="0" smtClean="0"/>
              <a:t>你</a:t>
            </a:r>
            <a:r>
              <a:rPr lang="zh-TW" altLang="en-US" u="sng" dirty="0" smtClean="0"/>
              <a:t>自己</a:t>
            </a:r>
            <a:r>
              <a:rPr lang="zh-TW" altLang="en-US" dirty="0" smtClean="0">
                <a:solidFill>
                  <a:srgbClr val="FF0000"/>
                </a:solidFill>
              </a:rPr>
              <a:t>决定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这一次的爬山活动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u="sng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当</a:t>
            </a:r>
            <a:r>
              <a:rPr lang="zh-TW" altLang="en-US" dirty="0" smtClean="0"/>
              <a:t>队长，负责所有人的食物与安全。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他们俩人第一次约会，你们觉得晚餐的钱应该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u="sng" dirty="0" smtClean="0"/>
              <a:t>谁</a:t>
            </a:r>
            <a:r>
              <a:rPr lang="zh-TW" altLang="en-US" dirty="0" smtClean="0">
                <a:solidFill>
                  <a:srgbClr val="FF0000"/>
                </a:solidFill>
              </a:rPr>
              <a:t>付</a:t>
            </a:r>
            <a:r>
              <a:rPr lang="zh-TW" altLang="en-US" dirty="0" smtClean="0"/>
              <a:t>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6549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/>
              <a:t>tone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紊</a:t>
            </a:r>
            <a:r>
              <a:rPr lang="zh-CN" altLang="en-US" dirty="0" smtClean="0"/>
              <a:t>乱</a:t>
            </a:r>
            <a:endParaRPr lang="en-US" altLang="zh-CN" dirty="0" smtClean="0"/>
          </a:p>
          <a:p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wěn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luàn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wèn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luàn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/>
          </a:p>
          <a:p>
            <a:r>
              <a:rPr lang="zh-TW" altLang="en-US" dirty="0" smtClean="0"/>
              <a:t>强迫</a:t>
            </a:r>
            <a:endParaRPr lang="en-US" altLang="zh-TW" dirty="0" smtClean="0"/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qiǎng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pò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qiáng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pò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90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擅自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最近，重庆一个市民因为妻子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做堕胎手术而告到法庭。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上班时间不能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离开，不然会被扣薪水。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如果有问题请等老板回来，你不能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做决定。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这些活动的时间已经决定了，你不能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更改。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帮他女朋友洗衣服，结果把衣服洗坏了</a:t>
            </a:r>
            <a:r>
              <a:rPr lang="zh-TW" altLang="en-US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259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擅自</a:t>
            </a:r>
            <a:r>
              <a:rPr lang="en-US" altLang="zh-TW" dirty="0" smtClean="0"/>
              <a:t>VS</a:t>
            </a:r>
            <a:r>
              <a:rPr lang="zh-TW" altLang="en-US" dirty="0" smtClean="0"/>
              <a:t>私自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他没有和其他人说，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私自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跑到外国读书了。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他们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私自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去中国玩，没有找其他人一起去。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他是一位护士，却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拿药给病人吃。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他是一位护士，却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私自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拿药给病人吃。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擅自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拿走了办公室里的课本。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他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私自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拿走了办公室里的课本。</a:t>
            </a:r>
            <a:endParaRPr lang="en-US" altLang="zh-TW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err="1" smtClean="0"/>
              <a:t>adj</a:t>
            </a:r>
            <a:r>
              <a:rPr lang="zh-TW" altLang="en-US" dirty="0"/>
              <a:t>于</a:t>
            </a:r>
            <a:r>
              <a:rPr lang="en-US" altLang="zh-TW" dirty="0" smtClean="0"/>
              <a:t>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急于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要孩子的杨先生就用维生素片代替避孕药给妻子服食。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上个月开始他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忙于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写论文，已经很久没有和他一起吃饭了。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请留下你的电话号码，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便于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之后打电话给你。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快要考试了，他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勤于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读书，却忘了吃饭，所以生病了。</a:t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那对年轻的情侣很爱彼此，但</a:t>
            </a:r>
            <a:r>
              <a:rPr lang="zh-CN" altLang="en-US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苦于</a:t>
            </a:r>
            <a:r>
              <a:rPr lang="zh-CN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距离而不能见面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无意中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无意中</a:t>
            </a:r>
            <a:r>
              <a:rPr lang="zh-TW" altLang="en-US" dirty="0" smtClean="0"/>
              <a:t>说出了怀孕的缘故。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无意中</a:t>
            </a:r>
            <a:r>
              <a:rPr lang="zh-TW" altLang="en-US" dirty="0" smtClean="0"/>
              <a:t>听见了老师和他女朋友的秘密。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孩子</a:t>
            </a:r>
            <a:r>
              <a:rPr lang="zh-TW" altLang="en-US" dirty="0" smtClean="0">
                <a:solidFill>
                  <a:srgbClr val="FF0000"/>
                </a:solidFill>
              </a:rPr>
              <a:t>无意中</a:t>
            </a:r>
            <a:r>
              <a:rPr lang="zh-TW" altLang="en-US" dirty="0" smtClean="0"/>
              <a:t>说了一些话，让他的母亲非常难过。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无意中</a:t>
            </a:r>
            <a:r>
              <a:rPr lang="zh-TW" altLang="en-US" dirty="0" smtClean="0"/>
              <a:t>把同学借我的笔带回家了，只能明天还给他。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他因为</a:t>
            </a:r>
            <a:r>
              <a:rPr lang="zh-TW" altLang="en-US" dirty="0" smtClean="0">
                <a:solidFill>
                  <a:srgbClr val="FF0000"/>
                </a:solidFill>
              </a:rPr>
              <a:t>无意中</a:t>
            </a:r>
            <a:r>
              <a:rPr lang="zh-TW" altLang="en-US" dirty="0" smtClean="0"/>
              <a:t>把闹钟关掉了，所以今天睡过头。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假如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假如</a:t>
            </a:r>
            <a:r>
              <a:rPr lang="zh-TW" altLang="en-US" dirty="0" smtClean="0"/>
              <a:t>这种权利单单只有夫妻中的一方享有，在法理上存在问题。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假如</a:t>
            </a:r>
            <a:r>
              <a:rPr lang="zh-TW" altLang="en-US" dirty="0" smtClean="0"/>
              <a:t>这次考试他考第一名，他的母亲就要带他去旅行。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她</a:t>
            </a:r>
            <a:r>
              <a:rPr lang="zh-TW" altLang="en-US" dirty="0" smtClean="0"/>
              <a:t>每天都会带一把伞在背包里，</a:t>
            </a:r>
            <a:r>
              <a:rPr lang="zh-TW" altLang="en-US" dirty="0" smtClean="0">
                <a:solidFill>
                  <a:srgbClr val="FF0000"/>
                </a:solidFill>
              </a:rPr>
              <a:t>假如</a:t>
            </a:r>
            <a:r>
              <a:rPr lang="zh-TW" altLang="en-US" dirty="0" smtClean="0"/>
              <a:t>下雨了，就可以拿出来用。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假如</a:t>
            </a:r>
            <a:r>
              <a:rPr lang="zh-TW" altLang="en-US" dirty="0" smtClean="0"/>
              <a:t>我忘了还你钱，请你一定要提醒我。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单单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假如这种权利</a:t>
            </a:r>
            <a:r>
              <a:rPr lang="zh-TW" altLang="en-US" dirty="0" smtClean="0">
                <a:solidFill>
                  <a:srgbClr val="FF0000"/>
                </a:solidFill>
              </a:rPr>
              <a:t>单单</a:t>
            </a:r>
            <a:r>
              <a:rPr lang="zh-TW" altLang="en-US" dirty="0" smtClean="0"/>
              <a:t>只有夫妻中的一方享有，在法理上存在问题。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这次考试太难了，</a:t>
            </a:r>
            <a:r>
              <a:rPr lang="zh-TW" altLang="en-US" dirty="0" smtClean="0">
                <a:solidFill>
                  <a:srgbClr val="FF0000"/>
                </a:solidFill>
              </a:rPr>
              <a:t>单单</a:t>
            </a:r>
            <a:r>
              <a:rPr lang="zh-TW" altLang="en-US" dirty="0" smtClean="0"/>
              <a:t>他一个人通过。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这场派对</a:t>
            </a:r>
            <a:r>
              <a:rPr lang="zh-TW" altLang="en-US" dirty="0" smtClean="0">
                <a:solidFill>
                  <a:srgbClr val="FF0000"/>
                </a:solidFill>
              </a:rPr>
              <a:t>单单</a:t>
            </a:r>
            <a:r>
              <a:rPr lang="zh-TW" altLang="en-US" dirty="0" smtClean="0"/>
              <a:t>你没来，真是太可惜了。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这间酒吧不</a:t>
            </a:r>
            <a:r>
              <a:rPr lang="zh-TW" altLang="en-US" dirty="0" smtClean="0">
                <a:solidFill>
                  <a:srgbClr val="FF0000"/>
                </a:solidFill>
              </a:rPr>
              <a:t>单单</a:t>
            </a:r>
            <a:r>
              <a:rPr lang="zh-TW" altLang="en-US" dirty="0" smtClean="0"/>
              <a:t>只有啤酒，还有其他点心。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去台湾旅游不</a:t>
            </a:r>
            <a:r>
              <a:rPr lang="zh-TW" altLang="en-US" dirty="0" smtClean="0">
                <a:solidFill>
                  <a:srgbClr val="FF0000"/>
                </a:solidFill>
              </a:rPr>
              <a:t>单单</a:t>
            </a:r>
            <a:r>
              <a:rPr lang="zh-TW" altLang="en-US" dirty="0" smtClean="0"/>
              <a:t>只有</a:t>
            </a:r>
            <a:r>
              <a:rPr lang="zh-TW" altLang="en-US" u="sng" dirty="0" smtClean="0"/>
              <a:t>去日月潭和台北一零一</a:t>
            </a:r>
            <a:r>
              <a:rPr lang="zh-TW" altLang="en-US" dirty="0" smtClean="0"/>
              <a:t>，你还可以去吃很多好吃的食物。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经</a:t>
            </a:r>
            <a:r>
              <a:rPr lang="en-US" altLang="zh-TW" dirty="0" smtClean="0"/>
              <a:t>…V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已婚妇女的流产手术必须</a:t>
            </a:r>
            <a:r>
              <a:rPr lang="zh-TW" altLang="en-US" dirty="0" smtClean="0">
                <a:solidFill>
                  <a:srgbClr val="FF0000"/>
                </a:solidFill>
              </a:rPr>
              <a:t>经</a:t>
            </a:r>
            <a:r>
              <a:rPr lang="zh-TW" altLang="en-US" u="sng" dirty="0" smtClean="0"/>
              <a:t>丈夫</a:t>
            </a:r>
            <a:r>
              <a:rPr lang="zh-TW" altLang="en-US" dirty="0" smtClean="0">
                <a:solidFill>
                  <a:srgbClr val="FF0000"/>
                </a:solidFill>
              </a:rPr>
              <a:t>同意</a:t>
            </a:r>
            <a:r>
              <a:rPr lang="zh-TW" altLang="en-US" dirty="0" smtClean="0"/>
              <a:t>，才可以进行。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这间饭馆</a:t>
            </a:r>
            <a:r>
              <a:rPr lang="zh-TW" altLang="en-US" dirty="0" smtClean="0">
                <a:solidFill>
                  <a:srgbClr val="FF0000"/>
                </a:solidFill>
              </a:rPr>
              <a:t>经</a:t>
            </a:r>
            <a:r>
              <a:rPr lang="zh-TW" altLang="en-US" u="sng" dirty="0" smtClean="0"/>
              <a:t>政府</a:t>
            </a:r>
            <a:r>
              <a:rPr lang="zh-TW" altLang="en-US" dirty="0" smtClean="0">
                <a:solidFill>
                  <a:srgbClr val="FF0000"/>
                </a:solidFill>
              </a:rPr>
              <a:t>确认</a:t>
            </a:r>
            <a:r>
              <a:rPr lang="zh-TW" altLang="en-US" dirty="0" smtClean="0"/>
              <a:t>是一间很干净的餐厅。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经</a:t>
            </a:r>
            <a:r>
              <a:rPr lang="zh-TW" altLang="en-US" u="sng" dirty="0" smtClean="0"/>
              <a:t>父母与老师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建议</a:t>
            </a:r>
            <a:r>
              <a:rPr lang="zh-TW" altLang="en-US" dirty="0" smtClean="0"/>
              <a:t>，他选择这间离家里比较近的大学。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经</a:t>
            </a:r>
            <a:r>
              <a:rPr lang="zh-TW" altLang="en-US" u="sng" dirty="0" smtClean="0"/>
              <a:t>班上同学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帮忙</a:t>
            </a:r>
            <a:r>
              <a:rPr lang="zh-TW" altLang="en-US" dirty="0" smtClean="0"/>
              <a:t>，他终于进入这间大学读书。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经</a:t>
            </a:r>
            <a:r>
              <a:rPr lang="zh-TW" altLang="en-US" u="sng" dirty="0" smtClean="0"/>
              <a:t>老师</a:t>
            </a:r>
            <a:r>
              <a:rPr lang="zh-TW" altLang="en-US" dirty="0" smtClean="0">
                <a:solidFill>
                  <a:srgbClr val="FF0000"/>
                </a:solidFill>
              </a:rPr>
              <a:t>提醒</a:t>
            </a:r>
            <a:r>
              <a:rPr lang="zh-TW" altLang="en-US" dirty="0" smtClean="0"/>
              <a:t>，才想到要交作业。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59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1273</Words>
  <Application>Microsoft Office PowerPoint</Application>
  <PresentationFormat>如螢幕大小 (4:3)</PresentationFormat>
  <Paragraphs>133</Paragraphs>
  <Slides>16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壁窗</vt:lpstr>
      <vt:lpstr>Chinese II</vt:lpstr>
      <vt:lpstr>tone</vt:lpstr>
      <vt:lpstr>擅自</vt:lpstr>
      <vt:lpstr>擅自VS私自</vt:lpstr>
      <vt:lpstr>adj于v</vt:lpstr>
      <vt:lpstr>无意中</vt:lpstr>
      <vt:lpstr>假如</vt:lpstr>
      <vt:lpstr>单单</vt:lpstr>
      <vt:lpstr>经…V</vt:lpstr>
      <vt:lpstr>赋予</vt:lpstr>
      <vt:lpstr>以…为例</vt:lpstr>
      <vt:lpstr>以/把…作为…</vt:lpstr>
      <vt:lpstr>光…就…</vt:lpstr>
      <vt:lpstr>够(人)忙的了</vt:lpstr>
      <vt:lpstr>换句话说</vt:lpstr>
      <vt:lpstr>由sb.sth. 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169</cp:revision>
  <dcterms:created xsi:type="dcterms:W3CDTF">2018-02-18T20:52:25Z</dcterms:created>
  <dcterms:modified xsi:type="dcterms:W3CDTF">2018-05-03T22:41:42Z</dcterms:modified>
</cp:coreProperties>
</file>