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6" r:id="rId4"/>
    <p:sldId id="258" r:id="rId5"/>
    <p:sldId id="268" r:id="rId6"/>
    <p:sldId id="267" r:id="rId7"/>
    <p:sldId id="259" r:id="rId8"/>
    <p:sldId id="269" r:id="rId9"/>
    <p:sldId id="260" r:id="rId10"/>
    <p:sldId id="261" r:id="rId11"/>
    <p:sldId id="262" r:id="rId12"/>
    <p:sldId id="265" r:id="rId13"/>
    <p:sldId id="263" r:id="rId14"/>
    <p:sldId id="264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会、活动、战争</a:t>
            </a:r>
            <a:r>
              <a:rPr lang="en-US" altLang="zh-TW" dirty="0" smtClean="0"/>
              <a:t>(</a:t>
            </a:r>
            <a:r>
              <a:rPr lang="zh-TW" altLang="en-US" dirty="0" smtClean="0"/>
              <a:t>挑战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en-US" altLang="zh-TW" dirty="0" smtClean="0"/>
              <a:t>the point is </a:t>
            </a:r>
            <a:r>
              <a:rPr lang="zh-TW" altLang="en-US" dirty="0" smtClean="0"/>
              <a:t>起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289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 leader to hold the meeting, event</a:t>
            </a:r>
          </a:p>
          <a:p>
            <a:r>
              <a:rPr lang="en-US" altLang="zh-TW" dirty="0" smtClean="0"/>
              <a:t>Street protest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7991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书面，</a:t>
            </a:r>
            <a:r>
              <a:rPr lang="en-US" altLang="zh-TW" dirty="0" smtClean="0"/>
              <a:t>adv.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9857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受他人的影响或牵制而发生行动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735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2018/4/23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9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带头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…</a:t>
            </a:r>
            <a:r>
              <a:rPr lang="zh-TW" altLang="en-US" dirty="0" smtClean="0"/>
              <a:t>，同时倡导公务人员、教师</a:t>
            </a:r>
            <a:r>
              <a:rPr lang="zh-TW" altLang="en-US" dirty="0" smtClean="0">
                <a:solidFill>
                  <a:srgbClr val="FF0000"/>
                </a:solidFill>
              </a:rPr>
              <a:t>带头</a:t>
            </a:r>
            <a:r>
              <a:rPr lang="zh-TW" altLang="en-US" dirty="0" smtClean="0"/>
              <a:t>不吸烟、不敬烟。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这个孩子上课总是</a:t>
            </a:r>
            <a:r>
              <a:rPr lang="zh-TW" altLang="en-US" dirty="0" smtClean="0">
                <a:solidFill>
                  <a:srgbClr val="FF0000"/>
                </a:solidFill>
              </a:rPr>
              <a:t>带头</a:t>
            </a:r>
            <a:r>
              <a:rPr lang="zh-TW" altLang="en-US" u="sng" dirty="0" smtClean="0"/>
              <a:t>吵闹</a:t>
            </a:r>
            <a:r>
              <a:rPr lang="zh-TW" altLang="en-US" dirty="0" smtClean="0"/>
              <a:t>，让老师非常头痛。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那个老板总是</a:t>
            </a:r>
            <a:r>
              <a:rPr lang="zh-TW" altLang="en-US" dirty="0" smtClean="0">
                <a:solidFill>
                  <a:srgbClr val="FF0000"/>
                </a:solidFill>
              </a:rPr>
              <a:t>带头</a:t>
            </a:r>
            <a:r>
              <a:rPr lang="zh-TW" altLang="en-US" u="sng" dirty="0" smtClean="0"/>
              <a:t>工作</a:t>
            </a:r>
            <a:r>
              <a:rPr lang="zh-TW" altLang="en-US" dirty="0" smtClean="0"/>
              <a:t>，所以大家都很喜欢他。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因为他是二年级的学生，新学生有事都是找他</a:t>
            </a:r>
            <a:r>
              <a:rPr lang="zh-TW" altLang="en-US" dirty="0" smtClean="0">
                <a:solidFill>
                  <a:srgbClr val="FF0000"/>
                </a:solidFill>
              </a:rPr>
              <a:t>带头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这次的旅游是他</a:t>
            </a:r>
            <a:r>
              <a:rPr lang="zh-TW" altLang="en-US" dirty="0" smtClean="0">
                <a:solidFill>
                  <a:srgbClr val="FF0000"/>
                </a:solidFill>
              </a:rPr>
              <a:t>带头</a:t>
            </a:r>
            <a:r>
              <a:rPr lang="zh-TW" altLang="en-US" dirty="0" smtClean="0"/>
              <a:t>的，因为他是</a:t>
            </a:r>
            <a:r>
              <a:rPr lang="zh-TW" altLang="en-US" dirty="0"/>
              <a:t>捷克</a:t>
            </a:r>
            <a:r>
              <a:rPr lang="zh-TW" altLang="en-US" dirty="0" smtClean="0"/>
              <a:t>人。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15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主动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教师带头不吸烟，不敬烟，主动戒烟，并宣传吸烟危害健康的知识。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他</a:t>
            </a:r>
            <a:r>
              <a:rPr lang="zh-TW" altLang="en-US" dirty="0" smtClean="0"/>
              <a:t>不想和他的女朋有吵架，所以他</a:t>
            </a:r>
            <a:r>
              <a:rPr lang="zh-TW" altLang="en-US" dirty="0" smtClean="0">
                <a:solidFill>
                  <a:srgbClr val="FF0000"/>
                </a:solidFill>
              </a:rPr>
              <a:t>主动</a:t>
            </a:r>
            <a:r>
              <a:rPr lang="zh-TW" altLang="en-US" u="sng" dirty="0" smtClean="0"/>
              <a:t>道歉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他从来不</a:t>
            </a:r>
            <a:r>
              <a:rPr lang="zh-TW" altLang="en-US" dirty="0" smtClean="0">
                <a:solidFill>
                  <a:srgbClr val="FF0000"/>
                </a:solidFill>
              </a:rPr>
              <a:t>主动</a:t>
            </a:r>
            <a:r>
              <a:rPr lang="zh-TW" altLang="en-US" dirty="0" smtClean="0"/>
              <a:t>跟别人</a:t>
            </a:r>
            <a:r>
              <a:rPr lang="zh-TW" altLang="en-US" u="sng" dirty="0" smtClean="0"/>
              <a:t>说话</a:t>
            </a:r>
            <a:r>
              <a:rPr lang="zh-TW" altLang="en-US" dirty="0" smtClean="0"/>
              <a:t>，总是一个人在图书馆看书。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他是一个非常</a:t>
            </a:r>
            <a:r>
              <a:rPr lang="zh-TW" altLang="en-US" dirty="0" smtClean="0">
                <a:solidFill>
                  <a:srgbClr val="FF0000"/>
                </a:solidFill>
              </a:rPr>
              <a:t>主动的</a:t>
            </a:r>
            <a:r>
              <a:rPr lang="zh-TW" altLang="en-US" dirty="0" smtClean="0"/>
              <a:t>人，不需要等其他人说，就马上去做。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1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被动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他读书总是很</a:t>
            </a:r>
            <a:r>
              <a:rPr lang="zh-TW" altLang="en-US" dirty="0" smtClean="0">
                <a:solidFill>
                  <a:srgbClr val="FF0000"/>
                </a:solidFill>
              </a:rPr>
              <a:t>被动</a:t>
            </a:r>
            <a:r>
              <a:rPr lang="zh-TW" altLang="en-US" dirty="0" smtClean="0"/>
              <a:t>，所以他的老师很累。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每一个老板都不喜欢</a:t>
            </a:r>
            <a:r>
              <a:rPr lang="zh-TW" altLang="en-US" dirty="0" smtClean="0">
                <a:solidFill>
                  <a:srgbClr val="FF0000"/>
                </a:solidFill>
              </a:rPr>
              <a:t>被动</a:t>
            </a:r>
            <a:r>
              <a:rPr lang="zh-TW" altLang="en-US" dirty="0" smtClean="0"/>
              <a:t>的员工。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因为他不知道发生什么事，所以他只能</a:t>
            </a:r>
            <a:r>
              <a:rPr lang="zh-TW" altLang="en-US" dirty="0" smtClean="0">
                <a:solidFill>
                  <a:srgbClr val="FF0000"/>
                </a:solidFill>
              </a:rPr>
              <a:t>被动</a:t>
            </a:r>
            <a:r>
              <a:rPr lang="zh-TW" altLang="en-US" dirty="0" smtClean="0"/>
              <a:t>等其他人帮忙。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如果你喜欢这个女生，你应该主动跟她说话，而不是</a:t>
            </a:r>
            <a:r>
              <a:rPr lang="zh-TW" altLang="en-US" dirty="0" smtClean="0">
                <a:solidFill>
                  <a:srgbClr val="FF0000"/>
                </a:solidFill>
              </a:rPr>
              <a:t>被动</a:t>
            </a:r>
            <a:r>
              <a:rPr lang="zh-TW" altLang="en-US" dirty="0" smtClean="0"/>
              <a:t>等他找你说话。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8477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提高对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的认识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这一主题的目的是使人们</a:t>
            </a:r>
            <a:r>
              <a:rPr lang="zh-TW" altLang="en-US" dirty="0" smtClean="0">
                <a:solidFill>
                  <a:srgbClr val="FF0000"/>
                </a:solidFill>
              </a:rPr>
              <a:t>提高对</a:t>
            </a:r>
            <a:r>
              <a:rPr lang="zh-TW" altLang="en-US" dirty="0" smtClean="0"/>
              <a:t>吸烟危害健康</a:t>
            </a:r>
            <a:r>
              <a:rPr lang="zh-TW" altLang="en-US" dirty="0" smtClean="0">
                <a:solidFill>
                  <a:srgbClr val="FF0000"/>
                </a:solidFill>
              </a:rPr>
              <a:t>的认识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为了</a:t>
            </a:r>
            <a:r>
              <a:rPr lang="zh-TW" altLang="en-US" dirty="0" smtClean="0">
                <a:solidFill>
                  <a:srgbClr val="FF0000"/>
                </a:solidFill>
              </a:rPr>
              <a:t>提高对</a:t>
            </a:r>
            <a:r>
              <a:rPr lang="zh-TW" altLang="en-US" u="sng" dirty="0" smtClean="0"/>
              <a:t>捷克文化</a:t>
            </a:r>
            <a:r>
              <a:rPr lang="zh-TW" altLang="en-US" dirty="0" smtClean="0">
                <a:solidFill>
                  <a:srgbClr val="FF0000"/>
                </a:solidFill>
              </a:rPr>
              <a:t>的认识</a:t>
            </a:r>
            <a:r>
              <a:rPr lang="zh-TW" altLang="en-US" dirty="0" smtClean="0"/>
              <a:t>，他去捷克读大学。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为了去日本玩，我希望这本旅游书能让我</a:t>
            </a:r>
            <a:r>
              <a:rPr lang="zh-TW" altLang="en-US" dirty="0" smtClean="0">
                <a:solidFill>
                  <a:srgbClr val="FF0000"/>
                </a:solidFill>
              </a:rPr>
              <a:t>提高对</a:t>
            </a:r>
            <a:r>
              <a:rPr lang="zh-TW" altLang="en-US" dirty="0" smtClean="0"/>
              <a:t>日本</a:t>
            </a:r>
            <a:r>
              <a:rPr lang="zh-TW" altLang="en-US" dirty="0" smtClean="0">
                <a:solidFill>
                  <a:srgbClr val="FF0000"/>
                </a:solidFill>
              </a:rPr>
              <a:t>的认识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这部电影</a:t>
            </a:r>
            <a:r>
              <a:rPr lang="zh-TW" altLang="en-US" dirty="0" smtClean="0">
                <a:solidFill>
                  <a:srgbClr val="FF0000"/>
                </a:solidFill>
              </a:rPr>
              <a:t>提高</a:t>
            </a:r>
            <a:r>
              <a:rPr lang="zh-TW" altLang="en-US" dirty="0" smtClean="0"/>
              <a:t>台湾人</a:t>
            </a:r>
            <a:r>
              <a:rPr lang="zh-TW" altLang="en-US" dirty="0" smtClean="0">
                <a:solidFill>
                  <a:srgbClr val="FF0000"/>
                </a:solidFill>
              </a:rPr>
              <a:t>对</a:t>
            </a:r>
            <a:r>
              <a:rPr lang="zh-TW" altLang="en-US" u="sng" dirty="0" smtClean="0"/>
              <a:t>环境污染</a:t>
            </a:r>
            <a:r>
              <a:rPr lang="zh-TW" altLang="en-US" dirty="0" smtClean="0">
                <a:solidFill>
                  <a:srgbClr val="FF0000"/>
                </a:solidFill>
              </a:rPr>
              <a:t>的认识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1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452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发起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今天是世界卫生组织发起的第十二个世界无烟日。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为了让更多人吃素，许多素食主义者</a:t>
            </a:r>
            <a:r>
              <a:rPr lang="zh-TW" altLang="en-US" dirty="0" smtClean="0">
                <a:solidFill>
                  <a:srgbClr val="FF0000"/>
                </a:solidFill>
              </a:rPr>
              <a:t>发起</a:t>
            </a:r>
            <a:r>
              <a:rPr lang="zh-TW" altLang="en-US" dirty="0" smtClean="0"/>
              <a:t>免费素食的</a:t>
            </a:r>
            <a:r>
              <a:rPr lang="zh-TW" altLang="en-US" u="sng" dirty="0" smtClean="0"/>
              <a:t>活动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今天中午主任</a:t>
            </a:r>
            <a:r>
              <a:rPr lang="zh-TW" altLang="en-US" dirty="0" smtClean="0">
                <a:solidFill>
                  <a:srgbClr val="FF0000"/>
                </a:solidFill>
              </a:rPr>
              <a:t>发起</a:t>
            </a:r>
            <a:r>
              <a:rPr lang="zh-TW" altLang="en-US" dirty="0" smtClean="0"/>
              <a:t>了一场讨论期末考试的</a:t>
            </a:r>
            <a:r>
              <a:rPr lang="zh-TW" altLang="en-US" u="sng" dirty="0" smtClean="0"/>
              <a:t>会议</a:t>
            </a:r>
            <a:r>
              <a:rPr lang="zh-TW" altLang="en-US" dirty="0" smtClean="0"/>
              <a:t>，所有的人都要参加。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这次的</a:t>
            </a:r>
            <a:r>
              <a:rPr lang="zh-TW" altLang="en-US" u="sng" dirty="0" smtClean="0"/>
              <a:t>集会</a:t>
            </a:r>
            <a:r>
              <a:rPr lang="zh-TW" altLang="en-US" dirty="0" smtClean="0"/>
              <a:t>并不是学校</a:t>
            </a:r>
            <a:r>
              <a:rPr lang="zh-TW" altLang="en-US" dirty="0" smtClean="0">
                <a:solidFill>
                  <a:srgbClr val="FF0000"/>
                </a:solidFill>
              </a:rPr>
              <a:t>发起</a:t>
            </a:r>
            <a:r>
              <a:rPr lang="zh-TW" altLang="en-US" dirty="0" smtClean="0"/>
              <a:t>的，而是学生自己举办的。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675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这次活动的</a:t>
            </a:r>
            <a:r>
              <a:rPr lang="zh-TW" altLang="en-US" dirty="0" smtClean="0">
                <a:solidFill>
                  <a:srgbClr val="FF0000"/>
                </a:solidFill>
              </a:rPr>
              <a:t>发起人</a:t>
            </a:r>
            <a:r>
              <a:rPr lang="zh-TW" altLang="en-US" dirty="0" smtClean="0"/>
              <a:t>是一个公司的老板。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发起</a:t>
            </a:r>
            <a:r>
              <a:rPr lang="en-US" altLang="zh-TW" dirty="0" smtClean="0"/>
              <a:t>vs</a:t>
            </a:r>
            <a:r>
              <a:rPr lang="zh-TW" altLang="en-US" dirty="0" smtClean="0"/>
              <a:t>发动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这群工人因为不同意政府的法律，</a:t>
            </a:r>
            <a:r>
              <a:rPr lang="zh-TW" altLang="en-US" dirty="0" smtClean="0">
                <a:solidFill>
                  <a:srgbClr val="FF0000"/>
                </a:solidFill>
              </a:rPr>
              <a:t>发</a:t>
            </a:r>
            <a:r>
              <a:rPr lang="zh-TW" altLang="en-US" u="sng" dirty="0" smtClean="0">
                <a:solidFill>
                  <a:srgbClr val="FF0000"/>
                </a:solidFill>
              </a:rPr>
              <a:t>起</a:t>
            </a:r>
            <a:r>
              <a:rPr lang="zh-TW" altLang="en-US" dirty="0" smtClean="0"/>
              <a:t>了抗议。</a:t>
            </a:r>
            <a:endParaRPr lang="en-US" altLang="zh-TW" dirty="0" smtClean="0"/>
          </a:p>
          <a:p>
            <a:r>
              <a:rPr lang="zh-TW" altLang="en-US" dirty="0" smtClean="0"/>
              <a:t>这群工人因为不同意政府的法律，</a:t>
            </a:r>
            <a:r>
              <a:rPr lang="zh-TW" altLang="en-US" dirty="0" smtClean="0">
                <a:solidFill>
                  <a:srgbClr val="FF0000"/>
                </a:solidFill>
              </a:rPr>
              <a:t>发动</a:t>
            </a:r>
            <a:r>
              <a:rPr lang="zh-TW" altLang="en-US" dirty="0" smtClean="0"/>
              <a:t>了抗议。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但是没人参加。</a:t>
            </a:r>
            <a:endParaRPr lang="en-US" altLang="zh-TW" dirty="0" smtClean="0"/>
          </a:p>
          <a:p>
            <a:r>
              <a:rPr lang="zh-TW" altLang="en-US" dirty="0" smtClean="0"/>
              <a:t>有许多人因此受伤了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845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与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相比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与</a:t>
            </a:r>
            <a:r>
              <a:rPr lang="en-US" altLang="zh-TW" dirty="0" smtClean="0"/>
              <a:t>1984</a:t>
            </a:r>
            <a:r>
              <a:rPr lang="zh-TW" altLang="en-US" dirty="0" smtClean="0"/>
              <a:t>年相比，中国人吸烟率上升了百分之三点四。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1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A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en-US" altLang="zh-TW" dirty="0" smtClean="0">
                <a:solidFill>
                  <a:srgbClr val="FF0000"/>
                </a:solidFill>
              </a:rPr>
              <a:t>B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u="sng" dirty="0" smtClean="0"/>
              <a:t>现在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过去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，没有这么多压力。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u="sng" dirty="0" smtClean="0"/>
              <a:t>他</a:t>
            </a:r>
            <a:r>
              <a:rPr lang="zh-TW" altLang="en-US" dirty="0" smtClean="0"/>
              <a:t>与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，成绩好多了。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u="sng" dirty="0" smtClean="0"/>
              <a:t>以前的我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现在的我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，真是太不成熟了。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945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与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相比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en-US" altLang="zh-TW" dirty="0" smtClean="0"/>
              <a:t>1984</a:t>
            </a:r>
            <a:r>
              <a:rPr lang="zh-TW" altLang="en-US" dirty="0" smtClean="0"/>
              <a:t>年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，中国人吸烟率上升了百分之三点四。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现在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过去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，没有这么多压力。</a:t>
            </a:r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过去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</a:t>
            </a:r>
            <a:r>
              <a:rPr lang="zh-TW" altLang="en-US" u="sng" dirty="0" smtClean="0"/>
              <a:t>现在</a:t>
            </a:r>
            <a:r>
              <a:rPr lang="zh-TW" altLang="en-US" dirty="0" smtClean="0"/>
              <a:t>没有这么多压力。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u="sng" dirty="0" smtClean="0"/>
              <a:t>他</a:t>
            </a:r>
            <a:r>
              <a:rPr lang="zh-TW" altLang="en-US" dirty="0" smtClean="0"/>
              <a:t>与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，成绩好多了。</a:t>
            </a:r>
            <a:endParaRPr lang="en-US" altLang="zh-TW" dirty="0"/>
          </a:p>
          <a:p>
            <a:r>
              <a:rPr lang="zh-TW" altLang="en-US" dirty="0" smtClean="0"/>
              <a:t>与</a:t>
            </a:r>
            <a:r>
              <a:rPr lang="zh-TW" altLang="en-US" u="sng" dirty="0" smtClean="0"/>
              <a:t>我</a:t>
            </a:r>
            <a:r>
              <a:rPr lang="zh-TW" altLang="en-US" dirty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</a:t>
            </a:r>
            <a:r>
              <a:rPr lang="zh-TW" altLang="en-US" u="sng" dirty="0" smtClean="0"/>
              <a:t>他</a:t>
            </a:r>
            <a:r>
              <a:rPr lang="zh-TW" altLang="en-US" dirty="0" smtClean="0"/>
              <a:t>成绩好多了。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/>
              <a:t>以前的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现在的</a:t>
            </a:r>
            <a:r>
              <a:rPr lang="zh-TW" altLang="en-US" u="sng" dirty="0"/>
              <a:t>我</a:t>
            </a:r>
            <a:r>
              <a:rPr lang="zh-TW" altLang="en-US" dirty="0">
                <a:solidFill>
                  <a:srgbClr val="FF0000"/>
                </a:solidFill>
              </a:rPr>
              <a:t>相比</a:t>
            </a:r>
            <a:r>
              <a:rPr lang="zh-TW" altLang="en-US" dirty="0"/>
              <a:t>，真是太不成熟了。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现在的</a:t>
            </a:r>
            <a:r>
              <a:rPr lang="zh-TW" altLang="en-US" u="sng" dirty="0"/>
              <a:t>我</a:t>
            </a:r>
            <a:r>
              <a:rPr lang="zh-TW" altLang="en-US" dirty="0">
                <a:solidFill>
                  <a:srgbClr val="FF0000"/>
                </a:solidFill>
              </a:rPr>
              <a:t>相比</a:t>
            </a:r>
            <a:r>
              <a:rPr lang="zh-TW" altLang="en-US" dirty="0" smtClean="0"/>
              <a:t>，</a:t>
            </a:r>
            <a:r>
              <a:rPr lang="zh-TW" altLang="en-US" u="sng" dirty="0"/>
              <a:t>以前的我</a:t>
            </a:r>
            <a:r>
              <a:rPr lang="zh-TW" altLang="en-US" dirty="0" smtClean="0"/>
              <a:t>真是</a:t>
            </a:r>
            <a:r>
              <a:rPr lang="zh-TW" altLang="en-US" dirty="0"/>
              <a:t>太不成熟了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097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提前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开始吸烟的年龄</a:t>
            </a:r>
            <a:r>
              <a:rPr lang="zh-TW" altLang="en-US" dirty="0" smtClean="0">
                <a:solidFill>
                  <a:srgbClr val="FF0000"/>
                </a:solidFill>
              </a:rPr>
              <a:t>提前</a:t>
            </a:r>
            <a:r>
              <a:rPr lang="zh-TW" altLang="en-US" dirty="0" smtClean="0"/>
              <a:t>了三岁。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如果你不能来上课，请</a:t>
            </a:r>
            <a:r>
              <a:rPr lang="zh-TW" altLang="en-US" dirty="0" smtClean="0">
                <a:solidFill>
                  <a:srgbClr val="FF0000"/>
                </a:solidFill>
              </a:rPr>
              <a:t>提前</a:t>
            </a:r>
            <a:r>
              <a:rPr lang="zh-TW" altLang="en-US" dirty="0" smtClean="0"/>
              <a:t>告诉老师。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今天是他儿子的生日，为了早一点下班，他把下午的会议</a:t>
            </a:r>
            <a:r>
              <a:rPr lang="zh-TW" altLang="en-US" dirty="0" smtClean="0">
                <a:solidFill>
                  <a:srgbClr val="FF0000"/>
                </a:solidFill>
              </a:rPr>
              <a:t>提前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这间饭馆非常有名，如果你晚上想吃这间饭馆，必须</a:t>
            </a:r>
            <a:r>
              <a:rPr lang="zh-TW" altLang="en-US" dirty="0" smtClean="0">
                <a:solidFill>
                  <a:srgbClr val="FF0000"/>
                </a:solidFill>
              </a:rPr>
              <a:t>提前</a:t>
            </a:r>
            <a:r>
              <a:rPr lang="zh-TW" altLang="en-US" u="sng" dirty="0" smtClean="0"/>
              <a:t>一小时</a:t>
            </a:r>
            <a:r>
              <a:rPr lang="zh-TW" altLang="en-US" dirty="0" smtClean="0"/>
              <a:t>去排队。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1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预先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如果你不能来上课，请</a:t>
            </a:r>
            <a:r>
              <a:rPr lang="zh-TW" altLang="en-US" dirty="0" smtClean="0">
                <a:solidFill>
                  <a:srgbClr val="FF0000"/>
                </a:solidFill>
              </a:rPr>
              <a:t>提前</a:t>
            </a:r>
            <a:r>
              <a:rPr lang="zh-TW" altLang="en-US" dirty="0" smtClean="0"/>
              <a:t>告诉老师。</a:t>
            </a:r>
            <a:endParaRPr lang="en-US" altLang="zh-TW" dirty="0"/>
          </a:p>
          <a:p>
            <a:r>
              <a:rPr lang="zh-TW" altLang="en-US" dirty="0" smtClean="0"/>
              <a:t>如果你不能来上课，请</a:t>
            </a:r>
            <a:r>
              <a:rPr lang="zh-TW" altLang="en-US" dirty="0" smtClean="0">
                <a:solidFill>
                  <a:srgbClr val="FF0000"/>
                </a:solidFill>
              </a:rPr>
              <a:t>预先</a:t>
            </a:r>
            <a:r>
              <a:rPr lang="zh-TW" altLang="en-US" dirty="0" smtClean="0"/>
              <a:t>告诉老师。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/>
              <a:t>若有任何需要</a:t>
            </a:r>
            <a:r>
              <a:rPr lang="zh-TW" altLang="en-US" dirty="0" smtClean="0"/>
              <a:t>，请</a:t>
            </a:r>
            <a:r>
              <a:rPr lang="zh-TW" altLang="en-US" dirty="0" smtClean="0">
                <a:solidFill>
                  <a:srgbClr val="FF0000"/>
                </a:solidFill>
              </a:rPr>
              <a:t>提前</a:t>
            </a:r>
            <a:r>
              <a:rPr lang="zh-TW" altLang="en-US" dirty="0" smtClean="0"/>
              <a:t>通知。</a:t>
            </a:r>
            <a:endParaRPr lang="en-US" altLang="zh-TW" dirty="0" smtClean="0"/>
          </a:p>
          <a:p>
            <a:r>
              <a:rPr lang="zh-TW" altLang="en-US" dirty="0"/>
              <a:t>若</a:t>
            </a:r>
            <a:r>
              <a:rPr lang="zh-TW" altLang="en-US" dirty="0" smtClean="0"/>
              <a:t>有任何需要，请</a:t>
            </a:r>
            <a:r>
              <a:rPr lang="zh-TW" altLang="en-US" dirty="0" smtClean="0">
                <a:solidFill>
                  <a:srgbClr val="FF0000"/>
                </a:solidFill>
              </a:rPr>
              <a:t>预先</a:t>
            </a:r>
            <a:r>
              <a:rPr lang="zh-TW" altLang="en-US" dirty="0" smtClean="0"/>
              <a:t>通知。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*</a:t>
            </a:r>
            <a:r>
              <a:rPr lang="zh-TW" altLang="en-US" dirty="0"/>
              <a:t>他把下午</a:t>
            </a:r>
            <a:r>
              <a:rPr lang="zh-TW" altLang="en-US" dirty="0" smtClean="0"/>
              <a:t>的会议</a:t>
            </a:r>
            <a:r>
              <a:rPr lang="zh-TW" altLang="en-US" dirty="0" smtClean="0">
                <a:solidFill>
                  <a:srgbClr val="FF0000"/>
                </a:solidFill>
              </a:rPr>
              <a:t>预先</a:t>
            </a:r>
            <a:r>
              <a:rPr lang="zh-TW" altLang="en-US" dirty="0" smtClean="0"/>
              <a:t>了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*这间饭馆必须</a:t>
            </a:r>
            <a:r>
              <a:rPr lang="zh-TW" altLang="en-US" dirty="0" smtClean="0">
                <a:solidFill>
                  <a:srgbClr val="FF0000"/>
                </a:solidFill>
              </a:rPr>
              <a:t>预先</a:t>
            </a:r>
            <a:r>
              <a:rPr lang="zh-TW" altLang="en-US" u="sng" dirty="0" smtClean="0"/>
              <a:t>一小时</a:t>
            </a:r>
            <a:r>
              <a:rPr lang="zh-TW" altLang="en-US" dirty="0" smtClean="0"/>
              <a:t>去排队。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345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自</a:t>
            </a:r>
            <a:r>
              <a:rPr lang="en-US" altLang="zh-TW" dirty="0" smtClean="0"/>
              <a:t>/</a:t>
            </a:r>
            <a:r>
              <a:rPr lang="zh-TW" altLang="en-US" dirty="0" smtClean="0"/>
              <a:t>从</a:t>
            </a:r>
            <a:r>
              <a:rPr lang="en-US" altLang="zh-TW" dirty="0" smtClean="0"/>
              <a:t>…</a:t>
            </a:r>
            <a:r>
              <a:rPr lang="zh-TW" altLang="en-US" dirty="0" smtClean="0"/>
              <a:t>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政府</a:t>
            </a:r>
            <a:r>
              <a:rPr lang="zh-TW" altLang="en-US" dirty="0" smtClean="0">
                <a:solidFill>
                  <a:srgbClr val="FF0000"/>
                </a:solidFill>
              </a:rPr>
              <a:t>自</a:t>
            </a:r>
            <a:r>
              <a:rPr lang="en-US" altLang="zh-TW" dirty="0" smtClean="0"/>
              <a:t>1991</a:t>
            </a:r>
            <a:r>
              <a:rPr lang="zh-TW" altLang="en-US" dirty="0" smtClean="0"/>
              <a:t>年</a:t>
            </a:r>
            <a:r>
              <a:rPr lang="zh-TW" altLang="en-US" dirty="0" smtClean="0">
                <a:solidFill>
                  <a:srgbClr val="FF0000"/>
                </a:solidFill>
              </a:rPr>
              <a:t>起</a:t>
            </a:r>
            <a:r>
              <a:rPr lang="zh-TW" altLang="en-US" dirty="0" smtClean="0"/>
              <a:t>逐步取消新闻媒体上的烟草广告。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从</a:t>
            </a:r>
            <a:r>
              <a:rPr lang="zh-TW" altLang="en-US" dirty="0" smtClean="0"/>
              <a:t>三年</a:t>
            </a:r>
            <a:r>
              <a:rPr lang="zh-TW" altLang="en-US" u="sng" dirty="0" smtClean="0"/>
              <a:t>前</a:t>
            </a:r>
            <a:r>
              <a:rPr lang="zh-TW" altLang="en-US" dirty="0" smtClean="0">
                <a:solidFill>
                  <a:srgbClr val="FF0000"/>
                </a:solidFill>
              </a:rPr>
              <a:t>起</a:t>
            </a:r>
            <a:r>
              <a:rPr lang="zh-TW" altLang="en-US" dirty="0" smtClean="0"/>
              <a:t>就在捷克教中文了。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从</a:t>
            </a:r>
            <a:r>
              <a:rPr lang="zh-TW" altLang="en-US" dirty="0" smtClean="0"/>
              <a:t>五年</a:t>
            </a:r>
            <a:r>
              <a:rPr lang="zh-TW" altLang="en-US" u="sng" dirty="0" smtClean="0"/>
              <a:t>前</a:t>
            </a:r>
            <a:r>
              <a:rPr lang="zh-TW" altLang="en-US" dirty="0" smtClean="0">
                <a:solidFill>
                  <a:srgbClr val="FF0000"/>
                </a:solidFill>
              </a:rPr>
              <a:t>起</a:t>
            </a:r>
            <a:r>
              <a:rPr lang="zh-TW" altLang="en-US" dirty="0" smtClean="0"/>
              <a:t>学习中文，现在已经非常厉害了。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为了锻炼身体，</a:t>
            </a:r>
            <a:r>
              <a:rPr lang="zh-TW" altLang="en-US" dirty="0" smtClean="0">
                <a:solidFill>
                  <a:srgbClr val="FF0000"/>
                </a:solidFill>
              </a:rPr>
              <a:t>自</a:t>
            </a:r>
            <a:r>
              <a:rPr lang="zh-TW" altLang="en-US" dirty="0" smtClean="0"/>
              <a:t>今天</a:t>
            </a:r>
            <a:r>
              <a:rPr lang="zh-TW" altLang="en-US" dirty="0" smtClean="0">
                <a:solidFill>
                  <a:srgbClr val="FF0000"/>
                </a:solidFill>
              </a:rPr>
              <a:t>起</a:t>
            </a:r>
            <a:r>
              <a:rPr lang="zh-TW" altLang="en-US" dirty="0" smtClean="0"/>
              <a:t>，我每天都要运动。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他的母亲</a:t>
            </a:r>
            <a:r>
              <a:rPr lang="zh-TW" altLang="en-US" dirty="0" smtClean="0">
                <a:solidFill>
                  <a:srgbClr val="FF0000"/>
                </a:solidFill>
              </a:rPr>
              <a:t>自</a:t>
            </a:r>
            <a:r>
              <a:rPr lang="en-US" altLang="zh-TW" dirty="0" smtClean="0"/>
              <a:t>1990</a:t>
            </a:r>
            <a:r>
              <a:rPr lang="zh-TW" altLang="en-US" dirty="0" smtClean="0"/>
              <a:t>年</a:t>
            </a:r>
            <a:r>
              <a:rPr lang="zh-TW" altLang="en-US" dirty="0" smtClean="0">
                <a:solidFill>
                  <a:srgbClr val="FF0000"/>
                </a:solidFill>
              </a:rPr>
              <a:t>起</a:t>
            </a:r>
            <a:r>
              <a:rPr lang="zh-TW" altLang="en-US" dirty="0" smtClean="0"/>
              <a:t>就帮他存了一些钱在银行。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215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938</TotalTime>
  <Words>967</Words>
  <Application>Microsoft Office PowerPoint</Application>
  <PresentationFormat>如螢幕大小 (4:3)</PresentationFormat>
  <Paragraphs>137</Paragraphs>
  <Slides>14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壁窗</vt:lpstr>
      <vt:lpstr>Chinese II</vt:lpstr>
      <vt:lpstr>发起</vt:lpstr>
      <vt:lpstr>PowerPoint 簡報</vt:lpstr>
      <vt:lpstr>与…相比</vt:lpstr>
      <vt:lpstr>A与B相比</vt:lpstr>
      <vt:lpstr>与…相比</vt:lpstr>
      <vt:lpstr>提前</vt:lpstr>
      <vt:lpstr>预先</vt:lpstr>
      <vt:lpstr>自/从…起</vt:lpstr>
      <vt:lpstr>带头</vt:lpstr>
      <vt:lpstr>主动</vt:lpstr>
      <vt:lpstr>被动</vt:lpstr>
      <vt:lpstr>提高对…的认识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244</cp:revision>
  <dcterms:created xsi:type="dcterms:W3CDTF">2018-02-18T20:52:25Z</dcterms:created>
  <dcterms:modified xsi:type="dcterms:W3CDTF">2018-04-22T23:29:36Z</dcterms:modified>
</cp:coreProperties>
</file>