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502" r:id="rId4"/>
    <p:sldId id="442" r:id="rId5"/>
    <p:sldId id="337" r:id="rId6"/>
    <p:sldId id="342" r:id="rId7"/>
    <p:sldId id="336" r:id="rId8"/>
    <p:sldId id="339" r:id="rId9"/>
    <p:sldId id="340" r:id="rId10"/>
    <p:sldId id="341" r:id="rId11"/>
    <p:sldId id="343" r:id="rId12"/>
    <p:sldId id="344" r:id="rId13"/>
    <p:sldId id="345" r:id="rId14"/>
    <p:sldId id="376" r:id="rId15"/>
    <p:sldId id="346" r:id="rId16"/>
    <p:sldId id="493" r:id="rId17"/>
    <p:sldId id="494" r:id="rId18"/>
    <p:sldId id="496" r:id="rId19"/>
    <p:sldId id="499" r:id="rId20"/>
    <p:sldId id="500" r:id="rId21"/>
    <p:sldId id="501" r:id="rId22"/>
    <p:sldId id="503" r:id="rId23"/>
    <p:sldId id="504" r:id="rId24"/>
    <p:sldId id="505" r:id="rId25"/>
    <p:sldId id="564" r:id="rId26"/>
    <p:sldId id="507" r:id="rId27"/>
    <p:sldId id="508" r:id="rId28"/>
    <p:sldId id="509" r:id="rId29"/>
    <p:sldId id="510" r:id="rId30"/>
    <p:sldId id="563" r:id="rId31"/>
    <p:sldId id="562" r:id="rId32"/>
    <p:sldId id="513" r:id="rId33"/>
    <p:sldId id="514" r:id="rId34"/>
    <p:sldId id="515" r:id="rId35"/>
    <p:sldId id="516" r:id="rId36"/>
    <p:sldId id="517" r:id="rId37"/>
    <p:sldId id="518" r:id="rId38"/>
    <p:sldId id="519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28" r:id="rId47"/>
    <p:sldId id="529" r:id="rId48"/>
    <p:sldId id="530" r:id="rId49"/>
    <p:sldId id="602" r:id="rId50"/>
    <p:sldId id="531" r:id="rId51"/>
    <p:sldId id="532" r:id="rId52"/>
    <p:sldId id="533" r:id="rId53"/>
    <p:sldId id="534" r:id="rId54"/>
    <p:sldId id="535" r:id="rId55"/>
    <p:sldId id="536" r:id="rId56"/>
    <p:sldId id="537" r:id="rId57"/>
    <p:sldId id="538" r:id="rId58"/>
    <p:sldId id="539" r:id="rId59"/>
    <p:sldId id="540" r:id="rId60"/>
    <p:sldId id="541" r:id="rId61"/>
    <p:sldId id="544" r:id="rId62"/>
    <p:sldId id="543" r:id="rId63"/>
    <p:sldId id="542" r:id="rId6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24" y="40"/>
      </p:cViewPr>
      <p:guideLst>
        <p:guide orient="horz" pos="2123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image" Target="../media/image1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image" Target="../media/image43.jpe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8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ZFHZmykg9w" TargetMode="External"/><Relationship Id="rId1" Type="http://schemas.openxmlformats.org/officeDocument/2006/relationships/hyperlink" Target="https://youtu.be/5UwuWuEGRsM" TargetMode="Externa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95345" y="1344930"/>
            <a:ext cx="5401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第十四课  生日晚会</a:t>
            </a:r>
            <a:endParaRPr lang="zh-CN" altLang="en-US" sz="4800" b="1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02350" y="940435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shēngrì  wǎnhuì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——   </a:t>
            </a:r>
            <a:r>
              <a:rPr lang="zh-CN" altLang="en-US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操练课</a:t>
            </a:r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 </a:t>
            </a:r>
            <a:endParaRPr lang="zh-CN" altLang="en-US" sz="3600" b="1">
              <a:solidFill>
                <a:schemeClr val="accent5">
                  <a:lumMod val="25000"/>
                </a:schemeClr>
              </a:solidFill>
              <a:latin typeface="Calibri" panose="020F0502020204030204" charset="0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98130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Cāoliàn kè     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15515" y="2557145"/>
            <a:ext cx="2799080" cy="3719195"/>
            <a:chOff x="3463" y="3425"/>
            <a:chExt cx="4724" cy="6462"/>
          </a:xfrm>
        </p:grpSpPr>
        <p:pic>
          <p:nvPicPr>
            <p:cNvPr id="6" name="图片 5" descr="party_birthdaycake_kao_tsukkomu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63" y="5163"/>
              <a:ext cx="4724" cy="4724"/>
            </a:xfrm>
            <a:prstGeom prst="rect">
              <a:avLst/>
            </a:prstGeom>
          </p:spPr>
        </p:pic>
        <p:pic>
          <p:nvPicPr>
            <p:cNvPr id="9" name="图片 8" descr="happybirthday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8" y="3425"/>
              <a:ext cx="3454" cy="231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6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079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梨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9975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西瓜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图片 3" descr="fruit_younash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7665" y="2549525"/>
            <a:ext cx="1548765" cy="1951355"/>
          </a:xfrm>
          <a:prstGeom prst="rect">
            <a:avLst/>
          </a:prstGeom>
        </p:spPr>
      </p:pic>
      <p:pic>
        <p:nvPicPr>
          <p:cNvPr id="6" name="图片 5" descr="cut_fruit_pe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2549525"/>
            <a:ext cx="1731010" cy="1951355"/>
          </a:xfrm>
          <a:prstGeom prst="rect">
            <a:avLst/>
          </a:prstGeom>
        </p:spPr>
      </p:pic>
      <p:pic>
        <p:nvPicPr>
          <p:cNvPr id="8" name="图片 7" descr="suik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270" y="2303780"/>
            <a:ext cx="2715260" cy="2442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7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54555" y="5315585"/>
            <a:ext cx="29648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 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的地方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00770" y="530225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vinarska-uvodni"/>
          <p:cNvPicPr>
            <a:picLocks noChangeAspect="1"/>
          </p:cNvPicPr>
          <p:nvPr/>
        </p:nvPicPr>
        <p:blipFill>
          <a:blip r:embed="rId1"/>
          <a:srcRect r="35492"/>
          <a:stretch>
            <a:fillRect/>
          </a:stretch>
        </p:blipFill>
        <p:spPr>
          <a:xfrm>
            <a:off x="805815" y="1965960"/>
            <a:ext cx="5662295" cy="29260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7680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住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图片 2" descr="nimotsu_hakobu_business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635" y="1979295"/>
            <a:ext cx="2612390" cy="28994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77925" y="1992630"/>
            <a:ext cx="491744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/>
              </a:rPr>
              <a:t>Vinařská Halls of Residence</a:t>
            </a:r>
            <a:endParaRPr lang="zh-CN" altLang="en-US" sz="2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8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7265" y="5633720"/>
            <a:ext cx="4674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 </a:t>
            </a:r>
            <a:r>
              <a:rPr lang="zh-CN" altLang="en-US" sz="4000" b="1" u="sng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客人</a:t>
            </a:r>
            <a:r>
              <a:rPr lang="zh-CN" altLang="en-US" sz="2800" b="1" u="sng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2800" b="1" u="sng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passengers</a:t>
            </a:r>
            <a:r>
              <a:rPr lang="zh-CN" altLang="en-US" sz="2800" b="1" u="sng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CN" sz="2800" b="1" u="sng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7830" y="563372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一栋楼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图片 2" descr="595303835033-4303-448b-8b86-a904d4dd6857_m-a89f8"/>
          <p:cNvPicPr>
            <a:picLocks noChangeAspect="1"/>
          </p:cNvPicPr>
          <p:nvPr/>
        </p:nvPicPr>
        <p:blipFill>
          <a:blip r:embed="rId1"/>
          <a:srcRect t="9154"/>
          <a:stretch>
            <a:fillRect/>
          </a:stretch>
        </p:blipFill>
        <p:spPr>
          <a:xfrm>
            <a:off x="972185" y="1964055"/>
            <a:ext cx="4634230" cy="31572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54555" y="531558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kèrén     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0460" y="5633720"/>
            <a:ext cx="787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</a:rPr>
              <a:t>接 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pic>
        <p:nvPicPr>
          <p:cNvPr id="6" name="图片 5" descr="building_apar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50635" y="2343150"/>
            <a:ext cx="3618230" cy="32905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68030" y="531558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dòng    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2" name="图片 11" descr="yajirushi09_chokkak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380" y="2607945"/>
            <a:ext cx="978535" cy="9906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6350635" y="2607945"/>
            <a:ext cx="3919220" cy="1641475"/>
          </a:xfrm>
          <a:prstGeom prst="ellipse">
            <a:avLst/>
          </a:prstGeom>
          <a:noFill/>
          <a:ln w="50800" cmpd="sng">
            <a:solidFill>
              <a:srgbClr val="7030A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152380" y="190119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二楼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4" grpId="0"/>
      <p:bldP spid="10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9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1720" y="5345430"/>
            <a:ext cx="4638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三个 </a:t>
            </a: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 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过去了。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1046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钟头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图片 11" descr="clock_1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4765" y="2437130"/>
            <a:ext cx="1983105" cy="1983105"/>
          </a:xfrm>
          <a:prstGeom prst="rect">
            <a:avLst/>
          </a:prstGeom>
        </p:spPr>
      </p:pic>
      <p:pic>
        <p:nvPicPr>
          <p:cNvPr id="13" name="图片 12" descr="clock_03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65" y="2437130"/>
            <a:ext cx="1983105" cy="1983105"/>
          </a:xfrm>
          <a:prstGeom prst="rect">
            <a:avLst/>
          </a:prstGeom>
        </p:spPr>
      </p:pic>
      <p:pic>
        <p:nvPicPr>
          <p:cNvPr id="14" name="图片 13" descr="clock_0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635" y="2438400"/>
            <a:ext cx="1983105" cy="1983105"/>
          </a:xfrm>
          <a:prstGeom prst="rect">
            <a:avLst/>
          </a:prstGeom>
        </p:spPr>
      </p:pic>
      <p:pic>
        <p:nvPicPr>
          <p:cNvPr id="15" name="图片 14" descr="mark_arrow_gunyaguny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49015" y="2954655"/>
            <a:ext cx="1170305" cy="949960"/>
          </a:xfrm>
          <a:prstGeom prst="rect">
            <a:avLst/>
          </a:prstGeom>
        </p:spPr>
      </p:pic>
      <p:pic>
        <p:nvPicPr>
          <p:cNvPr id="16" name="图片 15" descr="mark_arrow_gunyaguny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7467600" y="2953385"/>
            <a:ext cx="1170305" cy="9499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797040" y="5345430"/>
            <a:ext cx="4638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五个 </a:t>
            </a: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 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过去了。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4578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钟头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10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2405" y="4847590"/>
            <a:ext cx="39681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爱因斯坦是一个</a:t>
            </a:r>
            <a:endParaRPr lang="zh-CN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</a:t>
            </a: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的人。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8388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</a:rPr>
              <a:t>用功</a:t>
            </a:r>
            <a:endParaRPr lang="zh-CN" sz="4000">
              <a:solidFill>
                <a:sysClr val="windowText" lastClr="000000"/>
              </a:solidFill>
            </a:endParaRPr>
          </a:p>
        </p:txBody>
      </p:sp>
      <p:pic>
        <p:nvPicPr>
          <p:cNvPr id="2" name="图片 1" descr="einste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3920" y="2009775"/>
            <a:ext cx="1897380" cy="2364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80515" y="4498340"/>
            <a:ext cx="232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ài yīn sī tǎn 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5170" y="558609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聪明</a:t>
            </a:r>
            <a:endParaRPr lang="zh-CN" sz="4000" b="1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图片 9" descr="study_night_bo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985" y="2035175"/>
            <a:ext cx="2602865" cy="2812415"/>
          </a:xfrm>
          <a:prstGeom prst="rect">
            <a:avLst/>
          </a:prstGeom>
        </p:spPr>
      </p:pic>
      <p:pic>
        <p:nvPicPr>
          <p:cNvPr id="12" name="图片 11" descr="clock_1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45" y="1769745"/>
            <a:ext cx="1244600" cy="1244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11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5121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班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图片 2" descr="SAMPLED_4064551_900__nocrop__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510" y="2028190"/>
            <a:ext cx="3032760" cy="3128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079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暑期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图片 8" descr="90HourPreLicense_LiveInClass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60" y="2028190"/>
            <a:ext cx="4466590" cy="2978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12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9955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可爱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9179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长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3390" y="2677795"/>
            <a:ext cx="4942205" cy="1679575"/>
            <a:chOff x="793" y="4217"/>
            <a:chExt cx="7783" cy="2645"/>
          </a:xfrm>
        </p:grpSpPr>
        <p:pic>
          <p:nvPicPr>
            <p:cNvPr id="2" name="图片 1" descr="tree_seichou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3" y="6019"/>
              <a:ext cx="838" cy="843"/>
            </a:xfrm>
            <a:prstGeom prst="rect">
              <a:avLst/>
            </a:prstGeom>
          </p:spPr>
        </p:pic>
        <p:pic>
          <p:nvPicPr>
            <p:cNvPr id="4" name="图片 3" descr="tree_seichou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" y="5380"/>
              <a:ext cx="1482" cy="1482"/>
            </a:xfrm>
            <a:prstGeom prst="rect">
              <a:avLst/>
            </a:prstGeom>
          </p:spPr>
        </p:pic>
        <p:pic>
          <p:nvPicPr>
            <p:cNvPr id="5" name="图片 4" descr="tree_seichou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" y="5127"/>
              <a:ext cx="1735" cy="1735"/>
            </a:xfrm>
            <a:prstGeom prst="rect">
              <a:avLst/>
            </a:prstGeom>
          </p:spPr>
        </p:pic>
        <p:pic>
          <p:nvPicPr>
            <p:cNvPr id="7" name="图片 6" descr="tree_seichou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5" y="4704"/>
              <a:ext cx="2018" cy="2158"/>
            </a:xfrm>
            <a:prstGeom prst="rect">
              <a:avLst/>
            </a:prstGeom>
          </p:spPr>
        </p:pic>
        <p:pic>
          <p:nvPicPr>
            <p:cNvPr id="10" name="图片 9" descr="tree_seichou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5" y="4554"/>
              <a:ext cx="1632" cy="2308"/>
            </a:xfrm>
            <a:prstGeom prst="rect">
              <a:avLst/>
            </a:prstGeom>
          </p:spPr>
        </p:pic>
        <p:pic>
          <p:nvPicPr>
            <p:cNvPr id="12" name="图片 11" descr="tree_seichou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6" y="4217"/>
              <a:ext cx="1801" cy="2645"/>
            </a:xfrm>
            <a:prstGeom prst="rect">
              <a:avLst/>
            </a:prstGeom>
          </p:spPr>
        </p:pic>
      </p:grpSp>
      <p:pic>
        <p:nvPicPr>
          <p:cNvPr id="13" name="图片 12" descr="adorable-cat-header"/>
          <p:cNvPicPr>
            <a:picLocks noChangeAspect="1"/>
          </p:cNvPicPr>
          <p:nvPr/>
        </p:nvPicPr>
        <p:blipFill>
          <a:blip r:embed="rId7"/>
          <a:srcRect r="50293"/>
          <a:stretch>
            <a:fillRect/>
          </a:stretch>
        </p:blipFill>
        <p:spPr>
          <a:xfrm>
            <a:off x="5882640" y="1939925"/>
            <a:ext cx="2797175" cy="2977515"/>
          </a:xfrm>
          <a:prstGeom prst="rect">
            <a:avLst/>
          </a:prstGeom>
        </p:spPr>
      </p:pic>
      <p:pic>
        <p:nvPicPr>
          <p:cNvPr id="16" name="图片 15" descr="adorable-cat-header"/>
          <p:cNvPicPr>
            <a:picLocks noChangeAspect="1"/>
          </p:cNvPicPr>
          <p:nvPr/>
        </p:nvPicPr>
        <p:blipFill>
          <a:blip r:embed="rId7"/>
          <a:srcRect l="49953"/>
          <a:stretch>
            <a:fillRect/>
          </a:stretch>
        </p:blipFill>
        <p:spPr>
          <a:xfrm>
            <a:off x="8787130" y="1939925"/>
            <a:ext cx="2815590" cy="29768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29894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不可爱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图片 14" descr="105416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3680000" flipH="1">
            <a:off x="5567680" y="4196715"/>
            <a:ext cx="1515110" cy="1136650"/>
          </a:xfrm>
          <a:prstGeom prst="rect">
            <a:avLst/>
          </a:prstGeom>
        </p:spPr>
      </p:pic>
      <p:pic>
        <p:nvPicPr>
          <p:cNvPr id="17" name="图片 16" descr="10580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980000">
            <a:off x="10630535" y="4330700"/>
            <a:ext cx="1365885" cy="10255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13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5121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狗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1079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去年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Last_Year_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5420" y="1949450"/>
            <a:ext cx="3434715" cy="3056890"/>
          </a:xfrm>
          <a:prstGeom prst="rect">
            <a:avLst/>
          </a:prstGeom>
        </p:spPr>
      </p:pic>
      <p:pic>
        <p:nvPicPr>
          <p:cNvPr id="7" name="图片 6" descr="o_1c893oa72jdq1glvgn0rn41vvaa"/>
          <p:cNvPicPr>
            <a:picLocks noChangeAspect="1"/>
          </p:cNvPicPr>
          <p:nvPr/>
        </p:nvPicPr>
        <p:blipFill>
          <a:blip r:embed="rId2"/>
          <a:srcRect l="4984" t="14813" r="16328" b="8971"/>
          <a:stretch>
            <a:fillRect/>
          </a:stretch>
        </p:blipFill>
        <p:spPr>
          <a:xfrm>
            <a:off x="7206615" y="1949450"/>
            <a:ext cx="3195320" cy="3094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14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35455" y="305816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脸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9675" y="5858510"/>
            <a:ext cx="2511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范  冰冰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图片 3" descr="p8504951a30417142"/>
          <p:cNvPicPr>
            <a:picLocks noChangeAspect="1"/>
          </p:cNvPicPr>
          <p:nvPr/>
        </p:nvPicPr>
        <p:blipFill>
          <a:blip r:embed="rId1">
            <a:clrChange>
              <a:clrFrom>
                <a:srgbClr val="F8FDFF">
                  <a:alpha val="100000"/>
                </a:srgbClr>
              </a:clrFrom>
              <a:clrTo>
                <a:srgbClr val="F8FDFF">
                  <a:alpha val="100000"/>
                  <a:alpha val="0"/>
                </a:srgbClr>
              </a:clrTo>
            </a:clrChange>
          </a:blip>
          <a:srcRect l="20114" r="24018" b="20727"/>
          <a:stretch>
            <a:fillRect/>
          </a:stretch>
        </p:blipFill>
        <p:spPr>
          <a:xfrm>
            <a:off x="4051300" y="1626235"/>
            <a:ext cx="3931285" cy="37191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19675" y="5407025"/>
            <a:ext cx="2722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fàn bīng bīng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562225" y="3411855"/>
            <a:ext cx="3315970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6664960" y="2339975"/>
            <a:ext cx="2261235" cy="78740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110345" y="189611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眼睛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6380480" y="3361690"/>
            <a:ext cx="2528570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9110345" y="30086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鼻子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346825" y="3696335"/>
            <a:ext cx="2579370" cy="82105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110345" y="420751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嘴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5" grpId="0"/>
      <p:bldP spid="12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15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1624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长大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82925" y="528383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圆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图片 2" descr="chikyu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170" y="1941830"/>
            <a:ext cx="3169920" cy="3110230"/>
          </a:xfrm>
          <a:prstGeom prst="rect">
            <a:avLst/>
          </a:prstGeom>
        </p:spPr>
      </p:pic>
      <p:pic>
        <p:nvPicPr>
          <p:cNvPr id="4" name="图片 3" descr="baby_white_gir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905" y="3293110"/>
            <a:ext cx="1403985" cy="1742440"/>
          </a:xfrm>
          <a:prstGeom prst="rect">
            <a:avLst/>
          </a:prstGeom>
        </p:spPr>
      </p:pic>
      <p:pic>
        <p:nvPicPr>
          <p:cNvPr id="5" name="图片 4" descr="stand_seiyou06_gir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90" y="2232025"/>
            <a:ext cx="1590675" cy="2803525"/>
          </a:xfrm>
          <a:prstGeom prst="rect">
            <a:avLst/>
          </a:prstGeom>
        </p:spPr>
      </p:pic>
      <p:pic>
        <p:nvPicPr>
          <p:cNvPr id="9" name="图片 8" descr="yajirushi_fast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55890" y="3509010"/>
            <a:ext cx="1816100" cy="7359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19200" y="5283835"/>
            <a:ext cx="39681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地球是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</a:t>
            </a: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的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6675" y="4884420"/>
            <a:ext cx="232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dìqiú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85110" y="1132205"/>
            <a:ext cx="96234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600" dirty="0">
                <a:solidFill>
                  <a:srgbClr val="4C03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1. Direction and Location Words</a:t>
            </a:r>
            <a:endParaRPr kumimoji="1" lang="en-US" altLang="zh-CN" sz="3600" dirty="0">
              <a:solidFill>
                <a:srgbClr val="4C034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2785110" y="165322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Comparative Sentences with </a:t>
            </a:r>
            <a:r>
              <a:rPr kumimoji="1"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没（有）</a:t>
            </a:r>
            <a:endParaRPr kumimoji="1" lang="zh-CN" altLang="en-US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84938" y="2461443"/>
            <a:ext cx="55283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CN" altLang="en-US" sz="36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那么 </a:t>
            </a:r>
            <a:r>
              <a:rPr lang="en-US" altLang="zh-CN" sz="3600" dirty="0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Indicating Degree</a:t>
            </a:r>
            <a:endParaRPr lang="en-US" altLang="zh-CN" sz="3600" dirty="0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85187" y="3106719"/>
            <a:ext cx="580326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3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CN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到</a:t>
            </a:r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Place + </a:t>
            </a:r>
            <a:r>
              <a:rPr lang="zh-CN" altLang="en-US" sz="36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</a:t>
            </a:r>
            <a:r>
              <a:rPr lang="zh-CN" altLang="en-US" sz="3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Action</a:t>
            </a:r>
            <a:endParaRPr lang="en-US" altLang="zh-CN" sz="3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2"/>
          <p:cNvSpPr txBox="1"/>
          <p:nvPr/>
        </p:nvSpPr>
        <p:spPr>
          <a:xfrm>
            <a:off x="2785110" y="3751580"/>
            <a:ext cx="9394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en-US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 Dynamic Particle </a:t>
            </a:r>
            <a:r>
              <a:rPr lang="zh-CN" altLang="en-US" sz="36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过</a:t>
            </a:r>
            <a:endParaRPr lang="zh-CN" altLang="en-US" sz="3600" dirty="0" smtClean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2"/>
          <p:cNvSpPr txBox="1"/>
          <p:nvPr/>
        </p:nvSpPr>
        <p:spPr>
          <a:xfrm>
            <a:off x="2785110" y="4396740"/>
            <a:ext cx="8957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 </a:t>
            </a:r>
            <a:r>
              <a:rPr lang="en-US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Reduplication of </a:t>
            </a:r>
            <a:r>
              <a:rPr lang="en-US" sz="36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Verbs</a:t>
            </a:r>
            <a:endParaRPr lang="en-US" sz="3600" dirty="0" smtClean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2"/>
          <p:cNvSpPr txBox="1"/>
          <p:nvPr/>
        </p:nvSpPr>
        <p:spPr>
          <a:xfrm>
            <a:off x="2785110" y="5041900"/>
            <a:ext cx="9902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 </a:t>
            </a:r>
            <a:r>
              <a:rPr lang="en-US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Resultative complements</a:t>
            </a:r>
            <a:endParaRPr lang="en-US" sz="3600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2"/>
          <p:cNvSpPr txBox="1"/>
          <p:nvPr/>
        </p:nvSpPr>
        <p:spPr>
          <a:xfrm>
            <a:off x="2785110" y="5687060"/>
            <a:ext cx="8957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8.  </a:t>
            </a:r>
            <a:r>
              <a:rPr lang="en-US" altLang="zh-TW" sz="36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36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zh-CN" altLang="en-US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。。。</a:t>
            </a:r>
            <a:r>
              <a:rPr lang="zh-CN" altLang="en-US" sz="36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</a:t>
            </a:r>
            <a:r>
              <a:rPr lang="zh-CN" altLang="en-US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。。。</a:t>
            </a:r>
            <a:endParaRPr lang="zh-CN" altLang="en-US" sz="3600" dirty="0" smtClea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图片 9" descr="text_study_fukusy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705" y="368300"/>
            <a:ext cx="2378075" cy="140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16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7040" y="5772785"/>
            <a:ext cx="2334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生日蛋糕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图片 6" descr="o_1c8aa28dp7kjpjdnja7cph0s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204595" y="2146935"/>
            <a:ext cx="3225800" cy="3225800"/>
          </a:xfrm>
          <a:prstGeom prst="rect">
            <a:avLst/>
          </a:prstGeom>
        </p:spPr>
      </p:pic>
      <p:pic>
        <p:nvPicPr>
          <p:cNvPr id="10" name="图片 9" descr="FOREIGN20170322083300019947773079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074" b="2304"/>
          <a:stretch>
            <a:fillRect/>
          </a:stretch>
        </p:blipFill>
        <p:spPr>
          <a:xfrm>
            <a:off x="5791835" y="2020570"/>
            <a:ext cx="5501005" cy="347916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5928360" y="2943225"/>
            <a:ext cx="97091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815205" y="5834380"/>
            <a:ext cx="7139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比尔盖茨是世界上 </a:t>
            </a:r>
            <a:r>
              <a:rPr lang="en-US" altLang="zh-CN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 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有钱的人。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50460" y="5407025"/>
            <a:ext cx="292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bǐ ěr gài 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95820" y="5407025"/>
            <a:ext cx="292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shìjiè</a:t>
            </a:r>
            <a:endParaRPr lang="en-US" altLang="zh-CN" sz="32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61425" y="57727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endParaRPr lang="zh-CN" sz="4000" b="1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图片 19" descr="gatag-000068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0">
            <a:off x="4356735" y="3536315"/>
            <a:ext cx="2386330" cy="1116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Grammar </a:t>
            </a:r>
            <a:r>
              <a:rPr lang="zh-CN" altLang="en-US" dirty="0" smtClean="0"/>
              <a:t>语法</a:t>
            </a:r>
            <a:endParaRPr lang="zh-HK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1437" y="2734195"/>
            <a:ext cx="106987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400" dirty="0"/>
              <a:t>1. </a:t>
            </a:r>
            <a:r>
              <a:rPr lang="zh-HK" altLang="en-US" sz="4400" dirty="0">
                <a:solidFill>
                  <a:schemeClr val="tx2"/>
                </a:solidFill>
              </a:rPr>
              <a:t>呢 </a:t>
            </a:r>
            <a:r>
              <a:rPr lang="en-US" altLang="zh-HK" sz="4400" dirty="0">
                <a:solidFill>
                  <a:schemeClr val="tx2"/>
                </a:solidFill>
              </a:rPr>
              <a:t>(ne) indicating an action in Progress </a:t>
            </a:r>
            <a:endParaRPr lang="zh-HK" altLang="en-US" sz="4400" dirty="0">
              <a:solidFill>
                <a:schemeClr val="tx2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2305" y="539635"/>
            <a:ext cx="6882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1. </a:t>
            </a:r>
            <a:r>
              <a:rPr lang="zh-HK" altLang="en-US" sz="2800" dirty="0">
                <a:solidFill>
                  <a:schemeClr val="tx2"/>
                </a:solidFill>
              </a:rPr>
              <a:t>呢 </a:t>
            </a:r>
            <a:r>
              <a:rPr lang="en-US" altLang="zh-HK" sz="2800" dirty="0">
                <a:solidFill>
                  <a:schemeClr val="tx2"/>
                </a:solidFill>
              </a:rPr>
              <a:t>(ne) indicating an action in Progress 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004" y="1062855"/>
            <a:ext cx="10217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	</a:t>
            </a:r>
            <a:r>
              <a:rPr lang="en-US" altLang="zh-HK" sz="2400" dirty="0" smtClean="0">
                <a:solidFill>
                  <a:srgbClr val="FF0000"/>
                </a:solidFill>
              </a:rPr>
              <a:t>at the end of a sentence</a:t>
            </a:r>
            <a:r>
              <a:rPr lang="en-US" altLang="zh-HK" sz="2400" dirty="0" smtClean="0"/>
              <a:t>, indicates that </a:t>
            </a:r>
            <a:r>
              <a:rPr lang="en-US" altLang="zh-HK" sz="2400" dirty="0" smtClean="0">
                <a:solidFill>
                  <a:srgbClr val="FF0000"/>
                </a:solidFill>
              </a:rPr>
              <a:t>the action is in progress</a:t>
            </a:r>
            <a:endParaRPr lang="zh-HK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7461" y="1882632"/>
            <a:ext cx="4206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写什么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呢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r>
              <a:rPr lang="zh-CN" altLang="en-US" sz="4000" dirty="0"/>
              <a:t> </a:t>
            </a:r>
            <a:endParaRPr lang="zh-HK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997461" y="2813578"/>
            <a:ext cx="3390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 smtClean="0"/>
              <a:t>你</a:t>
            </a:r>
            <a:r>
              <a:rPr lang="zh-HK" altLang="en-US" sz="4000" dirty="0"/>
              <a:t>找什么</a:t>
            </a:r>
            <a:r>
              <a:rPr lang="zh-HK" altLang="en-US" sz="4000" b="1" dirty="0">
                <a:solidFill>
                  <a:srgbClr val="FF0000"/>
                </a:solidFill>
              </a:rPr>
              <a:t>呢</a:t>
            </a:r>
            <a:r>
              <a:rPr lang="zh-HK" altLang="en-US" sz="4000" dirty="0"/>
              <a:t>？</a:t>
            </a:r>
            <a:r>
              <a:rPr lang="zh-HK" altLang="en-US" sz="3600" dirty="0"/>
              <a:t> </a:t>
            </a:r>
            <a:endParaRPr lang="zh-HK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997461" y="4014628"/>
            <a:ext cx="6882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400" dirty="0"/>
              <a:t>呢 </a:t>
            </a:r>
            <a:r>
              <a:rPr lang="en-US" altLang="zh-HK" sz="2400" dirty="0"/>
              <a:t>(</a:t>
            </a:r>
            <a:r>
              <a:rPr lang="en-US" altLang="zh-HK" sz="2400" dirty="0" smtClean="0"/>
              <a:t>ne) can be used in conjunction </a:t>
            </a:r>
            <a:r>
              <a:rPr lang="en-US" altLang="zh-HK" sz="2400" b="1" dirty="0" smtClean="0">
                <a:solidFill>
                  <a:srgbClr val="00B050"/>
                </a:solidFill>
              </a:rPr>
              <a:t>with </a:t>
            </a:r>
            <a:r>
              <a:rPr lang="zh-HK" altLang="en-US" sz="2400" b="1" dirty="0" smtClean="0">
                <a:solidFill>
                  <a:srgbClr val="00B050"/>
                </a:solidFill>
              </a:rPr>
              <a:t>在</a:t>
            </a:r>
            <a:r>
              <a:rPr lang="en-US" altLang="zh-HK" sz="2400" b="1" dirty="0" smtClean="0">
                <a:solidFill>
                  <a:srgbClr val="00B050"/>
                </a:solidFill>
              </a:rPr>
              <a:t>(</a:t>
            </a:r>
            <a:r>
              <a:rPr lang="en-US" altLang="zh-HK" sz="2400" b="1" dirty="0" err="1">
                <a:solidFill>
                  <a:srgbClr val="00B050"/>
                </a:solidFill>
              </a:rPr>
              <a:t>zài</a:t>
            </a:r>
            <a:r>
              <a:rPr lang="en-US" altLang="zh-HK" sz="2400" b="1" dirty="0">
                <a:solidFill>
                  <a:srgbClr val="00B050"/>
                </a:solidFill>
              </a:rPr>
              <a:t>): </a:t>
            </a:r>
            <a:endParaRPr lang="zh-HK" altLang="en-US" sz="2400" b="1" dirty="0">
              <a:solidFill>
                <a:srgbClr val="00B05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5554" y="4726683"/>
            <a:ext cx="4206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CN" altLang="en-US" sz="40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什么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呢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r>
              <a:rPr lang="zh-CN" altLang="en-US" sz="4000" dirty="0"/>
              <a:t> </a:t>
            </a:r>
            <a:endParaRPr lang="zh-HK" altLang="en-US" sz="4000" dirty="0"/>
          </a:p>
        </p:txBody>
      </p:sp>
      <p:sp>
        <p:nvSpPr>
          <p:cNvPr id="8" name="矩形 7"/>
          <p:cNvSpPr/>
          <p:nvPr/>
        </p:nvSpPr>
        <p:spPr>
          <a:xfrm>
            <a:off x="955554" y="5684959"/>
            <a:ext cx="3903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 smtClean="0"/>
              <a:t>你</a:t>
            </a:r>
            <a:r>
              <a:rPr lang="zh-CN" altLang="en-US" sz="40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zh-HK" altLang="en-US" sz="4000" dirty="0" smtClean="0"/>
              <a:t>找</a:t>
            </a:r>
            <a:r>
              <a:rPr lang="zh-HK" altLang="en-US" sz="4000" dirty="0"/>
              <a:t>什么</a:t>
            </a:r>
            <a:r>
              <a:rPr lang="zh-HK" altLang="en-US" sz="4000" b="1" dirty="0">
                <a:solidFill>
                  <a:srgbClr val="FF0000"/>
                </a:solidFill>
              </a:rPr>
              <a:t>呢</a:t>
            </a:r>
            <a:r>
              <a:rPr lang="zh-HK" altLang="en-US" sz="4000" dirty="0"/>
              <a:t>？</a:t>
            </a:r>
            <a:r>
              <a:rPr lang="zh-HK" altLang="en-US" sz="3600" dirty="0"/>
              <a:t> </a:t>
            </a:r>
            <a:endParaRPr lang="zh-HK" altLang="en-US" sz="3600" dirty="0"/>
          </a:p>
        </p:txBody>
      </p:sp>
      <p:sp>
        <p:nvSpPr>
          <p:cNvPr id="9" name="向左箭號圖說文字 8"/>
          <p:cNvSpPr/>
          <p:nvPr/>
        </p:nvSpPr>
        <p:spPr>
          <a:xfrm>
            <a:off x="8211312" y="2656341"/>
            <a:ext cx="2962656" cy="20858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意思相同</a:t>
            </a:r>
            <a:endParaRPr lang="zh-HK" altLang="en-US" sz="3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5344" y="1310932"/>
            <a:ext cx="10622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	</a:t>
            </a:r>
            <a:r>
              <a:rPr lang="en-US" altLang="zh-HK" sz="2400" dirty="0" smtClean="0"/>
              <a:t>The phrase </a:t>
            </a:r>
            <a:r>
              <a:rPr lang="zh-HK" altLang="en-US" sz="2400" b="1" dirty="0" smtClean="0">
                <a:solidFill>
                  <a:srgbClr val="00B0F0"/>
                </a:solidFill>
              </a:rPr>
              <a:t>正在</a:t>
            </a:r>
            <a:r>
              <a:rPr lang="zh-HK" altLang="en-US" sz="2400" dirty="0" smtClean="0"/>
              <a:t> </a:t>
            </a:r>
            <a:r>
              <a:rPr lang="en-US" altLang="zh-HK" sz="2400" dirty="0"/>
              <a:t>(</a:t>
            </a:r>
            <a:r>
              <a:rPr lang="en-US" altLang="zh-HK" sz="2400" dirty="0" err="1" smtClean="0"/>
              <a:t>zhèngzài</a:t>
            </a:r>
            <a:r>
              <a:rPr lang="en-US" altLang="zh-HK" sz="2400" dirty="0" smtClean="0"/>
              <a:t>) places </a:t>
            </a:r>
            <a:r>
              <a:rPr lang="en-US" altLang="zh-HK" sz="2400" dirty="0" smtClean="0">
                <a:solidFill>
                  <a:srgbClr val="00B0F0"/>
                </a:solidFill>
              </a:rPr>
              <a:t>extra</a:t>
            </a:r>
            <a:r>
              <a:rPr lang="en-US" altLang="zh-HK" sz="2400" dirty="0">
                <a:solidFill>
                  <a:srgbClr val="00B0F0"/>
                </a:solidFill>
              </a:rPr>
              <a:t>	</a:t>
            </a:r>
            <a:r>
              <a:rPr lang="en-US" altLang="zh-HK" sz="2400" dirty="0" smtClean="0">
                <a:solidFill>
                  <a:srgbClr val="00B0F0"/>
                </a:solidFill>
              </a:rPr>
              <a:t> emphasis on the progressive </a:t>
            </a:r>
            <a:endParaRPr lang="en-US" altLang="zh-HK" sz="2400" dirty="0" smtClean="0">
              <a:solidFill>
                <a:srgbClr val="00B0F0"/>
              </a:solidFill>
            </a:endParaRPr>
          </a:p>
          <a:p>
            <a:r>
              <a:rPr lang="en-US" altLang="zh-HK" sz="2400" dirty="0">
                <a:solidFill>
                  <a:srgbClr val="00B0F0"/>
                </a:solidFill>
              </a:rPr>
              <a:t> </a:t>
            </a:r>
            <a:r>
              <a:rPr lang="en-US" altLang="zh-HK" sz="2400" dirty="0" smtClean="0">
                <a:solidFill>
                  <a:srgbClr val="00B0F0"/>
                </a:solidFill>
              </a:rPr>
              <a:t>          nature of an action</a:t>
            </a:r>
            <a:r>
              <a:rPr lang="en-US" altLang="zh-HK" sz="2400" dirty="0">
                <a:solidFill>
                  <a:srgbClr val="00B0F0"/>
                </a:solidFill>
              </a:rPr>
              <a:t>.</a:t>
            </a:r>
            <a:endParaRPr lang="en-US" altLang="zh-HK" sz="2400" dirty="0">
              <a:solidFill>
                <a:srgbClr val="00B0F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2305" y="539635"/>
            <a:ext cx="6882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1. </a:t>
            </a:r>
            <a:r>
              <a:rPr lang="zh-HK" altLang="en-US" sz="2800" dirty="0">
                <a:solidFill>
                  <a:schemeClr val="tx2"/>
                </a:solidFill>
              </a:rPr>
              <a:t>呢 </a:t>
            </a:r>
            <a:r>
              <a:rPr lang="en-US" altLang="zh-HK" sz="2800" dirty="0">
                <a:solidFill>
                  <a:schemeClr val="tx2"/>
                </a:solidFill>
              </a:rPr>
              <a:t>(ne) indicating an action in Progress 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6754" y="2638809"/>
            <a:ext cx="777621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/>
              <a:t>別去</a:t>
            </a:r>
            <a:r>
              <a:rPr lang="zh-HK" altLang="en-US" sz="4000" dirty="0" smtClean="0"/>
              <a:t>找</a:t>
            </a:r>
            <a:r>
              <a:rPr lang="zh-CN" altLang="en-US" sz="4000" dirty="0"/>
              <a:t>她</a:t>
            </a:r>
            <a:r>
              <a:rPr lang="zh-HK" altLang="en-US" sz="4000" dirty="0" smtClean="0"/>
              <a:t>，</a:t>
            </a:r>
            <a:r>
              <a:rPr lang="en-US" altLang="zh-HK" sz="4000" dirty="0" smtClean="0"/>
              <a:t>Karolina</a:t>
            </a:r>
            <a:r>
              <a:rPr lang="zh-HK" altLang="en-US" sz="4000" b="1" dirty="0" smtClean="0">
                <a:solidFill>
                  <a:srgbClr val="00B0F0"/>
                </a:solidFill>
              </a:rPr>
              <a:t>正在</a:t>
            </a:r>
            <a:r>
              <a:rPr lang="zh-HK" altLang="en-US" sz="4000" dirty="0"/>
              <a:t>睡觉</a:t>
            </a:r>
            <a:r>
              <a:rPr lang="zh-HK" altLang="en-US" sz="4000" b="1" dirty="0">
                <a:solidFill>
                  <a:srgbClr val="FF0000"/>
                </a:solidFill>
              </a:rPr>
              <a:t>呢</a:t>
            </a:r>
            <a:r>
              <a:rPr lang="zh-HK" altLang="en-US" sz="4000" dirty="0"/>
              <a:t>。 </a:t>
            </a:r>
            <a:endParaRPr lang="zh-HK" altLang="en-US" sz="4000" dirty="0"/>
          </a:p>
        </p:txBody>
      </p:sp>
      <p:sp>
        <p:nvSpPr>
          <p:cNvPr id="7" name="矩形 6"/>
          <p:cNvSpPr/>
          <p:nvPr/>
        </p:nvSpPr>
        <p:spPr>
          <a:xfrm>
            <a:off x="876754" y="4696938"/>
            <a:ext cx="580517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我给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Jana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电话的时候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CN" sz="40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Jana</a:t>
            </a:r>
            <a:r>
              <a:rPr lang="zh-CN" altLang="en-US" sz="40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正在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做功课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呢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366" y="2121214"/>
            <a:ext cx="2619375" cy="17430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652" y="4282332"/>
            <a:ext cx="2124075" cy="215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3433" y="503059"/>
            <a:ext cx="6882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1. </a:t>
            </a:r>
            <a:r>
              <a:rPr lang="zh-HK" altLang="en-US" sz="2800" dirty="0">
                <a:solidFill>
                  <a:schemeClr val="tx2"/>
                </a:solidFill>
              </a:rPr>
              <a:t>呢 </a:t>
            </a:r>
            <a:r>
              <a:rPr lang="en-US" altLang="zh-HK" sz="2800" dirty="0">
                <a:solidFill>
                  <a:schemeClr val="tx2"/>
                </a:solidFill>
              </a:rPr>
              <a:t>(ne) indicating an action in Progress 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826410" y="5279466"/>
            <a:ext cx="440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：他们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做什么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？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44488" y="5925797"/>
            <a:ext cx="382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</a:t>
            </a:r>
            <a:r>
              <a:rPr lang="zh-CN" altLang="en-US" sz="3600" dirty="0" smtClean="0"/>
              <a:t>：小狗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洗澡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2058855" y="1352348"/>
            <a:ext cx="3986784" cy="15696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例子：</a:t>
            </a:r>
            <a:endParaRPr lang="en-US" altLang="zh-CN" sz="3200" dirty="0" smtClean="0"/>
          </a:p>
          <a:p>
            <a:r>
              <a:rPr lang="en-US" altLang="zh-HK" sz="3200" dirty="0" smtClean="0"/>
              <a:t>Q</a:t>
            </a:r>
            <a:r>
              <a:rPr lang="zh-CN" altLang="en-US" sz="3200" dirty="0" smtClean="0"/>
              <a:t>：他</a:t>
            </a:r>
            <a:r>
              <a:rPr lang="zh-CN" altLang="en-US" sz="3200" dirty="0" smtClean="0">
                <a:solidFill>
                  <a:srgbClr val="00B050"/>
                </a:solidFill>
              </a:rPr>
              <a:t>在</a:t>
            </a:r>
            <a:r>
              <a:rPr lang="zh-CN" altLang="en-US" sz="3200" dirty="0" smtClean="0"/>
              <a:t>做什么</a:t>
            </a:r>
            <a:r>
              <a:rPr lang="zh-CN" altLang="en-US" sz="3200" dirty="0" smtClean="0">
                <a:solidFill>
                  <a:srgbClr val="FF0000"/>
                </a:solidFill>
              </a:rPr>
              <a:t>呢</a:t>
            </a:r>
            <a:r>
              <a:rPr lang="zh-CN" altLang="en-US" sz="3200" dirty="0" smtClean="0"/>
              <a:t>？</a:t>
            </a:r>
            <a:endParaRPr lang="en-US" altLang="zh-CN" sz="3200" dirty="0" smtClean="0"/>
          </a:p>
          <a:p>
            <a:r>
              <a:rPr lang="en-US" altLang="zh-CN" sz="3200" dirty="0" smtClean="0"/>
              <a:t>A</a:t>
            </a:r>
            <a:r>
              <a:rPr lang="zh-CN" altLang="en-US" sz="3200" dirty="0"/>
              <a:t>：</a:t>
            </a:r>
            <a:r>
              <a:rPr lang="zh-CN" altLang="en-US" sz="3200" dirty="0" smtClean="0"/>
              <a:t>他</a:t>
            </a:r>
            <a:r>
              <a:rPr lang="zh-CN" altLang="en-US" sz="3200" dirty="0" smtClean="0">
                <a:solidFill>
                  <a:srgbClr val="00B050"/>
                </a:solidFill>
              </a:rPr>
              <a:t>在</a:t>
            </a:r>
            <a:r>
              <a:rPr lang="zh-CN" altLang="en-US" sz="3200" dirty="0" smtClean="0"/>
              <a:t>吃饭</a:t>
            </a:r>
            <a:r>
              <a:rPr lang="zh-CN" altLang="en-US" sz="3200" dirty="0" smtClean="0">
                <a:solidFill>
                  <a:srgbClr val="FF0000"/>
                </a:solidFill>
              </a:rPr>
              <a:t>呢</a:t>
            </a:r>
            <a:r>
              <a:rPr lang="zh-CN" altLang="en-US" sz="3200" dirty="0" smtClean="0"/>
              <a:t>。</a:t>
            </a:r>
            <a:endParaRPr lang="zh-HK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3" y="1392174"/>
            <a:ext cx="1575422" cy="15754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29" y="3179218"/>
            <a:ext cx="1937710" cy="202371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40683" y="3261619"/>
            <a:ext cx="718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ym typeface="Wingdings" panose="05000000000000000000" pitchFamily="2" charset="2"/>
              </a:rPr>
              <a:t></a:t>
            </a:r>
            <a:endParaRPr lang="zh-HK" altLang="en-US" sz="4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777620" y="4033385"/>
            <a:ext cx="96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洗澡</a:t>
            </a:r>
            <a:endParaRPr lang="zh-HK" alt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59916" y="3261619"/>
            <a:ext cx="718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ym typeface="Wingdings" panose="05000000000000000000" pitchFamily="2" charset="2"/>
              </a:rPr>
              <a:t></a:t>
            </a:r>
            <a:endParaRPr lang="zh-HK" altLang="en-US" sz="40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01" y="3179218"/>
            <a:ext cx="2506770" cy="211195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 rot="20294933">
            <a:off x="8339419" y="3534010"/>
            <a:ext cx="138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MOVIE</a:t>
            </a:r>
            <a:endParaRPr lang="zh-HK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93648" y="5247054"/>
            <a:ext cx="440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/>
              <a:t>：</a:t>
            </a:r>
            <a:r>
              <a:rPr lang="zh-CN" altLang="en-US" sz="3600" dirty="0" smtClean="0"/>
              <a:t>小狗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做什么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？</a:t>
            </a:r>
            <a:endParaRPr lang="zh-HK" altLang="en-US" sz="36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826410" y="5958209"/>
            <a:ext cx="474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</a:t>
            </a:r>
            <a:r>
              <a:rPr lang="zh-CN" altLang="en-US" sz="3600" dirty="0" smtClean="0"/>
              <a:t>：他们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看电影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16" name="文本框 16"/>
          <p:cNvSpPr txBox="1"/>
          <p:nvPr/>
        </p:nvSpPr>
        <p:spPr>
          <a:xfrm>
            <a:off x="7653739" y="283183"/>
            <a:ext cx="4686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i="1" dirty="0" err="1" smtClean="0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531" y="1130981"/>
            <a:ext cx="2200275" cy="207645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36167" y="1092685"/>
            <a:ext cx="718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ym typeface="Wingdings" panose="05000000000000000000" pitchFamily="2" charset="2"/>
              </a:rPr>
              <a:t></a:t>
            </a:r>
            <a:endParaRPr lang="zh-HK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446488" y="331014"/>
            <a:ext cx="6882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1. </a:t>
            </a:r>
            <a:r>
              <a:rPr lang="zh-HK" altLang="en-US" sz="2800" dirty="0">
                <a:solidFill>
                  <a:schemeClr val="tx2"/>
                </a:solidFill>
              </a:rPr>
              <a:t>呢 </a:t>
            </a:r>
            <a:r>
              <a:rPr lang="en-US" altLang="zh-HK" sz="2800" dirty="0">
                <a:solidFill>
                  <a:schemeClr val="tx2"/>
                </a:solidFill>
              </a:rPr>
              <a:t>(ne) indicating an action in Progress 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04301" y="3271270"/>
            <a:ext cx="440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：他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做什么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？</a:t>
            </a:r>
            <a:endParaRPr lang="zh-HK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04301" y="3981440"/>
            <a:ext cx="366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</a:t>
            </a:r>
            <a:r>
              <a:rPr lang="zh-CN" altLang="en-US" sz="3600" dirty="0" smtClean="0"/>
              <a:t>：他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买东西</a:t>
            </a:r>
            <a:endParaRPr lang="en-US" altLang="zh-CN" sz="3600" dirty="0" smtClean="0"/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</a:t>
            </a:r>
            <a:r>
              <a:rPr lang="zh-CN" altLang="en-US" sz="3600" dirty="0" smtClean="0"/>
              <a:t>（购物）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464" y="2076379"/>
            <a:ext cx="2275488" cy="238978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459549" y="1891813"/>
            <a:ext cx="718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ym typeface="Wingdings" panose="05000000000000000000" pitchFamily="2" charset="2"/>
              </a:rPr>
              <a:t></a:t>
            </a:r>
            <a:endParaRPr lang="zh-HK" altLang="en-US" sz="4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105750" y="4258438"/>
            <a:ext cx="3846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：妹妹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做什么</a:t>
            </a:r>
            <a:endParaRPr lang="en-US" altLang="zh-CN" sz="3600" dirty="0" smtClean="0"/>
          </a:p>
          <a:p>
            <a:r>
              <a:rPr lang="en-US" altLang="zh-CN" sz="3600" dirty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      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？</a:t>
            </a:r>
            <a:endParaRPr lang="zh-HK" altLang="en-US" sz="3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105749" y="5350004"/>
            <a:ext cx="393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</a:t>
            </a:r>
            <a:r>
              <a:rPr lang="zh-CN" altLang="en-US" sz="3600" dirty="0" smtClean="0"/>
              <a:t>：妹妹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开车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908664" y="1684190"/>
            <a:ext cx="1004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开车</a:t>
            </a:r>
            <a:endParaRPr lang="zh-HK" alt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809836" y="1365204"/>
            <a:ext cx="120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err="1"/>
              <a:t>kāi</a:t>
            </a:r>
            <a:r>
              <a:rPr lang="en-US" altLang="zh-HK" sz="2400" dirty="0"/>
              <a:t> </a:t>
            </a:r>
            <a:r>
              <a:rPr lang="en-US" altLang="zh-HK" sz="2400" dirty="0" err="1"/>
              <a:t>chē</a:t>
            </a:r>
            <a:endParaRPr lang="zh-HK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8389623" y="1130981"/>
            <a:ext cx="718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ym typeface="Wingdings" panose="05000000000000000000" pitchFamily="2" charset="2"/>
              </a:rPr>
              <a:t></a:t>
            </a:r>
            <a:endParaRPr lang="zh-HK" altLang="en-US" sz="40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567" y="1270942"/>
            <a:ext cx="2510885" cy="194962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9872638" y="831075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聊天儿</a:t>
            </a:r>
            <a:endParaRPr lang="zh-HK" alt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762503" y="515484"/>
            <a:ext cx="157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err="1"/>
              <a:t>liáo</a:t>
            </a:r>
            <a:r>
              <a:rPr lang="en-US" altLang="zh-HK" sz="2400" dirty="0"/>
              <a:t> </a:t>
            </a:r>
            <a:r>
              <a:rPr lang="en-US" altLang="zh-HK" sz="2400" dirty="0" err="1"/>
              <a:t>tiānr</a:t>
            </a:r>
            <a:endParaRPr lang="zh-HK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8345241" y="3381275"/>
            <a:ext cx="3846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：他们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做什么</a:t>
            </a:r>
            <a:endParaRPr lang="en-US" altLang="zh-CN" sz="3600" dirty="0" smtClean="0"/>
          </a:p>
          <a:p>
            <a:r>
              <a:rPr lang="en-US" altLang="zh-CN" sz="3600" dirty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      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？</a:t>
            </a:r>
            <a:endParaRPr lang="zh-HK" altLang="en-US" sz="36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8345241" y="4738055"/>
            <a:ext cx="372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</a:t>
            </a:r>
            <a:r>
              <a:rPr lang="zh-CN" altLang="en-US" sz="3600" dirty="0" smtClean="0"/>
              <a:t>：他们</a:t>
            </a:r>
            <a:r>
              <a:rPr lang="zh-CN" altLang="en-US" sz="3600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聊天儿</a:t>
            </a:r>
            <a:endParaRPr lang="en-US" altLang="zh-CN" sz="3600" dirty="0" smtClean="0"/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</a:t>
            </a:r>
            <a:r>
              <a:rPr lang="zh-CN" altLang="en-US" sz="3600" dirty="0" smtClean="0"/>
              <a:t>  </a:t>
            </a:r>
            <a:r>
              <a:rPr lang="zh-CN" altLang="en-US" sz="3600" dirty="0" smtClean="0">
                <a:solidFill>
                  <a:srgbClr val="FF0000"/>
                </a:solidFill>
              </a:rPr>
              <a:t>呢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6144" y="1674198"/>
            <a:ext cx="10935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r>
              <a:rPr lang="en-US" altLang="zh-TW" sz="4000" dirty="0" smtClean="0">
                <a:solidFill>
                  <a:schemeClr val="tx2"/>
                </a:solidFill>
              </a:rPr>
              <a:t> V</a:t>
            </a:r>
            <a:r>
              <a:rPr lang="en-US" altLang="zh-HK" sz="4000" dirty="0" smtClean="0">
                <a:solidFill>
                  <a:schemeClr val="tx2"/>
                </a:solidFill>
              </a:rPr>
              <a:t>erbal </a:t>
            </a:r>
            <a:r>
              <a:rPr lang="en-US" altLang="zh-HK" sz="4000" dirty="0">
                <a:solidFill>
                  <a:schemeClr val="tx2"/>
                </a:solidFill>
              </a:rPr>
              <a:t>Phrases and </a:t>
            </a:r>
            <a:r>
              <a:rPr lang="en-US" altLang="zh-TW" sz="4000" dirty="0" smtClean="0">
                <a:solidFill>
                  <a:schemeClr val="tx2"/>
                </a:solidFill>
              </a:rPr>
              <a:t>S</a:t>
            </a:r>
            <a:r>
              <a:rPr lang="en-US" altLang="zh-HK" sz="4000" dirty="0" smtClean="0">
                <a:solidFill>
                  <a:schemeClr val="tx2"/>
                </a:solidFill>
              </a:rPr>
              <a:t>ubject-Predicate   </a:t>
            </a:r>
            <a:endParaRPr lang="en-US" altLang="zh-HK" sz="4000" dirty="0" smtClean="0">
              <a:solidFill>
                <a:schemeClr val="tx2"/>
              </a:solidFill>
            </a:endParaRPr>
          </a:p>
          <a:p>
            <a:r>
              <a:rPr lang="en-US" altLang="zh-HK" sz="4000" dirty="0">
                <a:solidFill>
                  <a:schemeClr val="tx2"/>
                </a:solidFill>
              </a:rPr>
              <a:t> </a:t>
            </a:r>
            <a:r>
              <a:rPr lang="en-US" altLang="zh-HK" sz="4000" dirty="0" smtClean="0">
                <a:solidFill>
                  <a:schemeClr val="tx2"/>
                </a:solidFill>
              </a:rPr>
              <a:t>          Phrases </a:t>
            </a:r>
            <a:r>
              <a:rPr lang="en-US" altLang="zh-TW" sz="4000" dirty="0" smtClean="0">
                <a:solidFill>
                  <a:schemeClr val="tx2"/>
                </a:solidFill>
              </a:rPr>
              <a:t>U</a:t>
            </a:r>
            <a:r>
              <a:rPr lang="en-US" altLang="zh-HK" sz="4000" dirty="0" smtClean="0">
                <a:solidFill>
                  <a:schemeClr val="tx2"/>
                </a:solidFill>
              </a:rPr>
              <a:t>sed </a:t>
            </a:r>
            <a:r>
              <a:rPr lang="en-US" altLang="zh-HK" sz="4000" dirty="0">
                <a:solidFill>
                  <a:schemeClr val="tx2"/>
                </a:solidFill>
              </a:rPr>
              <a:t>as </a:t>
            </a:r>
            <a:r>
              <a:rPr lang="en-US" altLang="zh-TW" sz="4000" dirty="0">
                <a:solidFill>
                  <a:schemeClr val="tx2"/>
                </a:solidFill>
              </a:rPr>
              <a:t>A</a:t>
            </a:r>
            <a:r>
              <a:rPr lang="en-US" altLang="zh-HK" sz="4000" dirty="0" smtClean="0">
                <a:solidFill>
                  <a:schemeClr val="tx2"/>
                </a:solidFill>
              </a:rPr>
              <a:t>ttributives</a:t>
            </a:r>
            <a:endParaRPr lang="en-US" altLang="zh-HK" sz="40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34835" y="3401582"/>
            <a:ext cx="91624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sz="2800" dirty="0"/>
              <a:t>Attributives, </a:t>
            </a:r>
            <a:r>
              <a:rPr lang="en-US" altLang="zh-HK" sz="2800" dirty="0" smtClean="0"/>
              <a:t> often followed by the particle </a:t>
            </a:r>
            <a:r>
              <a:rPr lang="zh-HK" altLang="en-US" sz="2800" b="1" dirty="0" smtClean="0">
                <a:solidFill>
                  <a:srgbClr val="FF0000"/>
                </a:solidFill>
              </a:rPr>
              <a:t>的</a:t>
            </a:r>
            <a:r>
              <a:rPr lang="zh-HK" altLang="en-US" sz="2800" dirty="0" smtClean="0"/>
              <a:t> </a:t>
            </a:r>
            <a:r>
              <a:rPr lang="en-US" altLang="zh-HK" sz="2800" dirty="0">
                <a:solidFill>
                  <a:srgbClr val="FF0000"/>
                </a:solidFill>
              </a:rPr>
              <a:t>(de</a:t>
            </a:r>
            <a:r>
              <a:rPr lang="en-US" altLang="zh-HK" sz="2800" dirty="0" smtClean="0">
                <a:solidFill>
                  <a:srgbClr val="FF0000"/>
                </a:solidFill>
              </a:rPr>
              <a:t>)</a:t>
            </a:r>
            <a:r>
              <a:rPr lang="en-US" altLang="zh-HK" sz="2800" dirty="0" smtClean="0"/>
              <a:t>, always appear before the elements that they modify.</a:t>
            </a:r>
            <a:endParaRPr lang="en-US" altLang="zh-HK" sz="2800" dirty="0" smtClean="0"/>
          </a:p>
          <a:p>
            <a:endParaRPr lang="en-US" altLang="zh-HK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sz="2800" dirty="0" smtClean="0"/>
              <a:t>Verbs, verbal phrases, and subject-object phrases can all serve as attributives</a:t>
            </a:r>
            <a:r>
              <a:rPr lang="en-US" altLang="zh-HK" sz="2800" dirty="0"/>
              <a:t>. 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9454" y="565834"/>
            <a:ext cx="1160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2.  </a:t>
            </a:r>
            <a:r>
              <a:rPr lang="en-US" altLang="zh-TW" sz="2800" dirty="0" smtClean="0">
                <a:solidFill>
                  <a:schemeClr val="tx2"/>
                </a:solidFill>
              </a:rPr>
              <a:t>V</a:t>
            </a:r>
            <a:r>
              <a:rPr lang="en-US" altLang="zh-HK" sz="2800" dirty="0" smtClean="0">
                <a:solidFill>
                  <a:schemeClr val="tx2"/>
                </a:solidFill>
              </a:rPr>
              <a:t>erbal </a:t>
            </a:r>
            <a:r>
              <a:rPr lang="en-US" altLang="zh-HK" sz="2800" dirty="0">
                <a:solidFill>
                  <a:schemeClr val="tx2"/>
                </a:solidFill>
              </a:rPr>
              <a:t>Phrases and </a:t>
            </a:r>
            <a:r>
              <a:rPr lang="en-US" altLang="zh-TW" sz="2800" dirty="0" smtClean="0">
                <a:solidFill>
                  <a:schemeClr val="tx2"/>
                </a:solidFill>
              </a:rPr>
              <a:t>S</a:t>
            </a:r>
            <a:r>
              <a:rPr lang="en-US" altLang="zh-HK" sz="2800" dirty="0" smtClean="0">
                <a:solidFill>
                  <a:schemeClr val="tx2"/>
                </a:solidFill>
              </a:rPr>
              <a:t>ubject-Predicate </a:t>
            </a:r>
            <a:r>
              <a:rPr lang="en-US" altLang="zh-HK" sz="2800" dirty="0">
                <a:solidFill>
                  <a:schemeClr val="tx2"/>
                </a:solidFill>
              </a:rPr>
              <a:t>Phrases </a:t>
            </a:r>
            <a:r>
              <a:rPr lang="en-US" altLang="zh-TW" sz="2800" dirty="0" smtClean="0">
                <a:solidFill>
                  <a:schemeClr val="tx2"/>
                </a:solidFill>
              </a:rPr>
              <a:t>U</a:t>
            </a:r>
            <a:r>
              <a:rPr lang="en-US" altLang="zh-HK" sz="2800" dirty="0" smtClean="0">
                <a:solidFill>
                  <a:schemeClr val="tx2"/>
                </a:solidFill>
              </a:rPr>
              <a:t>sed </a:t>
            </a:r>
            <a:r>
              <a:rPr lang="en-US" altLang="zh-HK" sz="2800" dirty="0">
                <a:solidFill>
                  <a:schemeClr val="tx2"/>
                </a:solidFill>
              </a:rPr>
              <a:t>as </a:t>
            </a:r>
            <a:r>
              <a:rPr lang="en-US" altLang="zh-TW" sz="2800" dirty="0">
                <a:solidFill>
                  <a:schemeClr val="tx2"/>
                </a:solidFill>
              </a:rPr>
              <a:t>A</a:t>
            </a:r>
            <a:r>
              <a:rPr lang="en-US" altLang="zh-HK" sz="2800" dirty="0" smtClean="0">
                <a:solidFill>
                  <a:schemeClr val="tx2"/>
                </a:solidFill>
              </a:rPr>
              <a:t>ttributives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6909" y="1898194"/>
            <a:ext cx="3146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dirty="0" smtClean="0"/>
              <a:t> </a:t>
            </a:r>
            <a:r>
              <a:rPr lang="zh-HK" altLang="en-US" sz="4000" dirty="0" smtClean="0"/>
              <a:t>吃</a:t>
            </a:r>
            <a:r>
              <a:rPr lang="zh-HK" altLang="en-US" sz="4000" b="1" dirty="0">
                <a:solidFill>
                  <a:srgbClr val="FF0000"/>
                </a:solidFill>
              </a:rPr>
              <a:t>的</a:t>
            </a:r>
            <a:r>
              <a:rPr lang="zh-HK" altLang="en-US" sz="4000" dirty="0"/>
              <a:t>东西</a:t>
            </a:r>
            <a:r>
              <a:rPr lang="zh-HK" altLang="en-US" dirty="0"/>
              <a:t> </a:t>
            </a:r>
            <a:endParaRPr lang="zh-HK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46909" y="3041151"/>
            <a:ext cx="2379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 smtClean="0"/>
              <a:t>穿</a:t>
            </a:r>
            <a:r>
              <a:rPr lang="zh-HK" altLang="en-US" sz="4000" b="1" dirty="0">
                <a:solidFill>
                  <a:srgbClr val="FF0000"/>
                </a:solidFill>
              </a:rPr>
              <a:t>的</a:t>
            </a:r>
            <a:r>
              <a:rPr lang="zh-HK" altLang="en-US" sz="4000" dirty="0"/>
              <a:t>衣服 </a:t>
            </a:r>
            <a:endParaRPr lang="zh-HK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1126837" y="4320499"/>
            <a:ext cx="289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4000" dirty="0" smtClean="0"/>
              <a:t>新</a:t>
            </a:r>
            <a:r>
              <a:rPr lang="zh-HK" altLang="en-US" sz="4000" dirty="0"/>
              <a:t>买</a:t>
            </a:r>
            <a:r>
              <a:rPr lang="zh-HK" altLang="en-US" sz="4000" b="1" dirty="0">
                <a:solidFill>
                  <a:srgbClr val="FF0000"/>
                </a:solidFill>
              </a:rPr>
              <a:t>的</a:t>
            </a:r>
            <a:r>
              <a:rPr lang="zh-HK" altLang="en-US" sz="4000" dirty="0"/>
              <a:t>饭卡 </a:t>
            </a:r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6497411" y="1898194"/>
            <a:ext cx="3326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昨天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来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同学</a:t>
            </a:r>
            <a:r>
              <a:rPr lang="zh-CN" altLang="en-US" dirty="0"/>
              <a:t> 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5357811" y="3049671"/>
            <a:ext cx="4841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	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我妈妈做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豆腐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57811" y="4248028"/>
            <a:ext cx="5291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	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老师给我们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功课</a:t>
            </a:r>
            <a:r>
              <a:rPr lang="zh-CN" altLang="en-US" dirty="0"/>
              <a:t> 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0" y="5495930"/>
            <a:ext cx="42498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dirty="0"/>
              <a:t>	</a:t>
            </a:r>
            <a:r>
              <a:rPr lang="zh-HK" altLang="en-US" sz="4000" dirty="0" smtClean="0"/>
              <a:t>朋友送</a:t>
            </a:r>
            <a:r>
              <a:rPr lang="zh-HK" altLang="en-US" sz="4000" b="1" dirty="0" smtClean="0">
                <a:solidFill>
                  <a:srgbClr val="FF0000"/>
                </a:solidFill>
              </a:rPr>
              <a:t>的</a:t>
            </a:r>
            <a:r>
              <a:rPr lang="zh-HK" altLang="en-US" sz="4000" dirty="0" smtClean="0"/>
              <a:t>苹果</a:t>
            </a:r>
            <a:r>
              <a:rPr lang="zh-HK" altLang="en-US" dirty="0" smtClean="0"/>
              <a:t> </a:t>
            </a:r>
            <a:endParaRPr lang="zh-HK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669633" y="5504175"/>
            <a:ext cx="6468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妹妹爱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那个很帅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男人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1692" y="2095449"/>
            <a:ext cx="8607266" cy="12618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子：他</a:t>
            </a:r>
            <a:r>
              <a:rPr lang="zh-CN" altLang="en-US" sz="36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了一件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衣服       </a:t>
            </a:r>
            <a:r>
              <a:rPr lang="zh-CN" altLang="en-US" sz="36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</a:t>
            </a:r>
            <a:r>
              <a:rPr lang="zh-CN" altLang="en-US" sz="36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件衣服很贵 </a:t>
            </a:r>
            <a:endParaRPr lang="zh-CN" altLang="en-US" sz="3600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CN" altLang="en-US" sz="4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那件衣服很贵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CN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9454" y="473470"/>
            <a:ext cx="1160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2.  </a:t>
            </a:r>
            <a:r>
              <a:rPr lang="en-US" altLang="zh-TW" sz="2800" dirty="0" smtClean="0">
                <a:solidFill>
                  <a:schemeClr val="tx2"/>
                </a:solidFill>
              </a:rPr>
              <a:t>V</a:t>
            </a:r>
            <a:r>
              <a:rPr lang="en-US" altLang="zh-HK" sz="2800" dirty="0" smtClean="0">
                <a:solidFill>
                  <a:schemeClr val="tx2"/>
                </a:solidFill>
              </a:rPr>
              <a:t>erbal </a:t>
            </a:r>
            <a:r>
              <a:rPr lang="en-US" altLang="zh-HK" sz="2800" dirty="0">
                <a:solidFill>
                  <a:schemeClr val="tx2"/>
                </a:solidFill>
              </a:rPr>
              <a:t>Phrases and </a:t>
            </a:r>
            <a:r>
              <a:rPr lang="en-US" altLang="zh-TW" sz="2800" dirty="0" smtClean="0">
                <a:solidFill>
                  <a:schemeClr val="tx2"/>
                </a:solidFill>
              </a:rPr>
              <a:t>S</a:t>
            </a:r>
            <a:r>
              <a:rPr lang="en-US" altLang="zh-HK" sz="2800" dirty="0" smtClean="0">
                <a:solidFill>
                  <a:schemeClr val="tx2"/>
                </a:solidFill>
              </a:rPr>
              <a:t>ubject-Predicate </a:t>
            </a:r>
            <a:r>
              <a:rPr lang="en-US" altLang="zh-HK" sz="2800" dirty="0">
                <a:solidFill>
                  <a:schemeClr val="tx2"/>
                </a:solidFill>
              </a:rPr>
              <a:t>Phrases </a:t>
            </a:r>
            <a:r>
              <a:rPr lang="en-US" altLang="zh-TW" sz="2800" dirty="0" smtClean="0">
                <a:solidFill>
                  <a:schemeClr val="tx2"/>
                </a:solidFill>
              </a:rPr>
              <a:t>U</a:t>
            </a:r>
            <a:r>
              <a:rPr lang="en-US" altLang="zh-HK" sz="2800" dirty="0" smtClean="0">
                <a:solidFill>
                  <a:schemeClr val="tx2"/>
                </a:solidFill>
              </a:rPr>
              <a:t>sed </a:t>
            </a:r>
            <a:r>
              <a:rPr lang="en-US" altLang="zh-HK" sz="2800" dirty="0">
                <a:solidFill>
                  <a:schemeClr val="tx2"/>
                </a:solidFill>
              </a:rPr>
              <a:t>as </a:t>
            </a:r>
            <a:r>
              <a:rPr lang="en-US" altLang="zh-TW" sz="2800" dirty="0">
                <a:solidFill>
                  <a:schemeClr val="tx2"/>
                </a:solidFill>
              </a:rPr>
              <a:t>A</a:t>
            </a:r>
            <a:r>
              <a:rPr lang="en-US" altLang="zh-HK" sz="2800" dirty="0" smtClean="0">
                <a:solidFill>
                  <a:schemeClr val="tx2"/>
                </a:solidFill>
              </a:rPr>
              <a:t>ttributives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6344" y="4194223"/>
            <a:ext cx="932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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Michaela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了一个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字  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个字很漂亮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45126" y="5008431"/>
            <a:ext cx="7955051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Micheala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那个字很漂亮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2386" y="4066806"/>
            <a:ext cx="2947999" cy="2239565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5500947" y="1024412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1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 </a:t>
            </a:r>
            <a:r>
              <a:rPr lang="zh-CN" altLang="zh-HK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</a:t>
            </a:r>
            <a:endParaRPr lang="zh-CN" altLang="zh-HK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0399" y="1375644"/>
            <a:ext cx="930973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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Marta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了一件衬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衫    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件衬衫是红的</a:t>
            </a:r>
            <a:endParaRPr lang="zh-HK" altLang="en-US" sz="4000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92018" y="2176526"/>
            <a:ext cx="725285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 Marta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件衬衫是红的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9454" y="3927824"/>
            <a:ext cx="932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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Zuzana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卖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了一些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花   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那些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花很漂亮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92018" y="4723358"/>
            <a:ext cx="7479146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 Zuzana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卖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那些花很漂亮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369454" y="473470"/>
            <a:ext cx="1160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2.  </a:t>
            </a:r>
            <a:r>
              <a:rPr lang="en-US" altLang="zh-TW" sz="2800" dirty="0" smtClean="0">
                <a:solidFill>
                  <a:schemeClr val="tx2"/>
                </a:solidFill>
              </a:rPr>
              <a:t>V</a:t>
            </a:r>
            <a:r>
              <a:rPr lang="en-US" altLang="zh-HK" sz="2800" dirty="0" smtClean="0">
                <a:solidFill>
                  <a:schemeClr val="tx2"/>
                </a:solidFill>
              </a:rPr>
              <a:t>erbal </a:t>
            </a:r>
            <a:r>
              <a:rPr lang="en-US" altLang="zh-HK" sz="2800" dirty="0">
                <a:solidFill>
                  <a:schemeClr val="tx2"/>
                </a:solidFill>
              </a:rPr>
              <a:t>Phrases and </a:t>
            </a:r>
            <a:r>
              <a:rPr lang="en-US" altLang="zh-TW" sz="2800" dirty="0" smtClean="0">
                <a:solidFill>
                  <a:schemeClr val="tx2"/>
                </a:solidFill>
              </a:rPr>
              <a:t>S</a:t>
            </a:r>
            <a:r>
              <a:rPr lang="en-US" altLang="zh-HK" sz="2800" dirty="0" smtClean="0">
                <a:solidFill>
                  <a:schemeClr val="tx2"/>
                </a:solidFill>
              </a:rPr>
              <a:t>ubject-Predicate </a:t>
            </a:r>
            <a:r>
              <a:rPr lang="en-US" altLang="zh-HK" sz="2800" dirty="0">
                <a:solidFill>
                  <a:schemeClr val="tx2"/>
                </a:solidFill>
              </a:rPr>
              <a:t>Phrases </a:t>
            </a:r>
            <a:r>
              <a:rPr lang="en-US" altLang="zh-TW" sz="2800" dirty="0" smtClean="0">
                <a:solidFill>
                  <a:schemeClr val="tx2"/>
                </a:solidFill>
              </a:rPr>
              <a:t>U</a:t>
            </a:r>
            <a:r>
              <a:rPr lang="en-US" altLang="zh-HK" sz="2800" dirty="0" smtClean="0">
                <a:solidFill>
                  <a:schemeClr val="tx2"/>
                </a:solidFill>
              </a:rPr>
              <a:t>sed </a:t>
            </a:r>
            <a:r>
              <a:rPr lang="en-US" altLang="zh-HK" sz="2800" dirty="0">
                <a:solidFill>
                  <a:schemeClr val="tx2"/>
                </a:solidFill>
              </a:rPr>
              <a:t>as </a:t>
            </a:r>
            <a:r>
              <a:rPr lang="en-US" altLang="zh-TW" sz="2800" dirty="0">
                <a:solidFill>
                  <a:schemeClr val="tx2"/>
                </a:solidFill>
              </a:rPr>
              <a:t>A</a:t>
            </a:r>
            <a:r>
              <a:rPr lang="en-US" altLang="zh-HK" sz="2800" dirty="0" smtClean="0">
                <a:solidFill>
                  <a:schemeClr val="tx2"/>
                </a:solidFill>
              </a:rPr>
              <a:t>ttributives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5545" y="1081520"/>
            <a:ext cx="1800225" cy="25336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680" y="4208310"/>
            <a:ext cx="3134591" cy="2015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7088" y="912349"/>
            <a:ext cx="2228015" cy="222801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413" y="2221201"/>
            <a:ext cx="2495550" cy="18383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9454" y="1650903"/>
            <a:ext cx="94179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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Vic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带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了一些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水果     那些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水果很贵	</a:t>
            </a:r>
            <a:r>
              <a:rPr lang="zh-CN" altLang="en-US" dirty="0"/>
              <a:t>	</a:t>
            </a:r>
            <a:endParaRPr lang="zh-HK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930563" y="2462475"/>
            <a:ext cx="7479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 Vic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带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那些水果很贵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9454" y="4269571"/>
            <a:ext cx="8982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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Tomas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给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了我一枝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笔    那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枝笔是黑的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30563" y="5133760"/>
            <a:ext cx="8379691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 Tomas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给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我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那枝笔是黑</a:t>
            </a:r>
            <a:r>
              <a:rPr lang="zh-CN" altLang="en-US" sz="4000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369454" y="473470"/>
            <a:ext cx="1160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2.  </a:t>
            </a:r>
            <a:r>
              <a:rPr lang="en-US" altLang="zh-TW" sz="2800" dirty="0" smtClean="0">
                <a:solidFill>
                  <a:schemeClr val="tx2"/>
                </a:solidFill>
              </a:rPr>
              <a:t>V</a:t>
            </a:r>
            <a:r>
              <a:rPr lang="en-US" altLang="zh-HK" sz="2800" dirty="0" smtClean="0">
                <a:solidFill>
                  <a:schemeClr val="tx2"/>
                </a:solidFill>
              </a:rPr>
              <a:t>erbal </a:t>
            </a:r>
            <a:r>
              <a:rPr lang="en-US" altLang="zh-HK" sz="2800" dirty="0">
                <a:solidFill>
                  <a:schemeClr val="tx2"/>
                </a:solidFill>
              </a:rPr>
              <a:t>Phrases and </a:t>
            </a:r>
            <a:r>
              <a:rPr lang="en-US" altLang="zh-TW" sz="2800" dirty="0" smtClean="0">
                <a:solidFill>
                  <a:schemeClr val="tx2"/>
                </a:solidFill>
              </a:rPr>
              <a:t>S</a:t>
            </a:r>
            <a:r>
              <a:rPr lang="en-US" altLang="zh-HK" sz="2800" dirty="0" smtClean="0">
                <a:solidFill>
                  <a:schemeClr val="tx2"/>
                </a:solidFill>
              </a:rPr>
              <a:t>ubject-Predicate </a:t>
            </a:r>
            <a:r>
              <a:rPr lang="en-US" altLang="zh-HK" sz="2800" dirty="0">
                <a:solidFill>
                  <a:schemeClr val="tx2"/>
                </a:solidFill>
              </a:rPr>
              <a:t>Phrases </a:t>
            </a:r>
            <a:r>
              <a:rPr lang="en-US" altLang="zh-TW" sz="2800" dirty="0" smtClean="0">
                <a:solidFill>
                  <a:schemeClr val="tx2"/>
                </a:solidFill>
              </a:rPr>
              <a:t>U</a:t>
            </a:r>
            <a:r>
              <a:rPr lang="en-US" altLang="zh-HK" sz="2800" dirty="0" smtClean="0">
                <a:solidFill>
                  <a:schemeClr val="tx2"/>
                </a:solidFill>
              </a:rPr>
              <a:t>sed </a:t>
            </a:r>
            <a:r>
              <a:rPr lang="en-US" altLang="zh-HK" sz="2800" dirty="0">
                <a:solidFill>
                  <a:schemeClr val="tx2"/>
                </a:solidFill>
              </a:rPr>
              <a:t>as </a:t>
            </a:r>
            <a:r>
              <a:rPr lang="en-US" altLang="zh-TW" sz="2800" dirty="0">
                <a:solidFill>
                  <a:schemeClr val="tx2"/>
                </a:solidFill>
              </a:rPr>
              <a:t>A</a:t>
            </a:r>
            <a:r>
              <a:rPr lang="en-US" altLang="zh-HK" sz="2800" dirty="0" smtClean="0">
                <a:solidFill>
                  <a:schemeClr val="tx2"/>
                </a:solidFill>
              </a:rPr>
              <a:t>ttributives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088" y="4623514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5355" y="2533134"/>
            <a:ext cx="47548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老师</a:t>
            </a:r>
            <a:r>
              <a:rPr lang="zh-CN" altLang="en-US" sz="3600" dirty="0" smtClean="0"/>
              <a:t>：</a:t>
            </a:r>
            <a:r>
              <a:rPr lang="en-US" altLang="zh-CN" sz="3600" dirty="0" smtClean="0"/>
              <a:t>Dmitry</a:t>
            </a:r>
            <a:r>
              <a:rPr lang="en-US" altLang="zh-HK" sz="3600" dirty="0" smtClean="0"/>
              <a:t> </a:t>
            </a:r>
            <a:r>
              <a:rPr lang="zh-HK" altLang="en-US" sz="3600" dirty="0"/>
              <a:t>是谁？</a:t>
            </a:r>
            <a:r>
              <a:rPr lang="zh-HK" altLang="en-US" dirty="0"/>
              <a:t>	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1005474" y="5297902"/>
            <a:ext cx="845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</a:rPr>
              <a:t>同学</a:t>
            </a:r>
            <a:r>
              <a:rPr lang="zh-CN" altLang="en-US" sz="3600" dirty="0" smtClean="0"/>
              <a:t>：海伦</a:t>
            </a:r>
            <a:r>
              <a:rPr lang="zh-HK" altLang="en-US" sz="3600" dirty="0" smtClean="0"/>
              <a:t>是</a:t>
            </a:r>
            <a:r>
              <a:rPr lang="zh-HK" altLang="en-US" sz="3600" dirty="0"/>
              <a:t>那个正在看</a:t>
            </a:r>
            <a:r>
              <a:rPr lang="zh-HK" altLang="en-US" sz="3600" dirty="0" smtClean="0"/>
              <a:t>书的</a:t>
            </a:r>
            <a:r>
              <a:rPr lang="zh-HK" altLang="en-US" sz="3600" dirty="0"/>
              <a:t>女孩。</a:t>
            </a:r>
            <a:endParaRPr lang="zh-HK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369454" y="473470"/>
            <a:ext cx="1160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2.  </a:t>
            </a:r>
            <a:r>
              <a:rPr lang="en-US" altLang="zh-TW" sz="2800" dirty="0" smtClean="0">
                <a:solidFill>
                  <a:schemeClr val="tx2"/>
                </a:solidFill>
              </a:rPr>
              <a:t>V</a:t>
            </a:r>
            <a:r>
              <a:rPr lang="en-US" altLang="zh-HK" sz="2800" dirty="0" smtClean="0">
                <a:solidFill>
                  <a:schemeClr val="tx2"/>
                </a:solidFill>
              </a:rPr>
              <a:t>erbal </a:t>
            </a:r>
            <a:r>
              <a:rPr lang="en-US" altLang="zh-HK" sz="2800" dirty="0">
                <a:solidFill>
                  <a:schemeClr val="tx2"/>
                </a:solidFill>
              </a:rPr>
              <a:t>Phrases and </a:t>
            </a:r>
            <a:r>
              <a:rPr lang="en-US" altLang="zh-TW" sz="2800" dirty="0" smtClean="0">
                <a:solidFill>
                  <a:schemeClr val="tx2"/>
                </a:solidFill>
              </a:rPr>
              <a:t>S</a:t>
            </a:r>
            <a:r>
              <a:rPr lang="en-US" altLang="zh-HK" sz="2800" dirty="0" smtClean="0">
                <a:solidFill>
                  <a:schemeClr val="tx2"/>
                </a:solidFill>
              </a:rPr>
              <a:t>ubject-Predicate </a:t>
            </a:r>
            <a:r>
              <a:rPr lang="en-US" altLang="zh-HK" sz="2800" dirty="0">
                <a:solidFill>
                  <a:schemeClr val="tx2"/>
                </a:solidFill>
              </a:rPr>
              <a:t>Phrases </a:t>
            </a:r>
            <a:r>
              <a:rPr lang="en-US" altLang="zh-TW" sz="2800" dirty="0" smtClean="0">
                <a:solidFill>
                  <a:schemeClr val="tx2"/>
                </a:solidFill>
              </a:rPr>
              <a:t>U</a:t>
            </a:r>
            <a:r>
              <a:rPr lang="en-US" altLang="zh-HK" sz="2800" dirty="0" smtClean="0">
                <a:solidFill>
                  <a:schemeClr val="tx2"/>
                </a:solidFill>
              </a:rPr>
              <a:t>sed </a:t>
            </a:r>
            <a:r>
              <a:rPr lang="en-US" altLang="zh-HK" sz="2800" dirty="0">
                <a:solidFill>
                  <a:schemeClr val="tx2"/>
                </a:solidFill>
              </a:rPr>
              <a:t>as </a:t>
            </a:r>
            <a:r>
              <a:rPr lang="en-US" altLang="zh-TW" sz="2800" dirty="0">
                <a:solidFill>
                  <a:schemeClr val="tx2"/>
                </a:solidFill>
              </a:rPr>
              <a:t>A</a:t>
            </a:r>
            <a:r>
              <a:rPr lang="en-US" altLang="zh-HK" sz="2800" dirty="0" smtClean="0">
                <a:solidFill>
                  <a:schemeClr val="tx2"/>
                </a:solidFill>
              </a:rPr>
              <a:t>ttributives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6690" y="1142264"/>
            <a:ext cx="7444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Help your new teacher match the names on </a:t>
            </a:r>
            <a:r>
              <a:rPr lang="en-US" altLang="zh-HK" sz="2400" dirty="0" smtClean="0"/>
              <a:t>the </a:t>
            </a:r>
            <a:r>
              <a:rPr lang="en-US" altLang="zh-HK" sz="2400" dirty="0"/>
              <a:t>class </a:t>
            </a:r>
            <a:r>
              <a:rPr lang="en-US" altLang="zh-HK" sz="2400" dirty="0" smtClean="0"/>
              <a:t>roster </a:t>
            </a:r>
            <a:r>
              <a:rPr lang="en-US" altLang="zh-HK" sz="2400" dirty="0"/>
              <a:t>with </a:t>
            </a:r>
            <a:r>
              <a:rPr lang="en-US" altLang="zh-HK" sz="2400" dirty="0" smtClean="0"/>
              <a:t>your </a:t>
            </a:r>
            <a:r>
              <a:rPr lang="en-US" altLang="zh-HK" sz="2400" dirty="0"/>
              <a:t>classmates.</a:t>
            </a:r>
            <a:endParaRPr lang="en-US" altLang="zh-HK" sz="2400" dirty="0"/>
          </a:p>
        </p:txBody>
      </p:sp>
      <p:sp>
        <p:nvSpPr>
          <p:cNvPr id="7" name="矩形 6"/>
          <p:cNvSpPr/>
          <p:nvPr/>
        </p:nvSpPr>
        <p:spPr>
          <a:xfrm>
            <a:off x="1015355" y="3312416"/>
            <a:ext cx="98743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</a:rPr>
              <a:t>同学</a:t>
            </a:r>
            <a:r>
              <a:rPr lang="zh-CN" altLang="en-US" sz="3600" dirty="0" smtClean="0"/>
              <a:t>：</a:t>
            </a:r>
            <a:r>
              <a:rPr lang="en-US" altLang="zh-CN" sz="3600" dirty="0" smtClean="0"/>
              <a:t>Dmitry</a:t>
            </a:r>
            <a:r>
              <a:rPr lang="zh-HK" altLang="en-US" sz="3600" dirty="0" smtClean="0"/>
              <a:t>是</a:t>
            </a:r>
            <a:r>
              <a:rPr lang="zh-HK" altLang="en-US" sz="3600" dirty="0"/>
              <a:t>那个穿</a:t>
            </a:r>
            <a:r>
              <a:rPr lang="zh-HK" altLang="en-US" sz="3600" dirty="0" smtClean="0"/>
              <a:t>黑色衬</a:t>
            </a:r>
            <a:r>
              <a:rPr lang="zh-HK" altLang="en-US" sz="3600" dirty="0"/>
              <a:t>衫的学</a:t>
            </a:r>
            <a:r>
              <a:rPr lang="zh-HK" altLang="en-US" sz="3600" dirty="0" smtClean="0"/>
              <a:t>生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015355" y="2079082"/>
            <a:ext cx="112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例子：</a:t>
            </a:r>
            <a:endParaRPr lang="zh-HK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1005475" y="4466742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老师</a:t>
            </a:r>
            <a:r>
              <a:rPr lang="en-US" altLang="zh-HK" sz="3600" dirty="0" smtClean="0"/>
              <a:t>:  </a:t>
            </a:r>
            <a:r>
              <a:rPr lang="zh-CN" altLang="en-US" sz="3600" dirty="0" smtClean="0"/>
              <a:t>海伦</a:t>
            </a:r>
            <a:r>
              <a:rPr lang="zh-HK" altLang="en-US" sz="3600" dirty="0" smtClean="0"/>
              <a:t>是谁？</a:t>
            </a:r>
            <a:endParaRPr lang="zh-HK" altLang="en-US" sz="3600" dirty="0"/>
          </a:p>
        </p:txBody>
      </p:sp>
      <p:sp>
        <p:nvSpPr>
          <p:cNvPr id="11" name="文本框 16"/>
          <p:cNvSpPr txBox="1"/>
          <p:nvPr/>
        </p:nvSpPr>
        <p:spPr>
          <a:xfrm>
            <a:off x="9048429" y="1045093"/>
            <a:ext cx="24877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endParaRPr lang="en-US" altLang="zh-CN" sz="4400" b="1" dirty="0" smtClean="0">
              <a:latin typeface="+mj-ea"/>
              <a:ea typeface="+mj-ea"/>
              <a:sym typeface="+mn-ea"/>
            </a:endParaRPr>
          </a:p>
          <a:p>
            <a:r>
              <a:rPr lang="en-US" altLang="zh-CN" sz="3200" b="1" i="1" dirty="0" err="1" smtClean="0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40509" y="4164169"/>
            <a:ext cx="1377801" cy="226746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9185854" y="5036292"/>
            <a:ext cx="112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C000"/>
                </a:solidFill>
              </a:rPr>
              <a:t>海伦</a:t>
            </a:r>
            <a:endParaRPr lang="zh-HK" alt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41594" y="2570079"/>
            <a:ext cx="43261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400" dirty="0">
                <a:solidFill>
                  <a:schemeClr val="tx2"/>
                </a:solidFill>
              </a:rPr>
              <a:t>3. </a:t>
            </a:r>
            <a:r>
              <a:rPr lang="en-US" altLang="zh-HK" sz="4400" dirty="0" smtClean="0">
                <a:solidFill>
                  <a:schemeClr val="tx2"/>
                </a:solidFill>
              </a:rPr>
              <a:t>Time </a:t>
            </a:r>
            <a:r>
              <a:rPr lang="en-US" altLang="zh-HK" sz="4400" dirty="0">
                <a:solidFill>
                  <a:schemeClr val="tx2"/>
                </a:solidFill>
              </a:rPr>
              <a:t>D</a:t>
            </a:r>
            <a:r>
              <a:rPr lang="en-US" altLang="zh-HK" sz="4400" dirty="0" smtClean="0">
                <a:solidFill>
                  <a:schemeClr val="tx2"/>
                </a:solidFill>
              </a:rPr>
              <a:t>uration</a:t>
            </a:r>
            <a:endParaRPr lang="en-US" altLang="zh-HK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7340" y="575025"/>
            <a:ext cx="2664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3. time duration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55835" y="3742707"/>
            <a:ext cx="1415772" cy="830997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zh-HK" altLang="en-US" sz="4800" dirty="0" smtClean="0"/>
              <a:t>钟</a:t>
            </a:r>
            <a:r>
              <a:rPr lang="zh-HK" altLang="en-US" sz="4800" dirty="0"/>
              <a:t>头</a:t>
            </a:r>
            <a:endParaRPr lang="zh-HK" altLang="en-US" sz="4800" dirty="0"/>
          </a:p>
        </p:txBody>
      </p:sp>
      <p:sp>
        <p:nvSpPr>
          <p:cNvPr id="5" name="矩形 4"/>
          <p:cNvSpPr/>
          <p:nvPr/>
        </p:nvSpPr>
        <p:spPr>
          <a:xfrm>
            <a:off x="7668804" y="1477196"/>
            <a:ext cx="1415772" cy="83099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zh-HK" altLang="en-US" sz="4800" dirty="0" smtClean="0"/>
              <a:t>分</a:t>
            </a:r>
            <a:r>
              <a:rPr lang="zh-HK" altLang="en-US" sz="4800" dirty="0"/>
              <a:t>钟</a:t>
            </a:r>
            <a:endParaRPr lang="zh-HK" altLang="en-US" sz="4800" dirty="0"/>
          </a:p>
        </p:txBody>
      </p:sp>
      <p:sp>
        <p:nvSpPr>
          <p:cNvPr id="6" name="矩形 5"/>
          <p:cNvSpPr/>
          <p:nvPr/>
        </p:nvSpPr>
        <p:spPr>
          <a:xfrm>
            <a:off x="3255245" y="3327208"/>
            <a:ext cx="800219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>
            <a:spAutoFit/>
          </a:bodyPr>
          <a:lstStyle/>
          <a:p>
            <a:r>
              <a:rPr lang="zh-HK" altLang="en-US" sz="4800" dirty="0" smtClean="0"/>
              <a:t>年</a:t>
            </a:r>
            <a:endParaRPr lang="zh-HK" altLang="en-US" sz="4800" dirty="0"/>
          </a:p>
        </p:txBody>
      </p:sp>
      <p:sp>
        <p:nvSpPr>
          <p:cNvPr id="7" name="矩形 6"/>
          <p:cNvSpPr/>
          <p:nvPr/>
        </p:nvSpPr>
        <p:spPr>
          <a:xfrm>
            <a:off x="1320952" y="1720683"/>
            <a:ext cx="3262432" cy="83099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HK" altLang="en-US" sz="4800" dirty="0"/>
              <a:t>多长时</a:t>
            </a:r>
            <a:r>
              <a:rPr lang="zh-HK" altLang="en-US" sz="4800" dirty="0" smtClean="0"/>
              <a:t>间</a:t>
            </a:r>
            <a:r>
              <a:rPr lang="zh-CN" altLang="en-US" sz="4800" dirty="0" smtClean="0">
                <a:solidFill>
                  <a:srgbClr val="FF0000"/>
                </a:solidFill>
              </a:rPr>
              <a:t>？</a:t>
            </a:r>
            <a:endParaRPr lang="zh-HK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5298" y="2136182"/>
            <a:ext cx="2468623" cy="246862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541346" y="843521"/>
            <a:ext cx="1542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五分钟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541165" y="1862315"/>
            <a:ext cx="19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二十分钟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434146" y="3449061"/>
            <a:ext cx="203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一个钟头</a:t>
            </a:r>
            <a:endParaRPr lang="zh-HK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9434146" y="4150794"/>
            <a:ext cx="185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四个钟头</a:t>
            </a:r>
            <a:endParaRPr lang="zh-HK" altLang="en-US" sz="3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890596" y="3174118"/>
            <a:ext cx="13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两年</a:t>
            </a:r>
            <a:endParaRPr lang="zh-HK" altLang="en-US" sz="3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890596" y="3865817"/>
            <a:ext cx="1459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六年</a:t>
            </a:r>
            <a:endParaRPr lang="zh-HK" altLang="en-US" sz="3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668804" y="5537047"/>
            <a:ext cx="150375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小时</a:t>
            </a:r>
            <a:endParaRPr lang="zh-HK" altLang="en-US" sz="4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9434146" y="5272678"/>
            <a:ext cx="203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一个小时</a:t>
            </a:r>
            <a:endParaRPr lang="zh-HK" altLang="en-US" sz="32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9480147" y="5974411"/>
            <a:ext cx="203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四</a:t>
            </a:r>
            <a:r>
              <a:rPr lang="zh-CN" altLang="en-US" sz="3200" dirty="0" smtClean="0"/>
              <a:t>个小时</a:t>
            </a:r>
            <a:endParaRPr lang="zh-HK" altLang="en-US" sz="3200" dirty="0"/>
          </a:p>
        </p:txBody>
      </p:sp>
      <p:sp>
        <p:nvSpPr>
          <p:cNvPr id="17" name="矩形 16"/>
          <p:cNvSpPr/>
          <p:nvPr/>
        </p:nvSpPr>
        <p:spPr>
          <a:xfrm>
            <a:off x="3260184" y="5026456"/>
            <a:ext cx="800219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4800" dirty="0"/>
              <a:t>天</a:t>
            </a:r>
            <a:endParaRPr lang="zh-HK" altLang="en-US" sz="48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890596" y="4952272"/>
            <a:ext cx="13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三天</a:t>
            </a:r>
            <a:endParaRPr lang="zh-HK" altLang="en-US" sz="32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887128" y="5621721"/>
            <a:ext cx="13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八天</a:t>
            </a:r>
            <a:endParaRPr lang="zh-HK" altLang="en-US" sz="32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7462982" y="4735569"/>
            <a:ext cx="1971164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意思相同！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7340" y="575025"/>
            <a:ext cx="2664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 smtClean="0">
                <a:solidFill>
                  <a:schemeClr val="tx2"/>
                </a:solidFill>
              </a:rPr>
              <a:t>3. </a:t>
            </a:r>
            <a:r>
              <a:rPr lang="en-US" altLang="zh-HK" sz="2800" dirty="0">
                <a:solidFill>
                  <a:schemeClr val="tx2"/>
                </a:solidFill>
              </a:rPr>
              <a:t>time duration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48231" y="636580"/>
            <a:ext cx="777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subject + verb + (object + verb) + (</a:t>
            </a:r>
            <a:r>
              <a:rPr lang="zh-HK" altLang="en-US" sz="2400" dirty="0"/>
              <a:t>了</a:t>
            </a:r>
            <a:r>
              <a:rPr lang="en-US" altLang="zh-HK" sz="2400" dirty="0"/>
              <a:t>) + </a:t>
            </a:r>
            <a:r>
              <a:rPr lang="en-US" altLang="zh-HK" sz="2400" dirty="0">
                <a:solidFill>
                  <a:srgbClr val="FF0000"/>
                </a:solidFill>
              </a:rPr>
              <a:t>duration of time</a:t>
            </a:r>
            <a:endParaRPr lang="en-US" altLang="zh-HK" sz="24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533" y="4250504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4000" dirty="0"/>
              <a:t>*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昨天</a:t>
            </a:r>
            <a:r>
              <a:rPr lang="zh-CN" altLang="en-US" sz="4000" u="sng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</a:t>
            </a:r>
            <a:r>
              <a:rPr lang="zh-CN" altLang="en-US" sz="40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雪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二十分钟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5113" y="1598987"/>
            <a:ext cx="59753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dirty="0"/>
              <a:t> 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舒仪</a:t>
            </a:r>
            <a:r>
              <a:rPr lang="zh-HK" altLang="en-US" sz="4000" dirty="0" smtClean="0"/>
              <a:t>想在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布尔诺</a:t>
            </a:r>
            <a:r>
              <a:rPr lang="zh-HK" altLang="en-US" sz="4000" dirty="0" smtClean="0"/>
              <a:t>住</a:t>
            </a:r>
            <a:r>
              <a:rPr lang="zh-HK" altLang="en-US" sz="4000" dirty="0">
                <a:solidFill>
                  <a:srgbClr val="FF0000"/>
                </a:solidFill>
              </a:rPr>
              <a:t>一年</a:t>
            </a:r>
            <a:r>
              <a:rPr lang="zh-HK" altLang="en-US" sz="4000" dirty="0"/>
              <a:t>。 </a:t>
            </a:r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825113" y="2807615"/>
            <a:ext cx="84545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sz="4000" dirty="0" err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Kristyna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每天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在书店工作</a:t>
            </a:r>
            <a:r>
              <a:rPr lang="zh-CN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三个钟头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1855" y="5514640"/>
            <a:ext cx="6697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*你</a:t>
            </a:r>
            <a:r>
              <a:rPr lang="zh-CN" altLang="en-US" sz="4000" u="sng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40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暑期班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多长时间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65308" y="3887085"/>
            <a:ext cx="2723823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HK" dirty="0" smtClean="0"/>
              <a:t>The verb</a:t>
            </a:r>
            <a:r>
              <a:rPr lang="en-US" altLang="zh-HK" dirty="0"/>
              <a:t>	</a:t>
            </a:r>
            <a:r>
              <a:rPr lang="en-US" altLang="zh-HK" dirty="0" smtClean="0"/>
              <a:t> takes an object</a:t>
            </a:r>
            <a:endParaRPr lang="zh-HK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4623" y="1793237"/>
            <a:ext cx="2619375" cy="17430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505" y="3455722"/>
            <a:ext cx="2676525" cy="17049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857" y="4879854"/>
            <a:ext cx="2457450" cy="1857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603945" y="5194732"/>
            <a:ext cx="2723823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HK" dirty="0" smtClean="0"/>
              <a:t>The verb</a:t>
            </a:r>
            <a:r>
              <a:rPr lang="en-US" altLang="zh-HK" dirty="0"/>
              <a:t>	</a:t>
            </a:r>
            <a:r>
              <a:rPr lang="en-US" altLang="zh-HK" smtClean="0"/>
              <a:t> takes </a:t>
            </a:r>
            <a:r>
              <a:rPr lang="en-US" altLang="zh-HK" dirty="0" smtClean="0"/>
              <a:t>an object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29526" y="636580"/>
            <a:ext cx="7478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subject + verb + (</a:t>
            </a:r>
            <a:r>
              <a:rPr lang="zh-HK" altLang="en-US" sz="2400" dirty="0"/>
              <a:t>了</a:t>
            </a:r>
            <a:r>
              <a:rPr lang="en-US" altLang="zh-HK" sz="2400" dirty="0"/>
              <a:t>) + </a:t>
            </a:r>
            <a:r>
              <a:rPr lang="en-US" altLang="zh-HK" sz="2400" dirty="0">
                <a:solidFill>
                  <a:srgbClr val="FF0000"/>
                </a:solidFill>
              </a:rPr>
              <a:t>duration of time </a:t>
            </a:r>
            <a:r>
              <a:rPr lang="en-US" altLang="zh-HK" sz="2400" dirty="0"/>
              <a:t>+ (</a:t>
            </a:r>
            <a:r>
              <a:rPr lang="zh-HK" altLang="en-US" sz="2400" dirty="0"/>
              <a:t>的</a:t>
            </a:r>
            <a:r>
              <a:rPr lang="en-US" altLang="zh-HK" sz="2400" dirty="0"/>
              <a:t>) + object</a:t>
            </a:r>
            <a:endParaRPr lang="en-US" altLang="zh-HK" sz="2400" dirty="0"/>
          </a:p>
        </p:txBody>
      </p:sp>
      <p:sp>
        <p:nvSpPr>
          <p:cNvPr id="3" name="矩形 2"/>
          <p:cNvSpPr/>
          <p:nvPr/>
        </p:nvSpPr>
        <p:spPr>
          <a:xfrm>
            <a:off x="627340" y="575025"/>
            <a:ext cx="2664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3. time duration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0691" y="1586794"/>
            <a:ext cx="70599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昨天下了</a:t>
            </a:r>
            <a:r>
              <a:rPr lang="zh-CN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二十分钟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（的）雪。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0691" y="4330288"/>
            <a:ext cx="649351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我四个星期上了暑期班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乘号 9"/>
          <p:cNvSpPr/>
          <p:nvPr/>
        </p:nvSpPr>
        <p:spPr>
          <a:xfrm>
            <a:off x="7084867" y="4263582"/>
            <a:ext cx="750588" cy="840929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80691" y="3451758"/>
            <a:ext cx="7132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 </a:t>
            </a:r>
            <a:r>
              <a:rPr lang="zh-CN" altLang="en-US" sz="4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CN" altLang="en-US" sz="4000" u="sng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4000" u="sng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暑期班</a:t>
            </a:r>
            <a:r>
              <a:rPr lang="zh-CN" altLang="en-US" sz="40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多长时间</a:t>
            </a:r>
            <a:r>
              <a:rPr lang="zh-CN" altLang="en-US" sz="4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 </a:t>
            </a:r>
            <a:endParaRPr lang="zh-HK" altLang="en-US" sz="4000" dirty="0">
              <a:solidFill>
                <a:srgbClr val="000000"/>
              </a:solidFill>
              <a:latin typeface="Microsoft JhengHe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8394" y="1200492"/>
            <a:ext cx="2676376" cy="170702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422" y="3676526"/>
            <a:ext cx="2456901" cy="18533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80691" y="5104353"/>
            <a:ext cx="8097088" cy="707886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</a:t>
            </a:r>
            <a:r>
              <a:rPr lang="zh-CN" altLang="en-US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上了</a:t>
            </a:r>
            <a:r>
              <a:rPr lang="zh-CN" altLang="en-US" sz="4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四个星期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（的）暑期班。 </a:t>
            </a:r>
            <a:endParaRPr lang="zh-HK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3510" y="1367790"/>
            <a:ext cx="7929880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/>
              <a:t>例子：</a:t>
            </a:r>
            <a:endParaRPr lang="en-US" altLang="zh-HK" sz="3200" dirty="0" smtClean="0"/>
          </a:p>
          <a:p>
            <a:r>
              <a:rPr lang="en-US" altLang="zh-HK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A: </a:t>
            </a:r>
            <a:r>
              <a:rPr lang="en-US" altLang="zh-HK" sz="36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Micheala,</a:t>
            </a:r>
            <a:r>
              <a:rPr lang="zh-HK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你昨</a:t>
            </a:r>
            <a:r>
              <a:rPr lang="zh-HK" altLang="en-US" sz="3600" dirty="0"/>
              <a:t>天</a:t>
            </a:r>
            <a:r>
              <a:rPr lang="zh-HK" altLang="en-US" sz="3600" dirty="0" smtClean="0"/>
              <a:t>晚上</a:t>
            </a:r>
            <a:r>
              <a:rPr lang="zh-HK" altLang="en-US" sz="3600" u="sng" dirty="0" smtClean="0"/>
              <a:t>做</a:t>
            </a:r>
            <a:r>
              <a:rPr lang="zh-HK" altLang="en-US" sz="3600" u="sng" dirty="0"/>
              <a:t>什么</a:t>
            </a:r>
            <a:r>
              <a:rPr lang="zh-HK" altLang="en-US" sz="3600" dirty="0"/>
              <a:t>了？</a:t>
            </a:r>
            <a:endParaRPr lang="zh-HK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1413368" y="2886650"/>
            <a:ext cx="53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>
                <a:solidFill>
                  <a:srgbClr val="FFC000"/>
                </a:solidFill>
              </a:rPr>
              <a:t>B:</a:t>
            </a:r>
            <a:r>
              <a:rPr lang="en-US" altLang="zh-HK" sz="3600" dirty="0"/>
              <a:t> </a:t>
            </a:r>
            <a:r>
              <a:rPr lang="zh-HK" altLang="en-US" sz="3600" dirty="0"/>
              <a:t>我昨天</a:t>
            </a:r>
            <a:r>
              <a:rPr lang="zh-HK" altLang="en-US" sz="3600" dirty="0" smtClean="0"/>
              <a:t>晚上</a:t>
            </a:r>
            <a:r>
              <a:rPr lang="zh-HK" altLang="en-US" sz="3600" u="sng" dirty="0" smtClean="0"/>
              <a:t>看</a:t>
            </a:r>
            <a:r>
              <a:rPr lang="zh-HK" altLang="en-US" sz="3600" u="sng" dirty="0"/>
              <a:t>电视</a:t>
            </a:r>
            <a:r>
              <a:rPr lang="zh-HK" altLang="en-US" sz="3600" dirty="0"/>
              <a:t>了。</a:t>
            </a:r>
            <a:endParaRPr lang="zh-HK" alt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1413368" y="4110096"/>
            <a:ext cx="849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HK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</a:t>
            </a:r>
            <a:r>
              <a:rPr lang="pt-BR" altLang="zh-HK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HK" altLang="pt-BR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你昨天晚上</a:t>
            </a:r>
            <a:r>
              <a:rPr lang="zh-HK" altLang="pt-BR" sz="3600" u="sng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电视</a:t>
            </a:r>
            <a:r>
              <a:rPr lang="zh-CN" altLang="en-US" sz="3600" u="sng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多长时间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r>
              <a:rPr lang="zh-CN" altLang="en-US" dirty="0"/>
              <a:t>	</a:t>
            </a:r>
            <a:endParaRPr lang="zh-HK" altLang="en-US" dirty="0"/>
          </a:p>
        </p:txBody>
      </p:sp>
      <p:sp>
        <p:nvSpPr>
          <p:cNvPr id="5" name="矩形 4"/>
          <p:cNvSpPr/>
          <p:nvPr/>
        </p:nvSpPr>
        <p:spPr>
          <a:xfrm>
            <a:off x="1413369" y="5375760"/>
            <a:ext cx="849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B:</a:t>
            </a:r>
            <a:r>
              <a:rPr lang="en-US" altLang="zh-HK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HK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我昨天晚上</a:t>
            </a:r>
            <a:r>
              <a:rPr lang="zh-HK" altLang="en-US" sz="3600" u="sng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电视</a:t>
            </a:r>
            <a:r>
              <a:rPr lang="zh-CN" altLang="en-US" sz="3600" u="sng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半个钟头</a:t>
            </a:r>
            <a:r>
              <a:rPr lang="zh-CN" altLang="en-US" sz="3600" dirty="0"/>
              <a:t>。 </a:t>
            </a:r>
            <a:r>
              <a:rPr lang="zh-CN" altLang="en-US" dirty="0"/>
              <a:t>	</a:t>
            </a:r>
            <a:endParaRPr lang="zh-HK" altLang="en-US" dirty="0"/>
          </a:p>
        </p:txBody>
      </p:sp>
      <p:sp>
        <p:nvSpPr>
          <p:cNvPr id="6" name="文本框 16"/>
          <p:cNvSpPr txBox="1"/>
          <p:nvPr/>
        </p:nvSpPr>
        <p:spPr>
          <a:xfrm>
            <a:off x="7195127" y="534583"/>
            <a:ext cx="4560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i="1" dirty="0" err="1" smtClean="0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3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285" y="534583"/>
            <a:ext cx="2664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3. time duration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2082" y="3084788"/>
            <a:ext cx="2818967" cy="25335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09" y="2278348"/>
            <a:ext cx="996313" cy="99631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005112" y="2450083"/>
            <a:ext cx="166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Half hour</a:t>
            </a:r>
            <a:endParaRPr lang="zh-HK" altLang="en-US" sz="28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03583" y="3740764"/>
            <a:ext cx="2723823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HK" dirty="0" smtClean="0"/>
              <a:t>The verb</a:t>
            </a:r>
            <a:r>
              <a:rPr lang="en-US" altLang="zh-HK" dirty="0"/>
              <a:t>	</a:t>
            </a:r>
            <a:r>
              <a:rPr lang="en-US" altLang="zh-HK" dirty="0" smtClean="0"/>
              <a:t> takes an object</a:t>
            </a:r>
            <a:endParaRPr lang="zh-HK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003583" y="5006428"/>
            <a:ext cx="2723823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HK" dirty="0" smtClean="0"/>
              <a:t>The verb</a:t>
            </a:r>
            <a:r>
              <a:rPr lang="en-US" altLang="zh-HK" dirty="0"/>
              <a:t>	</a:t>
            </a:r>
            <a:r>
              <a:rPr lang="en-US" altLang="zh-HK" dirty="0" smtClean="0"/>
              <a:t> takes an object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55572"/>
            <a:ext cx="10515600" cy="1025525"/>
          </a:xfrm>
        </p:spPr>
        <p:txBody>
          <a:bodyPr/>
          <a:lstStyle/>
          <a:p>
            <a:r>
              <a:rPr kumimoji="1" lang="en-US" altLang="zh-CN" dirty="0" smtClean="0"/>
              <a:t>         4. Sentences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是</a:t>
            </a:r>
            <a:r>
              <a:rPr kumimoji="1" lang="en-US" altLang="zh-CN" dirty="0" smtClean="0"/>
              <a:t>……</a:t>
            </a:r>
            <a:r>
              <a:rPr kumimoji="1" lang="zh-CN" altLang="en-US" dirty="0" smtClean="0"/>
              <a:t>的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67284" y="3196214"/>
            <a:ext cx="10652125" cy="1397573"/>
          </a:xfrm>
        </p:spPr>
        <p:txBody>
          <a:bodyPr/>
          <a:lstStyle/>
          <a:p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describe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inquire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about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r>
              <a:rPr kumimoji="1" lang="zh-CN" altLang="zh-CN" dirty="0" smtClean="0"/>
              <a:t>,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place, 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manner, 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initiator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we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know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already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happened</a:t>
            </a:r>
            <a:r>
              <a:rPr kumimoji="1" lang="en-US" altLang="zh-CN" dirty="0" smtClean="0"/>
              <a:t>, 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是</a:t>
            </a:r>
            <a:r>
              <a:rPr kumimoji="1" lang="en-US" altLang="zh-CN" dirty="0" smtClean="0"/>
              <a:t>…</a:t>
            </a:r>
            <a:r>
              <a:rPr kumimoji="1" lang="zh-CN" altLang="en-US" dirty="0" smtClean="0"/>
              <a:t>的 </a:t>
            </a:r>
            <a:r>
              <a:rPr kumimoji="1" lang="en-US" altLang="zh-CN" dirty="0" smtClean="0"/>
              <a:t>structure.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use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of</a:t>
            </a:r>
            <a:r>
              <a:rPr kumimoji="1" lang="zh-CN" altLang="en-US" dirty="0" smtClean="0">
                <a:solidFill>
                  <a:srgbClr val="FF0000"/>
                </a:solidFill>
              </a:rPr>
              <a:t> 是</a:t>
            </a:r>
            <a:r>
              <a:rPr kumimoji="1" lang="en-US" altLang="zh-CN" dirty="0" smtClean="0">
                <a:solidFill>
                  <a:srgbClr val="FF0000"/>
                </a:solidFill>
              </a:rPr>
              <a:t>, however, is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optional</a:t>
            </a:r>
            <a:r>
              <a:rPr kumimoji="1" lang="en-US" altLang="zh-CN" dirty="0" smtClean="0"/>
              <a:t>.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67000" y="5984875"/>
            <a:ext cx="192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0829" y="1395287"/>
            <a:ext cx="63569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A</a:t>
            </a:r>
            <a:r>
              <a:rPr kumimoji="1" lang="zh-CN" altLang="zh-CN" sz="3600" dirty="0"/>
              <a:t>：</a:t>
            </a:r>
            <a:r>
              <a:rPr kumimoji="1" lang="zh-CN" altLang="en-US" sz="3600" dirty="0" smtClean="0"/>
              <a:t>你去过布拉格吗？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B</a:t>
            </a:r>
            <a:r>
              <a:rPr kumimoji="1" lang="zh-CN" altLang="en-US" sz="3600" dirty="0" smtClean="0"/>
              <a:t>：我去过布拉格。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              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A</a:t>
            </a:r>
            <a:r>
              <a:rPr kumimoji="1" lang="zh-CN" altLang="en-US" sz="3600" dirty="0" smtClean="0"/>
              <a:t>：你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/>
              <a:t>跟</a:t>
            </a:r>
            <a:r>
              <a:rPr kumimoji="1" lang="zh-CN" altLang="en-US" sz="3600" u="sng" dirty="0" smtClean="0"/>
              <a:t>谁</a:t>
            </a:r>
            <a:r>
              <a:rPr kumimoji="1" lang="zh-CN" altLang="en-US" sz="3600" dirty="0" smtClean="0"/>
              <a:t>一起去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？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B</a:t>
            </a:r>
            <a:r>
              <a:rPr kumimoji="1" lang="zh-CN" altLang="en-US" sz="3600" dirty="0" smtClean="0"/>
              <a:t>：我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/>
              <a:t>跟</a:t>
            </a:r>
            <a:r>
              <a:rPr kumimoji="1" lang="zh-CN" altLang="en-US" sz="3600" u="sng" dirty="0" smtClean="0"/>
              <a:t>我哥哥</a:t>
            </a:r>
            <a:r>
              <a:rPr kumimoji="1" lang="zh-CN" altLang="en-US" sz="3600" dirty="0" smtClean="0"/>
              <a:t>去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。</a:t>
            </a:r>
            <a:endParaRPr kumimoji="1" lang="en-US" altLang="zh-CN" sz="3600" dirty="0" smtClean="0"/>
          </a:p>
          <a:p>
            <a:endParaRPr kumimoji="1" lang="en-US" altLang="zh-CN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5835042" y="2791817"/>
            <a:ext cx="6356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A</a:t>
            </a:r>
            <a:r>
              <a:rPr kumimoji="1" lang="zh-CN" altLang="en-US" sz="3600" dirty="0" smtClean="0"/>
              <a:t>：你们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u="sng" dirty="0" smtClean="0"/>
              <a:t>什么时候</a:t>
            </a:r>
            <a:r>
              <a:rPr kumimoji="1" lang="zh-CN" altLang="en-US" sz="3600" dirty="0" smtClean="0"/>
              <a:t>去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？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B</a:t>
            </a:r>
            <a:r>
              <a:rPr kumimoji="1" lang="zh-CN" altLang="en-US" sz="3600" dirty="0" smtClean="0"/>
              <a:t>：我们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u="sng" dirty="0" smtClean="0"/>
              <a:t>暑假</a:t>
            </a:r>
            <a:r>
              <a:rPr kumimoji="1" lang="zh-CN" altLang="en-US" sz="3600" dirty="0" smtClean="0"/>
              <a:t>去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。</a:t>
            </a:r>
            <a:endParaRPr kumimoji="1" lang="en-US" altLang="zh-CN" sz="3600" dirty="0" smtClean="0"/>
          </a:p>
          <a:p>
            <a:endParaRPr kumimoji="1" lang="en-US" altLang="zh-CN" sz="3600" dirty="0"/>
          </a:p>
          <a:p>
            <a:r>
              <a:rPr kumimoji="1" lang="en-US" altLang="zh-CN" sz="3600" dirty="0" smtClean="0"/>
              <a:t>A</a:t>
            </a:r>
            <a:r>
              <a:rPr kumimoji="1" lang="zh-CN" altLang="en-US" sz="3600" dirty="0" smtClean="0"/>
              <a:t>：你们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u="sng" dirty="0" smtClean="0"/>
              <a:t>怎么</a:t>
            </a:r>
            <a:r>
              <a:rPr kumimoji="1" lang="zh-CN" altLang="en-US" sz="3600" dirty="0" smtClean="0"/>
              <a:t>去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？</a:t>
            </a:r>
            <a:endParaRPr kumimoji="1" lang="en-US" altLang="zh-CN" sz="3600" dirty="0" smtClean="0"/>
          </a:p>
          <a:p>
            <a:r>
              <a:rPr kumimoji="1" lang="en-US" altLang="zh-CN" sz="3600" dirty="0" smtClean="0"/>
              <a:t>B</a:t>
            </a:r>
            <a:r>
              <a:rPr kumimoji="1" lang="zh-CN" altLang="en-US" sz="3600" dirty="0" smtClean="0"/>
              <a:t>：我们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u="sng" dirty="0" smtClean="0"/>
              <a:t>坐火车</a:t>
            </a:r>
            <a:r>
              <a:rPr kumimoji="1" lang="zh-CN" altLang="en-US" sz="3600" dirty="0" smtClean="0"/>
              <a:t>去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。</a:t>
            </a:r>
            <a:endParaRPr kumimoji="1" lang="en-US" altLang="zh-CN" sz="3600" dirty="0" smtClean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49968" y="379774"/>
            <a:ext cx="6557819" cy="756299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</a:t>
            </a:r>
            <a:r>
              <a:rPr kumimoji="1" lang="en-US" altLang="zh-CN" sz="2800" dirty="0" smtClean="0"/>
              <a:t>4. Sentences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……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58473" y="2641782"/>
            <a:ext cx="7850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who</a:t>
            </a:r>
            <a:endParaRPr lang="zh-HK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8409739" y="2330152"/>
            <a:ext cx="101138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when</a:t>
            </a:r>
            <a:endParaRPr lang="zh-HK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8115283" y="4032544"/>
            <a:ext cx="7850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how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74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舞会</a:t>
            </a:r>
            <a:endParaRPr lang="zh-CN" altLang="zh-CN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74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表姐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74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中学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874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送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874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礼物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874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874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饮料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74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水果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874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70710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花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70710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爱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08454" y="1845945"/>
            <a:ext cx="338186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苹果</a:t>
            </a:r>
            <a:endParaRPr 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70710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梨</a:t>
            </a:r>
            <a:endParaRPr lang="zh-CN" altLang="en-US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70710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西瓜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70710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住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70710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70710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870710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楼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76110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王红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70935" y="1200785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钟头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6110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以为</a:t>
            </a:r>
            <a:endParaRPr lang="zh-CN" altLang="en-US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6110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聪明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6110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用功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6110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暑期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6110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/>
              <a:t>班</a:t>
            </a:r>
            <a:endParaRPr lang="zh-CN" altLang="zh-CN" sz="3600" b="1"/>
          </a:p>
        </p:txBody>
      </p:sp>
      <p:sp>
        <p:nvSpPr>
          <p:cNvPr id="35" name="文本框 34"/>
          <p:cNvSpPr txBox="1"/>
          <p:nvPr/>
        </p:nvSpPr>
        <p:spPr>
          <a:xfrm>
            <a:off x="376110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长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76110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可爱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494655" y="555625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去年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58482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属</a:t>
            </a:r>
            <a:endParaRPr lang="zh-CN" altLang="en-US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58482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狗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58482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脸</a:t>
            </a:r>
            <a:endParaRPr lang="zh-CN" alt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58482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圆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8482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眼睛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482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鼻子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8482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嘴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8482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像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04100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长大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04100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一定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04100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蛋糕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404100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404100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海伦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404100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汤姆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404100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endParaRPr 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373043" y="4526799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头发</a:t>
            </a:r>
            <a:endParaRPr lang="zh-CN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404100" y="5272173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耳朵</a:t>
            </a:r>
            <a:endParaRPr lang="zh-CN" altLang="en-US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29830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眉毛</a:t>
            </a:r>
            <a:endParaRPr lang="zh-CN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29830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牙齿</a:t>
            </a:r>
            <a:endParaRPr lang="zh-CN" altLang="en-US" sz="3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2018" y="1664027"/>
            <a:ext cx="6532418" cy="5003945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：你去过（</a:t>
            </a:r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city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or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country</a:t>
            </a:r>
            <a:r>
              <a:rPr kumimoji="1" lang="zh-CN" altLang="en-US" sz="3200" dirty="0" smtClean="0"/>
              <a:t>）吗？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：我去过。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：你（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dirty="0" smtClean="0"/>
              <a:t>）</a:t>
            </a:r>
            <a:r>
              <a:rPr kumimoji="1" lang="zh-CN" altLang="en-US" sz="3200" b="1" u="sng" dirty="0" smtClean="0"/>
              <a:t>什么时候</a:t>
            </a:r>
            <a:r>
              <a:rPr kumimoji="1" lang="zh-CN" altLang="en-US" sz="3200" dirty="0" smtClean="0"/>
              <a:t>去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：我</a:t>
            </a:r>
            <a:r>
              <a:rPr kumimoji="1" lang="en-US" altLang="zh-CN" sz="3200" dirty="0" smtClean="0"/>
              <a:t>……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：你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dirty="0" smtClean="0"/>
              <a:t>跟</a:t>
            </a:r>
            <a:r>
              <a:rPr kumimoji="1" lang="zh-CN" altLang="en-US" sz="3200" b="1" u="sng" dirty="0" smtClean="0"/>
              <a:t>谁</a:t>
            </a:r>
            <a:r>
              <a:rPr kumimoji="1" lang="zh-CN" altLang="en-US" sz="3200" dirty="0" smtClean="0"/>
              <a:t>一起去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：我</a:t>
            </a:r>
            <a:r>
              <a:rPr kumimoji="1" lang="en-US" altLang="zh-CN" sz="3200" dirty="0" smtClean="0"/>
              <a:t>……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：你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b="1" u="sng" dirty="0" smtClean="0"/>
              <a:t>怎么</a:t>
            </a:r>
            <a:r>
              <a:rPr kumimoji="1" lang="zh-CN" altLang="en-US" sz="3200" dirty="0" smtClean="0"/>
              <a:t>去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en-US" altLang="zh-CN" sz="3200" dirty="0" smtClean="0"/>
          </a:p>
          <a:p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：我</a:t>
            </a:r>
            <a:r>
              <a:rPr kumimoji="1" lang="en-US" altLang="zh-CN" sz="3200" dirty="0" smtClean="0"/>
              <a:t>……</a:t>
            </a:r>
            <a:endParaRPr kumimoji="1" lang="zh-CN" altLang="en-US" sz="3200" dirty="0"/>
          </a:p>
        </p:txBody>
      </p:sp>
      <p:sp>
        <p:nvSpPr>
          <p:cNvPr id="4" name="文本框 16"/>
          <p:cNvSpPr txBox="1"/>
          <p:nvPr/>
        </p:nvSpPr>
        <p:spPr>
          <a:xfrm>
            <a:off x="6937022" y="601367"/>
            <a:ext cx="4686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i="1" dirty="0" err="1" smtClean="0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4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6800" y="3274066"/>
            <a:ext cx="33302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2400" u="sng" dirty="0" smtClean="0"/>
              <a:t>上个月</a:t>
            </a:r>
            <a:r>
              <a:rPr kumimoji="1" lang="zh-CN" altLang="en-US" sz="2400" dirty="0" smtClean="0"/>
              <a:t>去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3491089" y="4440006"/>
            <a:ext cx="33302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2400" dirty="0" smtClean="0"/>
              <a:t>和</a:t>
            </a:r>
            <a:r>
              <a:rPr kumimoji="1" lang="zh-CN" altLang="en-US" sz="2400" u="sng" dirty="0" smtClean="0"/>
              <a:t>我妈妈</a:t>
            </a:r>
            <a:r>
              <a:rPr kumimoji="1" lang="zh-CN" altLang="en-US" sz="2400" dirty="0" smtClean="0"/>
              <a:t>一起去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3491089" y="5605946"/>
            <a:ext cx="33302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我们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2400" u="sng" dirty="0" smtClean="0"/>
              <a:t>坐飞机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0" name="标题 1"/>
          <p:cNvSpPr txBox="1"/>
          <p:nvPr/>
        </p:nvSpPr>
        <p:spPr>
          <a:xfrm>
            <a:off x="379203" y="308148"/>
            <a:ext cx="6557819" cy="756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 </a:t>
            </a:r>
            <a:r>
              <a:rPr kumimoji="1" lang="en-US" altLang="zh-CN" sz="2800" dirty="0" smtClean="0"/>
              <a:t>4. Sentences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……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9489" y="4569823"/>
            <a:ext cx="63569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zh-CN" sz="2800" dirty="0" smtClean="0"/>
              <a:t>：</a:t>
            </a:r>
            <a:r>
              <a:rPr kumimoji="1" lang="zh-CN" altLang="en-US" sz="2800" dirty="0" smtClean="0"/>
              <a:t>这部电影你看过吗？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：看过。</a:t>
            </a:r>
            <a:endParaRPr kumimoji="1" lang="en-US" altLang="zh-CN" sz="2800" dirty="0" smtClean="0"/>
          </a:p>
          <a:p>
            <a:endParaRPr kumimoji="1" lang="en-US" altLang="zh-CN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409451" y="5522015"/>
            <a:ext cx="63569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2800" b="1" u="sng" dirty="0" smtClean="0"/>
              <a:t>什么时候</a:t>
            </a:r>
            <a:r>
              <a:rPr kumimoji="1" lang="zh-CN" altLang="en-US" sz="2800" dirty="0" smtClean="0"/>
              <a:t>看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2800" dirty="0" smtClean="0"/>
              <a:t>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：上星期四看的。</a:t>
            </a:r>
            <a:endParaRPr kumimoji="1" lang="en-US" altLang="zh-CN" sz="2800" dirty="0" smtClean="0"/>
          </a:p>
          <a:p>
            <a:endParaRPr kumimoji="1" lang="en-US" altLang="zh-CN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00" y="982275"/>
            <a:ext cx="3471334" cy="33960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19222" y="4722223"/>
            <a:ext cx="474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A</a:t>
            </a:r>
            <a:r>
              <a:rPr kumimoji="1" lang="zh-CN" altLang="zh-CN" sz="3600" dirty="0" smtClean="0"/>
              <a:t>：</a:t>
            </a:r>
            <a:r>
              <a:rPr kumimoji="1" lang="zh-CN" altLang="en-US" sz="3600" dirty="0" smtClean="0"/>
              <a:t>你这件衣服真好看。</a:t>
            </a:r>
            <a:endParaRPr kumimoji="1" lang="en-US" altLang="zh-CN" sz="3600" dirty="0" smtClean="0"/>
          </a:p>
        </p:txBody>
      </p:sp>
      <p:sp>
        <p:nvSpPr>
          <p:cNvPr id="7" name="文本框 6"/>
          <p:cNvSpPr txBox="1"/>
          <p:nvPr/>
        </p:nvSpPr>
        <p:spPr>
          <a:xfrm>
            <a:off x="7085574" y="5523181"/>
            <a:ext cx="463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/>
              <a:t>在</a:t>
            </a:r>
            <a:r>
              <a:rPr kumimoji="1" lang="zh-CN" altLang="en-US" sz="3600" b="1" u="sng" dirty="0" smtClean="0"/>
              <a:t>哪里</a:t>
            </a:r>
            <a:r>
              <a:rPr kumimoji="1" lang="zh-CN" altLang="en-US" sz="3600" dirty="0" smtClean="0"/>
              <a:t>买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？</a:t>
            </a:r>
            <a:endParaRPr kumimoji="1" lang="en-US" altLang="zh-CN" sz="3600" dirty="0" smtClean="0"/>
          </a:p>
          <a:p>
            <a:endParaRPr kumimoji="1" lang="en-US" altLang="zh-CN" sz="36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08590" y="118611"/>
            <a:ext cx="6557819" cy="756299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</a:t>
            </a:r>
            <a:r>
              <a:rPr kumimoji="1" lang="en-US" altLang="zh-CN" sz="2800" dirty="0" smtClean="0"/>
              <a:t>4. Sentences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……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9" name="图片 8" descr="20171016011538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75" y="875030"/>
            <a:ext cx="2564130" cy="370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6"/>
          <p:cNvSpPr txBox="1"/>
          <p:nvPr/>
        </p:nvSpPr>
        <p:spPr>
          <a:xfrm>
            <a:off x="6967939" y="504369"/>
            <a:ext cx="4686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i="1" dirty="0" err="1" smtClean="0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5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5" name="文本框 16"/>
          <p:cNvSpPr txBox="1"/>
          <p:nvPr/>
        </p:nvSpPr>
        <p:spPr>
          <a:xfrm>
            <a:off x="1028700" y="1769068"/>
            <a:ext cx="75890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+mj-ea"/>
                <a:ea typeface="+mj-ea"/>
              </a:rPr>
              <a:t>问问你的同学</a:t>
            </a:r>
            <a:r>
              <a:rPr lang="en-US" altLang="zh-CN" sz="3200" b="1" dirty="0" smtClean="0">
                <a:latin typeface="+mj-ea"/>
                <a:ea typeface="+mj-ea"/>
              </a:rPr>
              <a:t>…</a:t>
            </a:r>
            <a:r>
              <a:rPr lang="zh-CN" altLang="en-US" sz="3200" b="1" dirty="0" smtClean="0">
                <a:latin typeface="+mj-ea"/>
                <a:ea typeface="+mj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</a:rPr>
              <a:t>ask</a:t>
            </a:r>
            <a:r>
              <a:rPr lang="zh-CN" altLang="en-US" sz="3200" b="1" dirty="0" smtClean="0">
                <a:latin typeface="+mj-ea"/>
                <a:ea typeface="+mj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</a:rPr>
              <a:t>your</a:t>
            </a:r>
            <a:r>
              <a:rPr lang="zh-CN" altLang="en-US" sz="3200" b="1" dirty="0" smtClean="0">
                <a:latin typeface="+mj-ea"/>
                <a:ea typeface="+mj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</a:rPr>
              <a:t>classmates</a:t>
            </a:r>
            <a:endParaRPr lang="en-US" altLang="zh-CN" sz="3200" b="1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789" y="3009901"/>
            <a:ext cx="4497211" cy="2652201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6126275" y="2494757"/>
            <a:ext cx="5757333" cy="1534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CN" altLang="en-US" sz="3200" dirty="0" smtClean="0"/>
              <a:t>例子</a:t>
            </a:r>
            <a:endParaRPr kumimoji="1" lang="en-US" altLang="zh-CN" sz="3200" dirty="0" smtClean="0"/>
          </a:p>
          <a:p>
            <a:pPr marL="0" indent="0">
              <a:buNone/>
            </a:pPr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：这张照片真好看</a:t>
            </a:r>
            <a:r>
              <a:rPr kumimoji="1" lang="en-US" altLang="zh-CN" sz="3200" dirty="0" smtClean="0"/>
              <a:t>……</a:t>
            </a:r>
            <a:endParaRPr kumimoji="1" lang="en-US" altLang="zh-CN" sz="3200" dirty="0" smtClean="0"/>
          </a:p>
          <a:p>
            <a:pPr marL="0" indent="0">
              <a:buNone/>
            </a:pPr>
            <a:r>
              <a:rPr kumimoji="1" lang="zh-CN" altLang="en-US" sz="3200" dirty="0" smtClean="0"/>
              <a:t>（什么时候？）（和谁？）</a:t>
            </a:r>
            <a:endParaRPr kumimoji="1" lang="zh-CN" altLang="en-US" sz="3200" dirty="0"/>
          </a:p>
        </p:txBody>
      </p:sp>
      <p:sp>
        <p:nvSpPr>
          <p:cNvPr id="9" name="内容占位符 2"/>
          <p:cNvSpPr txBox="1"/>
          <p:nvPr/>
        </p:nvSpPr>
        <p:spPr>
          <a:xfrm>
            <a:off x="6406445" y="4398433"/>
            <a:ext cx="6135511" cy="62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b="1" u="sng" dirty="0" smtClean="0"/>
              <a:t>什么时候</a:t>
            </a:r>
            <a:r>
              <a:rPr kumimoji="1" lang="zh-CN" altLang="en-US" sz="3200" dirty="0" smtClean="0"/>
              <a:t>拍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  <p:sp>
        <p:nvSpPr>
          <p:cNvPr id="10" name="内容占位符 2"/>
          <p:cNvSpPr txBox="1"/>
          <p:nvPr/>
        </p:nvSpPr>
        <p:spPr>
          <a:xfrm>
            <a:off x="6420555" y="5116690"/>
            <a:ext cx="3550356" cy="485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b="1" u="sng" dirty="0" smtClean="0"/>
              <a:t>和谁一起</a:t>
            </a:r>
            <a:r>
              <a:rPr kumimoji="1" lang="zh-CN" altLang="en-US" sz="3200" dirty="0" smtClean="0"/>
              <a:t>拍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6420555" y="5883565"/>
            <a:ext cx="2827867" cy="485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b="1" u="sng" dirty="0" smtClean="0"/>
              <a:t>谁</a:t>
            </a:r>
            <a:r>
              <a:rPr kumimoji="1" lang="zh-CN" altLang="en-US" sz="3200" b="1" dirty="0" smtClean="0"/>
              <a:t>拍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286913" y="356712"/>
            <a:ext cx="6557819" cy="756299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</a:t>
            </a:r>
            <a:r>
              <a:rPr kumimoji="1" lang="en-US" altLang="zh-CN" sz="2800" dirty="0" smtClean="0"/>
              <a:t>4. Sentences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……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762836" y="5116690"/>
            <a:ext cx="16256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With who?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945445" y="4918427"/>
            <a:ext cx="4831646" cy="657931"/>
          </a:xfrm>
        </p:spPr>
        <p:txBody>
          <a:bodyPr>
            <a:noAutofit/>
          </a:bodyPr>
          <a:lstStyle/>
          <a:p>
            <a:r>
              <a:rPr kumimoji="1" lang="en-US" altLang="zh-CN" sz="3600" dirty="0" smtClean="0"/>
              <a:t>Where-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/>
              <a:t>在</a:t>
            </a:r>
            <a:r>
              <a:rPr kumimoji="1" lang="zh-CN" altLang="en-US" sz="3600" b="1" u="sng" dirty="0" smtClean="0"/>
              <a:t>哪里</a:t>
            </a:r>
            <a:r>
              <a:rPr kumimoji="1" lang="zh-CN" altLang="en-US" sz="3600" dirty="0" smtClean="0"/>
              <a:t>买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0" name="内容占位符 8"/>
          <p:cNvSpPr txBox="1"/>
          <p:nvPr/>
        </p:nvSpPr>
        <p:spPr>
          <a:xfrm>
            <a:off x="915555" y="5576358"/>
            <a:ext cx="4967112" cy="65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dirty="0" smtClean="0"/>
              <a:t>When-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b="1" u="sng" dirty="0" smtClean="0"/>
              <a:t>什么时候</a:t>
            </a:r>
            <a:r>
              <a:rPr kumimoji="1" lang="zh-CN" altLang="en-US" sz="3600" dirty="0" smtClean="0"/>
              <a:t>买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1" name="内容占位符 8"/>
          <p:cNvSpPr txBox="1"/>
          <p:nvPr/>
        </p:nvSpPr>
        <p:spPr>
          <a:xfrm>
            <a:off x="6222999" y="4910313"/>
            <a:ext cx="5393267" cy="65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dirty="0" smtClean="0"/>
              <a:t>Who-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b="1" u="sng" dirty="0" smtClean="0"/>
              <a:t>谁</a:t>
            </a:r>
            <a:r>
              <a:rPr kumimoji="1" lang="zh-CN" altLang="en-US" sz="3600" dirty="0" smtClean="0"/>
              <a:t>买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2" name="内容占位符 8"/>
          <p:cNvSpPr txBox="1"/>
          <p:nvPr/>
        </p:nvSpPr>
        <p:spPr>
          <a:xfrm>
            <a:off x="6293555" y="5556602"/>
            <a:ext cx="5573889" cy="657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dirty="0" smtClean="0"/>
              <a:t>How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much-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b="1" u="sng" dirty="0" smtClean="0"/>
              <a:t>多少钱</a:t>
            </a:r>
            <a:r>
              <a:rPr kumimoji="1" lang="zh-CN" altLang="en-US" sz="3600" dirty="0" smtClean="0"/>
              <a:t>买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62680" y="1765300"/>
            <a:ext cx="424442" cy="20023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15" y="1710997"/>
            <a:ext cx="2882900" cy="2120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710" y="1135945"/>
            <a:ext cx="2452511" cy="282848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73668" y="3908778"/>
            <a:ext cx="56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笔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3327399" y="3934178"/>
            <a:ext cx="53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鞋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671734" y="3905956"/>
            <a:ext cx="55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包</a:t>
            </a:r>
            <a:endParaRPr kumimoji="1" lang="zh-CN" altLang="en-US" sz="24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667" y="995025"/>
            <a:ext cx="2892777" cy="263771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567333" y="3606801"/>
            <a:ext cx="251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huàzhuāngpǐn</a:t>
            </a:r>
            <a:endParaRPr kumimoji="1" lang="en-US" altLang="zh-CN" sz="2000" dirty="0" smtClean="0"/>
          </a:p>
          <a:p>
            <a:r>
              <a:rPr kumimoji="1" lang="zh-CN" altLang="en-US" sz="2400" dirty="0" smtClean="0"/>
              <a:t>化妆品</a:t>
            </a:r>
            <a:r>
              <a:rPr kumimoji="1" lang="en-US" altLang="zh-CN" sz="2000" dirty="0" smtClean="0"/>
              <a:t>cosmetics</a:t>
            </a:r>
            <a:endParaRPr kumimoji="1" lang="zh-CN" altLang="en-US" sz="2000" dirty="0"/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249968" y="379774"/>
            <a:ext cx="6557819" cy="756299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</a:t>
            </a:r>
            <a:r>
              <a:rPr kumimoji="1" lang="en-US" altLang="zh-CN" sz="2800" dirty="0" smtClean="0"/>
              <a:t>4. Sentences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……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6662" y="1925420"/>
            <a:ext cx="1993900" cy="19939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6213" y="1721806"/>
            <a:ext cx="4086578" cy="686153"/>
          </a:xfrm>
        </p:spPr>
        <p:txBody>
          <a:bodyPr>
            <a:normAutofit/>
          </a:bodyPr>
          <a:lstStyle/>
          <a:p>
            <a:r>
              <a:rPr kumimoji="1" lang="zh-CN" altLang="en-US" sz="3200" dirty="0" smtClean="0"/>
              <a:t>你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dirty="0" smtClean="0"/>
              <a:t>在</a:t>
            </a:r>
            <a:r>
              <a:rPr kumimoji="1" lang="zh-CN" altLang="en-US" sz="3200" b="1" u="sng" dirty="0" smtClean="0"/>
              <a:t>哪里</a:t>
            </a:r>
            <a:r>
              <a:rPr kumimoji="1" lang="zh-CN" altLang="en-US" sz="3200" dirty="0" smtClean="0"/>
              <a:t>出生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  <p:sp>
        <p:nvSpPr>
          <p:cNvPr id="4" name="文本框 4"/>
          <p:cNvSpPr txBox="1"/>
          <p:nvPr/>
        </p:nvSpPr>
        <p:spPr>
          <a:xfrm>
            <a:off x="5569099" y="574154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849490" y="2556580"/>
            <a:ext cx="4086578" cy="68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dirty="0" smtClean="0"/>
              <a:t>你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dirty="0" smtClean="0"/>
              <a:t>在</a:t>
            </a:r>
            <a:r>
              <a:rPr kumimoji="1" lang="zh-CN" altLang="en-US" sz="3200" b="1" u="sng" dirty="0" smtClean="0"/>
              <a:t>哪一年出</a:t>
            </a:r>
            <a:r>
              <a:rPr kumimoji="1" lang="zh-CN" altLang="en-US" sz="3200" dirty="0" smtClean="0"/>
              <a:t>生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？</a:t>
            </a:r>
            <a:endParaRPr kumimoji="1" lang="zh-CN" altLang="en-US" sz="3200" dirty="0"/>
          </a:p>
        </p:txBody>
      </p:sp>
      <p:sp>
        <p:nvSpPr>
          <p:cNvPr id="7" name="内容占位符 2"/>
          <p:cNvSpPr txBox="1"/>
          <p:nvPr/>
        </p:nvSpPr>
        <p:spPr>
          <a:xfrm>
            <a:off x="846668" y="3315757"/>
            <a:ext cx="4086578" cy="68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600" dirty="0" smtClean="0"/>
              <a:t>你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>
                <a:solidFill>
                  <a:srgbClr val="3366FF"/>
                </a:solidFill>
              </a:rPr>
              <a:t>属</a:t>
            </a:r>
            <a:r>
              <a:rPr kumimoji="1" lang="zh-CN" altLang="en-US" sz="3600" dirty="0" smtClean="0"/>
              <a:t>什么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？</a:t>
            </a:r>
            <a:endParaRPr kumimoji="1" lang="zh-CN" altLang="en-US" sz="3600" dirty="0"/>
          </a:p>
        </p:txBody>
      </p:sp>
      <p:sp>
        <p:nvSpPr>
          <p:cNvPr id="11" name="直角上箭头 10"/>
          <p:cNvSpPr/>
          <p:nvPr/>
        </p:nvSpPr>
        <p:spPr>
          <a:xfrm rot="5400000">
            <a:off x="2269995" y="3497675"/>
            <a:ext cx="1150055" cy="19685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076021" y="4416778"/>
            <a:ext cx="234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shēngxiào</a:t>
            </a:r>
            <a:endParaRPr kumimoji="1" lang="en-US" altLang="zh-CN" sz="2000" dirty="0" smtClean="0"/>
          </a:p>
          <a:p>
            <a:r>
              <a:rPr kumimoji="1" lang="zh-CN" altLang="en-US" sz="2800" dirty="0" smtClean="0"/>
              <a:t>生肖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709561" y="3467364"/>
            <a:ext cx="4374444" cy="2800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6600"/>
                </a:solidFill>
              </a:rPr>
              <a:t>What</a:t>
            </a:r>
            <a:r>
              <a:rPr kumimoji="1" lang="zh-CN" altLang="en-US" sz="2800" b="1" dirty="0" smtClean="0">
                <a:solidFill>
                  <a:srgbClr val="FF66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6600"/>
                </a:solidFill>
              </a:rPr>
              <a:t>is</a:t>
            </a:r>
            <a:r>
              <a:rPr kumimoji="1" lang="zh-CN" altLang="en-US" sz="2800" b="1" dirty="0" smtClean="0">
                <a:solidFill>
                  <a:srgbClr val="FF66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6600"/>
                </a:solidFill>
              </a:rPr>
              <a:t>“</a:t>
            </a:r>
            <a:r>
              <a:rPr kumimoji="1" lang="zh-CN" altLang="en-US" sz="2800" b="1" dirty="0" smtClean="0">
                <a:solidFill>
                  <a:srgbClr val="FF6600"/>
                </a:solidFill>
              </a:rPr>
              <a:t>生肖</a:t>
            </a:r>
            <a:r>
              <a:rPr kumimoji="1" lang="en-US" altLang="zh-CN" sz="2800" b="1" dirty="0" smtClean="0">
                <a:solidFill>
                  <a:srgbClr val="FF6600"/>
                </a:solidFill>
              </a:rPr>
              <a:t>”</a:t>
            </a:r>
            <a:endParaRPr kumimoji="1" lang="en-US" altLang="zh-CN" sz="2800" b="1" dirty="0" smtClean="0">
              <a:solidFill>
                <a:srgbClr val="FF6600"/>
              </a:solidFill>
            </a:endParaRPr>
          </a:p>
          <a:p>
            <a:endParaRPr kumimoji="1" lang="en-US" altLang="zh-CN" sz="28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400" dirty="0" smtClean="0"/>
              <a:t>There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are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t</a:t>
            </a:r>
            <a:r>
              <a:rPr kumimoji="1" lang="en-US" altLang="zh-CN" sz="2400" dirty="0" smtClean="0"/>
              <a:t>welve animal signs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Chinese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zodiac</a:t>
            </a:r>
            <a:r>
              <a:rPr kumimoji="1" lang="zh-CN" altLang="en-US" sz="2400" dirty="0" smtClean="0"/>
              <a:t>,</a:t>
            </a:r>
            <a:r>
              <a:rPr kumimoji="1" lang="en-US" altLang="zh-CN" sz="2400" dirty="0" smtClean="0"/>
              <a:t>each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representing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one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year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twelve</a:t>
            </a:r>
            <a:r>
              <a:rPr kumimoji="1" lang="zh-CN" altLang="en-US" sz="2400" dirty="0" smtClean="0"/>
              <a:t>-</a:t>
            </a:r>
            <a:r>
              <a:rPr kumimoji="1" lang="en-US" altLang="zh-CN" sz="2400" dirty="0" smtClean="0"/>
              <a:t>year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cycle.</a:t>
            </a:r>
            <a:endParaRPr kumimoji="1" lang="en-US" altLang="zh-CN" sz="2400" dirty="0" smtClean="0"/>
          </a:p>
          <a:p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106529" y="1675089"/>
            <a:ext cx="3962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我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dirty="0" smtClean="0"/>
              <a:t>在香港出生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。</a:t>
            </a:r>
            <a:endParaRPr kumimoji="1" lang="zh-CN" altLang="en-US" sz="3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150276" y="2486135"/>
            <a:ext cx="409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我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200" dirty="0" smtClean="0"/>
              <a:t>在</a:t>
            </a:r>
            <a:r>
              <a:rPr kumimoji="1" lang="en-US" altLang="zh-CN" sz="3200" dirty="0" smtClean="0"/>
              <a:t>1995</a:t>
            </a:r>
            <a:r>
              <a:rPr kumimoji="1" lang="zh-CN" altLang="en-US" sz="3200" dirty="0" smtClean="0"/>
              <a:t>年出生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200" dirty="0" smtClean="0"/>
              <a:t>。</a:t>
            </a:r>
            <a:endParaRPr kumimoji="1"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510403" y="5456811"/>
            <a:ext cx="338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我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>
                <a:solidFill>
                  <a:srgbClr val="000000"/>
                </a:solidFill>
              </a:rPr>
              <a:t>属猪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239904" y="261764"/>
            <a:ext cx="6557819" cy="756299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 </a:t>
            </a:r>
            <a:r>
              <a:rPr kumimoji="1" lang="en-US" altLang="zh-CN" sz="2800" dirty="0" smtClean="0"/>
              <a:t>4. Sentences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是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……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12" grpId="0"/>
      <p:bldP spid="13" grpId="0" animBg="1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0" y="1663700"/>
            <a:ext cx="10985500" cy="353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" y="1663700"/>
            <a:ext cx="10731500" cy="353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600" y="1562100"/>
            <a:ext cx="10718800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age005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335" y="1061720"/>
            <a:ext cx="5208905" cy="5036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5505" y="23177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鼠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4996180" y="36703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牛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6135370" y="157289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虎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6721475" y="299656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兔</a:t>
            </a:r>
            <a:endParaRPr lang="en-US" altLang="zh-CN" sz="2400"/>
          </a:p>
        </p:txBody>
      </p:sp>
      <p:sp>
        <p:nvSpPr>
          <p:cNvPr id="10" name="文本框 9"/>
          <p:cNvSpPr txBox="1"/>
          <p:nvPr/>
        </p:nvSpPr>
        <p:spPr>
          <a:xfrm>
            <a:off x="6619240" y="4185920"/>
            <a:ext cx="792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龍</a:t>
            </a:r>
            <a:endParaRPr lang="en-US" altLang="zh-CN" sz="2400"/>
          </a:p>
        </p:txBody>
      </p:sp>
      <p:sp>
        <p:nvSpPr>
          <p:cNvPr id="11" name="文本框 10"/>
          <p:cNvSpPr txBox="1"/>
          <p:nvPr/>
        </p:nvSpPr>
        <p:spPr>
          <a:xfrm>
            <a:off x="5826760" y="512318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蛇</a:t>
            </a:r>
            <a:endParaRPr lang="en-US" altLang="zh-CN" sz="2400"/>
          </a:p>
        </p:txBody>
      </p:sp>
      <p:sp>
        <p:nvSpPr>
          <p:cNvPr id="12" name="文本框 11"/>
          <p:cNvSpPr txBox="1"/>
          <p:nvPr/>
        </p:nvSpPr>
        <p:spPr>
          <a:xfrm>
            <a:off x="4355465" y="586232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馬</a:t>
            </a:r>
            <a:endParaRPr lang="en-US" altLang="zh-CN" sz="2400"/>
          </a:p>
        </p:txBody>
      </p:sp>
      <p:sp>
        <p:nvSpPr>
          <p:cNvPr id="13" name="文本框 12"/>
          <p:cNvSpPr txBox="1"/>
          <p:nvPr/>
        </p:nvSpPr>
        <p:spPr>
          <a:xfrm>
            <a:off x="2299970" y="586232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羊</a:t>
            </a:r>
            <a:endParaRPr lang="en-US" altLang="zh-CN" sz="2400"/>
          </a:p>
        </p:txBody>
      </p:sp>
      <p:sp>
        <p:nvSpPr>
          <p:cNvPr id="14" name="文本框 13"/>
          <p:cNvSpPr txBox="1"/>
          <p:nvPr/>
        </p:nvSpPr>
        <p:spPr>
          <a:xfrm>
            <a:off x="1195070" y="501586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猴</a:t>
            </a:r>
            <a:endParaRPr lang="en-US" altLang="zh-CN" sz="2400"/>
          </a:p>
        </p:txBody>
      </p:sp>
      <p:sp>
        <p:nvSpPr>
          <p:cNvPr id="16" name="文本框 15"/>
          <p:cNvSpPr txBox="1"/>
          <p:nvPr/>
        </p:nvSpPr>
        <p:spPr>
          <a:xfrm>
            <a:off x="402590" y="299720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雞</a:t>
            </a:r>
            <a:endParaRPr lang="en-US" altLang="zh-CN" sz="2400"/>
          </a:p>
        </p:txBody>
      </p:sp>
      <p:sp>
        <p:nvSpPr>
          <p:cNvPr id="17" name="文本框 16"/>
          <p:cNvSpPr txBox="1"/>
          <p:nvPr/>
        </p:nvSpPr>
        <p:spPr>
          <a:xfrm>
            <a:off x="617855" y="174053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狗</a:t>
            </a:r>
            <a:endParaRPr lang="en-US" altLang="zh-CN" sz="2400"/>
          </a:p>
        </p:txBody>
      </p:sp>
      <p:sp>
        <p:nvSpPr>
          <p:cNvPr id="18" name="文本框 17"/>
          <p:cNvSpPr txBox="1"/>
          <p:nvPr/>
        </p:nvSpPr>
        <p:spPr>
          <a:xfrm>
            <a:off x="1731010" y="58483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豬</a:t>
            </a:r>
            <a:endParaRPr lang="en-US" altLang="zh-CN" sz="2400"/>
          </a:p>
        </p:txBody>
      </p:sp>
      <p:sp>
        <p:nvSpPr>
          <p:cNvPr id="19" name="文本框 18"/>
          <p:cNvSpPr txBox="1"/>
          <p:nvPr/>
        </p:nvSpPr>
        <p:spPr>
          <a:xfrm>
            <a:off x="8191500" y="367030"/>
            <a:ext cx="2976245" cy="6292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子鼠【zǐ shǔ】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丑牛【chǒu niú】寅虎【yín hǔ】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卯兔【mǎo tù】辰龙【chén lóng】已蛇【sì shé】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午马【wǔ mǎ】未羊【wèi yáng】申猴【shēn hóu】酉鸡【yǒu jī】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戌狗【xū gǒu】亥猪【hài zhū】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705553" y="498764"/>
            <a:ext cx="4323266" cy="148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4000" dirty="0" smtClean="0"/>
              <a:t>所以</a:t>
            </a:r>
            <a:r>
              <a:rPr kumimoji="1" lang="en-US" altLang="zh-CN" sz="4000" dirty="0" smtClean="0"/>
              <a:t>……</a:t>
            </a:r>
            <a:endParaRPr kumimoji="1" lang="en-US" altLang="zh-CN" sz="4000" dirty="0" smtClean="0"/>
          </a:p>
        </p:txBody>
      </p:sp>
      <p:sp>
        <p:nvSpPr>
          <p:cNvPr id="2" name="矩形 1"/>
          <p:cNvSpPr/>
          <p:nvPr/>
        </p:nvSpPr>
        <p:spPr>
          <a:xfrm>
            <a:off x="705529" y="5241167"/>
            <a:ext cx="3567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1"/>
              </a:rPr>
              <a:t>https://youtu.be/5UwuWuEGRsM</a:t>
            </a:r>
            <a:endParaRPr lang="zh-CN" altLang="en-US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686028" y="1424845"/>
            <a:ext cx="4305823" cy="1329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600" dirty="0" smtClean="0"/>
              <a:t>你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 smtClean="0"/>
              <a:t>在哪一年出生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 smtClean="0"/>
              <a:t>？</a:t>
            </a:r>
            <a:endParaRPr kumimoji="1" lang="en-US" altLang="zh-CN" sz="3600" dirty="0" smtClean="0"/>
          </a:p>
          <a:p>
            <a:r>
              <a:rPr kumimoji="1" lang="zh-CN" altLang="en-US" sz="3600" dirty="0"/>
              <a:t>你</a:t>
            </a:r>
            <a:r>
              <a:rPr kumimoji="1" lang="zh-CN" altLang="en-US" sz="3600" dirty="0">
                <a:solidFill>
                  <a:srgbClr val="FF0000"/>
                </a:solidFill>
              </a:rPr>
              <a:t>是</a:t>
            </a:r>
            <a:r>
              <a:rPr kumimoji="1" lang="zh-CN" altLang="en-US" sz="3600" dirty="0">
                <a:solidFill>
                  <a:srgbClr val="3366FF"/>
                </a:solidFill>
              </a:rPr>
              <a:t>属</a:t>
            </a:r>
            <a:r>
              <a:rPr kumimoji="1" lang="zh-CN" altLang="en-US" sz="3600" dirty="0"/>
              <a:t>什么</a:t>
            </a:r>
            <a:r>
              <a:rPr kumimoji="1" lang="zh-CN" altLang="en-US" sz="3600" dirty="0">
                <a:solidFill>
                  <a:srgbClr val="FF0000"/>
                </a:solidFill>
              </a:rPr>
              <a:t>的</a:t>
            </a:r>
            <a:r>
              <a:rPr kumimoji="1" lang="zh-CN" altLang="en-US" sz="3600" dirty="0"/>
              <a:t>？</a:t>
            </a:r>
            <a:endParaRPr kumimoji="1" lang="zh-CN" altLang="en-US" sz="3600" dirty="0"/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05529" y="5715638"/>
            <a:ext cx="859671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hlinkClick r:id="rId2"/>
              </a:rPr>
              <a:t>https://</a:t>
            </a:r>
            <a:r>
              <a:rPr lang="en-US" altLang="zh-HK" dirty="0" smtClean="0">
                <a:hlinkClick r:id="rId2"/>
              </a:rPr>
              <a:t>www.youtube.com/watch?v=yZFHZmykg9w</a:t>
            </a:r>
            <a:endParaRPr lang="en-US" altLang="zh-HK" dirty="0" smtClean="0"/>
          </a:p>
          <a:p>
            <a:r>
              <a:rPr lang="zh-CN" altLang="en-US" sz="2800" dirty="0" smtClean="0"/>
              <a:t>王力宏  </a:t>
            </a:r>
            <a:r>
              <a:rPr lang="en-US" altLang="zh-CN" sz="2800" dirty="0" smtClean="0"/>
              <a:t>Wang </a:t>
            </a:r>
            <a:r>
              <a:rPr lang="en-US" altLang="zh-CN" sz="2800" dirty="0" err="1" smtClean="0"/>
              <a:t>Leehom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      </a:t>
            </a:r>
            <a:r>
              <a:rPr lang="zh-CN" altLang="en-US" sz="2800" dirty="0" smtClean="0"/>
              <a:t>“十二生肖 </a:t>
            </a:r>
            <a:r>
              <a:rPr lang="en-US" altLang="zh-CN" sz="2800" dirty="0" smtClean="0"/>
              <a:t>12 Zodiacs</a:t>
            </a:r>
            <a:r>
              <a:rPr lang="zh-CN" altLang="en-US" sz="2800" dirty="0" smtClean="0"/>
              <a:t>”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5717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舞会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63610" y="5315585"/>
            <a:ext cx="1341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表姐</a:t>
            </a:r>
            <a:endParaRPr lang="zh-CN" altLang="en-US" sz="4000" b="1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4" name="图片 3" descr="14626947213680063997"/>
          <p:cNvPicPr>
            <a:picLocks noChangeAspect="1"/>
          </p:cNvPicPr>
          <p:nvPr/>
        </p:nvPicPr>
        <p:blipFill>
          <a:blip r:embed="rId1"/>
          <a:srcRect b="2524"/>
          <a:stretch>
            <a:fillRect/>
          </a:stretch>
        </p:blipFill>
        <p:spPr>
          <a:xfrm>
            <a:off x="894715" y="1813560"/>
            <a:ext cx="5147945" cy="3342005"/>
          </a:xfrm>
          <a:prstGeom prst="rect">
            <a:avLst/>
          </a:prstGeom>
        </p:spPr>
      </p:pic>
      <p:pic>
        <p:nvPicPr>
          <p:cNvPr id="5" name="图片 4" descr="family_shim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190" y="2397760"/>
            <a:ext cx="2376170" cy="2559050"/>
          </a:xfrm>
          <a:prstGeom prst="rect">
            <a:avLst/>
          </a:prstGeom>
        </p:spPr>
      </p:pic>
      <p:pic>
        <p:nvPicPr>
          <p:cNvPr id="10" name="图片 9" descr="yajirushi_kururi_dow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0000" flipV="1">
            <a:off x="9745345" y="2657475"/>
            <a:ext cx="532130" cy="78867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156700" y="3521710"/>
            <a:ext cx="2857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altLang="zh-CN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Older female cousin</a:t>
            </a:r>
            <a:endParaRPr lang="en-US" altLang="zh-CN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图片 16" descr="mark_arrow_dow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305" y="1364615"/>
            <a:ext cx="887095" cy="8743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4164" y="2194754"/>
            <a:ext cx="10515600" cy="1025525"/>
          </a:xfrm>
        </p:spPr>
        <p:txBody>
          <a:bodyPr/>
          <a:lstStyle/>
          <a:p>
            <a:r>
              <a:rPr kumimoji="1" lang="en-US" altLang="zh-CN" dirty="0" smtClean="0"/>
              <a:t>                          </a:t>
            </a:r>
            <a:r>
              <a:rPr kumimoji="1" lang="en-US" altLang="zh-CN" sz="5400" dirty="0" smtClean="0"/>
              <a:t>5.  </a:t>
            </a:r>
            <a:r>
              <a:rPr kumimoji="1" lang="zh-CN" altLang="en-US" sz="5400" dirty="0" smtClean="0"/>
              <a:t>还 </a:t>
            </a:r>
            <a:r>
              <a:rPr kumimoji="1" lang="en-US" altLang="zh-CN" sz="5400" dirty="0" smtClean="0"/>
              <a:t>still</a:t>
            </a:r>
            <a:endParaRPr kumimoji="1" lang="zh-CN" altLang="en-US" sz="5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399335"/>
            <a:ext cx="10515600" cy="1431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2800" dirty="0" smtClean="0"/>
              <a:t>                          还，</a:t>
            </a:r>
            <a:r>
              <a:rPr kumimoji="1" lang="en-US" altLang="zh-CN" sz="2800" dirty="0" smtClean="0"/>
              <a:t>as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adverb, can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mean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“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still</a:t>
            </a:r>
            <a:r>
              <a:rPr kumimoji="1" lang="en-US" altLang="zh-CN" sz="2800" dirty="0" smtClean="0"/>
              <a:t>”.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8076" y="5501544"/>
            <a:ext cx="5112314" cy="10542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sz="3600" dirty="0" smtClean="0"/>
              <a:t>上午十一点半了，他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</a:t>
            </a:r>
            <a:r>
              <a:rPr kumimoji="1" lang="zh-CN" altLang="en-US" sz="3600" dirty="0" smtClean="0"/>
              <a:t>在睡觉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654" y="1186303"/>
            <a:ext cx="1317280" cy="13007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42" y="2594060"/>
            <a:ext cx="4937472" cy="25113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40" y="2406005"/>
            <a:ext cx="4706969" cy="2788931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>
          <a:xfrm>
            <a:off x="6994394" y="5501544"/>
            <a:ext cx="4780736" cy="73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dirty="0" smtClean="0"/>
              <a:t>今天的作业，他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</a:t>
            </a:r>
            <a:r>
              <a:rPr kumimoji="1" lang="zh-CN" altLang="en-US" sz="3600" dirty="0" smtClean="0"/>
              <a:t>没写完。</a:t>
            </a:r>
            <a:endParaRPr kumimoji="1" lang="zh-CN" altLang="en-US" sz="3600" dirty="0"/>
          </a:p>
        </p:txBody>
      </p:sp>
      <p:sp>
        <p:nvSpPr>
          <p:cNvPr id="2" name="矩形 1"/>
          <p:cNvSpPr/>
          <p:nvPr/>
        </p:nvSpPr>
        <p:spPr>
          <a:xfrm>
            <a:off x="436597" y="347987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rgbClr val="4C0342"/>
                </a:solidFill>
                <a:cs typeface="+mj-cs"/>
              </a:rPr>
              <a:t>5.  </a:t>
            </a:r>
            <a:r>
              <a:rPr kumimoji="1" lang="zh-CN" altLang="en-US" sz="2800" dirty="0">
                <a:solidFill>
                  <a:srgbClr val="4C0342"/>
                </a:solidFill>
                <a:cs typeface="+mj-cs"/>
              </a:rPr>
              <a:t>还 </a:t>
            </a:r>
            <a:r>
              <a:rPr kumimoji="1" lang="en-US" altLang="zh-CN" sz="2800" dirty="0">
                <a:solidFill>
                  <a:srgbClr val="4C0342"/>
                </a:solidFill>
                <a:cs typeface="+mj-cs"/>
              </a:rPr>
              <a:t>still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5212853"/>
            <a:ext cx="6086764" cy="628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en-US" sz="3600" b="1" dirty="0" err="1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晚上十二点</a:t>
            </a:r>
            <a:r>
              <a:rPr kumimoji="1" lang="zh-CN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了，</a:t>
            </a:r>
            <a:r>
              <a:rPr kumimoji="1" lang="en-US" altLang="zh-CN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</a:t>
            </a:r>
            <a:r>
              <a:rPr kumimoji="1" lang="zh-CN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kumimoji="1" lang="zh-CN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577" y="1541552"/>
            <a:ext cx="4699072" cy="35009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35264" y="5063211"/>
            <a:ext cx="252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/>
              <a:t>他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</a:t>
            </a:r>
            <a:r>
              <a:rPr kumimoji="1" lang="zh-CN" altLang="en-US" sz="3600" dirty="0" smtClean="0"/>
              <a:t>没回家</a:t>
            </a:r>
            <a:endParaRPr kumimoji="1"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21" y="1680427"/>
            <a:ext cx="5664553" cy="2865338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>
          <a:xfrm>
            <a:off x="7259573" y="4609819"/>
            <a:ext cx="4524909" cy="15976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 smtClean="0"/>
              <a:t>                 </a:t>
            </a:r>
            <a:r>
              <a:rPr kumimoji="1" lang="en-US" altLang="zh-CN" dirty="0" err="1" smtClean="0"/>
              <a:t>zuì</a:t>
            </a:r>
            <a:endParaRPr kumimoji="1" lang="en-US" altLang="zh-CN" dirty="0" err="1" smtClean="0"/>
          </a:p>
          <a:p>
            <a:pPr marL="0" indent="0">
              <a:buNone/>
            </a:pPr>
            <a:r>
              <a:rPr kumimoji="1" lang="zh-CN" altLang="en-US" sz="3600" dirty="0" smtClean="0"/>
              <a:t>小吴喝醉</a:t>
            </a:r>
            <a:r>
              <a:rPr kumimoji="1" lang="en-US" altLang="zh-CN" sz="3600" dirty="0" smtClean="0"/>
              <a:t>(drunk)</a:t>
            </a:r>
            <a:r>
              <a:rPr kumimoji="1" lang="zh-CN" altLang="en-US" sz="3600" dirty="0" smtClean="0"/>
              <a:t>了，</a:t>
            </a:r>
            <a:endParaRPr kumimoji="1" lang="en-US" altLang="zh-CN" sz="3600" dirty="0" smtClean="0"/>
          </a:p>
          <a:p>
            <a:pPr marL="0" indent="0">
              <a:buNone/>
            </a:pPr>
            <a:r>
              <a:rPr kumimoji="1" lang="en-US" altLang="zh-CN" sz="3600" dirty="0" smtClean="0"/>
              <a:t>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7688786" y="5449599"/>
            <a:ext cx="224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他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</a:t>
            </a:r>
            <a:r>
              <a:rPr kumimoji="1" lang="zh-CN" altLang="en-US" sz="3600" dirty="0" smtClean="0"/>
              <a:t>要喝</a:t>
            </a:r>
            <a:endParaRPr kumimoji="1" lang="zh-CN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482778" y="423178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rgbClr val="4C0342"/>
                </a:solidFill>
                <a:cs typeface="+mj-cs"/>
              </a:rPr>
              <a:t>5.  </a:t>
            </a:r>
            <a:r>
              <a:rPr kumimoji="1" lang="zh-CN" altLang="en-US" sz="2800" dirty="0">
                <a:solidFill>
                  <a:srgbClr val="4C0342"/>
                </a:solidFill>
                <a:cs typeface="+mj-cs"/>
              </a:rPr>
              <a:t>还 </a:t>
            </a:r>
            <a:r>
              <a:rPr kumimoji="1" lang="en-US" altLang="zh-CN" sz="2800" dirty="0">
                <a:solidFill>
                  <a:srgbClr val="4C0342"/>
                </a:solidFill>
                <a:cs typeface="+mj-cs"/>
              </a:rPr>
              <a:t>still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15744" y="5123348"/>
            <a:ext cx="2751452" cy="487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CN" altLang="en-US" sz="3600" dirty="0" smtClean="0">
                <a:solidFill>
                  <a:srgbClr val="FF0000"/>
                </a:solidFill>
              </a:rPr>
              <a:t>还</a:t>
            </a:r>
            <a:r>
              <a:rPr kumimoji="1" lang="zh-CN" altLang="en-US" sz="3600" dirty="0" smtClean="0"/>
              <a:t>不想吃饭</a:t>
            </a:r>
            <a:endParaRPr kumimoji="1"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4274" y="962077"/>
            <a:ext cx="1349466" cy="34506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2096" y="1462356"/>
            <a:ext cx="1513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shòu</a:t>
            </a:r>
            <a:endParaRPr kumimoji="1" lang="en-US" altLang="zh-CN" sz="2000" dirty="0" smtClean="0"/>
          </a:p>
          <a:p>
            <a:r>
              <a:rPr kumimoji="1" lang="zh-CN" altLang="en-US" sz="2400" dirty="0" smtClean="0"/>
              <a:t>瘦 </a:t>
            </a:r>
            <a:r>
              <a:rPr kumimoji="1" lang="en-US" altLang="zh-CN" sz="2400" dirty="0" smtClean="0"/>
              <a:t>thin</a:t>
            </a:r>
            <a:endParaRPr kumimoji="1" lang="en-US" altLang="zh-CN" sz="24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63" y="2490604"/>
            <a:ext cx="1807169" cy="1624530"/>
          </a:xfrm>
          <a:prstGeom prst="rect">
            <a:avLst/>
          </a:prstGeom>
        </p:spPr>
      </p:pic>
      <p:sp>
        <p:nvSpPr>
          <p:cNvPr id="8" name="乘 7"/>
          <p:cNvSpPr/>
          <p:nvPr/>
        </p:nvSpPr>
        <p:spPr>
          <a:xfrm>
            <a:off x="4002529" y="3168437"/>
            <a:ext cx="1372663" cy="135973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内容占位符 2"/>
          <p:cNvSpPr txBox="1"/>
          <p:nvPr/>
        </p:nvSpPr>
        <p:spPr>
          <a:xfrm>
            <a:off x="212436" y="5197762"/>
            <a:ext cx="5924721" cy="628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dirty="0" smtClean="0"/>
              <a:t>他太瘦了，</a:t>
            </a:r>
            <a:r>
              <a:rPr kumimoji="1" lang="en-US" altLang="zh-CN" sz="3600" dirty="0" smtClean="0"/>
              <a:t>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2" y="2014644"/>
            <a:ext cx="4261355" cy="28274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691" y="871207"/>
            <a:ext cx="1920169" cy="2477018"/>
          </a:xfrm>
          <a:prstGeom prst="rect">
            <a:avLst/>
          </a:prstGeom>
        </p:spPr>
      </p:pic>
      <p:sp>
        <p:nvSpPr>
          <p:cNvPr id="14" name="内容占位符 2"/>
          <p:cNvSpPr txBox="1"/>
          <p:nvPr/>
        </p:nvSpPr>
        <p:spPr>
          <a:xfrm>
            <a:off x="6137157" y="5176472"/>
            <a:ext cx="6139535" cy="628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dirty="0" smtClean="0"/>
              <a:t>时间到了，</a:t>
            </a:r>
            <a:r>
              <a:rPr kumimoji="1" lang="en-US" altLang="zh-CN" sz="3600" dirty="0" smtClean="0"/>
              <a:t>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15" name="内容占位符 2"/>
          <p:cNvSpPr txBox="1"/>
          <p:nvPr/>
        </p:nvSpPr>
        <p:spPr>
          <a:xfrm>
            <a:off x="8466902" y="5084496"/>
            <a:ext cx="2598261" cy="487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3600" dirty="0" smtClean="0"/>
              <a:t>他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还</a:t>
            </a:r>
            <a:r>
              <a:rPr kumimoji="1" lang="zh-CN" altLang="en-US" sz="3600" dirty="0" smtClean="0"/>
              <a:t>在路上</a:t>
            </a:r>
            <a:endParaRPr kumimoji="1" lang="zh-CN" altLang="en-US" sz="3600" dirty="0"/>
          </a:p>
        </p:txBody>
      </p:sp>
      <p:sp>
        <p:nvSpPr>
          <p:cNvPr id="13" name="矩形 12"/>
          <p:cNvSpPr/>
          <p:nvPr/>
        </p:nvSpPr>
        <p:spPr>
          <a:xfrm>
            <a:off x="436597" y="347987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rgbClr val="4C0342"/>
                </a:solidFill>
                <a:cs typeface="+mj-cs"/>
              </a:rPr>
              <a:t>5.  </a:t>
            </a:r>
            <a:r>
              <a:rPr kumimoji="1" lang="zh-CN" altLang="en-US" sz="2800" dirty="0">
                <a:solidFill>
                  <a:srgbClr val="4C0342"/>
                </a:solidFill>
                <a:cs typeface="+mj-cs"/>
              </a:rPr>
              <a:t>还 </a:t>
            </a:r>
            <a:r>
              <a:rPr kumimoji="1" lang="en-US" altLang="zh-CN" sz="2800" dirty="0">
                <a:solidFill>
                  <a:srgbClr val="4C0342"/>
                </a:solidFill>
                <a:cs typeface="+mj-cs"/>
              </a:rPr>
              <a:t>still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0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84950"/>
            <a:ext cx="10515600" cy="1025525"/>
          </a:xfrm>
        </p:spPr>
        <p:txBody>
          <a:bodyPr/>
          <a:lstStyle/>
          <a:p>
            <a:r>
              <a:rPr kumimoji="1" lang="en-US" altLang="zh-CN" dirty="0" smtClean="0"/>
              <a:t>          6. </a:t>
            </a:r>
            <a:r>
              <a:rPr kumimoji="1" lang="zh-CN" altLang="en-US" dirty="0" smtClean="0"/>
              <a:t>又</a:t>
            </a:r>
            <a:r>
              <a:rPr kumimoji="1" lang="en-US" altLang="zh-CN" dirty="0" smtClean="0"/>
              <a:t>…</a:t>
            </a:r>
            <a:r>
              <a:rPr kumimoji="1" lang="zh-CN" altLang="en-US" dirty="0" smtClean="0"/>
              <a:t>又</a:t>
            </a:r>
            <a:r>
              <a:rPr kumimoji="1" lang="en-US" altLang="zh-CN" dirty="0" smtClean="0"/>
              <a:t>…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both…and…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437819"/>
            <a:ext cx="10515600" cy="2739144"/>
          </a:xfrm>
        </p:spPr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two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adjectives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used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structure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either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both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positive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both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negative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meaning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5855" y="5057094"/>
            <a:ext cx="5399832" cy="840647"/>
          </a:xfrm>
        </p:spPr>
        <p:txBody>
          <a:bodyPr>
            <a:normAutofit fontScale="77500" lnSpcReduction="20000"/>
          </a:bodyPr>
          <a:lstStyle/>
          <a:p>
            <a:endParaRPr kumimoji="1" lang="en-US" altLang="zh-CN" dirty="0" smtClean="0"/>
          </a:p>
          <a:p>
            <a:pPr marL="0" indent="0">
              <a:buNone/>
            </a:pPr>
            <a:r>
              <a:rPr kumimoji="1" lang="zh-CN" altLang="en-US" sz="4600" dirty="0" smtClean="0"/>
              <a:t>这个西瓜，</a:t>
            </a:r>
            <a:r>
              <a:rPr kumimoji="1" lang="zh-CN" altLang="en-US" sz="4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4600" dirty="0" smtClean="0"/>
              <a:t>大</a:t>
            </a:r>
            <a:r>
              <a:rPr kumimoji="1" lang="zh-CN" altLang="en-US" sz="4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4600" dirty="0" smtClean="0"/>
              <a:t>甜</a:t>
            </a:r>
            <a:r>
              <a:rPr kumimoji="1" lang="zh-CN" altLang="zh-CN" sz="4600" dirty="0"/>
              <a:t>。</a:t>
            </a:r>
            <a:endParaRPr kumimoji="1" lang="zh-CN" altLang="en-US" sz="4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752" y="1295595"/>
            <a:ext cx="4479543" cy="3566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127" y="532124"/>
            <a:ext cx="2487583" cy="4226947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>
          <a:xfrm>
            <a:off x="6637863" y="4802018"/>
            <a:ext cx="5080110" cy="1350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en-US" altLang="zh-CN" dirty="0" smtClean="0"/>
          </a:p>
          <a:p>
            <a:pPr marL="0" indent="0">
              <a:buNone/>
            </a:pPr>
            <a:r>
              <a:rPr kumimoji="1" lang="zh-CN" altLang="en-US" sz="3900" dirty="0" smtClean="0"/>
              <a:t>这个生日蛋糕，</a:t>
            </a:r>
            <a:r>
              <a:rPr kumimoji="1" lang="zh-CN" altLang="en-US" sz="39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900" dirty="0" smtClean="0"/>
              <a:t>漂亮</a:t>
            </a:r>
            <a:endParaRPr kumimoji="1" lang="en-US" altLang="zh-CN" sz="3900" dirty="0" smtClean="0"/>
          </a:p>
          <a:p>
            <a:pPr marL="0" indent="0">
              <a:buNone/>
            </a:pPr>
            <a:r>
              <a:rPr kumimoji="1" lang="zh-CN" altLang="en-US" sz="39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900" dirty="0" smtClean="0"/>
              <a:t>好吃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71428" y="524059"/>
            <a:ext cx="5127108" cy="784366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6. 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（</a:t>
            </a:r>
            <a:r>
              <a:rPr kumimoji="1" lang="en-US" altLang="zh-CN" sz="3200" dirty="0" smtClean="0"/>
              <a:t>both…and…</a:t>
            </a:r>
            <a:r>
              <a:rPr kumimoji="1" lang="zh-CN" altLang="en-US" sz="3200" dirty="0" smtClean="0"/>
              <a:t>）</a:t>
            </a:r>
            <a:endParaRPr kumimoji="1" lang="zh-CN" altLang="en-US" sz="3200" dirty="0"/>
          </a:p>
        </p:txBody>
      </p:sp>
      <p:sp>
        <p:nvSpPr>
          <p:cNvPr id="2" name="文字方塊 1"/>
          <p:cNvSpPr txBox="1"/>
          <p:nvPr/>
        </p:nvSpPr>
        <p:spPr>
          <a:xfrm rot="657855">
            <a:off x="4743357" y="1933793"/>
            <a:ext cx="286466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Both positive</a:t>
            </a:r>
            <a:r>
              <a:rPr lang="en-US" altLang="zh-HK" sz="3200" dirty="0" smtClean="0">
                <a:sym typeface="Wingdings" panose="05000000000000000000" pitchFamily="2" charset="2"/>
              </a:rPr>
              <a:t>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1428" y="5561581"/>
            <a:ext cx="5487169" cy="833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CN" altLang="en-US" sz="3600" dirty="0" smtClean="0"/>
              <a:t>这件衣服，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贵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不好看。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866" y="1649153"/>
            <a:ext cx="4065839" cy="31945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000" y="1417563"/>
            <a:ext cx="3027554" cy="35071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071" y="3479554"/>
            <a:ext cx="1555729" cy="1754141"/>
          </a:xfrm>
          <a:prstGeom prst="rect">
            <a:avLst/>
          </a:prstGeom>
        </p:spPr>
      </p:pic>
      <p:sp>
        <p:nvSpPr>
          <p:cNvPr id="8" name="内容占位符 2"/>
          <p:cNvSpPr txBox="1"/>
          <p:nvPr/>
        </p:nvSpPr>
        <p:spPr>
          <a:xfrm>
            <a:off x="7261000" y="5521312"/>
            <a:ext cx="4077958" cy="83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dirty="0" smtClean="0"/>
              <a:t>他长得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胖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矮。</a:t>
            </a:r>
            <a:endParaRPr kumimoji="1" lang="zh-CN" altLang="en-US" sz="36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71428" y="524059"/>
            <a:ext cx="5127108" cy="784366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6. 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（</a:t>
            </a:r>
            <a:r>
              <a:rPr kumimoji="1" lang="en-US" altLang="zh-CN" sz="3200" dirty="0" smtClean="0"/>
              <a:t>both…and…</a:t>
            </a:r>
            <a:r>
              <a:rPr kumimoji="1" lang="zh-CN" altLang="en-US" sz="3200" dirty="0" smtClean="0"/>
              <a:t>）</a:t>
            </a:r>
            <a:endParaRPr kumimoji="1" lang="zh-CN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 rot="21147055">
            <a:off x="4913054" y="1613756"/>
            <a:ext cx="301415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Both negative</a:t>
            </a:r>
            <a:r>
              <a:rPr lang="en-US" altLang="zh-HK" sz="3200" dirty="0" smtClean="0">
                <a:sym typeface="Wingdings" panose="05000000000000000000" pitchFamily="2" charset="2"/>
              </a:rPr>
              <a:t>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1029" y="5387627"/>
            <a:ext cx="4967880" cy="891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CN" altLang="en-US" sz="3600" dirty="0" smtClean="0"/>
              <a:t>她长得</a:t>
            </a:r>
            <a:r>
              <a:rPr kumimoji="1" lang="en-US" altLang="zh-CN" sz="3600" dirty="0" smtClean="0"/>
              <a:t>____________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574" y="1284141"/>
            <a:ext cx="2651235" cy="384249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51531" y="1757393"/>
            <a:ext cx="55163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高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4424329" y="2717937"/>
            <a:ext cx="796919" cy="463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漂亮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2435610" y="5244991"/>
            <a:ext cx="302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高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漂亮</a:t>
            </a:r>
            <a:endParaRPr kumimoji="1" lang="zh-CN" altLang="en-US" sz="3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49" y="1690478"/>
            <a:ext cx="4259934" cy="28086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864298" y="1909793"/>
            <a:ext cx="55163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快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10888412" y="2908820"/>
            <a:ext cx="86260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舒服</a:t>
            </a:r>
            <a:endParaRPr kumimoji="1" lang="zh-CN" altLang="en-US" sz="2400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6122048" y="5400454"/>
            <a:ext cx="5044716" cy="851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dirty="0" smtClean="0"/>
              <a:t>坐地铁</a:t>
            </a:r>
            <a:r>
              <a:rPr kumimoji="1" lang="en-US" altLang="zh-CN" sz="3600" dirty="0" smtClean="0"/>
              <a:t>____________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734621" y="5244991"/>
            <a:ext cx="298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快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舒服</a:t>
            </a:r>
            <a:endParaRPr kumimoji="1" lang="zh-CN" altLang="en-US" sz="3600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71428" y="524059"/>
            <a:ext cx="5127108" cy="784366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6. 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（</a:t>
            </a:r>
            <a:r>
              <a:rPr kumimoji="1" lang="en-US" altLang="zh-CN" sz="3200" dirty="0" smtClean="0"/>
              <a:t>both…and…</a:t>
            </a:r>
            <a:r>
              <a:rPr kumimoji="1" lang="zh-CN" altLang="en-US" sz="3200" dirty="0" smtClean="0"/>
              <a:t>）</a:t>
            </a:r>
            <a:endParaRPr kumimoji="1" lang="zh-CN" altLang="en-US" sz="3200" dirty="0"/>
          </a:p>
        </p:txBody>
      </p:sp>
      <p:sp>
        <p:nvSpPr>
          <p:cNvPr id="14" name="文字方塊 13"/>
          <p:cNvSpPr txBox="1"/>
          <p:nvPr/>
        </p:nvSpPr>
        <p:spPr>
          <a:xfrm rot="657855">
            <a:off x="3978125" y="4062098"/>
            <a:ext cx="29649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Both positive</a:t>
            </a:r>
            <a:r>
              <a:rPr lang="en-US" altLang="zh-HK" sz="3200" dirty="0" smtClean="0">
                <a:sym typeface="Wingdings" panose="05000000000000000000" pitchFamily="2" charset="2"/>
              </a:rPr>
              <a:t>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871" y="5184916"/>
            <a:ext cx="5735854" cy="1020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3600" dirty="0" smtClean="0"/>
              <a:t>去俄罗斯，</a:t>
            </a:r>
            <a:r>
              <a:rPr kumimoji="1" lang="en-US" altLang="zh-CN" sz="3600" dirty="0" smtClean="0"/>
              <a:t>____________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548" y="1381534"/>
            <a:ext cx="4254500" cy="3060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80027" y="5081832"/>
            <a:ext cx="349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远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没意思</a:t>
            </a: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5333663" y="2450219"/>
            <a:ext cx="55163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远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5314412" y="3538741"/>
            <a:ext cx="122026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没意思</a:t>
            </a:r>
            <a:endParaRPr kumimoji="1" lang="zh-CN" altLang="en-US" sz="2400" dirty="0"/>
          </a:p>
        </p:txBody>
      </p:sp>
      <p:pic>
        <p:nvPicPr>
          <p:cNvPr id="9" name="图片 8" descr="NCI_iced_te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5455" y="1604333"/>
            <a:ext cx="1664477" cy="285379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10413" y="2514158"/>
            <a:ext cx="55163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贵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066595" y="3408484"/>
            <a:ext cx="156444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不好喝</a:t>
            </a:r>
            <a:endParaRPr kumimoji="1" lang="zh-CN" altLang="en-US" sz="2400" dirty="0"/>
          </a:p>
        </p:txBody>
      </p:sp>
      <p:sp>
        <p:nvSpPr>
          <p:cNvPr id="12" name="内容占位符 2"/>
          <p:cNvSpPr txBox="1"/>
          <p:nvPr/>
        </p:nvSpPr>
        <p:spPr>
          <a:xfrm>
            <a:off x="8085455" y="5048701"/>
            <a:ext cx="3475670" cy="1020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dirty="0" smtClean="0"/>
              <a:t>这杯冰茶，</a:t>
            </a:r>
            <a:endParaRPr kumimoji="1" lang="en-US" altLang="zh-CN" sz="3600" dirty="0" smtClean="0"/>
          </a:p>
          <a:p>
            <a:pPr marL="0" indent="0">
              <a:buNone/>
            </a:pPr>
            <a:r>
              <a:rPr kumimoji="1" lang="en-US" altLang="zh-CN" sz="3600" dirty="0" smtClean="0"/>
              <a:t>____________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221865" y="5544607"/>
            <a:ext cx="305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贵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又</a:t>
            </a:r>
            <a:r>
              <a:rPr kumimoji="1" lang="zh-CN" altLang="en-US" sz="3600" dirty="0" smtClean="0"/>
              <a:t>不好喝</a:t>
            </a:r>
            <a:endParaRPr kumimoji="1" lang="zh-CN" altLang="en-US" sz="3600" dirty="0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71428" y="524059"/>
            <a:ext cx="5127108" cy="784366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6. 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（</a:t>
            </a:r>
            <a:r>
              <a:rPr kumimoji="1" lang="en-US" altLang="zh-CN" sz="3200" dirty="0" smtClean="0"/>
              <a:t>both…and…</a:t>
            </a:r>
            <a:r>
              <a:rPr kumimoji="1" lang="zh-CN" altLang="en-US" sz="3200" dirty="0" smtClean="0"/>
              <a:t>）</a:t>
            </a:r>
            <a:endParaRPr kumimoji="1" lang="zh-CN" altLang="en-US" sz="3200" dirty="0"/>
          </a:p>
        </p:txBody>
      </p:sp>
      <p:sp>
        <p:nvSpPr>
          <p:cNvPr id="15" name="文字方塊 14"/>
          <p:cNvSpPr txBox="1"/>
          <p:nvPr/>
        </p:nvSpPr>
        <p:spPr>
          <a:xfrm rot="21147055">
            <a:off x="5182850" y="1267926"/>
            <a:ext cx="305902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Both negative</a:t>
            </a:r>
            <a:r>
              <a:rPr lang="en-US" altLang="zh-HK" sz="3200" dirty="0" smtClean="0">
                <a:sym typeface="Wingdings" panose="05000000000000000000" pitchFamily="2" charset="2"/>
              </a:rPr>
              <a:t>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6398" y="222574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en-US" sz="3200" dirty="0" smtClean="0"/>
              <a:t>坐</a:t>
            </a:r>
            <a:r>
              <a:rPr kumimoji="1" lang="zh-CN" altLang="en-US" sz="3200" dirty="0" smtClean="0"/>
              <a:t>公共汽车，又便宜又麻烦。</a:t>
            </a:r>
            <a:endParaRPr kumimoji="1" lang="en-US" altLang="zh-CN" sz="3200" dirty="0" smtClean="0"/>
          </a:p>
          <a:p>
            <a:pPr>
              <a:lnSpc>
                <a:spcPct val="150000"/>
              </a:lnSpc>
            </a:pPr>
            <a:r>
              <a:rPr kumimoji="1" lang="zh-CN" altLang="en-US" sz="3200" dirty="0" smtClean="0"/>
              <a:t>哥哥长得又高又帅。</a:t>
            </a:r>
            <a:endParaRPr kumimoji="1" lang="en-US" altLang="zh-CN" sz="3200" dirty="0" smtClean="0"/>
          </a:p>
          <a:p>
            <a:pPr>
              <a:lnSpc>
                <a:spcPct val="150000"/>
              </a:lnSpc>
            </a:pPr>
            <a:r>
              <a:rPr kumimoji="1" lang="zh-CN" altLang="en-US" sz="3200" dirty="0" smtClean="0"/>
              <a:t>这台电脑又旧又漂亮。</a:t>
            </a:r>
            <a:endParaRPr kumimoji="1" lang="en-US" altLang="zh-CN" sz="3200" dirty="0" smtClean="0"/>
          </a:p>
          <a:p>
            <a:pPr>
              <a:lnSpc>
                <a:spcPct val="150000"/>
              </a:lnSpc>
            </a:pPr>
            <a:r>
              <a:rPr kumimoji="1" lang="zh-CN" altLang="en-US" sz="3200" dirty="0" smtClean="0"/>
              <a:t>妈妈煮得饭又好吃又健康。</a:t>
            </a:r>
            <a:endParaRPr kumimoji="1"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960401" y="1281030"/>
            <a:ext cx="4587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判断题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True / False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63795" y="3422470"/>
            <a:ext cx="251460" cy="251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38381" y="5089028"/>
            <a:ext cx="251460" cy="251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乘号 9"/>
          <p:cNvSpPr/>
          <p:nvPr/>
        </p:nvSpPr>
        <p:spPr>
          <a:xfrm>
            <a:off x="378691" y="4124557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乘号 9"/>
          <p:cNvSpPr/>
          <p:nvPr/>
        </p:nvSpPr>
        <p:spPr>
          <a:xfrm>
            <a:off x="346718" y="2337749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755441" y="3601059"/>
            <a:ext cx="4911595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zh-CN" altLang="en-US" dirty="0"/>
              <a:t> </a:t>
            </a:r>
            <a:r>
              <a:rPr kumimoji="1" lang="en-US" altLang="zh-CN" sz="3200" dirty="0" smtClean="0"/>
              <a:t>Both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/>
              <a:t>positive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both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negative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in</a:t>
            </a:r>
            <a:r>
              <a:rPr kumimoji="1" lang="zh-CN" altLang="en-US" sz="3200" dirty="0"/>
              <a:t> </a:t>
            </a:r>
            <a:r>
              <a:rPr kumimoji="1" lang="en-US" altLang="zh-CN" sz="3200" dirty="0" smtClean="0"/>
              <a:t>meaning</a:t>
            </a:r>
            <a:r>
              <a:rPr kumimoji="1" lang="zh-CN" altLang="en-US" sz="3200" dirty="0"/>
              <a:t>.</a:t>
            </a:r>
            <a:endParaRPr lang="zh-CN" altLang="en-US" sz="32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27864" y="320296"/>
            <a:ext cx="5127108" cy="784366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6. 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又</a:t>
            </a:r>
            <a:r>
              <a:rPr kumimoji="1" lang="en-US" altLang="zh-CN" sz="3200" dirty="0" smtClean="0"/>
              <a:t>…</a:t>
            </a:r>
            <a:r>
              <a:rPr kumimoji="1" lang="zh-CN" altLang="en-US" sz="3200" dirty="0" smtClean="0"/>
              <a:t>（</a:t>
            </a:r>
            <a:r>
              <a:rPr kumimoji="1" lang="en-US" altLang="zh-CN" sz="3200" dirty="0" smtClean="0"/>
              <a:t>both…and…</a:t>
            </a:r>
            <a:r>
              <a:rPr kumimoji="1" lang="zh-CN" altLang="en-US" sz="3200" dirty="0" smtClean="0"/>
              <a:t>）</a:t>
            </a:r>
            <a:endParaRPr kumimoji="1"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5717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中学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47330" y="5315585"/>
            <a:ext cx="2080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___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</a:rPr>
              <a:t>礼物</a:t>
            </a:r>
            <a:endParaRPr lang="zh-CN" altLang="en-US" sz="4000">
              <a:solidFill>
                <a:sysClr val="windowText" lastClr="000000"/>
              </a:solidFill>
            </a:endParaRPr>
          </a:p>
        </p:txBody>
      </p:sp>
      <p:pic>
        <p:nvPicPr>
          <p:cNvPr id="3" name="图片 2" descr="01"/>
          <p:cNvPicPr>
            <a:picLocks noChangeAspect="1"/>
          </p:cNvPicPr>
          <p:nvPr/>
        </p:nvPicPr>
        <p:blipFill>
          <a:blip r:embed="rId1"/>
          <a:srcRect b="7551"/>
          <a:stretch>
            <a:fillRect/>
          </a:stretch>
        </p:blipFill>
        <p:spPr>
          <a:xfrm>
            <a:off x="1095375" y="1767205"/>
            <a:ext cx="4949190" cy="3432810"/>
          </a:xfrm>
          <a:prstGeom prst="rect">
            <a:avLst/>
          </a:prstGeom>
        </p:spPr>
      </p:pic>
      <p:pic>
        <p:nvPicPr>
          <p:cNvPr id="4" name="图片 3" descr="christmas_santa_gir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595" y="2115185"/>
            <a:ext cx="3173730" cy="27374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73390" y="5315585"/>
            <a:ext cx="9213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送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r>
              <a:rPr lang="en-US" altLang="zh-CN" dirty="0" smtClean="0"/>
              <a:t>Summary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854545" y="714334"/>
            <a:ext cx="68995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u="sng" dirty="0" smtClean="0"/>
              <a:t>生词</a:t>
            </a:r>
            <a:r>
              <a:rPr lang="en-US" altLang="zh-CN" sz="3200" u="sng" dirty="0" smtClean="0"/>
              <a:t>Vocabulary</a:t>
            </a:r>
            <a:endParaRPr lang="en-US" altLang="zh-CN" sz="3200" u="sng" dirty="0" smtClean="0"/>
          </a:p>
          <a:p>
            <a:endParaRPr lang="en-US" altLang="zh-HK" sz="2400" dirty="0"/>
          </a:p>
          <a:p>
            <a:r>
              <a:rPr lang="zh-CN" altLang="en-US" sz="3200" u="sng" dirty="0" smtClean="0"/>
              <a:t>语法</a:t>
            </a:r>
            <a:r>
              <a:rPr lang="en-US" altLang="zh-CN" sz="3200" u="sng" dirty="0" smtClean="0"/>
              <a:t>Grammar</a:t>
            </a:r>
            <a:endParaRPr lang="en-US" altLang="zh-CN" sz="3200" u="sng" dirty="0" smtClean="0"/>
          </a:p>
          <a:p>
            <a:endParaRPr lang="zh-HK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854545" y="2379468"/>
            <a:ext cx="69028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zh-HK" altLang="en-US" sz="2800" b="1" dirty="0" smtClean="0">
                <a:solidFill>
                  <a:srgbClr val="C00000"/>
                </a:solidFill>
              </a:rPr>
              <a:t>呢</a:t>
            </a:r>
            <a:r>
              <a:rPr lang="zh-HK" altLang="en-US" sz="2800" dirty="0" smtClean="0">
                <a:solidFill>
                  <a:schemeClr val="tx2"/>
                </a:solidFill>
              </a:rPr>
              <a:t> </a:t>
            </a:r>
            <a:r>
              <a:rPr lang="en-US" altLang="zh-HK" sz="2800" dirty="0">
                <a:solidFill>
                  <a:schemeClr val="tx2"/>
                </a:solidFill>
              </a:rPr>
              <a:t>(ne) indicating an action in </a:t>
            </a:r>
            <a:r>
              <a:rPr lang="en-US" altLang="zh-HK" sz="2800" dirty="0" smtClean="0">
                <a:solidFill>
                  <a:schemeClr val="tx2"/>
                </a:solidFill>
              </a:rPr>
              <a:t>Progress</a:t>
            </a:r>
            <a:endParaRPr lang="en-US" altLang="zh-HK" sz="2800" dirty="0" smtClean="0">
              <a:solidFill>
                <a:schemeClr val="tx2"/>
              </a:solidFill>
            </a:endParaRPr>
          </a:p>
          <a:p>
            <a:r>
              <a:rPr lang="en-US" altLang="zh-HK" sz="2800" dirty="0" smtClean="0">
                <a:solidFill>
                  <a:schemeClr val="tx2"/>
                </a:solidFill>
              </a:rPr>
              <a:t> 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4545" y="2967290"/>
            <a:ext cx="7712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r>
              <a:rPr lang="en-US" altLang="zh-TW" sz="2800" dirty="0" smtClean="0">
                <a:solidFill>
                  <a:schemeClr val="tx2"/>
                </a:solidFill>
              </a:rPr>
              <a:t>V</a:t>
            </a:r>
            <a:r>
              <a:rPr lang="en-US" altLang="zh-HK" sz="2800" dirty="0" smtClean="0">
                <a:solidFill>
                  <a:schemeClr val="tx2"/>
                </a:solidFill>
              </a:rPr>
              <a:t>erbal </a:t>
            </a:r>
            <a:r>
              <a:rPr lang="en-US" altLang="zh-HK" sz="2800" dirty="0">
                <a:solidFill>
                  <a:schemeClr val="tx2"/>
                </a:solidFill>
              </a:rPr>
              <a:t>Phrases and </a:t>
            </a:r>
            <a:r>
              <a:rPr lang="en-US" altLang="zh-TW" sz="2800" dirty="0">
                <a:solidFill>
                  <a:schemeClr val="tx2"/>
                </a:solidFill>
              </a:rPr>
              <a:t>S</a:t>
            </a:r>
            <a:r>
              <a:rPr lang="en-US" altLang="zh-HK" sz="2800" dirty="0">
                <a:solidFill>
                  <a:schemeClr val="tx2"/>
                </a:solidFill>
              </a:rPr>
              <a:t>ubject-Predicate   </a:t>
            </a:r>
            <a:endParaRPr lang="en-US" altLang="zh-HK" sz="2800" dirty="0">
              <a:solidFill>
                <a:schemeClr val="tx2"/>
              </a:solidFill>
            </a:endParaRPr>
          </a:p>
          <a:p>
            <a:r>
              <a:rPr lang="en-US" altLang="zh-HK" sz="2800" dirty="0">
                <a:solidFill>
                  <a:schemeClr val="tx2"/>
                </a:solidFill>
              </a:rPr>
              <a:t>    </a:t>
            </a:r>
            <a:r>
              <a:rPr lang="en-US" altLang="zh-HK" sz="2800" dirty="0" smtClean="0">
                <a:solidFill>
                  <a:schemeClr val="tx2"/>
                </a:solidFill>
              </a:rPr>
              <a:t> Phrases </a:t>
            </a:r>
            <a:r>
              <a:rPr lang="en-US" altLang="zh-TW" sz="2800" dirty="0">
                <a:solidFill>
                  <a:schemeClr val="tx2"/>
                </a:solidFill>
              </a:rPr>
              <a:t>U</a:t>
            </a:r>
            <a:r>
              <a:rPr lang="en-US" altLang="zh-HK" sz="2800" dirty="0">
                <a:solidFill>
                  <a:schemeClr val="tx2"/>
                </a:solidFill>
              </a:rPr>
              <a:t>sed as </a:t>
            </a:r>
            <a:r>
              <a:rPr lang="en-US" altLang="zh-TW" sz="2800" dirty="0" smtClean="0">
                <a:solidFill>
                  <a:schemeClr val="tx2"/>
                </a:solidFill>
              </a:rPr>
              <a:t>A</a:t>
            </a:r>
            <a:r>
              <a:rPr lang="en-US" altLang="zh-HK" sz="2800" dirty="0" smtClean="0">
                <a:solidFill>
                  <a:schemeClr val="tx2"/>
                </a:solidFill>
              </a:rPr>
              <a:t>ttributives ( 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的</a:t>
            </a:r>
            <a:r>
              <a:rPr lang="en-US" altLang="zh-HK" sz="2800" dirty="0" smtClean="0">
                <a:solidFill>
                  <a:schemeClr val="tx2"/>
                </a:solidFill>
              </a:rPr>
              <a:t> )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54545" y="3858873"/>
            <a:ext cx="2975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>
                <a:solidFill>
                  <a:schemeClr val="tx2"/>
                </a:solidFill>
              </a:rPr>
              <a:t>3. </a:t>
            </a:r>
            <a:r>
              <a:rPr lang="en-US" altLang="zh-HK" sz="2800" dirty="0" smtClean="0">
                <a:solidFill>
                  <a:schemeClr val="tx2"/>
                </a:solidFill>
              </a:rPr>
              <a:t> </a:t>
            </a:r>
            <a:r>
              <a:rPr lang="en-US" altLang="zh-HK" sz="2800" b="1" dirty="0" smtClean="0">
                <a:solidFill>
                  <a:srgbClr val="C00000"/>
                </a:solidFill>
              </a:rPr>
              <a:t>Time</a:t>
            </a:r>
            <a:r>
              <a:rPr lang="en-US" altLang="zh-HK" sz="2800" dirty="0" smtClean="0">
                <a:solidFill>
                  <a:schemeClr val="tx2"/>
                </a:solidFill>
              </a:rPr>
              <a:t> </a:t>
            </a:r>
            <a:r>
              <a:rPr lang="en-US" altLang="zh-HK" sz="2800" dirty="0">
                <a:solidFill>
                  <a:schemeClr val="tx2"/>
                </a:solidFill>
              </a:rPr>
              <a:t>D</a:t>
            </a:r>
            <a:r>
              <a:rPr lang="en-US" altLang="zh-HK" sz="2800" dirty="0" smtClean="0">
                <a:solidFill>
                  <a:schemeClr val="tx2"/>
                </a:solidFill>
              </a:rPr>
              <a:t>uration</a:t>
            </a:r>
            <a:endParaRPr lang="en-US" altLang="zh-HK" sz="2800" dirty="0">
              <a:solidFill>
                <a:schemeClr val="tx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54545" y="4360413"/>
            <a:ext cx="4657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</a:rPr>
              <a:t>4. </a:t>
            </a:r>
            <a:r>
              <a:rPr kumimoji="1" lang="en-US" altLang="zh-CN" sz="2800" dirty="0" smtClean="0">
                <a:solidFill>
                  <a:schemeClr val="tx2"/>
                </a:solidFill>
              </a:rPr>
              <a:t> Sentences</a:t>
            </a:r>
            <a:r>
              <a:rPr kumimoji="1" lang="zh-CN" altLang="en-US" sz="2800" dirty="0" smtClean="0">
                <a:solidFill>
                  <a:schemeClr val="tx2"/>
                </a:solidFill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</a:rPr>
              <a:t>with</a:t>
            </a:r>
            <a:r>
              <a:rPr kumimoji="1" lang="zh-CN" altLang="en-US" sz="2800" dirty="0">
                <a:solidFill>
                  <a:schemeClr val="tx2"/>
                </a:solidFill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</a:rPr>
              <a:t>是</a:t>
            </a:r>
            <a:r>
              <a:rPr kumimoji="1" lang="en-US" altLang="zh-CN" sz="2800" b="1" dirty="0">
                <a:solidFill>
                  <a:srgbClr val="C00000"/>
                </a:solidFill>
              </a:rPr>
              <a:t>……</a:t>
            </a:r>
            <a:r>
              <a:rPr kumimoji="1" lang="zh-CN" altLang="en-US" sz="2800" b="1" dirty="0">
                <a:solidFill>
                  <a:srgbClr val="C00000"/>
                </a:solidFill>
              </a:rPr>
              <a:t>的</a:t>
            </a:r>
            <a:endParaRPr lang="zh-HK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54545" y="4998709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</a:rPr>
              <a:t>5.  </a:t>
            </a:r>
            <a:r>
              <a:rPr kumimoji="1" lang="zh-CN" altLang="en-US" sz="2800" b="1" dirty="0">
                <a:solidFill>
                  <a:srgbClr val="C00000"/>
                </a:solidFill>
              </a:rPr>
              <a:t>还</a:t>
            </a:r>
            <a:r>
              <a:rPr kumimoji="1" lang="zh-CN" altLang="en-US" sz="2800" dirty="0">
                <a:solidFill>
                  <a:schemeClr val="tx2"/>
                </a:solidFill>
              </a:rPr>
              <a:t> </a:t>
            </a:r>
            <a:r>
              <a:rPr kumimoji="1" lang="en-US" altLang="zh-CN" sz="2800" dirty="0">
                <a:solidFill>
                  <a:schemeClr val="tx2"/>
                </a:solidFill>
              </a:rPr>
              <a:t>still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54545" y="5593646"/>
            <a:ext cx="485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</a:rPr>
              <a:t>6. </a:t>
            </a:r>
            <a:r>
              <a:rPr kumimoji="1" lang="en-US" altLang="zh-CN" sz="2800" dirty="0" smtClean="0">
                <a:solidFill>
                  <a:schemeClr val="tx2"/>
                </a:solidFill>
              </a:rPr>
              <a:t> </a:t>
            </a:r>
            <a:r>
              <a:rPr kumimoji="1" lang="zh-CN" altLang="en-US" sz="2800" b="1" dirty="0" smtClean="0">
                <a:solidFill>
                  <a:srgbClr val="C00000"/>
                </a:solidFill>
              </a:rPr>
              <a:t>又</a:t>
            </a:r>
            <a:r>
              <a:rPr kumimoji="1" lang="en-US" altLang="zh-CN" sz="2800" b="1" dirty="0">
                <a:solidFill>
                  <a:srgbClr val="C00000"/>
                </a:solidFill>
              </a:rPr>
              <a:t>…</a:t>
            </a:r>
            <a:r>
              <a:rPr kumimoji="1" lang="zh-CN" altLang="en-US" sz="2800" b="1" dirty="0">
                <a:solidFill>
                  <a:srgbClr val="C00000"/>
                </a:solidFill>
              </a:rPr>
              <a:t>又</a:t>
            </a:r>
            <a:r>
              <a:rPr kumimoji="1" lang="en-US" altLang="zh-CN" sz="2800" b="1" dirty="0">
                <a:solidFill>
                  <a:srgbClr val="C00000"/>
                </a:solidFill>
              </a:rPr>
              <a:t>…</a:t>
            </a:r>
            <a:r>
              <a:rPr kumimoji="1" lang="zh-CN" altLang="en-US" sz="2800" dirty="0">
                <a:solidFill>
                  <a:schemeClr val="tx2"/>
                </a:solidFill>
              </a:rPr>
              <a:t>（</a:t>
            </a:r>
            <a:r>
              <a:rPr kumimoji="1" lang="en-US" altLang="zh-CN" sz="2800" dirty="0">
                <a:solidFill>
                  <a:schemeClr val="tx2"/>
                </a:solidFill>
              </a:rPr>
              <a:t>both…and…</a:t>
            </a:r>
            <a:r>
              <a:rPr kumimoji="1" lang="zh-CN" altLang="en-US" sz="2800" dirty="0">
                <a:solidFill>
                  <a:schemeClr val="tx2"/>
                </a:solidFill>
              </a:rPr>
              <a:t>）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9972" y="1556700"/>
            <a:ext cx="2552409" cy="223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609" y="2276587"/>
            <a:ext cx="1005927" cy="313971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926" y="945578"/>
            <a:ext cx="4359018" cy="22435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74" y="1534151"/>
            <a:ext cx="2115495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967230" y="5315585"/>
            <a:ext cx="2335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 </a:t>
            </a: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书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65490" y="5315585"/>
            <a:ext cx="1381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饮料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book_tosyokan_labe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265" y="2015490"/>
            <a:ext cx="2730500" cy="2730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0479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图片 7" descr="drink_p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890" y="2237105"/>
            <a:ext cx="1975485" cy="2508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4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079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水果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92670" y="5315585"/>
            <a:ext cx="2510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 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花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fruits_bask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8630" y="1953895"/>
            <a:ext cx="2974975" cy="2950210"/>
          </a:xfrm>
          <a:prstGeom prst="rect">
            <a:avLst/>
          </a:prstGeom>
        </p:spPr>
      </p:pic>
      <p:pic>
        <p:nvPicPr>
          <p:cNvPr id="3" name="图片 2" descr="hanatab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65" y="2182495"/>
            <a:ext cx="2855595" cy="28822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2231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</a:t>
            </a:r>
            <a:endParaRPr lang="zh-CN" altLang="en-US" sz="4000" b="1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5</a:t>
            </a:r>
            <a:endParaRPr lang="en-US" altLang="zh-CN" sz="4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562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爱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1215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苹果</a:t>
            </a:r>
            <a:endParaRPr lang="zh-CN" altLang="en-US" sz="4000" b="1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图片 7" descr="fruit_rin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7865" y="2574290"/>
            <a:ext cx="1724025" cy="1724025"/>
          </a:xfrm>
          <a:prstGeom prst="rect">
            <a:avLst/>
          </a:prstGeom>
        </p:spPr>
      </p:pic>
      <p:pic>
        <p:nvPicPr>
          <p:cNvPr id="9" name="图片 8" descr="cut_fruit_app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55" y="2560320"/>
            <a:ext cx="1728470" cy="1737995"/>
          </a:xfrm>
          <a:prstGeom prst="rect">
            <a:avLst/>
          </a:prstGeom>
        </p:spPr>
      </p:pic>
      <p:pic>
        <p:nvPicPr>
          <p:cNvPr id="2" name="图片 1" descr="kokuhaku_schoolgir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0" y="2219325"/>
            <a:ext cx="2980055" cy="29432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6800" y="5315585"/>
            <a:ext cx="2510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 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endParaRPr lang="zh-CN" altLang="en-US" sz="4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4.xml><?xml version="1.0" encoding="utf-8"?>
<p:tagLst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5.xml><?xml version="1.0" encoding="utf-8"?>
<p:tagLst xmlns:p="http://schemas.openxmlformats.org/presentationml/2006/main">
  <p:tag name="KSO_WM_TEMPLATE_CATEGORY" val="custom"/>
  <p:tag name="KSO_WM_TEMPLATE_INDEX" val="160042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5768</Words>
  <Application>WPS 演示</Application>
  <PresentationFormat>寬螢幕</PresentationFormat>
  <Paragraphs>841</Paragraphs>
  <Slides>62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3" baseType="lpstr">
      <vt:lpstr>Arial</vt:lpstr>
      <vt:lpstr>宋体</vt:lpstr>
      <vt:lpstr>Wingdings</vt:lpstr>
      <vt:lpstr>黑体</vt:lpstr>
      <vt:lpstr>Microsoft JhengHei</vt:lpstr>
      <vt:lpstr>Calibri</vt:lpstr>
      <vt:lpstr>MS Mincho</vt:lpstr>
      <vt:lpstr>微软雅黑</vt:lpstr>
      <vt:lpstr>Arial Unicode MS</vt:lpstr>
      <vt:lpstr>仿宋</vt:lpstr>
      <vt:lpstr>1_默认设计模板_2</vt:lpstr>
      <vt:lpstr>PowerPoint 演示文稿</vt:lpstr>
      <vt:lpstr>PowerPoint 演示文稿</vt:lpstr>
      <vt:lpstr>Words 单词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Grammar 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4. Sentences with 是……的</vt:lpstr>
      <vt:lpstr> 4. Sentences with 是……的</vt:lpstr>
      <vt:lpstr>PowerPoint 演示文稿</vt:lpstr>
      <vt:lpstr> 4. Sentences with 是……的</vt:lpstr>
      <vt:lpstr> 4. Sentences with 是……的</vt:lpstr>
      <vt:lpstr> 4. Sentences with 是……的</vt:lpstr>
      <vt:lpstr> 4. Sentences with 是……的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5.  还 still</vt:lpstr>
      <vt:lpstr>PowerPoint 演示文稿</vt:lpstr>
      <vt:lpstr>PowerPoint 演示文稿</vt:lpstr>
      <vt:lpstr>PowerPoint 演示文稿</vt:lpstr>
      <vt:lpstr>          6. 又…又…（both…and…）</vt:lpstr>
      <vt:lpstr>6. 又…又…（both…and…）</vt:lpstr>
      <vt:lpstr>6. 又…又…（both…and…）</vt:lpstr>
      <vt:lpstr>6. 又…又…（both…and…）</vt:lpstr>
      <vt:lpstr>6. 又…又…（both…and…）</vt:lpstr>
      <vt:lpstr>6. 又…又…（both…and…）</vt:lpstr>
      <vt:lpstr>总结Summary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清蒸小多宝</cp:lastModifiedBy>
  <cp:revision>266</cp:revision>
  <dcterms:created xsi:type="dcterms:W3CDTF">1900-01-01T00:00:00Z</dcterms:created>
  <dcterms:modified xsi:type="dcterms:W3CDTF">2018-03-16T07:02:51Z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