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257" r:id="rId2"/>
    <p:sldId id="442" r:id="rId3"/>
    <p:sldId id="337" r:id="rId4"/>
    <p:sldId id="342" r:id="rId5"/>
    <p:sldId id="336" r:id="rId6"/>
    <p:sldId id="339" r:id="rId7"/>
    <p:sldId id="340" r:id="rId8"/>
    <p:sldId id="341" r:id="rId9"/>
    <p:sldId id="343" r:id="rId10"/>
    <p:sldId id="344" r:id="rId11"/>
    <p:sldId id="345" r:id="rId12"/>
    <p:sldId id="376" r:id="rId13"/>
    <p:sldId id="346" r:id="rId14"/>
    <p:sldId id="403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25" r:id="rId36"/>
    <p:sldId id="444" r:id="rId37"/>
    <p:sldId id="427" r:id="rId38"/>
    <p:sldId id="428" r:id="rId39"/>
    <p:sldId id="429" r:id="rId40"/>
    <p:sldId id="445" r:id="rId41"/>
    <p:sldId id="430" r:id="rId42"/>
    <p:sldId id="431" r:id="rId43"/>
    <p:sldId id="432" r:id="rId44"/>
    <p:sldId id="433" r:id="rId45"/>
    <p:sldId id="434" r:id="rId46"/>
    <p:sldId id="446" r:id="rId47"/>
    <p:sldId id="435" r:id="rId48"/>
    <p:sldId id="436" r:id="rId49"/>
    <p:sldId id="437" r:id="rId50"/>
    <p:sldId id="438" r:id="rId51"/>
    <p:sldId id="439" r:id="rId52"/>
    <p:sldId id="440" r:id="rId53"/>
    <p:sldId id="449" r:id="rId54"/>
    <p:sldId id="448" r:id="rId55"/>
    <p:sldId id="447" r:id="rId56"/>
    <p:sldId id="443" r:id="rId5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284" y="-220"/>
      </p:cViewPr>
      <p:guideLst>
        <p:guide orient="horz" pos="218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C4FC7-D54D-4082-80F3-9990B587D0F1}" type="datetimeFigureOut">
              <a:rPr lang="zh-HK" altLang="en-US" smtClean="0"/>
              <a:t>23/2/2018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80DB7-7CB4-4775-A4F6-296356596CA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12308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 descr="#wm#_42_1_*Z"/>
          <p:cNvGrpSpPr/>
          <p:nvPr/>
        </p:nvGrpSpPr>
        <p:grpSpPr bwMode="auto">
          <a:xfrm>
            <a:off x="3474720" y="711940"/>
            <a:ext cx="5240446" cy="5240446"/>
            <a:chOff x="0" y="0"/>
            <a:chExt cx="6800" cy="6800"/>
          </a:xfrm>
        </p:grpSpPr>
        <p:sp>
          <p:nvSpPr>
            <p:cNvPr id="11" name="Oval 3"/>
            <p:cNvSpPr>
              <a:spLocks noChangeArrowheads="1"/>
            </p:cNvSpPr>
            <p:nvPr/>
          </p:nvSpPr>
          <p:spPr bwMode="auto">
            <a:xfrm>
              <a:off x="0" y="0"/>
              <a:ext cx="6800" cy="6800"/>
            </a:xfrm>
            <a:prstGeom prst="ellipse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2" name="Oval 4"/>
            <p:cNvSpPr>
              <a:spLocks noChangeArrowheads="1"/>
            </p:cNvSpPr>
            <p:nvPr/>
          </p:nvSpPr>
          <p:spPr bwMode="auto">
            <a:xfrm>
              <a:off x="5070" y="5830"/>
              <a:ext cx="970" cy="970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513" y="430"/>
              <a:ext cx="332" cy="333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 fontScale="40000" lnSpcReduction="20000"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4720" y="3132723"/>
            <a:ext cx="5240446" cy="758875"/>
          </a:xfrm>
        </p:spPr>
        <p:txBody>
          <a:bodyPr wrap="square"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320" y="3922857"/>
            <a:ext cx="4785360" cy="461397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  <a:t>2018/2/23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AutoShape 8" descr="#wm#_42_01_100_1101_b_1_7#clear#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49575" y="2257237"/>
            <a:ext cx="3092852" cy="581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square" lIns="90170" tIns="46990" rIns="90170" bIns="46990" anchor="ctr">
            <a:norm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67999A"/>
                </a:solidFill>
                <a:latin typeface="+mn-lt"/>
                <a:ea typeface="+mn-ea"/>
              </a:rPr>
              <a:t>LIFE • HOME</a:t>
            </a:r>
            <a:endParaRPr lang="zh-CN" altLang="zh-CN" sz="28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  <a:t>2018/2/23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9916"/>
            <a:ext cx="10515600" cy="557509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567113"/>
            <a:ext cx="10515600" cy="607698"/>
          </a:xfrm>
        </p:spPr>
        <p:txBody>
          <a:bodyPr anchor="ctr" anchorCtr="0"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192273"/>
            <a:ext cx="10515600" cy="39718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C0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553085" y="1874520"/>
            <a:ext cx="10767334" cy="1692593"/>
            <a:chOff x="796925" y="2381250"/>
            <a:chExt cx="7543800" cy="1185863"/>
          </a:xfrm>
        </p:grpSpPr>
        <p:grpSp>
          <p:nvGrpSpPr>
            <p:cNvPr id="11" name="Group 8" descr="#wm#_42_07_*Z"/>
            <p:cNvGrpSpPr/>
            <p:nvPr/>
          </p:nvGrpSpPr>
          <p:grpSpPr bwMode="auto">
            <a:xfrm>
              <a:off x="1063414" y="3120074"/>
              <a:ext cx="469900" cy="352425"/>
              <a:chOff x="1" y="1"/>
              <a:chExt cx="555" cy="555"/>
            </a:xfrm>
          </p:grpSpPr>
          <p:sp>
            <p:nvSpPr>
              <p:cNvPr id="13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8" name="Group 4" descr="#wm#_42_07_*Z"/>
            <p:cNvGrpSpPr/>
            <p:nvPr/>
          </p:nvGrpSpPr>
          <p:grpSpPr bwMode="auto">
            <a:xfrm>
              <a:off x="7988300" y="3119438"/>
              <a:ext cx="352425" cy="352425"/>
              <a:chOff x="0" y="0"/>
              <a:chExt cx="555" cy="555"/>
            </a:xfrm>
          </p:grpSpPr>
          <p:sp>
            <p:nvSpPr>
              <p:cNvPr id="19" name="Oval 5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0" name="Line 6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1" name="Line 7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2" name="Group 8" descr="#wm#_42_07_*Z"/>
            <p:cNvGrpSpPr/>
            <p:nvPr/>
          </p:nvGrpSpPr>
          <p:grpSpPr bwMode="auto">
            <a:xfrm>
              <a:off x="796925" y="3119438"/>
              <a:ext cx="352425" cy="352425"/>
              <a:chOff x="0" y="0"/>
              <a:chExt cx="555" cy="555"/>
            </a:xfrm>
          </p:grpSpPr>
          <p:sp>
            <p:nvSpPr>
              <p:cNvPr id="23" name="Oval 9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4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5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6" name="Line 12" descr="#wm#_42_07_*Z"/>
            <p:cNvSpPr>
              <a:spLocks noChangeShapeType="1"/>
            </p:cNvSpPr>
            <p:nvPr/>
          </p:nvSpPr>
          <p:spPr bwMode="auto">
            <a:xfrm>
              <a:off x="1266825" y="3275013"/>
              <a:ext cx="1936750" cy="1587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Line 13" descr="#wm#_42_07_*Z"/>
            <p:cNvSpPr>
              <a:spLocks noChangeShapeType="1"/>
            </p:cNvSpPr>
            <p:nvPr/>
          </p:nvSpPr>
          <p:spPr bwMode="auto">
            <a:xfrm>
              <a:off x="5845175" y="3276600"/>
              <a:ext cx="1938338" cy="0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AutoShape 14" descr="#wm#_42_07_110_11001_e_1_2#clear#"/>
            <p:cNvSpPr>
              <a:spLocks noChangeArrowheads="1"/>
            </p:cNvSpPr>
            <p:nvPr/>
          </p:nvSpPr>
          <p:spPr bwMode="auto">
            <a:xfrm>
              <a:off x="3978275" y="2381250"/>
              <a:ext cx="1187450" cy="1185863"/>
            </a:xfrm>
            <a:prstGeom prst="diamond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92905" y="1130968"/>
            <a:ext cx="5454316" cy="896605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13513"/>
            <a:ext cx="4912895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0221" y="2513513"/>
            <a:ext cx="4914000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49351"/>
          </a:xfrm>
        </p:spPr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9834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83496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1400" y="1681163"/>
            <a:ext cx="4982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1400" y="2505075"/>
            <a:ext cx="4982400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344069" y="654050"/>
            <a:ext cx="5503862" cy="5503862"/>
            <a:chOff x="2413000" y="1270000"/>
            <a:chExt cx="4318000" cy="4318000"/>
          </a:xfrm>
        </p:grpSpPr>
        <p:grpSp>
          <p:nvGrpSpPr>
            <p:cNvPr id="6" name="Group 2" descr="#wm#_42_1_*Z"/>
            <p:cNvGrpSpPr/>
            <p:nvPr/>
          </p:nvGrpSpPr>
          <p:grpSpPr bwMode="auto">
            <a:xfrm>
              <a:off x="2413000" y="1270000"/>
              <a:ext cx="4318000" cy="4318000"/>
              <a:chOff x="0" y="0"/>
              <a:chExt cx="6800" cy="6800"/>
            </a:xfrm>
          </p:grpSpPr>
          <p:sp>
            <p:nvSpPr>
              <p:cNvPr id="7" name="Oval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800" cy="6800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8" name="Oval 4"/>
              <p:cNvSpPr>
                <a:spLocks noChangeArrowheads="1"/>
              </p:cNvSpPr>
              <p:nvPr/>
            </p:nvSpPr>
            <p:spPr bwMode="auto">
              <a:xfrm>
                <a:off x="5070" y="5830"/>
                <a:ext cx="970" cy="970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9" name="Oval 5"/>
              <p:cNvSpPr>
                <a:spLocks noChangeArrowheads="1"/>
              </p:cNvSpPr>
              <p:nvPr/>
            </p:nvSpPr>
            <p:spPr bwMode="auto">
              <a:xfrm>
                <a:off x="513" y="430"/>
                <a:ext cx="332" cy="333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 fontScale="40000" lnSpcReduction="20000"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0" name="AutoShape 7" descr="#wm#_42_32_400_11000_a_1_6#clear#"/>
            <p:cNvSpPr>
              <a:spLocks noChangeArrowheads="1"/>
            </p:cNvSpPr>
            <p:nvPr/>
          </p:nvSpPr>
          <p:spPr bwMode="auto">
            <a:xfrm>
              <a:off x="3243263" y="2841625"/>
              <a:ext cx="2657475" cy="7016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90170" tIns="46990" rIns="90170" bIns="46990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3600" b="1" dirty="0">
                <a:solidFill>
                  <a:srgbClr val="67999A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349" y="2657295"/>
            <a:ext cx="3387303" cy="894378"/>
          </a:xfrm>
        </p:spPr>
        <p:txBody>
          <a:bodyPr wrap="square" anchor="ctr" anchorCtr="0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  <a:t>2018/2/23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  <a:t>2018/2/23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863" y="660566"/>
            <a:ext cx="5342021" cy="109604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20053" y="0"/>
            <a:ext cx="61722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4863" y="2150685"/>
            <a:ext cx="5342021" cy="40691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57725"/>
            <a:ext cx="2628900" cy="5519237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57725"/>
            <a:ext cx="7734300" cy="5519237"/>
          </a:xfrm>
        </p:spPr>
        <p:txBody>
          <a:bodyPr vert="eaVer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665163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887E-6E56-408B-A87B-0272852D5406}" type="datetimeFigureOut">
              <a:rPr lang="zh-CN" altLang="en-US" smtClean="0"/>
              <a:t>2018/2/23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0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27070" y="1344930"/>
            <a:ext cx="57867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第十一课  谈天气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169025" y="940435"/>
            <a:ext cx="2257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Tán   tiānqì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877685" y="3841115"/>
            <a:ext cx="3275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—— </a:t>
            </a:r>
            <a:r>
              <a:rPr lang="zh-CN" altLang="en-US" sz="3600" b="1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操练课</a:t>
            </a:r>
            <a:r>
              <a:rPr lang="en-US" altLang="zh-CN" sz="3600" b="1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 </a:t>
            </a:r>
            <a:endParaRPr lang="zh-CN" altLang="en-US" sz="3600" b="1">
              <a:solidFill>
                <a:schemeClr val="accent5">
                  <a:lumMod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" name="图片 2" descr="天气预报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490" y="2463800"/>
            <a:ext cx="2652395" cy="30378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32725" y="4486275"/>
            <a:ext cx="2188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>
                <a:latin typeface="Calibri" panose="020F0502020204030204" charset="0"/>
                <a:ea typeface="MS Mincho" panose="02020609040205080304" charset="-128"/>
              </a:rPr>
              <a:t>Drill lesson </a:t>
            </a:r>
            <a:endParaRPr lang="en-US" altLang="zh-CN" sz="3200" i="1">
              <a:latin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32725" y="331914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Cāoliàn kè         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+mj-ea"/>
                <a:ea typeface="+mj-ea"/>
              </a:rPr>
              <a:t>单词 </a:t>
            </a:r>
            <a:r>
              <a:rPr lang="en-US" altLang="zh-CN" sz="3200" b="1">
                <a:latin typeface="+mj-ea"/>
                <a:ea typeface="+mj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</a:rPr>
              <a:t>Words</a:t>
            </a:r>
            <a:r>
              <a:rPr lang="en-US" altLang="zh-CN" sz="4400" b="1">
                <a:latin typeface="+mj-lt"/>
                <a:ea typeface="+mj-ea"/>
              </a:rPr>
              <a:t> 7</a:t>
            </a:r>
            <a:endParaRPr lang="en-US" altLang="zh-CN" sz="4400" b="1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pic>
        <p:nvPicPr>
          <p:cNvPr id="4" name="图片 3" descr="tree4_fuy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310" y="1753870"/>
            <a:ext cx="2461895" cy="3350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4066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冬天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pic>
        <p:nvPicPr>
          <p:cNvPr id="6" name="图片 5" descr="sakura_tre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790" y="1873250"/>
            <a:ext cx="3783330" cy="33394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30845" y="5315585"/>
            <a:ext cx="1379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春天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+mj-ea"/>
                <a:ea typeface="+mj-ea"/>
              </a:rPr>
              <a:t>单词 </a:t>
            </a:r>
            <a:r>
              <a:rPr lang="en-US" altLang="zh-CN" sz="3200" b="1">
                <a:latin typeface="+mj-ea"/>
                <a:ea typeface="+mj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</a:rPr>
              <a:t>Words</a:t>
            </a:r>
            <a:r>
              <a:rPr lang="en-US" altLang="zh-CN" sz="4400" b="1">
                <a:latin typeface="+mj-lt"/>
                <a:ea typeface="+mj-ea"/>
              </a:rPr>
              <a:t> 8</a:t>
            </a:r>
            <a:endParaRPr lang="en-US" altLang="zh-CN" sz="4400" b="1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pic>
        <p:nvPicPr>
          <p:cNvPr id="5" name="图片 4" descr="taiyou_sunglas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010" y="2427605"/>
            <a:ext cx="2418715" cy="2429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1079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夏天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04835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比</a:t>
            </a:r>
          </a:p>
        </p:txBody>
      </p:sp>
      <p:pic>
        <p:nvPicPr>
          <p:cNvPr id="2" name="图片 1" descr="shutterstock_2486827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00" y="2227580"/>
            <a:ext cx="3941445" cy="26295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oor_in_businesswo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510" y="1791335"/>
            <a:ext cx="2501900" cy="32759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+mj-ea"/>
                <a:ea typeface="+mj-ea"/>
              </a:rPr>
              <a:t>单词 </a:t>
            </a:r>
            <a:r>
              <a:rPr lang="en-US" altLang="zh-CN" sz="3200" b="1">
                <a:latin typeface="+mj-ea"/>
                <a:ea typeface="+mj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</a:rPr>
              <a:t>Words</a:t>
            </a:r>
            <a:r>
              <a:rPr lang="en-US" altLang="zh-CN" sz="4400" b="1">
                <a:latin typeface="+mj-lt"/>
                <a:ea typeface="+mj-ea"/>
              </a:rPr>
              <a:t> 9</a:t>
            </a:r>
            <a:endParaRPr lang="en-US" altLang="zh-CN" sz="4400" b="1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88544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出去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pic>
        <p:nvPicPr>
          <p:cNvPr id="6" name="图片 5" descr="door_out_businessm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255" y="1791335"/>
            <a:ext cx="2501265" cy="32759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3755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回去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+mj-ea"/>
                <a:ea typeface="+mj-ea"/>
              </a:rPr>
              <a:t>单词 </a:t>
            </a:r>
            <a:r>
              <a:rPr lang="en-US" altLang="zh-CN" sz="3200" b="1">
                <a:latin typeface="+mj-ea"/>
                <a:ea typeface="+mj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</a:rPr>
              <a:t>Words</a:t>
            </a:r>
            <a:r>
              <a:rPr lang="en-US" altLang="zh-CN" sz="4400" b="1">
                <a:latin typeface="+mj-lt"/>
                <a:ea typeface="+mj-ea"/>
              </a:rPr>
              <a:t> 10</a:t>
            </a:r>
            <a:endParaRPr lang="en-US" altLang="zh-CN" sz="4400" b="1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pic>
        <p:nvPicPr>
          <p:cNvPr id="3" name="图片 2" descr="20171205-031541_U9180_M355426_5b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985" y="2009775"/>
            <a:ext cx="4261485" cy="28390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8544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糟糕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pic>
        <p:nvPicPr>
          <p:cNvPr id="6" name="图片 5" descr="California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3345" y="2009775"/>
            <a:ext cx="3579495" cy="22771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401685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</a:rPr>
              <a:t>*</a:t>
            </a: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加州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pic>
        <p:nvPicPr>
          <p:cNvPr id="9" name="图片 8" descr="logo"/>
          <p:cNvPicPr>
            <a:picLocks noChangeAspect="1"/>
          </p:cNvPicPr>
          <p:nvPr/>
        </p:nvPicPr>
        <p:blipFill>
          <a:blip r:embed="rId5"/>
          <a:srcRect l="30603" b="42870"/>
          <a:stretch>
            <a:fillRect/>
          </a:stretch>
        </p:blipFill>
        <p:spPr>
          <a:xfrm>
            <a:off x="7929880" y="4185920"/>
            <a:ext cx="2734945" cy="6616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767455" y="1082675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>
                <a:latin typeface="+mj-ea"/>
                <a:ea typeface="+mj-ea"/>
              </a:rPr>
              <a:t>对话练习</a:t>
            </a:r>
            <a:r>
              <a:rPr lang="zh-CN" altLang="en-US" sz="4400" b="1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  <a:sym typeface="+mn-ea"/>
              </a:rPr>
              <a:t>Pairwork 1</a:t>
            </a:r>
            <a:endParaRPr lang="en-US" altLang="zh-CN" sz="4400" b="1"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33090" y="753110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  duìhuà  liànxí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85825" y="1851025"/>
            <a:ext cx="6464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"/>
            </a:pPr>
            <a:r>
              <a:rPr lang="zh-CN" altLang="en-US" sz="2800" b="1">
                <a:solidFill>
                  <a:srgbClr val="FF0000"/>
                </a:solidFill>
              </a:rPr>
              <a:t>不但 </a:t>
            </a:r>
            <a:r>
              <a:rPr lang="en-US" altLang="zh-CN" sz="2800" b="1">
                <a:solidFill>
                  <a:srgbClr val="FF0000"/>
                </a:solidFill>
              </a:rPr>
              <a:t>... </a:t>
            </a:r>
            <a:r>
              <a:rPr lang="zh-CN" altLang="en-US" sz="2800" b="1">
                <a:solidFill>
                  <a:srgbClr val="FF0000"/>
                </a:solidFill>
              </a:rPr>
              <a:t>而且 </a:t>
            </a:r>
            <a:r>
              <a:rPr lang="en-US" altLang="zh-CN" sz="2800" b="1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5825" y="2616835"/>
            <a:ext cx="5638800" cy="276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ja-JP" sz="2800" b="1">
                <a:sym typeface="+mn-ea"/>
              </a:rPr>
              <a:t>例（</a:t>
            </a:r>
            <a:r>
              <a:rPr lang="en-US" altLang="zh-CN" sz="2800" b="1">
                <a:sym typeface="+mn-ea"/>
              </a:rPr>
              <a:t>Example</a:t>
            </a:r>
            <a:r>
              <a:rPr lang="zh-CN" altLang="ja-JP" sz="2800" b="1">
                <a:sym typeface="+mn-ea"/>
              </a:rPr>
              <a:t>）：</a:t>
            </a:r>
          </a:p>
          <a:p>
            <a:pPr marL="457200" indent="-4572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2800" b="1" u="sng">
                <a:solidFill>
                  <a:schemeClr val="tx1"/>
                </a:solidFill>
                <a:sym typeface="+mn-ea"/>
              </a:rPr>
              <a:t>王朋高吗？（帅）</a:t>
            </a:r>
            <a:endParaRPr lang="zh-CN" sz="2800" b="1" u="sng">
              <a:solidFill>
                <a:schemeClr val="tx1"/>
              </a:solidFill>
              <a:sym typeface="+mn-ea"/>
            </a:endParaRPr>
          </a:p>
          <a:p>
            <a:pPr>
              <a:lnSpc>
                <a:spcPct val="160000"/>
              </a:lnSpc>
            </a:pPr>
            <a:endParaRPr lang="zh-CN" altLang="en-US" sz="2800" b="1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2800" b="1">
              <a:latin typeface="+mj-ea"/>
              <a:ea typeface="+mj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1020445" y="2456815"/>
            <a:ext cx="412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lì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838315" y="2037080"/>
            <a:ext cx="536448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ja-JP" sz="2400" b="1">
                <a:sym typeface="+mn-ea"/>
              </a:rPr>
              <a:t>①  </a:t>
            </a:r>
            <a:r>
              <a:rPr lang="zh-CN" altLang="en-US" sz="2400" b="1" u="sng">
                <a:latin typeface="+mn-ea"/>
                <a:sym typeface="+mn-ea"/>
              </a:rPr>
              <a:t>王朋喜欢看球吗？（打球）</a:t>
            </a: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ja-JP" sz="2400" b="1">
                <a:solidFill>
                  <a:schemeClr val="tx1"/>
                </a:solidFill>
                <a:sym typeface="+mn-ea"/>
              </a:rPr>
              <a:t>②  </a:t>
            </a:r>
            <a:r>
              <a:rPr lang="zh-CN" altLang="ja-JP" sz="2400" b="1" u="sng">
                <a:solidFill>
                  <a:schemeClr val="tx1"/>
                </a:solidFill>
                <a:sym typeface="+mn-ea"/>
              </a:rPr>
              <a:t>高文中</a:t>
            </a:r>
            <a:r>
              <a:rPr lang="zh-CN" sz="2400" b="1" u="sng">
                <a:solidFill>
                  <a:schemeClr val="tx1"/>
                </a:solidFill>
                <a:sym typeface="+mn-ea"/>
              </a:rPr>
              <a:t>帅吗？（高）</a:t>
            </a:r>
          </a:p>
          <a:p>
            <a:pPr>
              <a:lnSpc>
                <a:spcPct val="200000"/>
              </a:lnSpc>
            </a:pPr>
            <a:r>
              <a:rPr lang="zh-CN" sz="2400" b="1">
                <a:latin typeface="+mn-ea"/>
                <a:sym typeface="+mn-ea"/>
              </a:rPr>
              <a:t>③ </a:t>
            </a:r>
            <a:r>
              <a:rPr lang="zh-CN" sz="2400" b="1" u="sng">
                <a:latin typeface="+mn-ea"/>
                <a:sym typeface="+mn-ea"/>
              </a:rPr>
              <a:t>你喜欢唱歌吗？（好）</a:t>
            </a:r>
          </a:p>
          <a:p>
            <a:pPr>
              <a:lnSpc>
                <a:spcPct val="200000"/>
              </a:lnSpc>
            </a:pPr>
            <a:r>
              <a:rPr lang="zh-CN" sz="2400" b="1">
                <a:latin typeface="+mn-ea"/>
                <a:sym typeface="+mn-ea"/>
              </a:rPr>
              <a:t>④ </a:t>
            </a:r>
            <a:r>
              <a:rPr lang="zh-CN" sz="2400" b="1" u="sng">
                <a:latin typeface="+mn-ea"/>
                <a:sym typeface="+mn-ea"/>
              </a:rPr>
              <a:t>白英爱写字写得快吗？（漂亮）</a:t>
            </a:r>
          </a:p>
          <a:p>
            <a:pPr>
              <a:lnSpc>
                <a:spcPct val="200000"/>
              </a:lnSpc>
            </a:pPr>
            <a:r>
              <a:rPr lang="zh-CN" sz="2400" b="1">
                <a:latin typeface="+mn-ea"/>
                <a:sym typeface="+mn-ea"/>
              </a:rPr>
              <a:t>⑤ </a:t>
            </a:r>
            <a:r>
              <a:rPr lang="zh-CN" sz="2400" b="1" u="sng">
                <a:latin typeface="+mn-ea"/>
                <a:sym typeface="+mn-ea"/>
              </a:rPr>
              <a:t>李友的衣服好看吗？（便宜）</a:t>
            </a:r>
          </a:p>
          <a:p>
            <a:pPr>
              <a:lnSpc>
                <a:spcPct val="200000"/>
              </a:lnSpc>
            </a:pPr>
            <a:r>
              <a:rPr lang="zh-CN" sz="2400" b="1">
                <a:latin typeface="+mn-ea"/>
                <a:sym typeface="+mn-ea"/>
              </a:rPr>
              <a:t>⑥ </a:t>
            </a:r>
            <a:r>
              <a:rPr lang="zh-CN" sz="2400" b="1" u="sng">
                <a:latin typeface="+mn-ea"/>
                <a:sym typeface="+mn-ea"/>
              </a:rPr>
              <a:t>你常常复习生词语法吗？（预习）</a:t>
            </a:r>
          </a:p>
        </p:txBody>
      </p:sp>
      <p:pic>
        <p:nvPicPr>
          <p:cNvPr id="4" name="图片 3" descr="46070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5165" y="3035300"/>
            <a:ext cx="1780540" cy="178054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451100" y="5000625"/>
            <a:ext cx="1081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zh-CN" altLang="en-US" sz="2800" b="1">
                <a:solidFill>
                  <a:schemeClr val="accent5">
                    <a:lumMod val="25000"/>
                  </a:schemeClr>
                </a:solidFill>
              </a:rPr>
              <a:t>不但</a:t>
            </a:r>
            <a:endParaRPr lang="zh-CN" altLang="en-US" sz="2800">
              <a:solidFill>
                <a:sysClr val="windowText" lastClr="0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95165" y="5000625"/>
            <a:ext cx="1280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zh-CN" altLang="en-US" sz="2800" b="1">
                <a:solidFill>
                  <a:schemeClr val="accent5">
                    <a:lumMod val="25000"/>
                  </a:schemeClr>
                </a:solidFill>
              </a:rPr>
              <a:t>而且</a:t>
            </a:r>
            <a:endParaRPr lang="zh-CN" altLang="en-US" sz="2800">
              <a:solidFill>
                <a:sysClr val="windowText" lastClr="0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65705" y="5724525"/>
            <a:ext cx="2029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zh-CN" altLang="en-US" sz="2800" b="1">
                <a:solidFill>
                  <a:schemeClr val="accent5">
                    <a:lumMod val="25000"/>
                  </a:schemeClr>
                </a:solidFill>
              </a:rPr>
              <a:t>不但不高</a:t>
            </a:r>
            <a:endParaRPr lang="zh-CN" altLang="en-US" sz="2800">
              <a:solidFill>
                <a:sysClr val="windowText" lastClr="0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1075" y="5724525"/>
            <a:ext cx="57816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ym typeface="+mn-ea"/>
              </a:rPr>
              <a:t>A2</a:t>
            </a:r>
            <a:r>
              <a:rPr lang="zh-CN" altLang="en-US" sz="2800" b="1">
                <a:sym typeface="+mn-ea"/>
              </a:rPr>
              <a:t>：王朋</a:t>
            </a:r>
            <a:r>
              <a:rPr lang="en-US" altLang="zh-CN" sz="2800" b="1">
                <a:sym typeface="+mn-ea"/>
              </a:rPr>
              <a:t>________</a:t>
            </a:r>
            <a:r>
              <a:rPr lang="zh-CN" altLang="en-US" sz="2800" b="1">
                <a:sym typeface="+mn-ea"/>
              </a:rPr>
              <a:t>，</a:t>
            </a:r>
            <a:r>
              <a:rPr lang="en-US" altLang="zh-CN" sz="2800" b="1">
                <a:sym typeface="+mn-ea"/>
              </a:rPr>
              <a:t>_________</a:t>
            </a:r>
            <a:r>
              <a:rPr lang="zh-CN" altLang="en-US" sz="2800" b="1">
                <a:sym typeface="+mn-ea"/>
              </a:rPr>
              <a:t>。</a:t>
            </a:r>
            <a:endParaRPr lang="en-US" altLang="zh-CN" sz="2400"/>
          </a:p>
        </p:txBody>
      </p:sp>
      <p:sp>
        <p:nvSpPr>
          <p:cNvPr id="10" name="文本框 9"/>
          <p:cNvSpPr txBox="1"/>
          <p:nvPr/>
        </p:nvSpPr>
        <p:spPr>
          <a:xfrm>
            <a:off x="885825" y="5000625"/>
            <a:ext cx="58293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ym typeface="+mn-ea"/>
              </a:rPr>
              <a:t>A1</a:t>
            </a:r>
            <a:r>
              <a:rPr lang="zh-CN" altLang="en-US" sz="2800" b="1">
                <a:sym typeface="+mn-ea"/>
              </a:rPr>
              <a:t>：王朋</a:t>
            </a:r>
            <a:r>
              <a:rPr lang="en-US" altLang="zh-CN" sz="2800" b="1">
                <a:sym typeface="+mn-ea"/>
              </a:rPr>
              <a:t>_____</a:t>
            </a:r>
            <a:r>
              <a:rPr lang="zh-CN" altLang="en-US" sz="2800" b="1">
                <a:sym typeface="+mn-ea"/>
              </a:rPr>
              <a:t>很高，</a:t>
            </a:r>
            <a:r>
              <a:rPr lang="en-US" altLang="zh-CN" sz="2800" b="1">
                <a:sym typeface="+mn-ea"/>
              </a:rPr>
              <a:t>_____</a:t>
            </a:r>
            <a:r>
              <a:rPr lang="zh-CN" altLang="en-US" sz="2800" b="1">
                <a:sym typeface="+mn-ea"/>
              </a:rPr>
              <a:t>很帅。</a:t>
            </a:r>
            <a:endParaRPr lang="en-US" altLang="zh-CN" sz="2400"/>
          </a:p>
        </p:txBody>
      </p:sp>
      <p:sp>
        <p:nvSpPr>
          <p:cNvPr id="13" name="文本框 12"/>
          <p:cNvSpPr txBox="1"/>
          <p:nvPr/>
        </p:nvSpPr>
        <p:spPr>
          <a:xfrm>
            <a:off x="4495165" y="5724525"/>
            <a:ext cx="2029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zh-CN" altLang="en-US" sz="2800" b="1">
                <a:solidFill>
                  <a:schemeClr val="accent5">
                    <a:lumMod val="25000"/>
                  </a:schemeClr>
                </a:solidFill>
              </a:rPr>
              <a:t>而且不帅</a:t>
            </a:r>
            <a:endParaRPr lang="zh-CN" altLang="en-US" sz="2800">
              <a:solidFill>
                <a:sysClr val="windowText" lastClr="000000"/>
              </a:solidFill>
            </a:endParaRPr>
          </a:p>
        </p:txBody>
      </p:sp>
      <p:pic>
        <p:nvPicPr>
          <p:cNvPr id="14" name="图片 13" descr="69748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9866" t="74037" r="34606" b="921"/>
          <a:stretch>
            <a:fillRect/>
          </a:stretch>
        </p:blipFill>
        <p:spPr>
          <a:xfrm>
            <a:off x="355600" y="5000625"/>
            <a:ext cx="493395" cy="5219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85825" y="4121785"/>
            <a:ext cx="2604770" cy="6940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800" b="1">
                <a:sym typeface="+mn-ea"/>
              </a:rPr>
              <a:t>Q</a:t>
            </a:r>
            <a:r>
              <a:rPr lang="zh-CN" altLang="en-US" sz="2800" b="1">
                <a:sym typeface="+mn-ea"/>
              </a:rPr>
              <a:t>：王朋高吗？</a:t>
            </a:r>
            <a:endParaRPr lang="en-US" altLang="zh-CN" sz="2400"/>
          </a:p>
        </p:txBody>
      </p:sp>
      <p:pic>
        <p:nvPicPr>
          <p:cNvPr id="16" name="图片 15" descr="69748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9941" t="24811" r="33952" b="50066"/>
          <a:stretch>
            <a:fillRect/>
          </a:stretch>
        </p:blipFill>
        <p:spPr>
          <a:xfrm>
            <a:off x="355600" y="5692775"/>
            <a:ext cx="530225" cy="541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  <p:bldP spid="22" grpId="0"/>
      <p:bldP spid="5" grpId="0"/>
      <p:bldP spid="8" grpId="0"/>
      <p:bldP spid="9" grpId="0"/>
      <p:bldP spid="10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Grammar </a:t>
            </a:r>
            <a:r>
              <a:rPr lang="zh-HK" altLang="en-US" dirty="0" smtClean="0"/>
              <a:t>语法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020292" y="1173018"/>
            <a:ext cx="5504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chemeClr val="tx2"/>
                </a:solidFill>
              </a:rPr>
              <a:t>1.    …</a:t>
            </a:r>
            <a:r>
              <a:rPr lang="zh-TW" altLang="en-US" sz="8000" b="1" dirty="0" smtClean="0">
                <a:solidFill>
                  <a:schemeClr val="tx2"/>
                </a:solidFill>
              </a:rPr>
              <a:t>比</a:t>
            </a:r>
            <a:r>
              <a:rPr lang="en-US" altLang="zh-TW" sz="8000" b="1" dirty="0" smtClean="0">
                <a:solidFill>
                  <a:schemeClr val="tx2"/>
                </a:solidFill>
              </a:rPr>
              <a:t>…</a:t>
            </a:r>
            <a:endParaRPr lang="zh-HK" altLang="en-US" sz="8000" b="1" dirty="0">
              <a:solidFill>
                <a:schemeClr val="tx2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23800" y="3016571"/>
            <a:ext cx="45345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rgbClr val="4C0342"/>
                </a:solidFill>
                <a:cs typeface="+mj-cs"/>
              </a:rPr>
              <a:t>1</a:t>
            </a:r>
            <a:r>
              <a:rPr lang="en-US" altLang="zh-TW" sz="4400" dirty="0">
                <a:solidFill>
                  <a:srgbClr val="4C0342"/>
                </a:solidFill>
                <a:cs typeface="+mj-cs"/>
              </a:rPr>
              <a:t>a.  </a:t>
            </a:r>
            <a:r>
              <a:rPr lang="en-US" altLang="zh-TW" sz="4400" dirty="0" smtClean="0">
                <a:solidFill>
                  <a:srgbClr val="4C0342"/>
                </a:solidFill>
                <a:cs typeface="+mj-cs"/>
              </a:rPr>
              <a:t> A</a:t>
            </a:r>
            <a:r>
              <a:rPr lang="en-US" altLang="zh-TW" sz="4400" dirty="0">
                <a:solidFill>
                  <a:srgbClr val="4C0342"/>
                </a:solidFill>
                <a:cs typeface="+mj-cs"/>
              </a:rPr>
              <a:t>+</a:t>
            </a:r>
            <a:r>
              <a:rPr lang="zh-TW" altLang="en-US" sz="4400" b="1" dirty="0">
                <a:solidFill>
                  <a:srgbClr val="FF0000"/>
                </a:solidFill>
                <a:cs typeface="+mj-cs"/>
              </a:rPr>
              <a:t>比</a:t>
            </a:r>
            <a:r>
              <a:rPr lang="en-US" altLang="zh-TW" sz="4400" dirty="0">
                <a:solidFill>
                  <a:srgbClr val="4C0342"/>
                </a:solidFill>
                <a:cs typeface="+mj-cs"/>
              </a:rPr>
              <a:t>+</a:t>
            </a:r>
            <a:r>
              <a:rPr lang="en-US" altLang="zh-TW" sz="4400" dirty="0" err="1">
                <a:solidFill>
                  <a:srgbClr val="4C0342"/>
                </a:solidFill>
                <a:cs typeface="+mj-cs"/>
              </a:rPr>
              <a:t>B+Adj</a:t>
            </a:r>
            <a:endParaRPr lang="zh-HK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3223800" y="3906085"/>
            <a:ext cx="7372928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/>
              <a:t>1b.   </a:t>
            </a:r>
            <a:r>
              <a:rPr lang="en-US" altLang="zh-CN" dirty="0" smtClean="0"/>
              <a:t>A+</a:t>
            </a:r>
            <a:r>
              <a:rPr lang="zh-CN" altLang="en-US" dirty="0" smtClean="0">
                <a:solidFill>
                  <a:srgbClr val="FF0000"/>
                </a:solidFill>
              </a:rPr>
              <a:t>比</a:t>
            </a:r>
            <a:r>
              <a:rPr lang="en-US" altLang="zh-CN" dirty="0" smtClean="0"/>
              <a:t>+B+</a:t>
            </a:r>
            <a:r>
              <a:rPr lang="zh-TW" altLang="en-US" b="1" dirty="0" smtClean="0">
                <a:solidFill>
                  <a:srgbClr val="00B050"/>
                </a:solidFill>
              </a:rPr>
              <a:t>更</a:t>
            </a:r>
            <a:r>
              <a:rPr lang="en-US" altLang="zh-TW" dirty="0" smtClean="0"/>
              <a:t>+</a:t>
            </a:r>
            <a:r>
              <a:rPr lang="en-US" altLang="zh-CN" dirty="0" err="1" smtClean="0"/>
              <a:t>Adj</a:t>
            </a:r>
            <a:endParaRPr lang="zh-CN" altLang="en-US" dirty="0"/>
          </a:p>
        </p:txBody>
      </p:sp>
      <p:sp>
        <p:nvSpPr>
          <p:cNvPr id="6" name="標題 1"/>
          <p:cNvSpPr txBox="1"/>
          <p:nvPr/>
        </p:nvSpPr>
        <p:spPr>
          <a:xfrm>
            <a:off x="3223800" y="5051683"/>
            <a:ext cx="7788564" cy="1025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/>
              <a:t>1c.   A+</a:t>
            </a:r>
            <a:r>
              <a:rPr lang="zh-TW" altLang="en-US" b="1" dirty="0" smtClean="0">
                <a:solidFill>
                  <a:srgbClr val="FF0000"/>
                </a:solidFill>
              </a:rPr>
              <a:t>比</a:t>
            </a:r>
            <a:r>
              <a:rPr lang="en-US" altLang="zh-TW" dirty="0" smtClean="0"/>
              <a:t>+</a:t>
            </a:r>
            <a:r>
              <a:rPr lang="en-US" altLang="zh-TW" dirty="0" err="1" smtClean="0"/>
              <a:t>B</a:t>
            </a:r>
            <a:r>
              <a:rPr lang="en-US" altLang="zh-HK" dirty="0" err="1" smtClean="0"/>
              <a:t>+</a:t>
            </a:r>
            <a:r>
              <a:rPr lang="en-US" altLang="zh-TW" dirty="0" err="1" smtClean="0"/>
              <a:t>A</a:t>
            </a:r>
            <a:r>
              <a:rPr lang="en-US" altLang="zh-HK" dirty="0" err="1" smtClean="0"/>
              <a:t>dj</a:t>
            </a:r>
            <a:r>
              <a:rPr lang="en-US" altLang="zh-TW" dirty="0" smtClean="0"/>
              <a:t>+</a:t>
            </a:r>
            <a:r>
              <a:rPr lang="zh-TW" altLang="en-US" b="1" dirty="0" smtClean="0">
                <a:solidFill>
                  <a:srgbClr val="00B0F0"/>
                </a:solidFill>
              </a:rPr>
              <a:t>得多</a:t>
            </a:r>
            <a:endParaRPr lang="zh-HK" alt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25017"/>
            <a:ext cx="10515600" cy="1025525"/>
          </a:xfrm>
        </p:spPr>
        <p:txBody>
          <a:bodyPr/>
          <a:lstStyle/>
          <a:p>
            <a:r>
              <a:rPr lang="en-US" altLang="zh-TW" dirty="0" smtClean="0"/>
              <a:t> </a:t>
            </a:r>
            <a:r>
              <a:rPr lang="en-US" altLang="zh-CN" dirty="0" smtClean="0"/>
              <a:t>1</a:t>
            </a:r>
            <a:r>
              <a:rPr lang="en-US" altLang="zh-TW" dirty="0" smtClean="0"/>
              <a:t>a.  A+</a:t>
            </a:r>
            <a:r>
              <a:rPr lang="zh-TW" altLang="en-US" b="1" dirty="0" smtClean="0">
                <a:solidFill>
                  <a:srgbClr val="FF0000"/>
                </a:solidFill>
              </a:rPr>
              <a:t>比</a:t>
            </a:r>
            <a:r>
              <a:rPr lang="en-US" altLang="zh-TW" dirty="0" smtClean="0"/>
              <a:t>+</a:t>
            </a:r>
            <a:r>
              <a:rPr lang="en-US" altLang="zh-TW" dirty="0" err="1" smtClean="0"/>
              <a:t>B+Adj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70182"/>
            <a:ext cx="10420927" cy="4606781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/>
              <a:t> Comparative sentences with </a:t>
            </a:r>
            <a:r>
              <a:rPr lang="zh-TW" altLang="en-US" dirty="0" smtClean="0"/>
              <a:t>比 </a:t>
            </a:r>
            <a:r>
              <a:rPr lang="en-US" altLang="zh-TW" dirty="0" err="1" smtClean="0"/>
              <a:t>bĭ</a:t>
            </a:r>
            <a:endParaRPr lang="en-US" altLang="zh-TW" dirty="0" smtClean="0"/>
          </a:p>
          <a:p>
            <a:pPr marL="0" indent="0">
              <a:buNone/>
            </a:pPr>
            <a:endParaRPr lang="en-US" altLang="zh-HK" sz="3600" dirty="0" smtClean="0"/>
          </a:p>
          <a:p>
            <a:pPr marL="0" indent="0">
              <a:buNone/>
            </a:pPr>
            <a:r>
              <a:rPr lang="zh-TW" altLang="en-US" sz="3600" dirty="0" smtClean="0"/>
              <a:t>姐姐</a:t>
            </a:r>
            <a:r>
              <a:rPr lang="zh-HK" altLang="en-US" sz="3600" b="1" dirty="0" smtClean="0">
                <a:solidFill>
                  <a:srgbClr val="FF0000"/>
                </a:solidFill>
              </a:rPr>
              <a:t>比</a:t>
            </a:r>
            <a:r>
              <a:rPr lang="zh-TW" altLang="en-US" sz="3600" dirty="0"/>
              <a:t>妹妹</a:t>
            </a:r>
            <a:r>
              <a:rPr lang="zh-HK" altLang="en-US" sz="3600" dirty="0" smtClean="0">
                <a:solidFill>
                  <a:srgbClr val="FFC000"/>
                </a:solidFill>
              </a:rPr>
              <a:t>高</a:t>
            </a:r>
            <a:r>
              <a:rPr lang="zh-TW" altLang="en-US" sz="3600" dirty="0" smtClean="0"/>
              <a:t>。</a:t>
            </a:r>
            <a:endParaRPr lang="en-US" altLang="zh-TW" sz="3600" dirty="0" smtClean="0"/>
          </a:p>
          <a:p>
            <a:pPr marL="0" indent="0">
              <a:buNone/>
            </a:pPr>
            <a:endParaRPr lang="en-US" altLang="zh-TW" sz="3600" dirty="0" smtClean="0"/>
          </a:p>
          <a:p>
            <a:pPr marL="0" indent="0">
              <a:buNone/>
            </a:pPr>
            <a:r>
              <a:rPr lang="zh-HK" altLang="en-US" sz="3600" dirty="0" smtClean="0"/>
              <a:t>今天</a:t>
            </a:r>
            <a:r>
              <a:rPr lang="zh-HK" altLang="en-US" sz="3600" b="1" dirty="0">
                <a:solidFill>
                  <a:srgbClr val="FF0000"/>
                </a:solidFill>
              </a:rPr>
              <a:t>比</a:t>
            </a:r>
            <a:r>
              <a:rPr lang="zh-HK" altLang="en-US" sz="3600" dirty="0"/>
              <a:t>昨天</a:t>
            </a:r>
            <a:r>
              <a:rPr lang="zh-HK" altLang="en-US" sz="3600" dirty="0">
                <a:solidFill>
                  <a:srgbClr val="FFC000"/>
                </a:solidFill>
              </a:rPr>
              <a:t>冷</a:t>
            </a:r>
            <a:r>
              <a:rPr lang="zh-HK" altLang="en-US" sz="3600" dirty="0" smtClean="0"/>
              <a:t>。</a:t>
            </a:r>
            <a:endParaRPr lang="en-US" altLang="zh-TW" sz="3600" dirty="0" smtClean="0"/>
          </a:p>
          <a:p>
            <a:pPr marL="457200" indent="-457200">
              <a:buAutoNum type="arabicParenR" startAt="3"/>
            </a:pPr>
            <a:endParaRPr lang="en-US" altLang="zh-TW" sz="3600" dirty="0"/>
          </a:p>
          <a:p>
            <a:pPr marL="0" indent="0">
              <a:buNone/>
            </a:pPr>
            <a:r>
              <a:rPr lang="zh-TW" altLang="en-US" sz="3600" dirty="0" smtClean="0"/>
              <a:t>大象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比</a:t>
            </a:r>
            <a:r>
              <a:rPr lang="zh-TW" altLang="en-US" sz="3600" dirty="0" smtClean="0"/>
              <a:t>老鼠</a:t>
            </a:r>
            <a:r>
              <a:rPr lang="zh-TW" altLang="en-US" sz="3600" dirty="0" smtClean="0">
                <a:solidFill>
                  <a:srgbClr val="FFC000"/>
                </a:solidFill>
              </a:rPr>
              <a:t>大</a:t>
            </a:r>
            <a:r>
              <a:rPr lang="zh-TW" altLang="en-US" sz="3600" dirty="0" smtClean="0"/>
              <a:t>。</a:t>
            </a:r>
            <a:endParaRPr lang="en-US" altLang="zh-TW" sz="3600" dirty="0" smtClean="0"/>
          </a:p>
          <a:p>
            <a:pPr marL="457200" indent="-457200">
              <a:buAutoNum type="arabicParenR" startAt="3"/>
            </a:pPr>
            <a:endParaRPr lang="en-US" altLang="zh-TW" dirty="0" smtClean="0"/>
          </a:p>
          <a:p>
            <a:pPr marL="457200" indent="-457200">
              <a:buAutoNum type="arabicParenR" startAt="3"/>
            </a:pPr>
            <a:endParaRPr lang="en-US" altLang="zh-HK" dirty="0"/>
          </a:p>
          <a:p>
            <a:pPr marL="457200" indent="-457200">
              <a:buAutoNum type="arabicParenR" startAt="3"/>
            </a:pPr>
            <a:endParaRPr lang="en-US" altLang="zh-HK" dirty="0"/>
          </a:p>
          <a:p>
            <a:pPr marL="0" indent="0">
              <a:buNone/>
            </a:pPr>
            <a:endParaRPr lang="zh-HK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7026" y="3648364"/>
            <a:ext cx="3059767" cy="22422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4035" y="4730439"/>
            <a:ext cx="1094798" cy="108026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262253" y="5890636"/>
            <a:ext cx="112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大象</a:t>
            </a:r>
            <a:endParaRPr lang="zh-HK" altLang="en-US" sz="3200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9148617" y="5810704"/>
            <a:ext cx="112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老鼠</a:t>
            </a:r>
            <a:endParaRPr lang="zh-HK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HK" dirty="0" smtClean="0"/>
              <a:t> </a:t>
            </a:r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18" y="357711"/>
            <a:ext cx="6779491" cy="6321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81" y="648995"/>
            <a:ext cx="2920237" cy="117663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56" y="4001294"/>
            <a:ext cx="1871634" cy="242641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26" y="3293539"/>
            <a:ext cx="2389839" cy="96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1b.  </a:t>
            </a:r>
            <a:r>
              <a:rPr lang="en-US" altLang="zh-CN" dirty="0" smtClean="0"/>
              <a:t>A</a:t>
            </a:r>
            <a:r>
              <a:rPr lang="en-US" altLang="zh-CN" dirty="0"/>
              <a:t>+</a:t>
            </a:r>
            <a:r>
              <a:rPr lang="zh-CN" altLang="en-US" b="1" dirty="0">
                <a:solidFill>
                  <a:srgbClr val="FF0000"/>
                </a:solidFill>
              </a:rPr>
              <a:t>比</a:t>
            </a:r>
            <a:r>
              <a:rPr lang="en-US" altLang="zh-CN" dirty="0"/>
              <a:t>+B</a:t>
            </a:r>
            <a:r>
              <a:rPr lang="en-US" altLang="zh-CN" dirty="0" smtClean="0"/>
              <a:t>+</a:t>
            </a:r>
            <a:r>
              <a:rPr lang="zh-TW" altLang="en-US" b="1" dirty="0" smtClean="0">
                <a:solidFill>
                  <a:srgbClr val="00B050"/>
                </a:solidFill>
              </a:rPr>
              <a:t>更</a:t>
            </a:r>
            <a:r>
              <a:rPr lang="en-US" altLang="zh-TW" dirty="0" smtClean="0"/>
              <a:t>+</a:t>
            </a:r>
            <a:r>
              <a:rPr lang="en-US" altLang="zh-CN" dirty="0" err="1" smtClean="0"/>
              <a:t>Adj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endParaRPr lang="en-US" altLang="zh-TW" sz="36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AutoNum type="arabicPeriod"/>
            </a:pPr>
            <a:endParaRPr lang="en-US" altLang="zh-TW" sz="36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AutoNum type="arabicPeriod"/>
            </a:pP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altLang="zh-TW" sz="36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altLang="zh-TW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</a:t>
            </a:r>
            <a:r>
              <a:rPr lang="zh-TW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今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天很</a:t>
            </a:r>
            <a:r>
              <a:rPr lang="zh-TW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热，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明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比</a:t>
            </a:r>
            <a:r>
              <a:rPr lang="zh-TW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今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更</a:t>
            </a:r>
            <a:r>
              <a:rPr lang="zh-TW" altLang="en-US" sz="3600" dirty="0" smtClean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热</a:t>
            </a:r>
            <a:r>
              <a:rPr lang="zh-TW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36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AutoNum type="arabicPeriod"/>
            </a:pPr>
            <a:endParaRPr lang="en-US" altLang="zh-TW" sz="36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AutoNum type="arabicPeriod"/>
            </a:pP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AutoNum type="arabicPeriod"/>
            </a:pP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AutoNum type="arabicPeriod"/>
            </a:pPr>
            <a:endParaRPr lang="en-US" altLang="zh-TW" sz="36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AutoNum type="arabicPeriod"/>
            </a:pP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AutoNum type="arabicPeriod"/>
            </a:pPr>
            <a:endParaRPr lang="en-US" altLang="zh-TW" sz="36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AutoNum type="arabicPeriod"/>
            </a:pPr>
            <a:endParaRPr lang="en-US" altLang="zh-TW" dirty="0"/>
          </a:p>
          <a:p>
            <a:pPr marL="457200" indent="-457200">
              <a:buAutoNum type="arabicPeriod"/>
            </a:pPr>
            <a:endParaRPr lang="en-US" altLang="zh-TW" dirty="0" smtClean="0"/>
          </a:p>
          <a:p>
            <a:pPr marL="457200" indent="-457200">
              <a:buAutoNum type="arabicPeriod"/>
            </a:pPr>
            <a:endParaRPr lang="en-US" altLang="zh-TW" dirty="0"/>
          </a:p>
          <a:p>
            <a:pPr marL="457200" indent="-457200">
              <a:buAutoNum type="arabicPeriod"/>
            </a:pPr>
            <a:endParaRPr lang="en-US" altLang="zh-TW" dirty="0" smtClean="0"/>
          </a:p>
          <a:p>
            <a:pPr marL="457200" indent="-457200">
              <a:buAutoNum type="arabicPeriod"/>
            </a:pPr>
            <a:endParaRPr lang="en-US" altLang="zh-TW" dirty="0"/>
          </a:p>
          <a:p>
            <a:pPr marL="457200" indent="-457200">
              <a:buAutoNum type="arabicPeriod"/>
            </a:pPr>
            <a:endParaRPr lang="en-US" altLang="zh-TW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6518" y="1853475"/>
            <a:ext cx="2143125" cy="21431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1856719"/>
            <a:ext cx="2139881" cy="21398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4900" y="1793944"/>
            <a:ext cx="2139881" cy="213988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669308" y="4012327"/>
            <a:ext cx="1080654" cy="584775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今天</a:t>
            </a:r>
            <a:endParaRPr lang="zh-HK" altLang="en-US" sz="3200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8052377" y="4012327"/>
            <a:ext cx="1049482" cy="5847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明天</a:t>
            </a:r>
            <a:endParaRPr lang="zh-HK" altLang="en-US" sz="32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Words </a:t>
            </a:r>
            <a:r>
              <a:rPr lang="zh-CN" altLang="zh-HK" dirty="0" smtClean="0"/>
              <a:t>单词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02855" y="2152073"/>
            <a:ext cx="10515600" cy="37499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HK" dirty="0" smtClean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 smtClean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 smtClean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 smtClean="0"/>
          </a:p>
          <a:p>
            <a:pPr marL="0" indent="0">
              <a:buNone/>
            </a:pPr>
            <a:r>
              <a:rPr lang="en-US" altLang="zh-HK" sz="3600" dirty="0"/>
              <a:t> </a:t>
            </a:r>
            <a:r>
              <a:rPr lang="en-US" altLang="zh-HK" sz="3600" dirty="0" smtClean="0"/>
              <a:t>              </a:t>
            </a:r>
            <a:r>
              <a:rPr lang="zh-HK" altLang="en-US" sz="3600" dirty="0" smtClean="0"/>
              <a:t>香港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很</a:t>
            </a:r>
            <a:r>
              <a:rPr lang="zh-HK" altLang="en-US" sz="3600" dirty="0"/>
              <a:t>冷，捷克</a:t>
            </a:r>
            <a:r>
              <a:rPr lang="zh-HK" altLang="en-US" sz="3600" b="1" dirty="0">
                <a:solidFill>
                  <a:srgbClr val="FF0000"/>
                </a:solidFill>
              </a:rPr>
              <a:t>比</a:t>
            </a:r>
            <a:r>
              <a:rPr lang="zh-HK" altLang="en-US" sz="3600" dirty="0"/>
              <a:t>香港</a:t>
            </a:r>
            <a:r>
              <a:rPr lang="zh-HK" altLang="en-US" sz="3600" b="1" dirty="0">
                <a:solidFill>
                  <a:srgbClr val="00B050"/>
                </a:solidFill>
              </a:rPr>
              <a:t>更</a:t>
            </a:r>
            <a:r>
              <a:rPr lang="zh-HK" altLang="en-US" sz="3600" dirty="0"/>
              <a:t>冷。</a:t>
            </a:r>
          </a:p>
          <a:p>
            <a:endParaRPr lang="zh-HK" altLang="en-US" dirty="0"/>
          </a:p>
          <a:p>
            <a:endParaRPr lang="zh-HK" altLang="en-US" dirty="0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38200" y="508145"/>
            <a:ext cx="10515600" cy="1025525"/>
          </a:xfrm>
        </p:spPr>
        <p:txBody>
          <a:bodyPr/>
          <a:lstStyle/>
          <a:p>
            <a:r>
              <a:rPr lang="en-US" altLang="zh-TW" dirty="0" smtClean="0"/>
              <a:t>1b.   </a:t>
            </a:r>
            <a:r>
              <a:rPr lang="en-US" altLang="zh-CN" dirty="0" smtClean="0"/>
              <a:t>A</a:t>
            </a:r>
            <a:r>
              <a:rPr lang="en-US" altLang="zh-CN" dirty="0"/>
              <a:t>+</a:t>
            </a:r>
            <a:r>
              <a:rPr lang="zh-CN" altLang="en-US" dirty="0">
                <a:solidFill>
                  <a:srgbClr val="FF0000"/>
                </a:solidFill>
              </a:rPr>
              <a:t>比</a:t>
            </a:r>
            <a:r>
              <a:rPr lang="en-US" altLang="zh-CN" dirty="0"/>
              <a:t>+B</a:t>
            </a:r>
            <a:r>
              <a:rPr lang="en-US" altLang="zh-CN" dirty="0" smtClean="0"/>
              <a:t>+</a:t>
            </a:r>
            <a:r>
              <a:rPr lang="zh-TW" altLang="en-US" b="1" dirty="0" smtClean="0">
                <a:solidFill>
                  <a:srgbClr val="00B050"/>
                </a:solidFill>
              </a:rPr>
              <a:t>更</a:t>
            </a:r>
            <a:r>
              <a:rPr lang="en-US" altLang="zh-TW" dirty="0" smtClean="0"/>
              <a:t>+</a:t>
            </a:r>
            <a:r>
              <a:rPr lang="en-US" altLang="zh-CN" dirty="0" err="1" smtClean="0"/>
              <a:t>Adj</a:t>
            </a:r>
            <a:endParaRPr lang="zh-CN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8175" y="1533670"/>
            <a:ext cx="2076450" cy="22098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4215" y="1603707"/>
            <a:ext cx="2078916" cy="22069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5002" y="1603707"/>
            <a:ext cx="2078916" cy="220694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170546" y="3811298"/>
            <a:ext cx="107141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香港</a:t>
            </a:r>
            <a:endParaRPr lang="zh-HK" altLang="en-US" sz="3200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832803" y="3811297"/>
            <a:ext cx="108065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捷克</a:t>
            </a:r>
            <a:endParaRPr lang="zh-HK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88782" y="5405642"/>
            <a:ext cx="7263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/>
              <a:t> </a:t>
            </a:r>
            <a:r>
              <a:rPr lang="en-US" altLang="zh-TW" sz="3600" dirty="0" smtClean="0"/>
              <a:t>           </a:t>
            </a:r>
            <a:r>
              <a:rPr lang="zh-HK" altLang="en-US" sz="3600" dirty="0" smtClean="0"/>
              <a:t>弟弟</a:t>
            </a:r>
            <a:r>
              <a:rPr lang="zh-HK" altLang="en-US" sz="3600" dirty="0"/>
              <a:t>高，哥哥</a:t>
            </a:r>
            <a:r>
              <a:rPr lang="zh-HK" altLang="en-US" sz="3600" b="1" dirty="0">
                <a:solidFill>
                  <a:srgbClr val="FF0000"/>
                </a:solidFill>
              </a:rPr>
              <a:t>比</a:t>
            </a:r>
            <a:r>
              <a:rPr lang="zh-HK" altLang="en-US" sz="3600" dirty="0"/>
              <a:t>弟弟</a:t>
            </a:r>
            <a:r>
              <a:rPr lang="zh-HK" altLang="en-US" sz="3600" b="1" dirty="0">
                <a:solidFill>
                  <a:srgbClr val="00B050"/>
                </a:solidFill>
              </a:rPr>
              <a:t>更</a:t>
            </a:r>
            <a:r>
              <a:rPr lang="zh-HK" altLang="en-US" sz="3600" dirty="0"/>
              <a:t>高。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8109" y="1869493"/>
            <a:ext cx="1884218" cy="19731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4547" y="1464763"/>
            <a:ext cx="2143125" cy="245008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458439" y="3914852"/>
            <a:ext cx="1006764" cy="584775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弟弟</a:t>
            </a:r>
            <a:endParaRPr lang="zh-HK" altLang="en-US" sz="3200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7124787" y="3914852"/>
            <a:ext cx="1006764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哥哥</a:t>
            </a:r>
            <a:endParaRPr lang="zh-HK" altLang="en-US" sz="3200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812146" y="2353943"/>
            <a:ext cx="923636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/>
              <a:t>高</a:t>
            </a:r>
            <a:endParaRPr lang="zh-HK" altLang="en-US" sz="6000" b="1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851310" y="450715"/>
            <a:ext cx="10515600" cy="1025525"/>
          </a:xfrm>
        </p:spPr>
        <p:txBody>
          <a:bodyPr/>
          <a:lstStyle/>
          <a:p>
            <a:r>
              <a:rPr lang="en-US" altLang="zh-TW" dirty="0" smtClean="0"/>
              <a:t>1b.   </a:t>
            </a:r>
            <a:r>
              <a:rPr lang="en-US" altLang="zh-CN" dirty="0" smtClean="0"/>
              <a:t>A</a:t>
            </a:r>
            <a:r>
              <a:rPr lang="en-US" altLang="zh-CN" dirty="0"/>
              <a:t>+</a:t>
            </a:r>
            <a:r>
              <a:rPr lang="zh-CN" altLang="en-US" dirty="0">
                <a:solidFill>
                  <a:srgbClr val="FF0000"/>
                </a:solidFill>
              </a:rPr>
              <a:t>比</a:t>
            </a:r>
            <a:r>
              <a:rPr lang="en-US" altLang="zh-CN" dirty="0"/>
              <a:t>+B</a:t>
            </a:r>
            <a:r>
              <a:rPr lang="en-US" altLang="zh-CN" dirty="0" smtClean="0"/>
              <a:t>+</a:t>
            </a:r>
            <a:r>
              <a:rPr lang="zh-TW" altLang="en-US" b="1" dirty="0" smtClean="0">
                <a:solidFill>
                  <a:srgbClr val="00B050"/>
                </a:solidFill>
              </a:rPr>
              <a:t>更</a:t>
            </a:r>
            <a:r>
              <a:rPr lang="en-US" altLang="zh-TW" dirty="0" smtClean="0"/>
              <a:t>+</a:t>
            </a:r>
            <a:r>
              <a:rPr lang="en-US" altLang="zh-CN" dirty="0" err="1" smtClean="0"/>
              <a:t>Adj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5821" y="1635926"/>
            <a:ext cx="2443015" cy="102552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en-US" dirty="0" smtClean="0"/>
              <a:t>口头造句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65313" y="1759960"/>
            <a:ext cx="8481288" cy="5098040"/>
          </a:xfrm>
        </p:spPr>
        <p:txBody>
          <a:bodyPr>
            <a:normAutofit fontScale="75000" lnSpcReduction="20000"/>
          </a:bodyPr>
          <a:lstStyle/>
          <a:p>
            <a:pPr marL="0" indent="0">
              <a:buNone/>
            </a:pPr>
            <a:r>
              <a:rPr lang="zh-TW" altLang="en-US" sz="5700" dirty="0" smtClean="0">
                <a:latin typeface="+mj-ea"/>
                <a:ea typeface="+mj-ea"/>
              </a:rPr>
              <a:t>漂亮                   </a:t>
            </a:r>
            <a:r>
              <a:rPr lang="zh-CN" altLang="zh-TW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不漂亮</a:t>
            </a:r>
          </a:p>
          <a:p>
            <a:pPr marL="0" indent="0">
              <a:buNone/>
            </a:pPr>
            <a:endParaRPr lang="en-US" altLang="zh-HK" sz="57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5700" dirty="0" smtClean="0">
                <a:latin typeface="+mj-ea"/>
                <a:ea typeface="+mj-ea"/>
              </a:rPr>
              <a:t>大                       小</a:t>
            </a:r>
            <a:endParaRPr lang="en-US" altLang="zh-TW" sz="5700" dirty="0" smtClean="0"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zh-HK" sz="57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5700" dirty="0" smtClean="0">
                <a:latin typeface="+mj-ea"/>
                <a:ea typeface="+mj-ea"/>
              </a:rPr>
              <a:t>胖</a:t>
            </a:r>
            <a:r>
              <a:rPr lang="zh-CN" altLang="zh-TW" sz="5700" dirty="0" smtClean="0">
                <a:latin typeface="+mj-ea"/>
                <a:ea typeface="+mj-ea"/>
              </a:rPr>
              <a:t>（</a:t>
            </a:r>
            <a:r>
              <a:rPr lang="en-US" altLang="zh-CN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pàng</a:t>
            </a:r>
            <a:r>
              <a:rPr lang="zh-CN" altLang="zh-TW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瘦</a:t>
            </a:r>
            <a:r>
              <a:rPr lang="zh-CN" altLang="zh-TW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CN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shòu</a:t>
            </a:r>
            <a:r>
              <a:rPr lang="zh-CN" altLang="zh-TW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  <a:p>
            <a:pPr marL="0" indent="0">
              <a:buNone/>
            </a:pPr>
            <a:r>
              <a:rPr lang="en-US" altLang="zh-TW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endParaRPr lang="en-US" altLang="zh-TW" sz="5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CN" altLang="en-US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贵</a:t>
            </a:r>
            <a:r>
              <a:rPr lang="zh-TW" altLang="en-US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zh-TW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CN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guì</a:t>
            </a:r>
            <a:r>
              <a:rPr lang="zh-CN" altLang="zh-TW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便宜</a:t>
            </a:r>
            <a:r>
              <a:rPr lang="zh-CN" altLang="zh-TW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CN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piányi</a:t>
            </a:r>
            <a:r>
              <a:rPr lang="zh-CN" altLang="zh-TW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5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57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36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3600" dirty="0" smtClean="0">
                <a:latin typeface="+mj-ea"/>
                <a:ea typeface="+mj-ea"/>
              </a:rPr>
              <a:t>          </a:t>
            </a:r>
            <a:endParaRPr lang="zh-HK" altLang="en-US" sz="3600" dirty="0">
              <a:latin typeface="+mj-ea"/>
              <a:ea typeface="+mj-ea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80353" y="185509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/>
              <a:t>1b.   </a:t>
            </a:r>
            <a:r>
              <a:rPr lang="en-US" altLang="zh-CN" dirty="0" smtClean="0"/>
              <a:t>A+</a:t>
            </a:r>
            <a:r>
              <a:rPr lang="zh-CN" altLang="en-US" dirty="0" smtClean="0">
                <a:solidFill>
                  <a:srgbClr val="FF0000"/>
                </a:solidFill>
              </a:rPr>
              <a:t>比</a:t>
            </a:r>
            <a:r>
              <a:rPr lang="en-US" altLang="zh-CN" dirty="0" smtClean="0"/>
              <a:t>+B+</a:t>
            </a:r>
            <a:r>
              <a:rPr lang="zh-TW" altLang="en-US" b="1" dirty="0" smtClean="0">
                <a:solidFill>
                  <a:srgbClr val="00B050"/>
                </a:solidFill>
              </a:rPr>
              <a:t>更</a:t>
            </a:r>
            <a:r>
              <a:rPr lang="en-US" altLang="zh-TW" dirty="0" smtClean="0"/>
              <a:t>+</a:t>
            </a:r>
            <a:r>
              <a:rPr lang="en-US" altLang="zh-CN" dirty="0" err="1" smtClean="0"/>
              <a:t>Adj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0228" y="508737"/>
            <a:ext cx="10515600" cy="1025525"/>
          </a:xfrm>
        </p:spPr>
        <p:txBody>
          <a:bodyPr/>
          <a:lstStyle/>
          <a:p>
            <a:r>
              <a:rPr lang="en-US" altLang="zh-TW" dirty="0" smtClean="0"/>
              <a:t>1c.   A+</a:t>
            </a:r>
            <a:r>
              <a:rPr lang="zh-TW" altLang="en-US" b="1" dirty="0" smtClean="0">
                <a:solidFill>
                  <a:srgbClr val="FF0000"/>
                </a:solidFill>
              </a:rPr>
              <a:t>比</a:t>
            </a:r>
            <a:r>
              <a:rPr lang="en-US" altLang="zh-TW" dirty="0" smtClean="0"/>
              <a:t>+</a:t>
            </a:r>
            <a:r>
              <a:rPr lang="en-US" altLang="zh-TW" dirty="0" err="1" smtClean="0"/>
              <a:t>B</a:t>
            </a:r>
            <a:r>
              <a:rPr lang="en-US" altLang="zh-HK" dirty="0" err="1" smtClean="0"/>
              <a:t>+</a:t>
            </a:r>
            <a:r>
              <a:rPr lang="en-US" altLang="zh-TW" dirty="0" err="1"/>
              <a:t>A</a:t>
            </a:r>
            <a:r>
              <a:rPr lang="en-US" altLang="zh-HK" dirty="0" err="1" smtClean="0"/>
              <a:t>dj</a:t>
            </a:r>
            <a:r>
              <a:rPr lang="en-US" altLang="zh-TW" dirty="0" smtClean="0"/>
              <a:t>+</a:t>
            </a:r>
            <a:r>
              <a:rPr lang="zh-TW" altLang="en-US" b="1" dirty="0" smtClean="0">
                <a:solidFill>
                  <a:srgbClr val="00B0F0"/>
                </a:solidFill>
              </a:rPr>
              <a:t>得多</a:t>
            </a:r>
            <a:endParaRPr lang="zh-HK" altLang="en-US" b="1" dirty="0">
              <a:solidFill>
                <a:srgbClr val="00B0F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66169"/>
            <a:ext cx="10515600" cy="4301980"/>
          </a:xfrm>
        </p:spPr>
        <p:txBody>
          <a:bodyPr/>
          <a:lstStyle/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文字方塊 3"/>
          <p:cNvSpPr txBox="1"/>
          <p:nvPr/>
        </p:nvSpPr>
        <p:spPr>
          <a:xfrm>
            <a:off x="838200" y="1866479"/>
            <a:ext cx="10808855" cy="544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/>
              <a:t>                    中文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比</a:t>
            </a:r>
            <a:r>
              <a:rPr lang="zh-TW" altLang="en-US" sz="4400" dirty="0" smtClean="0"/>
              <a:t>英文</a:t>
            </a:r>
            <a:r>
              <a:rPr lang="zh-TW" altLang="en-US" sz="4400" dirty="0" smtClean="0">
                <a:solidFill>
                  <a:srgbClr val="FFC000"/>
                </a:solidFill>
              </a:rPr>
              <a:t>难</a:t>
            </a:r>
            <a:r>
              <a:rPr lang="zh-TW" altLang="en-US" sz="4400" b="1" dirty="0" smtClean="0">
                <a:solidFill>
                  <a:srgbClr val="00B0F0"/>
                </a:solidFill>
              </a:rPr>
              <a:t>得多</a:t>
            </a:r>
            <a:r>
              <a:rPr lang="zh-TW" altLang="en-US" sz="4400" dirty="0" smtClean="0"/>
              <a:t>。</a:t>
            </a:r>
          </a:p>
          <a:p>
            <a:endParaRPr lang="en-US" altLang="zh-TW" sz="4400" dirty="0" smtClean="0"/>
          </a:p>
          <a:p>
            <a:r>
              <a:rPr lang="en-US" altLang="zh-TW" sz="4400" dirty="0"/>
              <a:t> </a:t>
            </a:r>
            <a:r>
              <a:rPr lang="en-US" altLang="zh-TW" sz="4400" dirty="0" smtClean="0"/>
              <a:t>                   </a:t>
            </a:r>
            <a:r>
              <a:rPr lang="zh-TW" altLang="en-US" sz="4400" dirty="0" smtClean="0"/>
              <a:t>英文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比</a:t>
            </a:r>
            <a:r>
              <a:rPr lang="zh-TW" altLang="en-US" sz="4400" dirty="0" smtClean="0"/>
              <a:t>中文</a:t>
            </a:r>
            <a:r>
              <a:rPr lang="zh-TW" altLang="en-US" sz="4400" dirty="0" smtClean="0">
                <a:solidFill>
                  <a:srgbClr val="FFC000"/>
                </a:solidFill>
              </a:rPr>
              <a:t>容易</a:t>
            </a:r>
            <a:r>
              <a:rPr lang="zh-TW" altLang="en-US" sz="4400" b="1" dirty="0" smtClean="0">
                <a:solidFill>
                  <a:srgbClr val="00B0F0"/>
                </a:solidFill>
              </a:rPr>
              <a:t>得多</a:t>
            </a:r>
            <a:r>
              <a:rPr lang="zh-TW" altLang="en-US" sz="4400" dirty="0" smtClean="0"/>
              <a:t>。</a:t>
            </a:r>
            <a:endParaRPr lang="en-US" altLang="zh-TW" sz="4400" dirty="0" smtClean="0"/>
          </a:p>
          <a:p>
            <a:endParaRPr lang="en-US" altLang="zh-TW" sz="3600" dirty="0"/>
          </a:p>
          <a:p>
            <a:endParaRPr lang="en-US" altLang="zh-TW" sz="3600" dirty="0" smtClean="0"/>
          </a:p>
          <a:p>
            <a:endParaRPr lang="en-US" altLang="zh-TW" sz="3600" dirty="0" smtClean="0"/>
          </a:p>
          <a:p>
            <a:pPr marL="742950" indent="-742950">
              <a:buAutoNum type="arabicPeriod"/>
            </a:pPr>
            <a:endParaRPr lang="en-US" altLang="zh-HK" sz="3600" dirty="0"/>
          </a:p>
          <a:p>
            <a:pPr marL="742950" indent="-742950">
              <a:buAutoNum type="arabicPeriod"/>
            </a:pPr>
            <a:endParaRPr lang="en-US" altLang="zh-HK" sz="3600" dirty="0" smtClean="0"/>
          </a:p>
          <a:p>
            <a:endParaRPr lang="zh-HK" altLang="en-US" sz="36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775" y="3999960"/>
            <a:ext cx="4626945" cy="15825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28" y="3924291"/>
            <a:ext cx="2035536" cy="17339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371" y="3993158"/>
            <a:ext cx="2622018" cy="166505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601527" y="4516582"/>
            <a:ext cx="1067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/>
              <a:t>VS</a:t>
            </a:r>
            <a:endParaRPr lang="zh-HK" altLang="en-US" sz="40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6761480" y="1158240"/>
            <a:ext cx="1403985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3200" dirty="0" smtClean="0">
                <a:latin typeface="+mj-ea"/>
                <a:ea typeface="+mj-ea"/>
                <a:sym typeface="+mn-ea"/>
              </a:rPr>
              <a:t>nán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 </a:t>
            </a:r>
            <a:endParaRPr lang="en-US" altLang="zh-CN" sz="2400"/>
          </a:p>
        </p:txBody>
      </p:sp>
      <p:sp>
        <p:nvSpPr>
          <p:cNvPr id="10" name="文本框 9"/>
          <p:cNvSpPr txBox="1"/>
          <p:nvPr/>
        </p:nvSpPr>
        <p:spPr>
          <a:xfrm>
            <a:off x="6761480" y="2478405"/>
            <a:ext cx="1855470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3200" dirty="0" smtClean="0">
                <a:latin typeface="+mj-ea"/>
                <a:ea typeface="+mj-ea"/>
                <a:sym typeface="+mn-ea"/>
              </a:rPr>
              <a:t>róngyì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 </a:t>
            </a:r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576945"/>
            <a:ext cx="10515600" cy="360001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这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个教室</a:t>
            </a:r>
            <a:r>
              <a:rPr lang="zh-CN" altLang="en-US" sz="4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比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那个教室</a:t>
            </a:r>
            <a:r>
              <a:rPr lang="zh-CN" altLang="en-US" sz="4000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</a:t>
            </a:r>
            <a:r>
              <a:rPr lang="zh-CN" altLang="en-US" sz="40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得多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</a:p>
          <a:p>
            <a:endParaRPr lang="zh-HK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17" y="3526401"/>
            <a:ext cx="5185146" cy="290368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872" y="114681"/>
            <a:ext cx="3338683" cy="2393154"/>
          </a:xfrm>
          <a:prstGeom prst="rect">
            <a:avLst/>
          </a:prstGeom>
        </p:spPr>
      </p:pic>
      <p:cxnSp>
        <p:nvCxnSpPr>
          <p:cNvPr id="8" name="直線單箭頭接點 7"/>
          <p:cNvCxnSpPr/>
          <p:nvPr/>
        </p:nvCxnSpPr>
        <p:spPr>
          <a:xfrm flipH="1">
            <a:off x="3177309" y="3145821"/>
            <a:ext cx="206563" cy="761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V="1">
            <a:off x="6271490" y="1606126"/>
            <a:ext cx="2004292" cy="90170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690418" y="511491"/>
            <a:ext cx="10515600" cy="1025525"/>
          </a:xfrm>
        </p:spPr>
        <p:txBody>
          <a:bodyPr/>
          <a:lstStyle/>
          <a:p>
            <a:r>
              <a:rPr lang="en-US" altLang="zh-TW" dirty="0" smtClean="0"/>
              <a:t>1c.   A+</a:t>
            </a:r>
            <a:r>
              <a:rPr lang="zh-TW" altLang="en-US" b="1" dirty="0" smtClean="0">
                <a:solidFill>
                  <a:srgbClr val="FF0000"/>
                </a:solidFill>
              </a:rPr>
              <a:t>比</a:t>
            </a:r>
            <a:r>
              <a:rPr lang="en-US" altLang="zh-TW" dirty="0" smtClean="0"/>
              <a:t>+</a:t>
            </a:r>
            <a:r>
              <a:rPr lang="en-US" altLang="zh-TW" dirty="0" err="1" smtClean="0"/>
              <a:t>B</a:t>
            </a:r>
            <a:r>
              <a:rPr lang="en-US" altLang="zh-HK" dirty="0" err="1" smtClean="0"/>
              <a:t>+</a:t>
            </a:r>
            <a:r>
              <a:rPr lang="en-US" altLang="zh-TW" dirty="0" err="1"/>
              <a:t>A</a:t>
            </a:r>
            <a:r>
              <a:rPr lang="en-US" altLang="zh-HK" dirty="0" err="1" smtClean="0"/>
              <a:t>dj</a:t>
            </a:r>
            <a:r>
              <a:rPr lang="en-US" altLang="zh-TW" dirty="0" smtClean="0"/>
              <a:t>+</a:t>
            </a:r>
            <a:r>
              <a:rPr lang="zh-TW" altLang="en-US" b="1" dirty="0" smtClean="0">
                <a:solidFill>
                  <a:srgbClr val="00B0F0"/>
                </a:solidFill>
              </a:rPr>
              <a:t>得多</a:t>
            </a:r>
            <a:endParaRPr lang="zh-HK" alt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圓角矩形圖說文字 15"/>
          <p:cNvSpPr/>
          <p:nvPr/>
        </p:nvSpPr>
        <p:spPr>
          <a:xfrm>
            <a:off x="671052" y="3729482"/>
            <a:ext cx="3494548" cy="1762201"/>
          </a:xfrm>
          <a:prstGeom prst="wedgeRoundRectCallout">
            <a:avLst>
              <a:gd name="adj1" fmla="val 34267"/>
              <a:gd name="adj2" fmla="val -96539"/>
              <a:gd name="adj3" fmla="val 16667"/>
            </a:avLst>
          </a:prstGeom>
          <a:ln w="28575"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1747223"/>
            <a:ext cx="2385291" cy="1239549"/>
          </a:xfrm>
        </p:spPr>
        <p:txBody>
          <a:bodyPr/>
          <a:lstStyle/>
          <a:p>
            <a:pPr marL="0" indent="0">
              <a:buNone/>
            </a:pPr>
            <a:r>
              <a:rPr lang="en-US" altLang="zh-HK" dirty="0" smtClean="0"/>
              <a:t>   </a:t>
            </a:r>
            <a:endParaRPr lang="zh-HK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52" y="1490385"/>
            <a:ext cx="2920237" cy="117663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9057878" y="1891790"/>
            <a:ext cx="940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 甜</a:t>
            </a:r>
            <a:r>
              <a:rPr lang="zh-TW" altLang="en-US" dirty="0" smtClean="0"/>
              <a:t> 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9249899" y="3687254"/>
            <a:ext cx="88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快</a:t>
            </a:r>
            <a:endParaRPr lang="zh-HK" altLang="en-US" sz="3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8285018" y="5320145"/>
            <a:ext cx="2955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        厚</a:t>
            </a:r>
            <a:endParaRPr lang="zh-HK" altLang="en-US" sz="36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541" y="1490385"/>
            <a:ext cx="1973497" cy="159724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318" y="1490384"/>
            <a:ext cx="1981809" cy="163179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540" y="3282479"/>
            <a:ext cx="1973497" cy="145588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7318" y="3282479"/>
            <a:ext cx="2101882" cy="145588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8540" y="4933207"/>
            <a:ext cx="1973497" cy="16246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7" name="文字方塊 16"/>
          <p:cNvSpPr txBox="1"/>
          <p:nvPr/>
        </p:nvSpPr>
        <p:spPr>
          <a:xfrm>
            <a:off x="838199" y="4010419"/>
            <a:ext cx="3151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ym typeface="Wingdings" panose="05000000000000000000" pitchFamily="2" charset="2"/>
              </a:rPr>
              <a:t></a:t>
            </a:r>
            <a:r>
              <a:rPr lang="zh-TW" altLang="en-US" sz="3600" dirty="0" smtClean="0"/>
              <a:t>可以再说</a:t>
            </a:r>
            <a:endParaRPr lang="en-US" altLang="zh-TW" sz="3600" dirty="0" smtClean="0"/>
          </a:p>
          <a:p>
            <a:r>
              <a:rPr lang="zh-TW" altLang="en-US" sz="3600" dirty="0" smtClean="0"/>
              <a:t>其他的句子</a:t>
            </a:r>
            <a:r>
              <a:rPr lang="zh-CN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吗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HK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標題 1"/>
          <p:cNvSpPr>
            <a:spLocks noGrp="1"/>
          </p:cNvSpPr>
          <p:nvPr>
            <p:ph type="title"/>
          </p:nvPr>
        </p:nvSpPr>
        <p:spPr>
          <a:xfrm>
            <a:off x="838199" y="408876"/>
            <a:ext cx="10515600" cy="1025525"/>
          </a:xfrm>
        </p:spPr>
        <p:txBody>
          <a:bodyPr/>
          <a:lstStyle/>
          <a:p>
            <a:r>
              <a:rPr lang="en-US" altLang="zh-TW" dirty="0" smtClean="0"/>
              <a:t>1c.   A+</a:t>
            </a:r>
            <a:r>
              <a:rPr lang="zh-TW" altLang="en-US" b="1" dirty="0" smtClean="0">
                <a:solidFill>
                  <a:srgbClr val="FF0000"/>
                </a:solidFill>
              </a:rPr>
              <a:t>比</a:t>
            </a:r>
            <a:r>
              <a:rPr lang="en-US" altLang="zh-TW" dirty="0" smtClean="0"/>
              <a:t>+</a:t>
            </a:r>
            <a:r>
              <a:rPr lang="en-US" altLang="zh-TW" dirty="0" err="1" smtClean="0"/>
              <a:t>B</a:t>
            </a:r>
            <a:r>
              <a:rPr lang="en-US" altLang="zh-HK" dirty="0" err="1" smtClean="0"/>
              <a:t>+</a:t>
            </a:r>
            <a:r>
              <a:rPr lang="en-US" altLang="zh-TW" dirty="0" err="1"/>
              <a:t>A</a:t>
            </a:r>
            <a:r>
              <a:rPr lang="en-US" altLang="zh-HK" dirty="0" err="1" smtClean="0"/>
              <a:t>dj</a:t>
            </a:r>
            <a:r>
              <a:rPr lang="en-US" altLang="zh-TW" dirty="0" smtClean="0"/>
              <a:t>+</a:t>
            </a:r>
            <a:r>
              <a:rPr lang="zh-TW" altLang="en-US" b="1" dirty="0" smtClean="0">
                <a:solidFill>
                  <a:srgbClr val="00B0F0"/>
                </a:solidFill>
              </a:rPr>
              <a:t>得多</a:t>
            </a:r>
            <a:endParaRPr lang="zh-HK" altLang="en-US" b="1" dirty="0">
              <a:solidFill>
                <a:srgbClr val="00B0F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190" y="4933207"/>
            <a:ext cx="2124010" cy="164904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57640" y="1174750"/>
            <a:ext cx="1381125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3200" dirty="0" smtClean="0">
                <a:latin typeface="+mj-ea"/>
                <a:ea typeface="+mj-ea"/>
                <a:sym typeface="+mn-ea"/>
              </a:rPr>
              <a:t>tián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 </a:t>
            </a:r>
            <a:endParaRPr lang="en-US" altLang="zh-CN" sz="2400"/>
          </a:p>
        </p:txBody>
      </p:sp>
      <p:sp>
        <p:nvSpPr>
          <p:cNvPr id="7" name="文本框 6"/>
          <p:cNvSpPr txBox="1"/>
          <p:nvPr/>
        </p:nvSpPr>
        <p:spPr>
          <a:xfrm>
            <a:off x="9057640" y="2987040"/>
            <a:ext cx="1471295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3200" dirty="0" smtClean="0">
                <a:latin typeface="+mj-ea"/>
                <a:ea typeface="+mj-ea"/>
                <a:sym typeface="+mn-ea"/>
              </a:rPr>
              <a:t>kuài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 </a:t>
            </a:r>
            <a:endParaRPr lang="en-US" altLang="zh-CN" sz="2400"/>
          </a:p>
        </p:txBody>
      </p:sp>
      <p:sp>
        <p:nvSpPr>
          <p:cNvPr id="20" name="文本框 19"/>
          <p:cNvSpPr txBox="1"/>
          <p:nvPr/>
        </p:nvSpPr>
        <p:spPr>
          <a:xfrm>
            <a:off x="9147810" y="4523105"/>
            <a:ext cx="1403985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3200" dirty="0" smtClean="0">
                <a:latin typeface="+mj-ea"/>
                <a:ea typeface="+mj-ea"/>
                <a:sym typeface="+mn-ea"/>
              </a:rPr>
              <a:t>hòu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 </a:t>
            </a:r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352801" y="2346037"/>
            <a:ext cx="4645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chemeClr val="tx2"/>
                </a:solidFill>
              </a:rPr>
              <a:t>2.  ……</a:t>
            </a:r>
            <a:r>
              <a:rPr lang="zh-TW" altLang="en-US" sz="8000" b="1" dirty="0" smtClean="0">
                <a:solidFill>
                  <a:schemeClr val="tx2"/>
                </a:solidFill>
              </a:rPr>
              <a:t>了。</a:t>
            </a:r>
            <a:endParaRPr lang="zh-HK" altLang="en-US" sz="8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2</a:t>
            </a:r>
            <a:r>
              <a:rPr lang="en-US" altLang="zh-TW" dirty="0" smtClean="0"/>
              <a:t>.  </a:t>
            </a:r>
            <a:r>
              <a:rPr lang="zh-HK" altLang="en-US" dirty="0" smtClean="0"/>
              <a:t>了  </a:t>
            </a:r>
            <a:r>
              <a:rPr lang="zh-HK" altLang="en-US" dirty="0"/>
              <a:t/>
            </a:r>
            <a:br>
              <a:rPr lang="zh-HK" altLang="en-US" dirty="0"/>
            </a:b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     了</a:t>
            </a:r>
            <a:r>
              <a:rPr lang="en-US" altLang="zh-TW" dirty="0" smtClean="0"/>
              <a:t>(le) is </a:t>
            </a:r>
            <a:r>
              <a:rPr lang="en-US" altLang="zh-HK" dirty="0" smtClean="0"/>
              <a:t>a </a:t>
            </a:r>
            <a:r>
              <a:rPr lang="en-US" altLang="zh-HK" dirty="0"/>
              <a:t>sentence-Final </a:t>
            </a:r>
            <a:r>
              <a:rPr lang="en-US" altLang="zh-HK" dirty="0" smtClean="0"/>
              <a:t>Particle</a:t>
            </a:r>
            <a:r>
              <a:rPr lang="en-US" altLang="zh-TW" dirty="0" smtClean="0"/>
              <a:t>, </a:t>
            </a:r>
            <a:r>
              <a:rPr lang="en-US" altLang="zh-CN" dirty="0" smtClean="0"/>
              <a:t>the realization of a new situation</a:t>
            </a:r>
            <a:endParaRPr lang="en-US" altLang="zh-HK" dirty="0" smtClean="0"/>
          </a:p>
          <a:p>
            <a:pPr marL="0" indent="0">
              <a:buNone/>
            </a:pPr>
            <a:endParaRPr lang="en-US" altLang="zh-HK" sz="2800" dirty="0"/>
          </a:p>
          <a:p>
            <a:pPr marL="0" indent="0">
              <a:buNone/>
            </a:pPr>
            <a:r>
              <a:rPr lang="zh-HK" altLang="en-US" sz="4000" dirty="0" smtClean="0"/>
              <a:t>   下雪</a:t>
            </a:r>
            <a:r>
              <a:rPr lang="zh-HK" alt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了</a:t>
            </a:r>
            <a:r>
              <a:rPr lang="zh-HK" altLang="en-US" sz="4000" dirty="0"/>
              <a:t>。 </a:t>
            </a:r>
            <a:endParaRPr lang="en-US" altLang="zh-HK" sz="4000" dirty="0" smtClean="0"/>
          </a:p>
          <a:p>
            <a:pPr marL="0" indent="0">
              <a:buNone/>
            </a:pPr>
            <a:endParaRPr lang="en-US" altLang="zh-HK" sz="3600" dirty="0" smtClean="0"/>
          </a:p>
          <a:p>
            <a:pPr marL="0" indent="0">
              <a:buNone/>
            </a:pPr>
            <a:endParaRPr lang="en-US" altLang="zh-HK" sz="3600" dirty="0"/>
          </a:p>
          <a:p>
            <a:pPr marL="0" indent="0">
              <a:buNone/>
            </a:pPr>
            <a:endParaRPr lang="en-US" altLang="zh-HK" sz="3600" dirty="0" smtClean="0"/>
          </a:p>
          <a:p>
            <a:pPr marL="0" indent="0">
              <a:buNone/>
            </a:pPr>
            <a:r>
              <a:rPr lang="en-US" altLang="zh-HK" sz="4000" dirty="0"/>
              <a:t> </a:t>
            </a:r>
            <a:r>
              <a:rPr lang="en-US" altLang="zh-HK" sz="4000" dirty="0" smtClean="0"/>
              <a:t>  </a:t>
            </a:r>
            <a:r>
              <a:rPr lang="zh-HK" altLang="en-US" sz="4000" dirty="0" smtClean="0"/>
              <a:t>妹妹</a:t>
            </a:r>
            <a:r>
              <a:rPr lang="zh-HK" altLang="en-US" sz="4000" dirty="0"/>
              <a:t>累</a:t>
            </a:r>
            <a:r>
              <a:rPr lang="zh-HK" altLang="en-US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了</a:t>
            </a:r>
            <a:r>
              <a:rPr lang="zh-TW" altLang="en-US" sz="4000" dirty="0" smtClean="0"/>
              <a:t>。</a:t>
            </a:r>
            <a:endParaRPr lang="en-US" altLang="zh-TW" sz="4000" dirty="0" smtClean="0"/>
          </a:p>
          <a:p>
            <a:pPr marL="0" indent="0">
              <a:buNone/>
            </a:pPr>
            <a:endParaRPr lang="en-US" altLang="zh-TW" sz="3600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49" y="2107406"/>
            <a:ext cx="2619375" cy="1743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365" y="4125516"/>
            <a:ext cx="2143125" cy="2143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01091"/>
            <a:ext cx="10515600" cy="4375872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CN" sz="3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你看，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有什么</a:t>
            </a:r>
            <a:r>
              <a:rPr lang="zh-CN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来</a:t>
            </a:r>
            <a:r>
              <a:rPr lang="zh-CN" altLang="en-US" sz="4000" b="1" dirty="0" smtClean="0">
                <a:solidFill>
                  <a:srgbClr val="2D2D8A">
                    <a:lumMod val="40000"/>
                    <a:lumOff val="6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r>
              <a:rPr lang="zh-CN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HK" altLang="en-US" sz="4000" dirty="0">
              <a:solidFill>
                <a:srgbClr val="000000"/>
              </a:solidFill>
              <a:latin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CN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你</a:t>
            </a:r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</a:t>
            </a:r>
            <a:r>
              <a:rPr lang="zh-CN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公共汽车来</a:t>
            </a:r>
            <a:r>
              <a:rPr lang="zh-TW" altLang="en-US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HK" sz="4000" dirty="0" smtClean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 smtClean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en-US" altLang="zh-HK" sz="4000" dirty="0" smtClean="0"/>
              <a:t>                                   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0" y="767500"/>
            <a:ext cx="3194627" cy="2614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437" y="3687474"/>
            <a:ext cx="2489489" cy="2489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491" y="3631493"/>
            <a:ext cx="2613891" cy="2613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38200" y="526530"/>
            <a:ext cx="10515600" cy="102552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2</a:t>
            </a:r>
            <a:r>
              <a:rPr lang="en-US" altLang="zh-TW" dirty="0" smtClean="0"/>
              <a:t>.  </a:t>
            </a:r>
            <a:r>
              <a:rPr lang="zh-HK" altLang="en-US" dirty="0" smtClean="0"/>
              <a:t>了 </a:t>
            </a:r>
            <a:r>
              <a:rPr lang="zh-HK" altLang="en-US" dirty="0"/>
              <a:t/>
            </a:r>
            <a:br>
              <a:rPr lang="zh-HK" altLang="en-US" dirty="0"/>
            </a:b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39" y="378690"/>
            <a:ext cx="6091027" cy="6192545"/>
          </a:xfrm>
          <a:ln>
            <a:solidFill>
              <a:schemeClr val="tx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54" y="1335158"/>
            <a:ext cx="2920237" cy="1176630"/>
          </a:xfrm>
          <a:prstGeom prst="rect">
            <a:avLst/>
          </a:prstGeom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55072" y="461963"/>
            <a:ext cx="10515600" cy="102552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2</a:t>
            </a:r>
            <a:r>
              <a:rPr lang="en-US" altLang="zh-TW" dirty="0" smtClean="0"/>
              <a:t>.  </a:t>
            </a:r>
            <a:r>
              <a:rPr lang="zh-HK" altLang="en-US" dirty="0" smtClean="0"/>
              <a:t>了 </a:t>
            </a:r>
            <a:r>
              <a:rPr lang="zh-HK" altLang="en-US" dirty="0"/>
              <a:t/>
            </a:r>
            <a:br>
              <a:rPr lang="zh-HK" altLang="en-US" dirty="0"/>
            </a:br>
            <a:endParaRPr lang="zh-HK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590740" y="2983346"/>
            <a:ext cx="2595805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/>
              <a:t>…</a:t>
            </a:r>
            <a:r>
              <a:rPr lang="zh-TW" altLang="en-US" sz="3600" b="1" dirty="0" smtClean="0"/>
              <a:t>以前</a:t>
            </a:r>
            <a:r>
              <a:rPr lang="en-US" altLang="zh-TW" sz="3600" b="1" dirty="0" smtClean="0"/>
              <a:t>…</a:t>
            </a:r>
          </a:p>
          <a:p>
            <a:r>
              <a:rPr lang="zh-TW" altLang="en-US" sz="3600" b="1" dirty="0" smtClean="0"/>
              <a:t>現在</a:t>
            </a:r>
            <a:r>
              <a:rPr lang="en-US" altLang="zh-TW" sz="3600" b="1" dirty="0" smtClean="0"/>
              <a:t>…</a:t>
            </a:r>
            <a:r>
              <a:rPr lang="zh-TW" altLang="en-US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了</a:t>
            </a:r>
            <a:r>
              <a:rPr lang="zh-TW" altLang="en-US" sz="3600" b="1" dirty="0" smtClean="0"/>
              <a:t>。</a:t>
            </a:r>
            <a:endParaRPr lang="zh-HK" altLang="en-US" sz="3600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72" y="4250891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38175" y="95758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天气</a:t>
            </a:r>
            <a:endParaRPr lang="zh-CN" altLang="zh-CN" sz="3200"/>
          </a:p>
        </p:txBody>
      </p:sp>
      <p:sp>
        <p:nvSpPr>
          <p:cNvPr id="8" name="文本框 7"/>
          <p:cNvSpPr txBox="1"/>
          <p:nvPr/>
        </p:nvSpPr>
        <p:spPr>
          <a:xfrm>
            <a:off x="638175" y="160274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比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38175" y="224790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下雪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38175" y="289306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约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38175" y="353822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公园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38175" y="418338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滑冰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38175" y="482854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会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38175" y="547370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刚才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495675" y="95758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网上</a:t>
            </a:r>
            <a:endParaRPr lang="zh-CN" altLang="zh-CN" sz="3200"/>
          </a:p>
        </p:txBody>
      </p:sp>
      <p:sp>
        <p:nvSpPr>
          <p:cNvPr id="19" name="文本框 18"/>
          <p:cNvSpPr txBox="1"/>
          <p:nvPr/>
        </p:nvSpPr>
        <p:spPr>
          <a:xfrm>
            <a:off x="3495675" y="160274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预报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495675" y="224790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更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495674" y="2893060"/>
            <a:ext cx="338186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dirty="0"/>
              <a:t>不但 </a:t>
            </a:r>
            <a:r>
              <a:rPr lang="en-US" altLang="zh-CN" sz="3600" dirty="0"/>
              <a:t>... </a:t>
            </a:r>
            <a:r>
              <a:rPr lang="zh-CN" altLang="en-US" sz="3600" dirty="0"/>
              <a:t>而且</a:t>
            </a:r>
            <a:r>
              <a:rPr lang="en-US" altLang="zh-CN" sz="3600" dirty="0"/>
              <a:t>...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495675" y="353822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3600"/>
              <a:t>暖和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495675" y="418338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冷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495675" y="482854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办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495675" y="547370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碟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200775" y="95758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那么</a:t>
            </a:r>
            <a:endParaRPr lang="zh-CN" altLang="zh-CN" sz="3200"/>
          </a:p>
        </p:txBody>
      </p:sp>
      <p:sp>
        <p:nvSpPr>
          <p:cNvPr id="27" name="文本框 26"/>
          <p:cNvSpPr txBox="1"/>
          <p:nvPr/>
        </p:nvSpPr>
        <p:spPr>
          <a:xfrm>
            <a:off x="6200775" y="160274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好玩儿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200775" y="224790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出去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110605" y="2893060"/>
            <a:ext cx="3037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/>
              <a:t>非常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200775" y="353822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3600"/>
              <a:t>糟糕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200775" y="418338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下雨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200775" y="482854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又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200775" y="547370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面试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8796020" y="95758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回去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796020" y="160274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冬天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8796020" y="224790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夏天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8705850" y="2893060"/>
            <a:ext cx="3037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/>
              <a:t>热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8796020" y="353822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3600"/>
              <a:t>春天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8796020" y="418338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秋天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8796020" y="482854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/>
              <a:t>舒服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8796020" y="5473700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zh-CN" sz="3600"/>
              <a:t>*</a:t>
            </a:r>
            <a:r>
              <a:rPr lang="zh-CN" altLang="zh-CN" sz="3600"/>
              <a:t>加州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2727" y="1560945"/>
            <a:ext cx="5523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chemeClr val="tx2"/>
                </a:solidFill>
              </a:rPr>
              <a:t>3.   …</a:t>
            </a:r>
            <a:r>
              <a:rPr lang="zh-TW" altLang="en-US" sz="8000" b="1" dirty="0" smtClean="0">
                <a:solidFill>
                  <a:schemeClr val="tx2"/>
                </a:solidFill>
              </a:rPr>
              <a:t>会</a:t>
            </a:r>
            <a:r>
              <a:rPr lang="en-US" altLang="zh-TW" sz="8000" b="1" dirty="0" smtClean="0">
                <a:solidFill>
                  <a:schemeClr val="tx2"/>
                </a:solidFill>
              </a:rPr>
              <a:t>…</a:t>
            </a:r>
            <a:endParaRPr lang="zh-HK" altLang="en-US" sz="8000" b="1" dirty="0">
              <a:solidFill>
                <a:schemeClr val="tx2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315853" y="3291561"/>
            <a:ext cx="4211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4400" dirty="0" smtClean="0">
                <a:solidFill>
                  <a:schemeClr val="tx2"/>
                </a:solidFill>
              </a:rPr>
              <a:t>3</a:t>
            </a:r>
            <a:r>
              <a:rPr lang="en-US" altLang="zh-TW" sz="4400" dirty="0" smtClean="0">
                <a:solidFill>
                  <a:schemeClr val="tx2"/>
                </a:solidFill>
              </a:rPr>
              <a:t>a.</a:t>
            </a:r>
            <a:r>
              <a:rPr lang="en-US" altLang="zh-HK" sz="4400" dirty="0" smtClean="0">
                <a:solidFill>
                  <a:schemeClr val="tx2"/>
                </a:solidFill>
              </a:rPr>
              <a:t> </a:t>
            </a:r>
            <a:r>
              <a:rPr lang="zh-HK" altLang="en-US" sz="4400" dirty="0" smtClean="0">
                <a:solidFill>
                  <a:schemeClr val="tx2"/>
                </a:solidFill>
              </a:rPr>
              <a:t>会</a:t>
            </a:r>
            <a:r>
              <a:rPr lang="en-US" altLang="zh-HK" sz="4400" dirty="0" smtClean="0">
                <a:solidFill>
                  <a:schemeClr val="tx2"/>
                </a:solidFill>
              </a:rPr>
              <a:t> </a:t>
            </a:r>
            <a:r>
              <a:rPr lang="en-US" altLang="zh-TW" sz="4400" dirty="0"/>
              <a:t>	</a:t>
            </a:r>
            <a:endParaRPr lang="zh-HK" altLang="en-US" sz="4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315853" y="4341414"/>
            <a:ext cx="6234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chemeClr val="tx2"/>
                </a:solidFill>
              </a:rPr>
              <a:t>3b. </a:t>
            </a:r>
            <a:r>
              <a:rPr lang="zh-TW" altLang="en-US" sz="4400" dirty="0" smtClean="0">
                <a:solidFill>
                  <a:schemeClr val="tx2"/>
                </a:solidFill>
              </a:rPr>
              <a:t>会 </a:t>
            </a:r>
            <a:r>
              <a:rPr lang="en-US" altLang="zh-TW" sz="44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zh-TW" altLang="en-US" sz="4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不</a:t>
            </a:r>
            <a:r>
              <a:rPr lang="zh-TW" altLang="en-US" sz="4400" dirty="0" smtClean="0">
                <a:solidFill>
                  <a:schemeClr val="tx2"/>
                </a:solidFill>
                <a:sym typeface="Wingdings" panose="05000000000000000000" pitchFamily="2" charset="2"/>
              </a:rPr>
              <a:t>会 </a:t>
            </a:r>
            <a:endParaRPr lang="zh-HK" altLang="en-US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00728" y="1664963"/>
            <a:ext cx="8377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/>
              <a:t>	</a:t>
            </a:r>
            <a:r>
              <a:rPr lang="en-US" altLang="zh-HK" sz="2400" dirty="0" smtClean="0"/>
              <a:t>WILL -- &gt; indicates an anticipated event</a:t>
            </a:r>
            <a:r>
              <a:rPr lang="en-US" altLang="zh-HK" sz="2400" dirty="0"/>
              <a:t> </a:t>
            </a:r>
            <a:r>
              <a:rPr lang="en-US" altLang="zh-HK" sz="2400" dirty="0" smtClean="0"/>
              <a:t>or</a:t>
            </a:r>
            <a:r>
              <a:rPr lang="en-US" altLang="zh-HK" sz="2400" dirty="0"/>
              <a:t> </a:t>
            </a:r>
            <a:r>
              <a:rPr lang="en-US" altLang="zh-HK" sz="2400" dirty="0" smtClean="0"/>
              <a:t>action</a:t>
            </a:r>
            <a:endParaRPr lang="zh-HK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025236" y="705380"/>
            <a:ext cx="4211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4400" dirty="0" smtClean="0">
                <a:solidFill>
                  <a:schemeClr val="tx2"/>
                </a:solidFill>
              </a:rPr>
              <a:t>3</a:t>
            </a:r>
            <a:r>
              <a:rPr lang="en-US" altLang="zh-TW" sz="4400" dirty="0" smtClean="0">
                <a:solidFill>
                  <a:schemeClr val="tx2"/>
                </a:solidFill>
              </a:rPr>
              <a:t>a.</a:t>
            </a:r>
            <a:r>
              <a:rPr lang="en-US" altLang="zh-HK" sz="4400" dirty="0" smtClean="0">
                <a:solidFill>
                  <a:schemeClr val="tx2"/>
                </a:solidFill>
              </a:rPr>
              <a:t> </a:t>
            </a:r>
            <a:r>
              <a:rPr lang="zh-HK" altLang="en-US" sz="4400" dirty="0" smtClean="0">
                <a:solidFill>
                  <a:schemeClr val="tx2"/>
                </a:solidFill>
              </a:rPr>
              <a:t>会</a:t>
            </a:r>
            <a:r>
              <a:rPr lang="en-US" altLang="zh-HK" sz="4400" dirty="0" smtClean="0">
                <a:solidFill>
                  <a:schemeClr val="tx2"/>
                </a:solidFill>
              </a:rPr>
              <a:t> </a:t>
            </a:r>
            <a:r>
              <a:rPr lang="en-US" altLang="zh-TW" sz="4400" dirty="0" err="1" smtClean="0">
                <a:solidFill>
                  <a:schemeClr val="tx2"/>
                </a:solidFill>
              </a:rPr>
              <a:t>huì</a:t>
            </a:r>
            <a:r>
              <a:rPr lang="en-US" altLang="zh-TW" sz="4400" dirty="0"/>
              <a:t>	</a:t>
            </a:r>
            <a:endParaRPr lang="zh-HK" altLang="en-US" sz="4400" dirty="0"/>
          </a:p>
        </p:txBody>
      </p:sp>
      <p:sp>
        <p:nvSpPr>
          <p:cNvPr id="3" name="矩形 2"/>
          <p:cNvSpPr/>
          <p:nvPr/>
        </p:nvSpPr>
        <p:spPr>
          <a:xfrm>
            <a:off x="1496290" y="3927826"/>
            <a:ext cx="6723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TW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我明年</a:t>
            </a:r>
            <a:r>
              <a:rPr lang="zh-CN" altLang="en-US" sz="40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会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去英国学英</a:t>
            </a:r>
            <a:r>
              <a:rPr lang="en-US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语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496290" y="2760140"/>
            <a:ext cx="6317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4000" dirty="0" smtClean="0">
                <a:latin typeface="+mj-ea"/>
                <a:ea typeface="+mj-ea"/>
              </a:rPr>
              <a:t>Q</a:t>
            </a:r>
            <a:r>
              <a:rPr lang="zh-TW" altLang="en-US" sz="4000" dirty="0" smtClean="0">
                <a:latin typeface="+mj-ea"/>
                <a:ea typeface="+mj-ea"/>
              </a:rPr>
              <a:t>：你明年</a:t>
            </a:r>
            <a:r>
              <a:rPr lang="zh-TW" altLang="en-US" sz="4000" b="1" dirty="0" smtClean="0">
                <a:solidFill>
                  <a:srgbClr val="0070C0"/>
                </a:solidFill>
                <a:latin typeface="+mj-ea"/>
                <a:ea typeface="+mj-ea"/>
              </a:rPr>
              <a:t>会</a:t>
            </a:r>
            <a:r>
              <a:rPr lang="zh-TW" altLang="en-US" sz="4000" dirty="0" smtClean="0">
                <a:latin typeface="+mj-ea"/>
                <a:ea typeface="+mj-ea"/>
              </a:rPr>
              <a:t>做什么？</a:t>
            </a:r>
            <a:endParaRPr lang="zh-HK" altLang="en-US" sz="4000" dirty="0">
              <a:latin typeface="+mj-ea"/>
              <a:ea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923" y="4843176"/>
            <a:ext cx="2619375" cy="17430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437" y="2679346"/>
            <a:ext cx="3523148" cy="23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30443" y="2203996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</a:rPr>
              <a:t>妈妈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</a:rPr>
              <a:t>去年</a:t>
            </a:r>
            <a:r>
              <a:rPr lang="zh-TW" altLang="en-US" sz="4000" b="1" dirty="0" smtClean="0">
                <a:solidFill>
                  <a:srgbClr val="0070C0"/>
                </a:solidFill>
                <a:latin typeface="Microsoft JhengHei" panose="020B0604030504040204" pitchFamily="34" charset="-120"/>
              </a:rPr>
              <a:t>会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</a:rPr>
              <a:t>去布</a:t>
            </a:r>
            <a:r>
              <a:rPr lang="zh-CN" altLang="en-US" sz="4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尔诺</a:t>
            </a:r>
            <a:r>
              <a:rPr lang="zh-TW" altLang="en-US" sz="4000" dirty="0">
                <a:solidFill>
                  <a:srgbClr val="000000"/>
                </a:solidFill>
                <a:latin typeface="Microsoft JhengHei" panose="020B0604030504040204" pitchFamily="34" charset="-120"/>
              </a:rPr>
              <a:t>。</a:t>
            </a:r>
            <a:endParaRPr lang="zh-HK" altLang="en-US" sz="4000" dirty="0">
              <a:solidFill>
                <a:srgbClr val="000000"/>
              </a:solidFill>
              <a:latin typeface="Microsoft JhengHe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30442" y="3932668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</a:rPr>
              <a:t>小猫昨天</a:t>
            </a:r>
            <a:r>
              <a:rPr lang="zh-TW" altLang="en-US" sz="4000" b="1" dirty="0" smtClean="0">
                <a:solidFill>
                  <a:srgbClr val="0070C0"/>
                </a:solidFill>
                <a:latin typeface="Microsoft JhengHei" panose="020B0604030504040204" pitchFamily="34" charset="-120"/>
              </a:rPr>
              <a:t>会</a:t>
            </a:r>
            <a:r>
              <a:rPr lang="zh-TW" altLang="en-US" sz="4000" dirty="0">
                <a:solidFill>
                  <a:srgbClr val="000000"/>
                </a:solidFill>
                <a:latin typeface="Microsoft JhengHei" panose="020B0604030504040204" pitchFamily="34" charset="-120"/>
              </a:rPr>
              <a:t>吃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</a:rPr>
              <a:t>什</a:t>
            </a:r>
            <a:r>
              <a:rPr lang="zh-TW" altLang="en-US" sz="4000" dirty="0">
                <a:solidFill>
                  <a:srgbClr val="000000"/>
                </a:solidFill>
                <a:latin typeface="Microsoft JhengHei" panose="020B0604030504040204" pitchFamily="34" charset="-120"/>
              </a:rPr>
              <a:t>么？</a:t>
            </a:r>
            <a:endParaRPr lang="zh-HK" altLang="en-US" sz="4000" dirty="0">
              <a:solidFill>
                <a:srgbClr val="000000"/>
              </a:solidFill>
              <a:latin typeface="Microsoft JhengHei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952508" y="2265551"/>
            <a:ext cx="333432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说说这些句子</a:t>
            </a:r>
            <a:r>
              <a:rPr lang="zh-TW" altLang="en-US" sz="3600" dirty="0" smtClean="0"/>
              <a:t>。</a:t>
            </a:r>
            <a:endParaRPr lang="en-US" altLang="zh-TW" sz="3600" dirty="0" smtClean="0"/>
          </a:p>
        </p:txBody>
      </p:sp>
      <p:sp>
        <p:nvSpPr>
          <p:cNvPr id="8" name="文字方塊 7"/>
          <p:cNvSpPr txBox="1"/>
          <p:nvPr/>
        </p:nvSpPr>
        <p:spPr>
          <a:xfrm>
            <a:off x="7952508" y="3598431"/>
            <a:ext cx="2512291" cy="646331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意思对吗</a:t>
            </a:r>
            <a:r>
              <a:rPr lang="zh-TW" altLang="en-US" sz="3600" dirty="0" smtClean="0"/>
              <a:t>？</a:t>
            </a:r>
            <a:endParaRPr lang="zh-HK" altLang="en-US" sz="3600" dirty="0"/>
          </a:p>
        </p:txBody>
      </p:sp>
      <p:sp>
        <p:nvSpPr>
          <p:cNvPr id="10" name="十字形 9"/>
          <p:cNvSpPr/>
          <p:nvPr/>
        </p:nvSpPr>
        <p:spPr>
          <a:xfrm rot="2696424">
            <a:off x="10779529" y="3367036"/>
            <a:ext cx="979054" cy="1047568"/>
          </a:xfrm>
          <a:prstGeom prst="plus">
            <a:avLst>
              <a:gd name="adj" fmla="val 3915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630442" y="5457922"/>
            <a:ext cx="608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ym typeface="Wingdings" panose="05000000000000000000" pitchFamily="2" charset="2"/>
              </a:rPr>
              <a:t></a:t>
            </a:r>
            <a:r>
              <a:rPr lang="zh-TW" altLang="en-US" sz="3600" dirty="0" smtClean="0"/>
              <a:t>你们能把句子改过来吗？</a:t>
            </a:r>
            <a:r>
              <a:rPr lang="en-US" altLang="zh-TW" sz="3600" dirty="0" smtClean="0">
                <a:sym typeface="Wingdings" panose="05000000000000000000" pitchFamily="2" charset="2"/>
              </a:rPr>
              <a:t></a:t>
            </a:r>
            <a:endParaRPr lang="zh-HK" altLang="en-US" sz="36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025236" y="705380"/>
            <a:ext cx="4211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4400" dirty="0" smtClean="0">
                <a:solidFill>
                  <a:schemeClr val="tx2"/>
                </a:solidFill>
              </a:rPr>
              <a:t>3</a:t>
            </a:r>
            <a:r>
              <a:rPr lang="en-US" altLang="zh-TW" sz="4400" dirty="0" smtClean="0">
                <a:solidFill>
                  <a:schemeClr val="tx2"/>
                </a:solidFill>
              </a:rPr>
              <a:t>a.</a:t>
            </a:r>
            <a:r>
              <a:rPr lang="en-US" altLang="zh-HK" sz="4400" dirty="0" smtClean="0">
                <a:solidFill>
                  <a:schemeClr val="tx2"/>
                </a:solidFill>
              </a:rPr>
              <a:t> </a:t>
            </a:r>
            <a:r>
              <a:rPr lang="zh-HK" altLang="en-US" sz="4400" dirty="0" smtClean="0">
                <a:solidFill>
                  <a:schemeClr val="tx2"/>
                </a:solidFill>
              </a:rPr>
              <a:t>会</a:t>
            </a:r>
            <a:r>
              <a:rPr lang="en-US" altLang="zh-HK" sz="4400" dirty="0" smtClean="0">
                <a:solidFill>
                  <a:schemeClr val="tx2"/>
                </a:solidFill>
              </a:rPr>
              <a:t> </a:t>
            </a:r>
            <a:r>
              <a:rPr lang="en-US" altLang="zh-TW" sz="4400" dirty="0" err="1" smtClean="0">
                <a:solidFill>
                  <a:schemeClr val="tx2"/>
                </a:solidFill>
              </a:rPr>
              <a:t>huì</a:t>
            </a:r>
            <a:r>
              <a:rPr lang="en-US" altLang="zh-TW" sz="4400" dirty="0"/>
              <a:t>	</a:t>
            </a:r>
            <a:endParaRPr lang="zh-HK" altLang="en-US" sz="44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2670849" y="1599209"/>
            <a:ext cx="1154545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明年</a:t>
            </a:r>
            <a:endParaRPr lang="zh-HK" altLang="en-US" sz="36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670849" y="3244489"/>
            <a:ext cx="115454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今天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/>
      <p:bldP spid="2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40508" y="748469"/>
            <a:ext cx="623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solidFill>
                  <a:schemeClr val="tx2"/>
                </a:solidFill>
              </a:rPr>
              <a:t>3b. </a:t>
            </a:r>
            <a:r>
              <a:rPr lang="zh-TW" altLang="en-US" sz="4800" dirty="0" smtClean="0">
                <a:solidFill>
                  <a:schemeClr val="tx2"/>
                </a:solidFill>
              </a:rPr>
              <a:t>会 </a:t>
            </a:r>
            <a:r>
              <a:rPr lang="en-US" altLang="zh-TW" sz="48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zh-TW" alt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不</a:t>
            </a:r>
            <a:r>
              <a:rPr lang="zh-TW" altLang="en-US" sz="4800" dirty="0" smtClean="0">
                <a:solidFill>
                  <a:schemeClr val="tx2"/>
                </a:solidFill>
                <a:sym typeface="Wingdings" panose="05000000000000000000" pitchFamily="2" charset="2"/>
              </a:rPr>
              <a:t>会 </a:t>
            </a:r>
            <a:r>
              <a:rPr lang="en-US" altLang="zh-TW" sz="4800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zh-TW" sz="3200" dirty="0" smtClean="0">
                <a:solidFill>
                  <a:schemeClr val="tx2"/>
                </a:solidFill>
                <a:sym typeface="Wingdings" panose="05000000000000000000" pitchFamily="2" charset="2"/>
              </a:rPr>
              <a:t>will not</a:t>
            </a:r>
            <a:endParaRPr lang="zh-HK" altLang="en-US" sz="3200" dirty="0">
              <a:solidFill>
                <a:schemeClr val="tx2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0508" y="2138114"/>
            <a:ext cx="72635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	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天气预报说</a:t>
            </a:r>
            <a:r>
              <a:rPr lang="en-US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后</a:t>
            </a:r>
            <a:r>
              <a:rPr lang="zh-TW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</a:t>
            </a:r>
            <a:r>
              <a:rPr lang="zh-CN" altLang="en-US" sz="4000" b="1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</a:t>
            </a:r>
            <a:r>
              <a:rPr lang="zh-CN" altLang="en-US" sz="4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会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下雪。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64146" y="3085488"/>
            <a:ext cx="726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天气预报</a:t>
            </a:r>
            <a:r>
              <a:rPr lang="zh-CN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说</a:t>
            </a:r>
            <a:r>
              <a:rPr lang="en-US" altLang="zh-TW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</a:t>
            </a:r>
            <a:r>
              <a:rPr lang="zh-CN" altLang="en-US" sz="4000" b="1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不会</a:t>
            </a:r>
            <a:r>
              <a:rPr lang="en-US" altLang="zh-TW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</a:t>
            </a:r>
            <a:r>
              <a:rPr lang="zh-TW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HK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218" y="4032861"/>
            <a:ext cx="3693535" cy="235282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916" y="4352022"/>
            <a:ext cx="2657475" cy="1714500"/>
          </a:xfrm>
          <a:prstGeom prst="rect">
            <a:avLst/>
          </a:prstGeom>
        </p:spPr>
      </p:pic>
      <p:sp>
        <p:nvSpPr>
          <p:cNvPr id="13" name="向右箭號 12"/>
          <p:cNvSpPr/>
          <p:nvPr/>
        </p:nvSpPr>
        <p:spPr>
          <a:xfrm>
            <a:off x="4747491" y="5116945"/>
            <a:ext cx="1080654" cy="4895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乘號 13"/>
          <p:cNvSpPr/>
          <p:nvPr/>
        </p:nvSpPr>
        <p:spPr>
          <a:xfrm>
            <a:off x="8852044" y="4636655"/>
            <a:ext cx="1579418" cy="1319031"/>
          </a:xfrm>
          <a:prstGeom prst="mathMultiply">
            <a:avLst>
              <a:gd name="adj1" fmla="val 1861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8412" y="1821932"/>
            <a:ext cx="99565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	</a:t>
            </a:r>
            <a:r>
              <a:rPr lang="zh-TW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安琪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觉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得不舒服，今天</a:t>
            </a:r>
            <a:r>
              <a:rPr lang="zh-CN" altLang="en-US" sz="4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不会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来滑冰了。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42472" y="2710194"/>
            <a:ext cx="99266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</a:rPr>
              <a:t>安琪</a:t>
            </a:r>
            <a:r>
              <a:rPr lang="zh-CN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觉</a:t>
            </a:r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得不舒服，今天</a:t>
            </a:r>
            <a:r>
              <a:rPr lang="zh-CN" altLang="en-US" sz="4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</a:t>
            </a:r>
            <a:r>
              <a:rPr lang="zh-CN" altLang="en-US" sz="4000" b="1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会</a:t>
            </a:r>
            <a:r>
              <a:rPr lang="en-US" altLang="zh-TW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</a:t>
            </a:r>
            <a:r>
              <a:rPr lang="zh-CN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858981" y="701964"/>
            <a:ext cx="623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solidFill>
                  <a:schemeClr val="tx2"/>
                </a:solidFill>
              </a:rPr>
              <a:t>3b. </a:t>
            </a:r>
            <a:r>
              <a:rPr lang="zh-TW" altLang="en-US" sz="4800" dirty="0" smtClean="0">
                <a:solidFill>
                  <a:schemeClr val="tx2"/>
                </a:solidFill>
              </a:rPr>
              <a:t>会 </a:t>
            </a:r>
            <a:r>
              <a:rPr lang="en-US" altLang="zh-TW" sz="48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zh-TW" alt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不</a:t>
            </a:r>
            <a:r>
              <a:rPr lang="zh-TW" altLang="en-US" sz="4800" dirty="0" smtClean="0">
                <a:solidFill>
                  <a:schemeClr val="tx2"/>
                </a:solidFill>
                <a:sym typeface="Wingdings" panose="05000000000000000000" pitchFamily="2" charset="2"/>
              </a:rPr>
              <a:t>会 </a:t>
            </a:r>
            <a:r>
              <a:rPr lang="en-US" altLang="zh-TW" sz="4800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zh-TW" sz="3200" dirty="0" smtClean="0">
                <a:solidFill>
                  <a:schemeClr val="tx2"/>
                </a:solidFill>
                <a:sym typeface="Wingdings" panose="05000000000000000000" pitchFamily="2" charset="2"/>
              </a:rPr>
              <a:t>will not</a:t>
            </a:r>
            <a:endParaRPr lang="zh-HK" altLang="en-US" sz="3200" dirty="0">
              <a:solidFill>
                <a:schemeClr val="tx2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839" y="4146117"/>
            <a:ext cx="2619375" cy="17430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710" y="3821546"/>
            <a:ext cx="2133600" cy="2133600"/>
          </a:xfrm>
          <a:prstGeom prst="rect">
            <a:avLst/>
          </a:prstGeom>
        </p:spPr>
      </p:pic>
      <p:sp>
        <p:nvSpPr>
          <p:cNvPr id="8" name="向右箭號 7"/>
          <p:cNvSpPr/>
          <p:nvPr/>
        </p:nvSpPr>
        <p:spPr>
          <a:xfrm>
            <a:off x="4710545" y="4839855"/>
            <a:ext cx="906153" cy="415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乘號 8"/>
          <p:cNvSpPr/>
          <p:nvPr/>
        </p:nvSpPr>
        <p:spPr>
          <a:xfrm>
            <a:off x="7647708" y="4363026"/>
            <a:ext cx="1644073" cy="1309255"/>
          </a:xfrm>
          <a:prstGeom prst="mathMultiply">
            <a:avLst>
              <a:gd name="adj1" fmla="val 185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160" y="1742634"/>
            <a:ext cx="9949534" cy="107298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979053" y="729673"/>
            <a:ext cx="623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solidFill>
                  <a:schemeClr val="tx2"/>
                </a:solidFill>
              </a:rPr>
              <a:t>3b. </a:t>
            </a:r>
            <a:r>
              <a:rPr lang="zh-TW" altLang="en-US" sz="4800" dirty="0" smtClean="0">
                <a:solidFill>
                  <a:schemeClr val="tx2"/>
                </a:solidFill>
              </a:rPr>
              <a:t>会 </a:t>
            </a:r>
            <a:r>
              <a:rPr lang="en-US" altLang="zh-TW" sz="48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zh-TW" altLang="en-US" sz="4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不</a:t>
            </a:r>
            <a:r>
              <a:rPr lang="zh-TW" altLang="en-US" sz="4800" dirty="0" smtClean="0">
                <a:solidFill>
                  <a:schemeClr val="tx2"/>
                </a:solidFill>
                <a:sym typeface="Wingdings" panose="05000000000000000000" pitchFamily="2" charset="2"/>
              </a:rPr>
              <a:t>会 </a:t>
            </a:r>
            <a:r>
              <a:rPr lang="en-US" altLang="zh-TW" sz="4800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zh-TW" sz="3200" dirty="0" smtClean="0">
                <a:solidFill>
                  <a:schemeClr val="tx2"/>
                </a:solidFill>
                <a:sym typeface="Wingdings" panose="05000000000000000000" pitchFamily="2" charset="2"/>
              </a:rPr>
              <a:t>will not</a:t>
            </a:r>
            <a:endParaRPr lang="zh-HK" altLang="en-US" sz="3200" dirty="0">
              <a:solidFill>
                <a:schemeClr val="tx2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804" y="2985268"/>
            <a:ext cx="1723980" cy="1723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166" y="2990213"/>
            <a:ext cx="1806865" cy="1719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333" y="2985268"/>
            <a:ext cx="1723980" cy="1723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6933" y="2985268"/>
            <a:ext cx="1799696" cy="1723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8804" y="4897569"/>
            <a:ext cx="2343150" cy="1643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1758" y="4897569"/>
            <a:ext cx="1597736" cy="1770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919" y="4958786"/>
            <a:ext cx="2771775" cy="1647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9333" y="4878893"/>
            <a:ext cx="1989667" cy="16623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345" y="2391125"/>
            <a:ext cx="72000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0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4.Adj.+(</a:t>
            </a:r>
            <a:r>
              <a:rPr kumimoji="1" lang="zh-CN" altLang="en-US" dirty="0" smtClean="0"/>
              <a:t>一</a:t>
            </a:r>
            <a:r>
              <a:rPr kumimoji="1" lang="en-US" altLang="zh-CN" dirty="0" smtClean="0"/>
              <a:t>)</a:t>
            </a:r>
            <a:r>
              <a:rPr kumimoji="1" lang="zh-CN" altLang="en-US" dirty="0" smtClean="0"/>
              <a:t>点儿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4948" y="5117957"/>
            <a:ext cx="5675096" cy="8075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zh-CN" altLang="en-US" sz="3200" dirty="0" smtClean="0"/>
              <a:t>你得</a:t>
            </a:r>
            <a:r>
              <a:rPr kumimoji="1" lang="en-US" altLang="zh-CN" sz="3200" dirty="0" smtClean="0"/>
              <a:t>_______</a:t>
            </a:r>
            <a:r>
              <a:rPr kumimoji="1" lang="zh-CN" altLang="en-US" sz="3200" dirty="0" smtClean="0"/>
              <a:t>，公共汽车要走了。</a:t>
            </a:r>
            <a:endParaRPr kumimoji="1" lang="en-US" altLang="zh-CN" sz="3200" dirty="0" smtClean="0"/>
          </a:p>
          <a:p>
            <a:endParaRPr kumimoji="1" lang="en-US" altLang="zh-CN" sz="3200" dirty="0" smtClean="0"/>
          </a:p>
          <a:p>
            <a:pPr marL="0" indent="0">
              <a:buNone/>
            </a:pPr>
            <a:endParaRPr kumimoji="1"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03" y="1901929"/>
            <a:ext cx="3361797" cy="27004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802" y="1667890"/>
            <a:ext cx="2841693" cy="3097973"/>
          </a:xfrm>
          <a:prstGeom prst="rect">
            <a:avLst/>
          </a:prstGeom>
        </p:spPr>
      </p:pic>
      <p:sp>
        <p:nvSpPr>
          <p:cNvPr id="6" name="内容占位符 2"/>
          <p:cNvSpPr txBox="1"/>
          <p:nvPr/>
        </p:nvSpPr>
        <p:spPr>
          <a:xfrm>
            <a:off x="6900348" y="5182333"/>
            <a:ext cx="4868853" cy="807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3200" dirty="0" smtClean="0"/>
              <a:t>喝</a:t>
            </a:r>
            <a:r>
              <a:rPr kumimoji="1" lang="en-US" altLang="zh-CN" sz="3200" dirty="0" smtClean="0"/>
              <a:t>_______</a:t>
            </a:r>
            <a:r>
              <a:rPr kumimoji="1" lang="zh-CN" altLang="en-US" sz="3200" dirty="0" smtClean="0"/>
              <a:t>，咖啡太热了。</a:t>
            </a:r>
            <a:endParaRPr kumimoji="1" lang="en-US" altLang="zh-CN" sz="3200" dirty="0" smtClean="0"/>
          </a:p>
        </p:txBody>
      </p:sp>
      <p:sp>
        <p:nvSpPr>
          <p:cNvPr id="7" name="文本框 6"/>
          <p:cNvSpPr txBox="1"/>
          <p:nvPr/>
        </p:nvSpPr>
        <p:spPr>
          <a:xfrm>
            <a:off x="1307690" y="5017359"/>
            <a:ext cx="157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>
                <a:solidFill>
                  <a:schemeClr val="accent5">
                    <a:lumMod val="50000"/>
                  </a:schemeClr>
                </a:solidFill>
              </a:rPr>
              <a:t>快点儿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583596" y="5119459"/>
            <a:ext cx="157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accent5">
                    <a:lumMod val="50000"/>
                  </a:schemeClr>
                </a:solidFill>
              </a:rPr>
              <a:t>慢点儿</a:t>
            </a:r>
            <a:endParaRPr kumimoji="1" lang="zh-CN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863349" y="5205981"/>
            <a:ext cx="5675096" cy="807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sz="3200" dirty="0" smtClean="0"/>
              <a:t>穿</a:t>
            </a:r>
            <a:r>
              <a:rPr kumimoji="1" lang="en-US" altLang="zh-CN" sz="3200" dirty="0" smtClean="0"/>
              <a:t>_______</a:t>
            </a:r>
            <a:r>
              <a:rPr kumimoji="1" lang="zh-CN" altLang="en-US" sz="3200" dirty="0" smtClean="0"/>
              <a:t>，天气太冷了。</a:t>
            </a:r>
            <a:endParaRPr kumimoji="1" lang="en-US" altLang="zh-CN" sz="3200" dirty="0" smtClean="0"/>
          </a:p>
          <a:p>
            <a:endParaRPr kumimoji="1" lang="en-US" altLang="zh-CN" sz="3200" dirty="0" smtClean="0"/>
          </a:p>
          <a:p>
            <a:pPr marL="0" indent="0">
              <a:buNone/>
            </a:pPr>
            <a:endParaRPr kumimoji="1" lang="zh-CN" altLang="en-US" sz="32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6221357" y="5194908"/>
            <a:ext cx="5675096" cy="807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3200" dirty="0" smtClean="0"/>
              <a:t>买</a:t>
            </a:r>
            <a:r>
              <a:rPr kumimoji="1" lang="en-US" altLang="zh-CN" sz="3200" dirty="0" smtClean="0"/>
              <a:t>_______</a:t>
            </a:r>
            <a:r>
              <a:rPr kumimoji="1" lang="zh-CN" altLang="en-US" sz="3200" dirty="0" smtClean="0"/>
              <a:t>，东西太贵了。</a:t>
            </a:r>
            <a:endParaRPr kumimoji="1" lang="en-US" altLang="zh-CN" sz="3200" dirty="0" smtClean="0"/>
          </a:p>
          <a:p>
            <a:endParaRPr kumimoji="1" lang="en-US" altLang="zh-CN" sz="3200" dirty="0" smtClean="0"/>
          </a:p>
          <a:p>
            <a:pPr marL="0" indent="0">
              <a:buFont typeface="Arial" panose="020B0604020202020204" pitchFamily="34" charset="0"/>
              <a:buNone/>
            </a:pPr>
            <a:endParaRPr kumimoji="1" lang="zh-CN" altLang="en-US" sz="3200" dirty="0"/>
          </a:p>
        </p:txBody>
      </p:sp>
      <p:sp>
        <p:nvSpPr>
          <p:cNvPr id="6" name="文本框 5"/>
          <p:cNvSpPr txBox="1"/>
          <p:nvPr/>
        </p:nvSpPr>
        <p:spPr>
          <a:xfrm>
            <a:off x="1408282" y="5105383"/>
            <a:ext cx="157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accent5">
                    <a:lumMod val="50000"/>
                  </a:schemeClr>
                </a:solidFill>
              </a:rPr>
              <a:t>多点儿</a:t>
            </a:r>
            <a:endParaRPr kumimoji="1" lang="zh-CN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90517" y="5117958"/>
            <a:ext cx="140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accent5">
                    <a:lumMod val="50000"/>
                  </a:schemeClr>
                </a:solidFill>
              </a:rPr>
              <a:t>少点儿</a:t>
            </a:r>
            <a:endParaRPr kumimoji="1" lang="zh-CN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904" y="985215"/>
            <a:ext cx="3594100" cy="3581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946" y="1750751"/>
            <a:ext cx="2818330" cy="2715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969" y="3791317"/>
            <a:ext cx="3460262" cy="1025525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3600" dirty="0" smtClean="0"/>
              <a:t>公共汽车</a:t>
            </a:r>
            <a:endParaRPr kumimoji="1"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69" y="763954"/>
            <a:ext cx="4459160" cy="27138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922" y="766885"/>
            <a:ext cx="4259934" cy="2808654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6734908" y="3846026"/>
            <a:ext cx="3460262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CN" altLang="en-US" sz="3600" dirty="0" smtClean="0"/>
              <a:t>地铁</a:t>
            </a:r>
            <a:endParaRPr kumimoji="1" lang="zh-CN" altLang="en-US" sz="3600" dirty="0"/>
          </a:p>
        </p:txBody>
      </p:sp>
      <p:sp>
        <p:nvSpPr>
          <p:cNvPr id="7" name="文本框 6"/>
          <p:cNvSpPr txBox="1"/>
          <p:nvPr/>
        </p:nvSpPr>
        <p:spPr>
          <a:xfrm>
            <a:off x="1074615" y="4884615"/>
            <a:ext cx="9573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快  慢  长  短  贵  便宜  舒服  拥挤</a:t>
            </a:r>
            <a:endParaRPr kumimoji="1"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1656861" y="5759939"/>
            <a:ext cx="9573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例子：公共汽车比地铁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便宜</a:t>
            </a:r>
            <a:r>
              <a:rPr kumimoji="1" lang="zh-CN" altLang="en-US" sz="3200" dirty="0" smtClean="0">
                <a:solidFill>
                  <a:schemeClr val="accent5">
                    <a:lumMod val="50000"/>
                  </a:schemeClr>
                </a:solidFill>
              </a:rPr>
              <a:t>一点儿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+mj-ea"/>
                <a:ea typeface="+mj-ea"/>
              </a:rPr>
              <a:t>单词 </a:t>
            </a:r>
            <a:r>
              <a:rPr lang="en-US" altLang="zh-CN" sz="3200" b="1">
                <a:latin typeface="+mj-ea"/>
                <a:ea typeface="+mj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</a:rPr>
              <a:t>Words</a:t>
            </a:r>
            <a:r>
              <a:rPr lang="en-US" altLang="zh-CN" sz="4400" b="1">
                <a:latin typeface="+mj-lt"/>
                <a:ea typeface="+mj-ea"/>
              </a:rPr>
              <a:t> </a:t>
            </a:r>
            <a:r>
              <a:rPr lang="en-US" altLang="zh-CN" sz="4400" b="1">
                <a:latin typeface="+mj-ea"/>
                <a:ea typeface="+mj-ea"/>
              </a:rPr>
              <a:t>1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pic>
        <p:nvPicPr>
          <p:cNvPr id="3" name="图片 2" descr="mark_tenki_hare_kumor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540" y="2158365"/>
            <a:ext cx="1080008" cy="1113555"/>
          </a:xfrm>
          <a:prstGeom prst="rect">
            <a:avLst/>
          </a:prstGeom>
        </p:spPr>
      </p:pic>
      <p:pic>
        <p:nvPicPr>
          <p:cNvPr id="6" name="图片 5" descr="mark_tenki_hare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2158365"/>
            <a:ext cx="1080008" cy="1113668"/>
          </a:xfrm>
          <a:prstGeom prst="rect">
            <a:avLst/>
          </a:prstGeom>
        </p:spPr>
      </p:pic>
      <p:pic>
        <p:nvPicPr>
          <p:cNvPr id="7" name="图片 6" descr="mark_tenki_kumor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345" y="2267585"/>
            <a:ext cx="1080008" cy="895579"/>
          </a:xfrm>
          <a:prstGeom prst="rect">
            <a:avLst/>
          </a:prstGeom>
        </p:spPr>
      </p:pic>
      <p:pic>
        <p:nvPicPr>
          <p:cNvPr id="8" name="图片 7" descr="mark_tenki_kumori_am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0765" y="2158365"/>
            <a:ext cx="1080008" cy="1113555"/>
          </a:xfrm>
          <a:prstGeom prst="rect">
            <a:avLst/>
          </a:prstGeom>
        </p:spPr>
      </p:pic>
      <p:pic>
        <p:nvPicPr>
          <p:cNvPr id="9" name="图片 8" descr="mark_tenki_kumori_tsuk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0765" y="3537585"/>
            <a:ext cx="1080008" cy="1113555"/>
          </a:xfrm>
          <a:prstGeom prst="rect">
            <a:avLst/>
          </a:prstGeom>
        </p:spPr>
      </p:pic>
      <p:pic>
        <p:nvPicPr>
          <p:cNvPr id="12" name="图片 11" descr="mark_tenkiu_kaminari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900" y="3635375"/>
            <a:ext cx="1080008" cy="1123208"/>
          </a:xfrm>
          <a:prstGeom prst="rect">
            <a:avLst/>
          </a:prstGeom>
        </p:spPr>
      </p:pic>
      <p:pic>
        <p:nvPicPr>
          <p:cNvPr id="13" name="图片 12" descr="tenki_sno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5090" y="3635375"/>
            <a:ext cx="660499" cy="1080008"/>
          </a:xfrm>
          <a:prstGeom prst="rect">
            <a:avLst/>
          </a:prstGeom>
        </p:spPr>
      </p:pic>
      <p:pic>
        <p:nvPicPr>
          <p:cNvPr id="14" name="图片 13" descr="tenki_typho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9345" y="3635375"/>
            <a:ext cx="1080008" cy="91830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75717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天气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pic>
        <p:nvPicPr>
          <p:cNvPr id="15" name="图片 14" descr="job_otenki_oneesa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050" y="2267585"/>
            <a:ext cx="2138045" cy="25527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954645" y="5315585"/>
            <a:ext cx="2268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 dirty="0" smtClean="0">
                <a:solidFill>
                  <a:srgbClr val="5B9BD5">
                    <a:lumMod val="50000"/>
                  </a:srgbClr>
                </a:solidFill>
              </a:rPr>
              <a:t>预</a:t>
            </a:r>
            <a:r>
              <a:rPr lang="zh-CN" altLang="en-US" sz="4000" b="1" dirty="0">
                <a:solidFill>
                  <a:srgbClr val="5B9BD5">
                    <a:lumMod val="50000"/>
                  </a:srgbClr>
                </a:solidFill>
              </a:rPr>
              <a:t>报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65740" y="2625617"/>
            <a:ext cx="5673348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buClr>
                <a:srgbClr val="4C0342"/>
              </a:buClr>
              <a:buSzPts val="4400"/>
            </a:pPr>
            <a:r>
              <a:rPr lang="en-US" altLang="zh-HK" sz="7200" kern="0" dirty="0">
                <a:solidFill>
                  <a:srgbClr val="4C0342"/>
                </a:solidFill>
                <a:cs typeface="Arial"/>
                <a:sym typeface="Arial"/>
              </a:rPr>
              <a:t>5.   </a:t>
            </a:r>
            <a:r>
              <a:rPr lang="en-US" altLang="zh-TW" sz="7200" kern="0" dirty="0">
                <a:solidFill>
                  <a:srgbClr val="4C0342"/>
                </a:solidFill>
                <a:cs typeface="Arial"/>
                <a:sym typeface="Arial"/>
              </a:rPr>
              <a:t>…</a:t>
            </a:r>
            <a:r>
              <a:rPr lang="zh-HK" altLang="en-US" sz="7200" kern="0" dirty="0" smtClean="0">
                <a:solidFill>
                  <a:srgbClr val="4C0342"/>
                </a:solidFill>
                <a:cs typeface="Arial"/>
                <a:sym typeface="Arial"/>
              </a:rPr>
              <a:t>又</a:t>
            </a:r>
            <a:r>
              <a:rPr lang="en-US" altLang="zh-TW" sz="7200" kern="0" dirty="0" smtClean="0">
                <a:solidFill>
                  <a:srgbClr val="4C0342"/>
                </a:solidFill>
                <a:cs typeface="Arial"/>
                <a:sym typeface="Arial"/>
              </a:rPr>
              <a:t>/</a:t>
            </a:r>
            <a:r>
              <a:rPr lang="zh-TW" altLang="en-US" sz="7200" kern="0" dirty="0" smtClean="0">
                <a:solidFill>
                  <a:srgbClr val="4C0342"/>
                </a:solidFill>
                <a:cs typeface="Arial"/>
                <a:sym typeface="Arial"/>
              </a:rPr>
              <a:t>再</a:t>
            </a:r>
            <a:r>
              <a:rPr lang="en-US" altLang="zh-TW" sz="7200" kern="0" dirty="0" smtClean="0">
                <a:solidFill>
                  <a:srgbClr val="4C0342"/>
                </a:solidFill>
                <a:cs typeface="Arial"/>
                <a:sym typeface="Arial"/>
              </a:rPr>
              <a:t>…</a:t>
            </a:r>
            <a:endParaRPr lang="en-US" altLang="zh-HK" sz="7200" kern="0" dirty="0">
              <a:solidFill>
                <a:srgbClr val="4C0342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35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6815" y="5413009"/>
            <a:ext cx="10515600" cy="1025525"/>
          </a:xfrm>
        </p:spPr>
        <p:txBody>
          <a:bodyPr>
            <a:normAutofit/>
          </a:bodyPr>
          <a:lstStyle/>
          <a:p>
            <a:r>
              <a:rPr kumimoji="1" lang="zh-CN" altLang="en-US" sz="3600" dirty="0"/>
              <a:t>昨</a:t>
            </a:r>
            <a:r>
              <a:rPr kumimoji="1" lang="zh-CN" altLang="en-US" sz="3600" dirty="0" smtClean="0"/>
              <a:t>天下雨，今天</a:t>
            </a:r>
            <a:r>
              <a:rPr kumimoji="1" lang="zh-CN" altLang="en-US" sz="3600" dirty="0" smtClean="0">
                <a:solidFill>
                  <a:srgbClr val="3169BD"/>
                </a:solidFill>
              </a:rPr>
              <a:t>又</a:t>
            </a:r>
            <a:r>
              <a:rPr kumimoji="1" lang="zh-CN" altLang="en-US" sz="3600" dirty="0"/>
              <a:t>下雨</a:t>
            </a:r>
            <a:r>
              <a:rPr kumimoji="1" lang="zh-CN" altLang="en-US" sz="3600" dirty="0" smtClean="0"/>
              <a:t>了。</a:t>
            </a:r>
            <a:endParaRPr kumimoji="1" lang="zh-CN" altLang="en-US" sz="3600" dirty="0"/>
          </a:p>
        </p:txBody>
      </p:sp>
      <p:sp>
        <p:nvSpPr>
          <p:cNvPr id="4" name="标题 1"/>
          <p:cNvSpPr txBox="1"/>
          <p:nvPr/>
        </p:nvSpPr>
        <p:spPr>
          <a:xfrm>
            <a:off x="838200" y="665163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 smtClean="0"/>
              <a:t>5.</a:t>
            </a:r>
            <a:r>
              <a:rPr kumimoji="1" lang="zh-CN" altLang="en-US" dirty="0" smtClean="0"/>
              <a:t>又 </a:t>
            </a:r>
            <a:r>
              <a:rPr kumimoji="1" lang="en-US" altLang="zh-CN" dirty="0" smtClean="0"/>
              <a:t>again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08" y="1562100"/>
            <a:ext cx="2222500" cy="2705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185" y="1421423"/>
            <a:ext cx="2222500" cy="2705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42307" y="4337537"/>
            <a:ext cx="175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昨天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7713784" y="4411784"/>
            <a:ext cx="175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今天</a:t>
            </a:r>
            <a:endParaRPr kumimoji="1" lang="zh-CN" altLang="en-US" sz="2800" dirty="0"/>
          </a:p>
        </p:txBody>
      </p:sp>
      <p:sp>
        <p:nvSpPr>
          <p:cNvPr id="9" name="标题 1"/>
          <p:cNvSpPr txBox="1"/>
          <p:nvPr/>
        </p:nvSpPr>
        <p:spPr>
          <a:xfrm>
            <a:off x="482600" y="1774947"/>
            <a:ext cx="1647092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CN" altLang="en-US" sz="3200" dirty="0" smtClean="0"/>
              <a:t>下雨</a:t>
            </a:r>
            <a:endParaRPr kumimoji="1"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2663" y="469779"/>
            <a:ext cx="1721338" cy="1025525"/>
          </a:xfrm>
        </p:spPr>
        <p:txBody>
          <a:bodyPr>
            <a:normAutofit/>
          </a:bodyPr>
          <a:lstStyle/>
          <a:p>
            <a:r>
              <a:rPr kumimoji="1" lang="zh-CN" altLang="en-US" sz="3200" dirty="0" smtClean="0"/>
              <a:t>看电影</a:t>
            </a:r>
            <a:endParaRPr kumimoji="1"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23" y="1592385"/>
            <a:ext cx="3834827" cy="24520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923" y="1588477"/>
            <a:ext cx="3834827" cy="2452077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896815" y="5354395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CN" altLang="en-US" sz="3600" dirty="0" smtClean="0"/>
              <a:t>他们上个星期看电影，这个星期</a:t>
            </a:r>
            <a:r>
              <a:rPr kumimoji="1" lang="zh-CN" altLang="en-US" sz="3600" dirty="0" smtClean="0">
                <a:solidFill>
                  <a:srgbClr val="3169BD"/>
                </a:solidFill>
              </a:rPr>
              <a:t>又</a:t>
            </a:r>
            <a:r>
              <a:rPr kumimoji="1" lang="zh-CN" altLang="en-US" sz="3600" dirty="0" smtClean="0"/>
              <a:t>看电影了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188307" y="4337537"/>
            <a:ext cx="175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上个星期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7619999" y="4317998"/>
            <a:ext cx="175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这个星期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50" y="2194322"/>
            <a:ext cx="1749666" cy="198690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8950" y="1713963"/>
            <a:ext cx="207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星期一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6519351" y="1690514"/>
            <a:ext cx="207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星期四</a:t>
            </a:r>
            <a:endParaRPr kumimoji="1" lang="zh-CN" altLang="en-US" sz="2800" dirty="0"/>
          </a:p>
        </p:txBody>
      </p:sp>
      <p:sp>
        <p:nvSpPr>
          <p:cNvPr id="15" name="文本框 14"/>
          <p:cNvSpPr txBox="1"/>
          <p:nvPr/>
        </p:nvSpPr>
        <p:spPr>
          <a:xfrm>
            <a:off x="638537" y="5407042"/>
            <a:ext cx="5431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例</a:t>
            </a:r>
            <a:r>
              <a:rPr kumimoji="1" lang="en-US" altLang="zh-CN" sz="2800" dirty="0" smtClean="0"/>
              <a:t>:</a:t>
            </a:r>
            <a:r>
              <a:rPr kumimoji="1" lang="zh-CN" altLang="en-US" sz="2800" dirty="0" smtClean="0"/>
              <a:t>小张星期一去超市购物。</a:t>
            </a:r>
            <a:endParaRPr kumimoji="1" lang="en-US" altLang="zh-CN" sz="2800" dirty="0"/>
          </a:p>
          <a:p>
            <a:r>
              <a:rPr kumimoji="1" lang="zh-CN" altLang="zh-CN" sz="2800" dirty="0" smtClean="0"/>
              <a:t> </a:t>
            </a:r>
            <a:r>
              <a:rPr kumimoji="1" lang="zh-CN" altLang="en-US" sz="2800" dirty="0" smtClean="0"/>
              <a:t>  他星期四</a:t>
            </a:r>
            <a:r>
              <a:rPr kumimoji="1" lang="zh-CN" altLang="en-US" sz="2800" dirty="0">
                <a:solidFill>
                  <a:srgbClr val="3169BD"/>
                </a:solidFill>
              </a:rPr>
              <a:t>又</a:t>
            </a:r>
            <a:r>
              <a:rPr kumimoji="1" lang="zh-CN" altLang="en-US" sz="2800" dirty="0"/>
              <a:t>去超市购物</a:t>
            </a:r>
            <a:r>
              <a:rPr kumimoji="1" lang="zh-CN" altLang="en-US" sz="2800" dirty="0" smtClean="0"/>
              <a:t>了。</a:t>
            </a:r>
            <a:endParaRPr kumimoji="1" lang="zh-CN" altLang="en-US" sz="28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779688" y="1682701"/>
            <a:ext cx="207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星期二</a:t>
            </a:r>
            <a:endParaRPr kumimoji="1" lang="zh-CN" altLang="en-US" sz="28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678826" y="1667071"/>
            <a:ext cx="207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星期三</a:t>
            </a:r>
            <a:endParaRPr kumimoji="1" lang="zh-CN" altLang="en-US" sz="2800" dirty="0"/>
          </a:p>
        </p:txBody>
      </p:sp>
      <p:sp>
        <p:nvSpPr>
          <p:cNvPr id="19" name="文本框 18"/>
          <p:cNvSpPr txBox="1"/>
          <p:nvPr/>
        </p:nvSpPr>
        <p:spPr>
          <a:xfrm>
            <a:off x="8383320" y="1698331"/>
            <a:ext cx="207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星期五</a:t>
            </a:r>
            <a:endParaRPr kumimoji="1" lang="zh-CN" altLang="en-US" sz="28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0470027" y="1717871"/>
            <a:ext cx="1543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星期六</a:t>
            </a:r>
            <a:endParaRPr kumimoji="1" lang="zh-CN" altLang="en-US" sz="28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745" y="2190414"/>
            <a:ext cx="1615463" cy="18345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174" y="2383692"/>
            <a:ext cx="2449686" cy="16216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370" y="2293817"/>
            <a:ext cx="2496910" cy="165295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916" y="2213709"/>
            <a:ext cx="1460606" cy="159629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362" y="2334849"/>
            <a:ext cx="1510663" cy="165099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25230" y="4220309"/>
            <a:ext cx="95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购物</a:t>
            </a:r>
            <a:endParaRPr kumimoji="1" lang="zh-CN" altLang="en-US" sz="2400" dirty="0"/>
          </a:p>
        </p:txBody>
      </p:sp>
      <p:sp>
        <p:nvSpPr>
          <p:cNvPr id="27" name="文本框 26"/>
          <p:cNvSpPr txBox="1"/>
          <p:nvPr/>
        </p:nvSpPr>
        <p:spPr>
          <a:xfrm>
            <a:off x="2516741" y="4216400"/>
            <a:ext cx="135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看电视</a:t>
            </a:r>
            <a:endParaRPr kumimoji="1" lang="zh-CN" altLang="en-US" sz="2400" dirty="0"/>
          </a:p>
        </p:txBody>
      </p:sp>
      <p:sp>
        <p:nvSpPr>
          <p:cNvPr id="28" name="文本框 27"/>
          <p:cNvSpPr txBox="1"/>
          <p:nvPr/>
        </p:nvSpPr>
        <p:spPr>
          <a:xfrm>
            <a:off x="4779108" y="4212492"/>
            <a:ext cx="95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滑雪</a:t>
            </a:r>
            <a:endParaRPr kumimoji="1" lang="zh-CN" altLang="en-US" sz="2400" dirty="0"/>
          </a:p>
        </p:txBody>
      </p:sp>
      <p:sp>
        <p:nvSpPr>
          <p:cNvPr id="29" name="文本框 28"/>
          <p:cNvSpPr txBox="1"/>
          <p:nvPr/>
        </p:nvSpPr>
        <p:spPr>
          <a:xfrm>
            <a:off x="6750249" y="4221811"/>
            <a:ext cx="95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购物</a:t>
            </a:r>
            <a:endParaRPr kumimoji="1" lang="zh-CN" altLang="en-US" sz="2400" dirty="0"/>
          </a:p>
        </p:txBody>
      </p:sp>
      <p:sp>
        <p:nvSpPr>
          <p:cNvPr id="30" name="文本框 29"/>
          <p:cNvSpPr txBox="1"/>
          <p:nvPr/>
        </p:nvSpPr>
        <p:spPr>
          <a:xfrm>
            <a:off x="8616612" y="4230477"/>
            <a:ext cx="135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看电视</a:t>
            </a:r>
            <a:endParaRPr kumimoji="1" lang="zh-CN" altLang="en-US" sz="2400" dirty="0"/>
          </a:p>
        </p:txBody>
      </p:sp>
      <p:sp>
        <p:nvSpPr>
          <p:cNvPr id="31" name="文本框 30"/>
          <p:cNvSpPr txBox="1"/>
          <p:nvPr/>
        </p:nvSpPr>
        <p:spPr>
          <a:xfrm>
            <a:off x="10577204" y="4239143"/>
            <a:ext cx="95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滑雪</a:t>
            </a:r>
            <a:endParaRPr kumimoji="1" lang="zh-CN" altLang="en-US" sz="2400" dirty="0"/>
          </a:p>
        </p:txBody>
      </p:sp>
      <p:sp>
        <p:nvSpPr>
          <p:cNvPr id="32" name="文本框 31"/>
          <p:cNvSpPr txBox="1"/>
          <p:nvPr/>
        </p:nvSpPr>
        <p:spPr>
          <a:xfrm>
            <a:off x="6750050" y="5408295"/>
            <a:ext cx="50876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Q</a:t>
            </a:r>
            <a:r>
              <a:rPr kumimoji="1" lang="zh-CN" altLang="en-US" sz="2800" dirty="0" smtClean="0"/>
              <a:t>：小张星期二 </a:t>
            </a:r>
            <a:r>
              <a:rPr kumimoji="1" lang="en-US" altLang="zh-CN" sz="2800" dirty="0" smtClean="0"/>
              <a:t>/ </a:t>
            </a:r>
            <a:r>
              <a:rPr kumimoji="1" lang="zh-CN" altLang="en-US" sz="2800" dirty="0" smtClean="0"/>
              <a:t>三 </a:t>
            </a:r>
            <a:r>
              <a:rPr kumimoji="1" lang="en-US" altLang="zh-CN" sz="2800" dirty="0" smtClean="0"/>
              <a:t>/ </a:t>
            </a:r>
            <a:r>
              <a:rPr kumimoji="1" lang="zh-CN" altLang="en-US" sz="2800" dirty="0" smtClean="0"/>
              <a:t>五 </a:t>
            </a:r>
            <a:r>
              <a:rPr kumimoji="1" lang="en-US" altLang="zh-CN" sz="2800" dirty="0" smtClean="0"/>
              <a:t>/ </a:t>
            </a:r>
            <a:r>
              <a:rPr kumimoji="1" lang="zh-CN" altLang="en-US" sz="2800" dirty="0" smtClean="0"/>
              <a:t>六</a:t>
            </a:r>
          </a:p>
          <a:p>
            <a:r>
              <a:rPr kumimoji="1" lang="zh-CN" altLang="en-US" sz="2800" dirty="0" smtClean="0"/>
              <a:t>       在做什么？</a:t>
            </a:r>
            <a:endParaRPr kumimoji="1" lang="zh-CN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638810" y="518795"/>
            <a:ext cx="372491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Timetable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32354" y="4436381"/>
            <a:ext cx="9536723" cy="17975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3200" dirty="0" smtClean="0"/>
          </a:p>
          <a:p>
            <a:endParaRPr kumimoji="1" lang="en-US" altLang="zh-CN" sz="3200" dirty="0" smtClean="0"/>
          </a:p>
          <a:p>
            <a:r>
              <a:rPr kumimoji="1" lang="zh-CN" altLang="en-US" sz="3200" dirty="0" smtClean="0"/>
              <a:t>上个星期他去滑雪了，下个星期他想</a:t>
            </a:r>
            <a:r>
              <a:rPr kumimoji="1" lang="zh-CN" altLang="en-US" sz="3200" dirty="0" smtClean="0">
                <a:solidFill>
                  <a:srgbClr val="3169BD"/>
                </a:solidFill>
              </a:rPr>
              <a:t>再</a:t>
            </a:r>
            <a:r>
              <a:rPr kumimoji="1" lang="zh-CN" altLang="en-US" sz="3200" dirty="0" smtClean="0"/>
              <a:t>去滑雪。</a:t>
            </a:r>
            <a:endParaRPr kumimoji="1"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977" y="1572848"/>
            <a:ext cx="2363177" cy="258270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64153" y="4454769"/>
            <a:ext cx="2774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 smtClean="0"/>
              <a:t>上个星期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7303475" y="4450862"/>
            <a:ext cx="2774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 smtClean="0"/>
              <a:t>下个星期</a:t>
            </a:r>
            <a:endParaRPr kumimoji="1"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300" y="1588479"/>
            <a:ext cx="2363177" cy="2582707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2550622" y="1301070"/>
            <a:ext cx="1721338" cy="1025525"/>
          </a:xfrm>
        </p:spPr>
        <p:txBody>
          <a:bodyPr>
            <a:normAutofit/>
          </a:bodyPr>
          <a:lstStyle/>
          <a:p>
            <a:r>
              <a:rPr kumimoji="1" lang="zh-CN" altLang="en-US" sz="3200" dirty="0" smtClean="0">
                <a:solidFill>
                  <a:schemeClr val="tx1"/>
                </a:solidFill>
              </a:rPr>
              <a:t>滑雪</a:t>
            </a:r>
            <a:endParaRPr kumimoji="1"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284946" y="275343"/>
            <a:ext cx="2393599" cy="994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 smtClean="0"/>
              <a:t>再 </a:t>
            </a:r>
            <a:r>
              <a:rPr kumimoji="1" lang="en-US" altLang="zh-CN" dirty="0" smtClean="0"/>
              <a:t>again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3524" y="5532927"/>
            <a:ext cx="9837069" cy="722426"/>
          </a:xfrm>
        </p:spPr>
        <p:txBody>
          <a:bodyPr>
            <a:normAutofit/>
          </a:bodyPr>
          <a:lstStyle/>
          <a:p>
            <a:r>
              <a:rPr kumimoji="1" lang="zh-CN" altLang="en-US" sz="3600" dirty="0" smtClean="0"/>
              <a:t>今年他去香港了，明年他想</a:t>
            </a:r>
            <a:r>
              <a:rPr kumimoji="1" lang="zh-CN" altLang="en-US" sz="3600" dirty="0" smtClean="0">
                <a:solidFill>
                  <a:srgbClr val="3169BD"/>
                </a:solidFill>
              </a:rPr>
              <a:t>再</a:t>
            </a:r>
            <a:r>
              <a:rPr kumimoji="1" lang="zh-CN" altLang="en-US" sz="3600" dirty="0" smtClean="0"/>
              <a:t>去香港。</a:t>
            </a:r>
            <a:endParaRPr kumimoji="1" lang="zh-CN" altLang="en-US" sz="3600" dirty="0"/>
          </a:p>
        </p:txBody>
      </p:sp>
      <p:sp>
        <p:nvSpPr>
          <p:cNvPr id="6" name="文本框 5"/>
          <p:cNvSpPr txBox="1"/>
          <p:nvPr/>
        </p:nvSpPr>
        <p:spPr>
          <a:xfrm>
            <a:off x="2578099" y="4739931"/>
            <a:ext cx="175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今年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8085481" y="4739932"/>
            <a:ext cx="175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明年</a:t>
            </a:r>
            <a:endParaRPr kumimoji="1" lang="zh-CN" altLang="en-US" sz="2800" dirty="0"/>
          </a:p>
        </p:txBody>
      </p:sp>
      <p:pic>
        <p:nvPicPr>
          <p:cNvPr id="3" name="图片 2" descr="飛行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710" y="1075055"/>
            <a:ext cx="3001645" cy="2716530"/>
          </a:xfrm>
          <a:prstGeom prst="rect">
            <a:avLst/>
          </a:prstGeom>
        </p:spPr>
      </p:pic>
      <p:pic>
        <p:nvPicPr>
          <p:cNvPr id="11" name="图片 10" descr="飛行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605" y="1075055"/>
            <a:ext cx="3001645" cy="2716530"/>
          </a:xfrm>
          <a:prstGeom prst="rect">
            <a:avLst/>
          </a:prstGeom>
        </p:spPr>
      </p:pic>
      <p:pic>
        <p:nvPicPr>
          <p:cNvPr id="12" name="图片 11" descr="Hong-K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3702685"/>
            <a:ext cx="1524000" cy="1036955"/>
          </a:xfrm>
          <a:prstGeom prst="rect">
            <a:avLst/>
          </a:prstGeom>
        </p:spPr>
      </p:pic>
      <p:pic>
        <p:nvPicPr>
          <p:cNvPr id="13" name="图片 12" descr="Hong-K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295" y="3702685"/>
            <a:ext cx="1524000" cy="1036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59707" y="2835033"/>
            <a:ext cx="8349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altLang="zh-CN" sz="5400" kern="0" dirty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6.    </a:t>
            </a:r>
            <a:r>
              <a:rPr lang="en-US" altLang="zh-TW" sz="5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…</a:t>
            </a:r>
            <a:r>
              <a:rPr lang="zh-CN" altLang="en-US" sz="5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是 </a:t>
            </a:r>
            <a:r>
              <a:rPr lang="en-US" altLang="zh-TW" sz="5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…</a:t>
            </a:r>
            <a:r>
              <a:rPr lang="zh-TW" altLang="en-US" sz="5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</a:t>
            </a:r>
            <a:r>
              <a:rPr lang="zh-CN" altLang="en-US" sz="5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可是</a:t>
            </a:r>
            <a:r>
              <a:rPr lang="en-US" altLang="zh-CN" sz="5400" kern="0" dirty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/</a:t>
            </a:r>
            <a:r>
              <a:rPr lang="zh-CN" altLang="en-US" sz="5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但是</a:t>
            </a:r>
            <a:r>
              <a:rPr lang="en-US" altLang="zh-TW" sz="5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…</a:t>
            </a:r>
            <a:endParaRPr lang="zh-HK" altLang="en-US" sz="54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84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51990"/>
            <a:ext cx="10515600" cy="1025525"/>
          </a:xfrm>
        </p:spPr>
        <p:txBody>
          <a:bodyPr/>
          <a:lstStyle/>
          <a:p>
            <a:r>
              <a:rPr kumimoji="1" lang="en-US" altLang="zh-CN" dirty="0" smtClean="0"/>
              <a:t>6.Adj</a:t>
            </a:r>
            <a:r>
              <a:rPr kumimoji="1" lang="en-US" altLang="en-US" dirty="0" smtClean="0"/>
              <a:t>/V +是 + </a:t>
            </a:r>
            <a:r>
              <a:rPr kumimoji="1" lang="en-US" altLang="en-US" dirty="0" err="1" smtClean="0"/>
              <a:t>Adj</a:t>
            </a:r>
            <a:r>
              <a:rPr kumimoji="1" lang="en-US" altLang="en-US" dirty="0" smtClean="0"/>
              <a:t>/V</a:t>
            </a:r>
            <a:r>
              <a:rPr kumimoji="1" lang="en-US" altLang="en-US" dirty="0"/>
              <a:t> </a:t>
            </a:r>
            <a:r>
              <a:rPr kumimoji="1" lang="en-US" altLang="en-US" dirty="0" smtClean="0"/>
              <a:t>+可是/但是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1661" y="5558077"/>
            <a:ext cx="10515600" cy="880238"/>
          </a:xfrm>
        </p:spPr>
        <p:txBody>
          <a:bodyPr>
            <a:normAutofit/>
          </a:bodyPr>
          <a:lstStyle/>
          <a:p>
            <a:r>
              <a:rPr kumimoji="1" lang="en-US" altLang="zh-CN" sz="3200" dirty="0" smtClean="0"/>
              <a:t>  Q</a:t>
            </a:r>
            <a:r>
              <a:rPr kumimoji="1" lang="zh-CN" altLang="en-US" sz="3200" dirty="0" smtClean="0"/>
              <a:t>：滑冰难不难？</a:t>
            </a:r>
            <a:endParaRPr kumimoji="1" lang="en-US" altLang="zh-CN" sz="3200" dirty="0" smtClean="0"/>
          </a:p>
          <a:p>
            <a:endParaRPr kumimoji="1" lang="zh-CN" altLang="en-US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306" y="1496405"/>
            <a:ext cx="4480289" cy="388668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1395" y="5958205"/>
            <a:ext cx="7075976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3200" dirty="0" smtClean="0">
                <a:sym typeface="+mn-ea"/>
              </a:rPr>
              <a:t>A</a:t>
            </a:r>
            <a:r>
              <a:rPr kumimoji="1" lang="zh-CN" altLang="en-US" sz="3200" dirty="0" smtClean="0">
                <a:sym typeface="+mn-ea"/>
              </a:rPr>
              <a:t>：滑冰</a:t>
            </a:r>
            <a:r>
              <a:rPr kumimoji="1" lang="zh-CN" altLang="en-US" sz="3200" dirty="0" smtClean="0">
                <a:solidFill>
                  <a:srgbClr val="FFC000"/>
                </a:solidFill>
                <a:sym typeface="+mn-ea"/>
              </a:rPr>
              <a:t>难</a:t>
            </a:r>
            <a:r>
              <a:rPr kumimoji="1" lang="zh-CN" altLang="en-US" sz="3200" dirty="0" smtClean="0">
                <a:solidFill>
                  <a:srgbClr val="3169BD"/>
                </a:solidFill>
                <a:sym typeface="+mn-ea"/>
              </a:rPr>
              <a:t>是</a:t>
            </a:r>
            <a:r>
              <a:rPr kumimoji="1" lang="zh-CN" altLang="en-US" sz="3200" dirty="0" smtClean="0">
                <a:solidFill>
                  <a:srgbClr val="FFC000"/>
                </a:solidFill>
                <a:sym typeface="+mn-ea"/>
              </a:rPr>
              <a:t>难</a:t>
            </a:r>
            <a:r>
              <a:rPr kumimoji="1" lang="zh-CN" altLang="en-US" sz="3200" dirty="0" smtClean="0">
                <a:sym typeface="+mn-ea"/>
              </a:rPr>
              <a:t>，</a:t>
            </a:r>
            <a:r>
              <a:rPr kumimoji="1" lang="zh-CN" altLang="en-US" sz="3200" dirty="0" smtClean="0">
                <a:solidFill>
                  <a:srgbClr val="3169BD"/>
                </a:solidFill>
                <a:sym typeface="+mn-ea"/>
              </a:rPr>
              <a:t>可是</a:t>
            </a:r>
            <a:r>
              <a:rPr kumimoji="1" lang="zh-CN" altLang="en-US" sz="3200" dirty="0" smtClean="0">
                <a:sym typeface="+mn-ea"/>
              </a:rPr>
              <a:t>也很好玩儿。</a:t>
            </a:r>
            <a:endParaRPr lang="en-US" altLang="zh-C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8046" y="4944086"/>
            <a:ext cx="10515600" cy="102552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kumimoji="1" lang="en-US" altLang="zh-CN" sz="3200" dirty="0" smtClean="0"/>
              <a:t>Q</a:t>
            </a:r>
            <a:r>
              <a:rPr kumimoji="1" lang="zh-CN" altLang="en-US" sz="3200" dirty="0" smtClean="0"/>
              <a:t>：俄罗斯的冬天漂亮不漂亮？</a:t>
            </a:r>
            <a:r>
              <a:rPr kumimoji="1" lang="en-US" altLang="zh-CN" sz="3200" dirty="0" smtClean="0"/>
              <a:t/>
            </a:r>
            <a:br>
              <a:rPr kumimoji="1" lang="en-US" altLang="zh-CN" sz="3200" dirty="0" smtClean="0"/>
            </a:br>
            <a:endParaRPr kumimoji="1"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57072"/>
            <a:ext cx="3594100" cy="3581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48" y="868933"/>
            <a:ext cx="4254500" cy="30607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27952" y="4023947"/>
            <a:ext cx="15717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 smtClean="0"/>
              <a:t>漂亮</a:t>
            </a:r>
            <a:endParaRPr kumimoji="1"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8174570" y="4025449"/>
            <a:ext cx="15717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 smtClean="0"/>
              <a:t>冷</a:t>
            </a:r>
            <a:endParaRPr kumimoji="1" lang="zh-CN" altLang="en-US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1268095" y="5625465"/>
            <a:ext cx="8307082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CN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A</a:t>
            </a:r>
            <a:r>
              <a:rPr kumimoji="1" lang="zh-CN" altLang="en-US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：俄罗斯的冬天</a:t>
            </a:r>
            <a:r>
              <a:rPr kumimoji="1" lang="zh-CN" altLang="en-US" sz="3200" dirty="0" smtClean="0">
                <a:solidFill>
                  <a:srgbClr val="FFC000"/>
                </a:solidFill>
                <a:latin typeface="+mj-lt"/>
                <a:ea typeface="+mj-ea"/>
                <a:cs typeface="+mj-cs"/>
                <a:sym typeface="+mn-ea"/>
              </a:rPr>
              <a:t>漂亮</a:t>
            </a:r>
            <a:r>
              <a:rPr kumimoji="1" lang="zh-CN" altLang="en-US" sz="3200" dirty="0" smtClean="0">
                <a:solidFill>
                  <a:srgbClr val="3169BD"/>
                </a:solidFill>
                <a:latin typeface="+mj-lt"/>
                <a:ea typeface="+mj-ea"/>
                <a:cs typeface="+mj-cs"/>
                <a:sym typeface="+mn-ea"/>
              </a:rPr>
              <a:t>是</a:t>
            </a:r>
            <a:r>
              <a:rPr kumimoji="1" lang="zh-CN" altLang="en-US" sz="3200" dirty="0" smtClean="0">
                <a:solidFill>
                  <a:srgbClr val="FFC000"/>
                </a:solidFill>
                <a:latin typeface="+mj-lt"/>
                <a:ea typeface="+mj-ea"/>
                <a:cs typeface="+mj-cs"/>
                <a:sym typeface="+mn-ea"/>
              </a:rPr>
              <a:t>漂亮</a:t>
            </a:r>
            <a:r>
              <a:rPr kumimoji="1" lang="zh-CN" altLang="en-US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，</a:t>
            </a:r>
            <a:r>
              <a:rPr kumimoji="1" lang="zh-CN" altLang="en-US" sz="3200" dirty="0" smtClean="0">
                <a:solidFill>
                  <a:srgbClr val="3169BD"/>
                </a:solidFill>
                <a:latin typeface="+mj-lt"/>
                <a:ea typeface="+mj-ea"/>
                <a:cs typeface="+mj-cs"/>
                <a:sym typeface="+mn-ea"/>
              </a:rPr>
              <a:t>可是</a:t>
            </a:r>
            <a:r>
              <a:rPr kumimoji="1" lang="zh-CN" altLang="en-US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也很冷</a:t>
            </a:r>
            <a:r>
              <a:rPr kumimoji="1" lang="zh-CN" altLang="en-US" sz="36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。</a:t>
            </a:r>
            <a:endParaRPr lang="en-US" altLang="zh-CN" sz="2400" dirty="0"/>
          </a:p>
        </p:txBody>
      </p:sp>
      <p:pic>
        <p:nvPicPr>
          <p:cNvPr id="8" name="图片 7" descr="snow_crystal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535" y="1120775"/>
            <a:ext cx="1135380" cy="1228090"/>
          </a:xfrm>
          <a:prstGeom prst="rect">
            <a:avLst/>
          </a:prstGeom>
        </p:spPr>
      </p:pic>
      <p:pic>
        <p:nvPicPr>
          <p:cNvPr id="9" name="图片 8" descr="snow_crystal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580" y="1532890"/>
            <a:ext cx="1135380" cy="1228090"/>
          </a:xfrm>
          <a:prstGeom prst="rect">
            <a:avLst/>
          </a:prstGeom>
        </p:spPr>
      </p:pic>
      <p:sp>
        <p:nvSpPr>
          <p:cNvPr id="10" name="标题 1"/>
          <p:cNvSpPr txBox="1"/>
          <p:nvPr/>
        </p:nvSpPr>
        <p:spPr>
          <a:xfrm>
            <a:off x="381000" y="348790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dirty="0" err="1" smtClean="0"/>
              <a:t>Adj</a:t>
            </a:r>
            <a:r>
              <a:rPr kumimoji="1" lang="en-US" altLang="en-US" sz="2800" dirty="0" smtClean="0"/>
              <a:t>/V +是 + </a:t>
            </a:r>
            <a:r>
              <a:rPr kumimoji="1" lang="en-US" altLang="en-US" sz="2800" dirty="0" err="1" smtClean="0"/>
              <a:t>Adj</a:t>
            </a:r>
            <a:r>
              <a:rPr kumimoji="1" lang="en-US" altLang="en-US" sz="2800" dirty="0" smtClean="0"/>
              <a:t>/V</a:t>
            </a:r>
            <a:r>
              <a:rPr kumimoji="1" lang="en-US" altLang="en-US" sz="2800" dirty="0"/>
              <a:t> </a:t>
            </a:r>
            <a:r>
              <a:rPr kumimoji="1" lang="en-US" altLang="en-US" sz="2800" dirty="0" smtClean="0"/>
              <a:t>+可是/但是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708" y="1341315"/>
            <a:ext cx="4240686" cy="299622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62" y="1348154"/>
            <a:ext cx="4711708" cy="2930769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77277" y="5256281"/>
            <a:ext cx="10515600" cy="9704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3200" dirty="0" smtClean="0"/>
              <a:t>Q</a:t>
            </a:r>
            <a:r>
              <a:rPr kumimoji="1" lang="zh-CN" altLang="en-US" sz="3200" dirty="0" smtClean="0"/>
              <a:t>：地铁方便不方便？</a:t>
            </a:r>
            <a:r>
              <a:rPr kumimoji="1" lang="en-US" altLang="zh-CN" sz="3200" dirty="0" smtClean="0"/>
              <a:t/>
            </a:r>
            <a:br>
              <a:rPr kumimoji="1" lang="en-US" altLang="zh-CN" sz="3200" dirty="0" smtClean="0"/>
            </a:br>
            <a:endParaRPr kumimoji="1" lang="zh-CN" altLang="en-US" sz="3600" dirty="0"/>
          </a:p>
        </p:txBody>
      </p:sp>
      <p:sp>
        <p:nvSpPr>
          <p:cNvPr id="7" name="文本框 6"/>
          <p:cNvSpPr txBox="1"/>
          <p:nvPr/>
        </p:nvSpPr>
        <p:spPr>
          <a:xfrm>
            <a:off x="2602804" y="4438916"/>
            <a:ext cx="15717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 smtClean="0"/>
              <a:t>方便</a:t>
            </a:r>
            <a:endParaRPr kumimoji="1" lang="zh-CN" altLang="en-US" sz="3200" dirty="0"/>
          </a:p>
        </p:txBody>
      </p:sp>
      <p:sp>
        <p:nvSpPr>
          <p:cNvPr id="8" name="文本框 7"/>
          <p:cNvSpPr txBox="1"/>
          <p:nvPr/>
        </p:nvSpPr>
        <p:spPr>
          <a:xfrm>
            <a:off x="8273648" y="4501790"/>
            <a:ext cx="15717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 smtClean="0"/>
              <a:t>拥挤</a:t>
            </a:r>
            <a:endParaRPr kumimoji="1"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877570" y="5793105"/>
            <a:ext cx="7075976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CN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A</a:t>
            </a:r>
            <a:r>
              <a:rPr kumimoji="1" lang="zh-CN" altLang="zh-CN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：</a:t>
            </a:r>
            <a:r>
              <a:rPr kumimoji="1" lang="zh-CN" altLang="en-US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地铁</a:t>
            </a:r>
            <a:r>
              <a:rPr kumimoji="1" lang="zh-CN" altLang="en-US" sz="3200" dirty="0" smtClean="0">
                <a:solidFill>
                  <a:srgbClr val="FFC000"/>
                </a:solidFill>
                <a:latin typeface="+mj-lt"/>
                <a:ea typeface="+mj-ea"/>
                <a:cs typeface="+mj-cs"/>
                <a:sym typeface="+mn-ea"/>
              </a:rPr>
              <a:t>方便</a:t>
            </a:r>
            <a:r>
              <a:rPr kumimoji="1" lang="zh-CN" altLang="en-US" sz="3200" dirty="0" smtClean="0">
                <a:solidFill>
                  <a:srgbClr val="3169BD"/>
                </a:solidFill>
                <a:latin typeface="+mj-lt"/>
                <a:ea typeface="+mj-ea"/>
                <a:cs typeface="+mj-cs"/>
                <a:sym typeface="+mn-ea"/>
              </a:rPr>
              <a:t>是</a:t>
            </a:r>
            <a:r>
              <a:rPr kumimoji="1" lang="zh-CN" altLang="en-US" sz="3200" dirty="0" smtClean="0">
                <a:solidFill>
                  <a:srgbClr val="FFC000"/>
                </a:solidFill>
                <a:latin typeface="+mj-lt"/>
                <a:ea typeface="+mj-ea"/>
                <a:cs typeface="+mj-cs"/>
                <a:sym typeface="+mn-ea"/>
              </a:rPr>
              <a:t>方便</a:t>
            </a:r>
            <a:r>
              <a:rPr kumimoji="1" lang="zh-CN" altLang="en-US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，</a:t>
            </a:r>
            <a:r>
              <a:rPr kumimoji="1" lang="zh-CN" altLang="en-US" sz="3200" dirty="0" smtClean="0">
                <a:solidFill>
                  <a:srgbClr val="3169BD"/>
                </a:solidFill>
                <a:latin typeface="+mj-lt"/>
                <a:ea typeface="+mj-ea"/>
                <a:cs typeface="+mj-cs"/>
                <a:sym typeface="+mn-ea"/>
              </a:rPr>
              <a:t>可是</a:t>
            </a:r>
            <a:r>
              <a:rPr kumimoji="1" lang="zh-CN" altLang="en-US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也很拥挤</a:t>
            </a:r>
            <a:r>
              <a:rPr kumimoji="1" lang="zh-CN" altLang="en-US" sz="36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。</a:t>
            </a:r>
            <a:endParaRPr lang="en-US" altLang="zh-CN" sz="2400" dirty="0"/>
          </a:p>
        </p:txBody>
      </p:sp>
      <p:sp>
        <p:nvSpPr>
          <p:cNvPr id="9" name="标题 1"/>
          <p:cNvSpPr txBox="1"/>
          <p:nvPr/>
        </p:nvSpPr>
        <p:spPr>
          <a:xfrm>
            <a:off x="825500" y="336090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dirty="0" err="1" smtClean="0"/>
              <a:t>Adj</a:t>
            </a:r>
            <a:r>
              <a:rPr kumimoji="1" lang="en-US" altLang="en-US" sz="2800" dirty="0" smtClean="0"/>
              <a:t>/V +是 + </a:t>
            </a:r>
            <a:r>
              <a:rPr kumimoji="1" lang="en-US" altLang="en-US" sz="2800" dirty="0" err="1" smtClean="0"/>
              <a:t>Adj</a:t>
            </a:r>
            <a:r>
              <a:rPr kumimoji="1" lang="en-US" altLang="en-US" sz="2800" dirty="0" smtClean="0"/>
              <a:t>/V</a:t>
            </a:r>
            <a:r>
              <a:rPr kumimoji="1" lang="en-US" altLang="en-US" sz="2800" dirty="0"/>
              <a:t> </a:t>
            </a:r>
            <a:r>
              <a:rPr kumimoji="1" lang="en-US" altLang="en-US" sz="2800" dirty="0" smtClean="0"/>
              <a:t>+可是/但是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+mj-ea"/>
                <a:ea typeface="+mj-ea"/>
              </a:rPr>
              <a:t>单词 </a:t>
            </a:r>
            <a:r>
              <a:rPr lang="en-US" altLang="zh-CN" sz="3200" b="1">
                <a:latin typeface="+mj-ea"/>
                <a:ea typeface="+mj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</a:rPr>
              <a:t>Words</a:t>
            </a:r>
            <a:r>
              <a:rPr lang="en-US" altLang="zh-CN" sz="4400" b="1">
                <a:latin typeface="+mj-lt"/>
                <a:ea typeface="+mj-ea"/>
              </a:rPr>
              <a:t> </a:t>
            </a:r>
            <a:r>
              <a:rPr lang="en-US" altLang="zh-CN" sz="4400" b="1">
                <a:latin typeface="+mj-ea"/>
                <a:ea typeface="+mj-ea"/>
              </a:rPr>
              <a:t>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pic>
        <p:nvPicPr>
          <p:cNvPr id="5" name="图片 4" descr="tatemono_kou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890" y="2192020"/>
            <a:ext cx="4245610" cy="283591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75717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公园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pic>
        <p:nvPicPr>
          <p:cNvPr id="6" name="图片 5" descr="skate_figure_pai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815" y="1970405"/>
            <a:ext cx="2567305" cy="29178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1215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滑冰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5626" y="5215725"/>
            <a:ext cx="10515600" cy="102552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3200" dirty="0" smtClean="0"/>
              <a:t>Q</a:t>
            </a:r>
            <a:r>
              <a:rPr kumimoji="1" lang="zh-CN" altLang="en-US" sz="3200" dirty="0" smtClean="0"/>
              <a:t>：地铁快不快？</a:t>
            </a:r>
            <a:r>
              <a:rPr kumimoji="1" lang="en-US" altLang="zh-CN" sz="3200" dirty="0" smtClean="0"/>
              <a:t/>
            </a:r>
            <a:br>
              <a:rPr kumimoji="1" lang="en-US" altLang="zh-CN" sz="3200" dirty="0" smtClean="0"/>
            </a:br>
            <a:endParaRPr kumimoji="1"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54" y="1099039"/>
            <a:ext cx="4259934" cy="28086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309" y="1172309"/>
            <a:ext cx="2818330" cy="271584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577384" y="3087077"/>
            <a:ext cx="1914770" cy="584776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 </a:t>
            </a:r>
            <a:r>
              <a:rPr kumimoji="1" lang="zh-CN" altLang="en-US" sz="3200" dirty="0" smtClean="0"/>
              <a:t> 十元</a:t>
            </a:r>
            <a:endParaRPr kumimoji="1"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2627952" y="4023947"/>
            <a:ext cx="15717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 smtClean="0"/>
              <a:t>快</a:t>
            </a:r>
            <a:endParaRPr kumimoji="1" lang="zh-CN" altLang="en-US" sz="3200" dirty="0"/>
          </a:p>
        </p:txBody>
      </p:sp>
      <p:sp>
        <p:nvSpPr>
          <p:cNvPr id="8" name="文本框 7"/>
          <p:cNvSpPr txBox="1"/>
          <p:nvPr/>
        </p:nvSpPr>
        <p:spPr>
          <a:xfrm>
            <a:off x="8061404" y="4038024"/>
            <a:ext cx="15717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 smtClean="0"/>
              <a:t>贵</a:t>
            </a:r>
            <a:endParaRPr kumimoji="1" lang="zh-CN" altLang="en-US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825500" y="5874385"/>
            <a:ext cx="5793574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CN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A</a:t>
            </a:r>
            <a:r>
              <a:rPr kumimoji="1" lang="zh-CN" altLang="en-US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：地铁</a:t>
            </a:r>
            <a:r>
              <a:rPr kumimoji="1" lang="zh-CN" altLang="en-US" sz="3200" dirty="0" smtClean="0">
                <a:solidFill>
                  <a:srgbClr val="FFC000"/>
                </a:solidFill>
                <a:latin typeface="+mj-lt"/>
                <a:ea typeface="+mj-ea"/>
                <a:cs typeface="+mj-cs"/>
                <a:sym typeface="+mn-ea"/>
              </a:rPr>
              <a:t>快</a:t>
            </a:r>
            <a:r>
              <a:rPr kumimoji="1" lang="zh-CN" altLang="en-US" sz="3200" dirty="0" smtClean="0">
                <a:solidFill>
                  <a:srgbClr val="3169BD"/>
                </a:solidFill>
                <a:latin typeface="+mj-lt"/>
                <a:ea typeface="+mj-ea"/>
                <a:cs typeface="+mj-cs"/>
                <a:sym typeface="+mn-ea"/>
              </a:rPr>
              <a:t>是</a:t>
            </a:r>
            <a:r>
              <a:rPr kumimoji="1" lang="zh-CN" altLang="en-US" sz="3200" dirty="0" smtClean="0">
                <a:solidFill>
                  <a:srgbClr val="FFC000"/>
                </a:solidFill>
                <a:latin typeface="+mj-lt"/>
                <a:ea typeface="+mj-ea"/>
                <a:cs typeface="+mj-cs"/>
                <a:sym typeface="+mn-ea"/>
              </a:rPr>
              <a:t>快</a:t>
            </a:r>
            <a:r>
              <a:rPr kumimoji="1" lang="zh-CN" altLang="en-US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，</a:t>
            </a:r>
            <a:r>
              <a:rPr kumimoji="1" lang="zh-CN" altLang="en-US" sz="3200" dirty="0" smtClean="0">
                <a:solidFill>
                  <a:srgbClr val="3169BD"/>
                </a:solidFill>
                <a:latin typeface="+mj-lt"/>
                <a:ea typeface="+mj-ea"/>
                <a:cs typeface="+mj-cs"/>
                <a:sym typeface="+mn-ea"/>
              </a:rPr>
              <a:t>可是</a:t>
            </a:r>
            <a:r>
              <a:rPr kumimoji="1" lang="zh-CN" altLang="en-US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也很贵。</a:t>
            </a:r>
            <a:endParaRPr lang="en-US" altLang="zh-CN" sz="2400" dirty="0"/>
          </a:p>
        </p:txBody>
      </p:sp>
      <p:pic>
        <p:nvPicPr>
          <p:cNvPr id="15" name="图片 14" descr="贵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025" y="1399540"/>
            <a:ext cx="1397000" cy="1224280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901700" y="285290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dirty="0" err="1" smtClean="0"/>
              <a:t>Adj</a:t>
            </a:r>
            <a:r>
              <a:rPr kumimoji="1" lang="en-US" altLang="en-US" sz="2800" dirty="0" smtClean="0"/>
              <a:t>/V +是 + </a:t>
            </a:r>
            <a:r>
              <a:rPr kumimoji="1" lang="en-US" altLang="en-US" sz="2800" dirty="0" err="1" smtClean="0"/>
              <a:t>Adj</a:t>
            </a:r>
            <a:r>
              <a:rPr kumimoji="1" lang="en-US" altLang="en-US" sz="2800" dirty="0" smtClean="0"/>
              <a:t>/V</a:t>
            </a:r>
            <a:r>
              <a:rPr kumimoji="1" lang="en-US" altLang="en-US" sz="2800" dirty="0"/>
              <a:t> </a:t>
            </a:r>
            <a:r>
              <a:rPr kumimoji="1" lang="en-US" altLang="en-US" sz="2800" dirty="0" smtClean="0"/>
              <a:t>+可是/但是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38 -0.096236 C -0.015616 -0.096477 0.058893 -0.082838 0.071468 -0.109030 C 0.084042 -0.135221 0.020673 -0.192673 0.024337 -0.227193 C 0.028000 -0.261712 0.067260 -0.259056 0.089786 -0.281386 C 0.112312 -0.303716 0.120926 -0.308785 0.136917 -0.338838 C 0.152908 -0.368892 0.163106 -0.412947 0.169641 -0.431414 C 0.176176 -0.449880 0.170286 -0.433224 0.169641 -0.431414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-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5389" y="5385558"/>
            <a:ext cx="10515600" cy="102552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3200" dirty="0" smtClean="0"/>
              <a:t>Q</a:t>
            </a:r>
            <a:r>
              <a:rPr kumimoji="1" lang="zh-CN" altLang="en-US" sz="3200" dirty="0" smtClean="0"/>
              <a:t>：公共汽车便宜不便宜？</a:t>
            </a:r>
            <a:r>
              <a:rPr kumimoji="1" lang="en-US" altLang="zh-CN" sz="3200" dirty="0" smtClean="0"/>
              <a:t/>
            </a:r>
            <a:br>
              <a:rPr kumimoji="1" lang="en-US" altLang="zh-CN" sz="3200" dirty="0" smtClean="0"/>
            </a:br>
            <a:endParaRPr kumimoji="1"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69" y="1000809"/>
            <a:ext cx="5855450" cy="35636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408" y="1083407"/>
            <a:ext cx="930994" cy="1593362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 rot="2278296">
            <a:off x="7405077" y="2676769"/>
            <a:ext cx="1817077" cy="6252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163538" y="1973385"/>
            <a:ext cx="1914770" cy="584776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 </a:t>
            </a:r>
            <a:r>
              <a:rPr kumimoji="1" lang="zh-CN" altLang="en-US" sz="3200" dirty="0" smtClean="0"/>
              <a:t> 两元</a:t>
            </a:r>
            <a:endParaRPr kumimoji="1" lang="zh-CN" altLang="en-US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9049072" y="4564290"/>
            <a:ext cx="15717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 smtClean="0"/>
              <a:t>便宜</a:t>
            </a:r>
            <a:endParaRPr kumimoji="1"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074950" y="4564289"/>
            <a:ext cx="15717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 smtClean="0"/>
              <a:t>慢</a:t>
            </a:r>
            <a:endParaRPr kumimoji="1" lang="zh-CN" altLang="en-US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695325" y="5909310"/>
            <a:ext cx="7435049" cy="6832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A</a:t>
            </a:r>
            <a:r>
              <a:rPr kumimoji="1" lang="zh-CN" altLang="en-US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：公共汽车</a:t>
            </a:r>
            <a:r>
              <a:rPr kumimoji="1" lang="zh-CN" altLang="en-US" sz="3200" dirty="0" smtClean="0">
                <a:solidFill>
                  <a:srgbClr val="FFC000"/>
                </a:solidFill>
                <a:latin typeface="+mj-lt"/>
                <a:ea typeface="+mj-ea"/>
                <a:cs typeface="+mj-cs"/>
                <a:sym typeface="+mn-ea"/>
              </a:rPr>
              <a:t>便宜</a:t>
            </a:r>
            <a:r>
              <a:rPr kumimoji="1" lang="zh-CN" altLang="en-US" sz="3200" dirty="0" smtClean="0">
                <a:solidFill>
                  <a:srgbClr val="3169BD"/>
                </a:solidFill>
                <a:latin typeface="+mj-lt"/>
                <a:ea typeface="+mj-ea"/>
                <a:cs typeface="+mj-cs"/>
                <a:sym typeface="+mn-ea"/>
              </a:rPr>
              <a:t>是</a:t>
            </a:r>
            <a:r>
              <a:rPr kumimoji="1" lang="zh-CN" altLang="en-US" sz="3200" dirty="0" smtClean="0">
                <a:solidFill>
                  <a:srgbClr val="FFC000"/>
                </a:solidFill>
                <a:latin typeface="+mj-lt"/>
                <a:ea typeface="+mj-ea"/>
                <a:cs typeface="+mj-cs"/>
                <a:sym typeface="+mn-ea"/>
              </a:rPr>
              <a:t>便宜</a:t>
            </a:r>
            <a:r>
              <a:rPr kumimoji="1" lang="zh-CN" altLang="en-US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，</a:t>
            </a:r>
            <a:r>
              <a:rPr kumimoji="1" lang="zh-CN" altLang="en-US" sz="3200" dirty="0" smtClean="0">
                <a:solidFill>
                  <a:srgbClr val="3169BD"/>
                </a:solidFill>
                <a:latin typeface="+mj-lt"/>
                <a:ea typeface="+mj-ea"/>
                <a:cs typeface="+mj-cs"/>
                <a:sym typeface="+mn-ea"/>
              </a:rPr>
              <a:t>可是</a:t>
            </a:r>
            <a:r>
              <a:rPr kumimoji="1" lang="zh-CN" altLang="en-US" sz="3200" dirty="0" smtClean="0">
                <a:solidFill>
                  <a:srgbClr val="4C0342"/>
                </a:solidFill>
                <a:latin typeface="+mj-lt"/>
                <a:ea typeface="+mj-ea"/>
                <a:cs typeface="+mj-cs"/>
                <a:sym typeface="+mn-ea"/>
              </a:rPr>
              <a:t>也很慢。</a:t>
            </a:r>
            <a:endParaRPr lang="en-US" altLang="zh-CN" sz="2400" dirty="0"/>
          </a:p>
        </p:txBody>
      </p:sp>
      <p:sp>
        <p:nvSpPr>
          <p:cNvPr id="12" name="标题 1"/>
          <p:cNvSpPr txBox="1"/>
          <p:nvPr/>
        </p:nvSpPr>
        <p:spPr>
          <a:xfrm>
            <a:off x="889000" y="209090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dirty="0" err="1" smtClean="0"/>
              <a:t>Adj</a:t>
            </a:r>
            <a:r>
              <a:rPr kumimoji="1" lang="en-US" altLang="en-US" sz="2800" dirty="0" smtClean="0"/>
              <a:t>/V +是 + </a:t>
            </a:r>
            <a:r>
              <a:rPr kumimoji="1" lang="en-US" altLang="en-US" sz="2800" dirty="0" err="1" smtClean="0"/>
              <a:t>Adj</a:t>
            </a:r>
            <a:r>
              <a:rPr kumimoji="1" lang="en-US" altLang="en-US" sz="2800" dirty="0" smtClean="0"/>
              <a:t>/V</a:t>
            </a:r>
            <a:r>
              <a:rPr kumimoji="1" lang="en-US" altLang="en-US" sz="2800" dirty="0"/>
              <a:t> </a:t>
            </a:r>
            <a:r>
              <a:rPr kumimoji="1" lang="en-US" altLang="en-US" sz="2800" dirty="0" smtClean="0"/>
              <a:t>+可是/但是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63143"/>
          <a:stretch>
            <a:fillRect/>
          </a:stretch>
        </p:blipFill>
        <p:spPr>
          <a:xfrm>
            <a:off x="2614295" y="1278890"/>
            <a:ext cx="6607810" cy="16960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5954" y="504233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2</a:t>
            </a:r>
            <a:endParaRPr lang="en-US" altLang="zh-CN" sz="4400" b="1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37961"/>
          <a:stretch>
            <a:fillRect/>
          </a:stretch>
        </p:blipFill>
        <p:spPr>
          <a:xfrm>
            <a:off x="2614295" y="3328035"/>
            <a:ext cx="6607810" cy="2854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40"/>
          <p:cNvSpPr txBox="1">
            <a:spLocks/>
          </p:cNvSpPr>
          <p:nvPr/>
        </p:nvSpPr>
        <p:spPr>
          <a:xfrm>
            <a:off x="431395" y="976673"/>
            <a:ext cx="6884507" cy="483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zh-CN" altLang="en-US" sz="36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四川菜        </a:t>
            </a:r>
            <a:r>
              <a:rPr lang="zh-CN" altLang="en-US" sz="36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好吃          </a:t>
            </a:r>
            <a:r>
              <a:rPr lang="zh-CN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辣</a:t>
            </a:r>
          </a:p>
          <a:p>
            <a:pPr indent="-50800">
              <a:buClr>
                <a:schemeClr val="dk1"/>
              </a:buClr>
              <a:buSzPts val="2800"/>
              <a:buFont typeface="Arial"/>
              <a:buNone/>
            </a:pPr>
            <a:endParaRPr lang="zh-CN" altLang="en-US" sz="3600" dirty="0" smtClean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indent="0">
              <a:buSzPts val="2800"/>
              <a:buFont typeface="Arial" panose="020B0604020202020204" pitchFamily="34" charset="0"/>
              <a:buNone/>
            </a:pPr>
            <a:r>
              <a:rPr lang="en-US" altLang="zh-CN" sz="36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2.  </a:t>
            </a:r>
            <a:r>
              <a:rPr lang="zh-CN" altLang="en-US" sz="36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中文            </a:t>
            </a:r>
            <a:r>
              <a:rPr lang="zh-CN" altLang="en-US" sz="36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难           </a:t>
            </a:r>
            <a:r>
              <a:rPr lang="zh-CN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有意思</a:t>
            </a:r>
          </a:p>
          <a:p>
            <a:pPr marL="0" indent="0"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endParaRPr lang="zh-CN" altLang="en-US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altLang="zh-CN" sz="36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3.  </a:t>
            </a:r>
            <a:r>
              <a:rPr lang="zh-CN" altLang="en-US" sz="36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布拉格        </a:t>
            </a:r>
            <a:r>
              <a:rPr lang="zh-CN" altLang="en-US" sz="36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漂亮          远</a:t>
            </a:r>
          </a:p>
          <a:p>
            <a:pPr marL="0" indent="0"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endParaRPr lang="zh-CN" altLang="en-US" sz="3600" dirty="0" smtClean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indent="0">
              <a:buSzPts val="2800"/>
              <a:buFont typeface="Arial" panose="020B0604020202020204" pitchFamily="34" charset="0"/>
              <a:buNone/>
            </a:pPr>
            <a:r>
              <a:rPr lang="en-US" altLang="zh-CN" sz="36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4.  </a:t>
            </a:r>
            <a:r>
              <a:rPr lang="zh-CN" altLang="en-US" sz="36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夏天            </a:t>
            </a:r>
            <a:r>
              <a:rPr lang="zh-CN" altLang="en-US" sz="36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热         </a:t>
            </a:r>
            <a:r>
              <a:rPr lang="zh-CN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可以游泳</a:t>
            </a:r>
            <a:endParaRPr lang="zh-CN" altLang="en-US" sz="3600" b="1" dirty="0" smtClean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indent="0">
              <a:buClr>
                <a:schemeClr val="dk1"/>
              </a:buClr>
              <a:buSzPts val="2800"/>
              <a:buFont typeface="Arial"/>
              <a:buNone/>
            </a:pPr>
            <a:endParaRPr lang="zh-CN" altLang="en-US" sz="3600" dirty="0" smtClean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indent="0">
              <a:buSzPts val="2800"/>
              <a:buFont typeface="Arial" panose="020B0604020202020204" pitchFamily="34" charset="0"/>
              <a:buNone/>
            </a:pPr>
            <a:r>
              <a:rPr lang="en-US" altLang="zh-CN" sz="36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5.  </a:t>
            </a:r>
            <a:r>
              <a:rPr lang="zh-CN" altLang="en-US" sz="36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香港           </a:t>
            </a:r>
            <a:r>
              <a:rPr lang="zh-CN" altLang="en-US" sz="36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好</a:t>
            </a:r>
            <a:r>
              <a:rPr lang="zh-CN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玩儿      潮湿</a:t>
            </a:r>
            <a:endParaRPr lang="zh-CN" altLang="en-US" sz="3600" b="1" dirty="0" smtClean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indent="-50800">
              <a:buClr>
                <a:schemeClr val="dk1"/>
              </a:buClr>
              <a:buSzPts val="2800"/>
              <a:buFont typeface="Arial"/>
              <a:buNone/>
            </a:pPr>
            <a:endParaRPr lang="zh-CN" altLang="en-US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964" y="119902"/>
            <a:ext cx="2542252" cy="16948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315" y="1234084"/>
            <a:ext cx="1859441" cy="173751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999" y="2261632"/>
            <a:ext cx="2621507" cy="174360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128" y="3788385"/>
            <a:ext cx="2859272" cy="160338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999" y="5174914"/>
            <a:ext cx="2664183" cy="1524132"/>
          </a:xfrm>
          <a:prstGeom prst="rect">
            <a:avLst/>
          </a:prstGeom>
        </p:spPr>
      </p:pic>
      <p:sp>
        <p:nvSpPr>
          <p:cNvPr id="11" name="标题 1"/>
          <p:cNvSpPr txBox="1"/>
          <p:nvPr/>
        </p:nvSpPr>
        <p:spPr>
          <a:xfrm>
            <a:off x="551468" y="119902"/>
            <a:ext cx="50800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dirty="0" err="1" smtClean="0"/>
              <a:t>Adj</a:t>
            </a:r>
            <a:r>
              <a:rPr kumimoji="1" lang="en-US" altLang="en-US" sz="2800" dirty="0" smtClean="0"/>
              <a:t>/V +是 + </a:t>
            </a:r>
            <a:r>
              <a:rPr kumimoji="1" lang="en-US" altLang="en-US" sz="2800" dirty="0" err="1" smtClean="0"/>
              <a:t>Adj</a:t>
            </a:r>
            <a:r>
              <a:rPr kumimoji="1" lang="en-US" altLang="en-US" sz="2800" dirty="0" smtClean="0"/>
              <a:t>/V</a:t>
            </a:r>
            <a:r>
              <a:rPr kumimoji="1" lang="en-US" altLang="en-US" sz="2800" dirty="0"/>
              <a:t> </a:t>
            </a:r>
            <a:r>
              <a:rPr kumimoji="1" lang="en-US" altLang="en-US" sz="2800" dirty="0" smtClean="0"/>
              <a:t>+可是/但是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0510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Summary</a:t>
            </a:r>
            <a:r>
              <a:rPr lang="zh-TW" altLang="en-US" dirty="0" smtClean="0"/>
              <a:t>总结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8189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97513" y="787089"/>
            <a:ext cx="58913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HK" sz="4400" kern="0" dirty="0">
                <a:solidFill>
                  <a:srgbClr val="4C0342"/>
                </a:solidFill>
                <a:cs typeface="Arial"/>
                <a:sym typeface="Arial"/>
              </a:rPr>
              <a:t>1.    …</a:t>
            </a:r>
            <a:r>
              <a:rPr lang="zh-HK" altLang="en-US" sz="4400" kern="0" dirty="0">
                <a:solidFill>
                  <a:srgbClr val="4C0342"/>
                </a:solidFill>
                <a:cs typeface="Arial"/>
                <a:sym typeface="Arial"/>
              </a:rPr>
              <a:t>比</a:t>
            </a:r>
            <a:r>
              <a:rPr lang="en-US" altLang="zh-HK" sz="4400" kern="0" dirty="0" smtClean="0">
                <a:solidFill>
                  <a:srgbClr val="4C0342"/>
                </a:solidFill>
                <a:cs typeface="Arial"/>
                <a:sym typeface="Arial"/>
              </a:rPr>
              <a:t>…  </a:t>
            </a:r>
            <a:r>
              <a:rPr lang="en-US" altLang="zh-TW" sz="4400" kern="0" dirty="0" smtClean="0">
                <a:solidFill>
                  <a:srgbClr val="4C0342"/>
                </a:solidFill>
                <a:cs typeface="Arial"/>
                <a:sym typeface="Arial"/>
              </a:rPr>
              <a:t>(</a:t>
            </a:r>
            <a:r>
              <a:rPr lang="zh-TW" altLang="en-US" sz="4400" kern="0" dirty="0" smtClean="0">
                <a:solidFill>
                  <a:srgbClr val="4C0342"/>
                </a:solidFill>
                <a:cs typeface="Arial"/>
                <a:sym typeface="Arial"/>
              </a:rPr>
              <a:t>更</a:t>
            </a:r>
            <a:r>
              <a:rPr lang="en-US" altLang="zh-TW" sz="4400" kern="0" dirty="0" smtClean="0">
                <a:solidFill>
                  <a:srgbClr val="4C0342"/>
                </a:solidFill>
                <a:cs typeface="Arial"/>
                <a:sym typeface="Arial"/>
              </a:rPr>
              <a:t>) (</a:t>
            </a:r>
            <a:r>
              <a:rPr lang="zh-TW" altLang="en-US" sz="4400" kern="0" dirty="0" smtClean="0">
                <a:solidFill>
                  <a:srgbClr val="4C0342"/>
                </a:solidFill>
                <a:cs typeface="Arial"/>
                <a:sym typeface="Arial"/>
              </a:rPr>
              <a:t>得多</a:t>
            </a:r>
            <a:r>
              <a:rPr lang="en-US" altLang="zh-TW" sz="4400" kern="0" dirty="0" smtClean="0">
                <a:solidFill>
                  <a:srgbClr val="4C0342"/>
                </a:solidFill>
                <a:cs typeface="Arial"/>
                <a:sym typeface="Arial"/>
              </a:rPr>
              <a:t>)</a:t>
            </a:r>
            <a:endParaRPr lang="zh-HK" altLang="en-US" sz="4400" kern="0" dirty="0">
              <a:solidFill>
                <a:srgbClr val="4C0342"/>
              </a:solidFill>
              <a:cs typeface="Arial"/>
              <a:sym typeface="Arial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66242" y="1669467"/>
            <a:ext cx="43075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HK" sz="4400" kern="0" dirty="0" smtClean="0">
                <a:solidFill>
                  <a:srgbClr val="4C0342"/>
                </a:solidFill>
                <a:cs typeface="Arial"/>
                <a:sym typeface="Arial"/>
              </a:rPr>
              <a:t>	2</a:t>
            </a:r>
            <a:r>
              <a:rPr lang="en-US" altLang="zh-HK" sz="4400" kern="0" dirty="0">
                <a:solidFill>
                  <a:srgbClr val="4C0342"/>
                </a:solidFill>
                <a:cs typeface="Arial"/>
                <a:sym typeface="Arial"/>
              </a:rPr>
              <a:t>.  </a:t>
            </a:r>
            <a:r>
              <a:rPr lang="en-US" altLang="zh-HK" sz="4400" kern="0" dirty="0" smtClean="0">
                <a:solidFill>
                  <a:srgbClr val="4C0342"/>
                </a:solidFill>
                <a:cs typeface="Arial"/>
                <a:sym typeface="Arial"/>
              </a:rPr>
              <a:t> ……</a:t>
            </a:r>
            <a:r>
              <a:rPr lang="zh-HK" altLang="en-US" sz="4400" kern="0" dirty="0">
                <a:solidFill>
                  <a:srgbClr val="4C0342"/>
                </a:solidFill>
                <a:cs typeface="Arial"/>
                <a:sym typeface="Arial"/>
              </a:rPr>
              <a:t>了。</a:t>
            </a:r>
          </a:p>
        </p:txBody>
      </p:sp>
      <p:sp>
        <p:nvSpPr>
          <p:cNvPr id="6" name="矩形 5"/>
          <p:cNvSpPr/>
          <p:nvPr/>
        </p:nvSpPr>
        <p:spPr>
          <a:xfrm>
            <a:off x="2762168" y="2549379"/>
            <a:ext cx="44807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HK" sz="4400" kern="0" dirty="0">
                <a:solidFill>
                  <a:srgbClr val="4C0342"/>
                </a:solidFill>
                <a:cs typeface="Arial"/>
                <a:sym typeface="Arial"/>
              </a:rPr>
              <a:t>3.   …</a:t>
            </a:r>
            <a:r>
              <a:rPr lang="zh-HK" altLang="en-US" sz="4400" kern="0" dirty="0">
                <a:solidFill>
                  <a:srgbClr val="4C0342"/>
                </a:solidFill>
                <a:cs typeface="Arial"/>
                <a:sym typeface="Arial"/>
              </a:rPr>
              <a:t>会</a:t>
            </a:r>
            <a:r>
              <a:rPr lang="en-US" altLang="zh-HK" sz="4400" kern="0" dirty="0" smtClean="0">
                <a:solidFill>
                  <a:srgbClr val="4C0342"/>
                </a:solidFill>
                <a:cs typeface="Arial"/>
                <a:sym typeface="Arial"/>
              </a:rPr>
              <a:t>… </a:t>
            </a:r>
            <a:r>
              <a:rPr lang="en-US" altLang="zh-TW" sz="4400" kern="0" dirty="0" smtClean="0">
                <a:solidFill>
                  <a:srgbClr val="4C0342"/>
                </a:solidFill>
                <a:cs typeface="Arial"/>
                <a:sym typeface="Arial"/>
              </a:rPr>
              <a:t>(</a:t>
            </a:r>
            <a:r>
              <a:rPr lang="zh-TW" altLang="en-US" sz="4400" kern="0" dirty="0" smtClean="0">
                <a:solidFill>
                  <a:srgbClr val="4C0342"/>
                </a:solidFill>
                <a:cs typeface="Arial"/>
                <a:sym typeface="Arial"/>
              </a:rPr>
              <a:t>不会</a:t>
            </a:r>
            <a:r>
              <a:rPr lang="en-US" altLang="zh-TW" sz="4400" kern="0" dirty="0" smtClean="0">
                <a:solidFill>
                  <a:srgbClr val="4C0342"/>
                </a:solidFill>
                <a:cs typeface="Arial"/>
                <a:sym typeface="Arial"/>
              </a:rPr>
              <a:t>)</a:t>
            </a:r>
            <a:endParaRPr lang="zh-HK" altLang="en-US" sz="4400" kern="0" dirty="0">
              <a:solidFill>
                <a:srgbClr val="4C0342"/>
              </a:solidFill>
              <a:cs typeface="Arial"/>
              <a:sym typeface="Arial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7513" y="354222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sz="4400" kern="0" dirty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4.  </a:t>
            </a:r>
            <a:r>
              <a:rPr lang="en-US" altLang="zh-CN" sz="4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-US" altLang="zh-TW" sz="4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…</a:t>
            </a:r>
            <a:r>
              <a:rPr lang="en-US" altLang="zh-CN" sz="4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</a:t>
            </a:r>
            <a:r>
              <a:rPr lang="zh-CN" altLang="en-US" sz="4400" kern="0" dirty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一</a:t>
            </a:r>
            <a:r>
              <a:rPr lang="en-US" altLang="zh-CN" sz="4400" kern="0" dirty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)</a:t>
            </a:r>
            <a:r>
              <a:rPr lang="zh-CN" altLang="en-US" sz="4400" kern="0" dirty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点儿</a:t>
            </a:r>
            <a:endParaRPr lang="zh-HK" altLang="en-US" sz="44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7513" y="4535077"/>
            <a:ext cx="2820003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rgbClr val="4C0342"/>
              </a:buClr>
              <a:buSzPts val="4400"/>
              <a:buFont typeface="Arial"/>
              <a:buNone/>
            </a:pPr>
            <a:r>
              <a:rPr lang="en-US" altLang="zh-HK" sz="4400" kern="0" dirty="0">
                <a:solidFill>
                  <a:srgbClr val="4C0342"/>
                </a:solidFill>
                <a:cs typeface="Arial"/>
                <a:sym typeface="Arial"/>
              </a:rPr>
              <a:t>5.   </a:t>
            </a:r>
            <a:r>
              <a:rPr lang="en-US" altLang="zh-TW" sz="4400" kern="0" dirty="0">
                <a:solidFill>
                  <a:srgbClr val="4C0342"/>
                </a:solidFill>
                <a:cs typeface="Arial"/>
                <a:sym typeface="Arial"/>
              </a:rPr>
              <a:t>…</a:t>
            </a:r>
            <a:r>
              <a:rPr lang="zh-HK" altLang="en-US" sz="4400" kern="0" dirty="0">
                <a:solidFill>
                  <a:srgbClr val="4C0342"/>
                </a:solidFill>
                <a:cs typeface="Arial"/>
                <a:sym typeface="Arial"/>
              </a:rPr>
              <a:t>又</a:t>
            </a:r>
            <a:r>
              <a:rPr lang="en-US" altLang="zh-TW" sz="4400" kern="0" dirty="0">
                <a:solidFill>
                  <a:srgbClr val="4C0342"/>
                </a:solidFill>
                <a:cs typeface="Arial"/>
                <a:sym typeface="Arial"/>
              </a:rPr>
              <a:t>…</a:t>
            </a:r>
            <a:endParaRPr lang="en-US" altLang="zh-HK" sz="4400" kern="0" dirty="0">
              <a:solidFill>
                <a:srgbClr val="4C0342"/>
              </a:solidFill>
              <a:cs typeface="Arial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7513" y="5304518"/>
            <a:ext cx="83919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TW" sz="4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6.   …</a:t>
            </a:r>
            <a:r>
              <a:rPr lang="zh-CN" altLang="en-US" sz="4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是 </a:t>
            </a:r>
            <a:r>
              <a:rPr lang="en-US" altLang="zh-TW" sz="4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…</a:t>
            </a:r>
            <a:r>
              <a:rPr lang="zh-TW" altLang="en-US" sz="4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</a:t>
            </a:r>
            <a:r>
              <a:rPr lang="zh-CN" altLang="en-US" sz="4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可是</a:t>
            </a:r>
            <a:r>
              <a:rPr lang="en-US" altLang="zh-CN" sz="4400" kern="0" dirty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/</a:t>
            </a:r>
            <a:r>
              <a:rPr lang="zh-CN" altLang="en-US" sz="4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但是</a:t>
            </a:r>
            <a:r>
              <a:rPr lang="en-US" altLang="zh-TW" sz="4400" kern="0" dirty="0" smtClean="0">
                <a:solidFill>
                  <a:srgbClr val="4C03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…</a:t>
            </a:r>
            <a:endParaRPr lang="zh-HK" altLang="en-US" sz="14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610" y="1930170"/>
            <a:ext cx="2757979" cy="322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81257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055" y="1607820"/>
            <a:ext cx="4362450" cy="2247265"/>
          </a:xfrm>
          <a:prstGeom prst="rect">
            <a:avLst/>
          </a:prstGeom>
        </p:spPr>
      </p:pic>
      <p:pic>
        <p:nvPicPr>
          <p:cNvPr id="6" name="图片 5" descr="9865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915" y="2903220"/>
            <a:ext cx="1004570" cy="3136900"/>
          </a:xfrm>
          <a:prstGeom prst="rect">
            <a:avLst/>
          </a:prstGeom>
        </p:spPr>
      </p:pic>
      <p:pic>
        <p:nvPicPr>
          <p:cNvPr id="7" name="图片 6" descr="71790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370" y="2263775"/>
            <a:ext cx="2115820" cy="12268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isc_ca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235" y="2126615"/>
            <a:ext cx="3545205" cy="277495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921635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碟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+mj-ea"/>
                <a:ea typeface="+mj-ea"/>
              </a:rPr>
              <a:t>单词 </a:t>
            </a:r>
            <a:r>
              <a:rPr lang="en-US" altLang="zh-CN" sz="3200" b="1">
                <a:latin typeface="+mj-ea"/>
                <a:ea typeface="+mj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</a:rPr>
              <a:t>Words</a:t>
            </a:r>
            <a:r>
              <a:rPr lang="en-US" altLang="zh-CN" sz="4400" b="1">
                <a:latin typeface="+mj-lt"/>
                <a:ea typeface="+mj-ea"/>
              </a:rPr>
              <a:t> 3</a:t>
            </a:r>
            <a:endParaRPr lang="en-US" altLang="zh-CN" sz="4400" b="1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pic>
        <p:nvPicPr>
          <p:cNvPr id="5" name="图片 4" descr="syukatsu_mensetsu_m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690" y="2015490"/>
            <a:ext cx="2997835" cy="29978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65490" y="5315585"/>
            <a:ext cx="13811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面试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+mj-ea"/>
                <a:ea typeface="+mj-ea"/>
              </a:rPr>
              <a:t>单词 </a:t>
            </a:r>
            <a:r>
              <a:rPr lang="en-US" altLang="zh-CN" sz="3200" b="1">
                <a:latin typeface="+mj-ea"/>
                <a:ea typeface="+mj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</a:rPr>
              <a:t>Words</a:t>
            </a:r>
            <a:r>
              <a:rPr lang="en-US" altLang="zh-CN" sz="4400" b="1">
                <a:latin typeface="+mj-lt"/>
                <a:ea typeface="+mj-ea"/>
              </a:rPr>
              <a:t> 4</a:t>
            </a:r>
            <a:endParaRPr lang="en-US" altLang="zh-CN" sz="4400" b="1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921635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冷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pic>
        <p:nvPicPr>
          <p:cNvPr id="6" name="图片 5" descr="onsen_obaas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620" y="2456815"/>
            <a:ext cx="2888615" cy="24415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37195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暖和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pic>
        <p:nvPicPr>
          <p:cNvPr id="8" name="图片 7" descr="sotomawari_samui_wom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885" y="1939290"/>
            <a:ext cx="3080385" cy="30803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ids_hashirimawaru_sno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065" y="2173605"/>
            <a:ext cx="3549650" cy="29946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+mj-ea"/>
                <a:ea typeface="+mj-ea"/>
              </a:rPr>
              <a:t>单词 </a:t>
            </a:r>
            <a:r>
              <a:rPr lang="en-US" altLang="zh-CN" sz="3200" b="1">
                <a:latin typeface="+mj-ea"/>
                <a:ea typeface="+mj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</a:rPr>
              <a:t>Words</a:t>
            </a:r>
            <a:r>
              <a:rPr lang="en-US" altLang="zh-CN" sz="4400" b="1">
                <a:latin typeface="+mj-lt"/>
                <a:ea typeface="+mj-ea"/>
              </a:rPr>
              <a:t> 5</a:t>
            </a:r>
            <a:endParaRPr lang="en-US" altLang="zh-CN" sz="4400" b="1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921635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下雪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pic>
        <p:nvPicPr>
          <p:cNvPr id="6" name="图片 5" descr="pet_sanpo_am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850" y="2374265"/>
            <a:ext cx="2794000" cy="2794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1215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下雨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+mj-ea"/>
                <a:ea typeface="+mj-ea"/>
              </a:rPr>
              <a:t>单词 </a:t>
            </a:r>
            <a:r>
              <a:rPr lang="en-US" altLang="zh-CN" sz="3200" b="1">
                <a:latin typeface="+mj-ea"/>
                <a:ea typeface="+mj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</a:rPr>
              <a:t>Words</a:t>
            </a:r>
            <a:r>
              <a:rPr lang="en-US" altLang="zh-CN" sz="4400" b="1">
                <a:latin typeface="+mj-lt"/>
                <a:ea typeface="+mj-ea"/>
              </a:rPr>
              <a:t> 6</a:t>
            </a:r>
            <a:endParaRPr lang="en-US" altLang="zh-CN" sz="4400" b="1"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1079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秋天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4936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热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pic>
        <p:nvPicPr>
          <p:cNvPr id="2" name="图片 1" descr="熱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065" y="2295525"/>
            <a:ext cx="2901315" cy="3020060"/>
          </a:xfrm>
          <a:prstGeom prst="rect">
            <a:avLst/>
          </a:prstGeom>
        </p:spPr>
      </p:pic>
      <p:pic>
        <p:nvPicPr>
          <p:cNvPr id="3" name="图片 2" descr="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2312035"/>
            <a:ext cx="2207260" cy="30035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7、11、14、15、23、25、28、32、36"/>
  <p:tag name="KSO_WM_BEAUTIFY_FLAG" val="#wm#"/>
  <p:tag name="KSO_WM_TEMPLATE_CATEGORY" val="custom"/>
  <p:tag name="KSO_WM_TEMPLATE_INDEX" val="160042"/>
  <p:tag name="KSO_WM_TAG_VERSION" val="1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42"/>
  <p:tag name="KSO_WM_UNIT_TYPE" val="b"/>
  <p:tag name="KSO_WM_UNIT_INDEX" val="1"/>
  <p:tag name="KSO_WM_UNIT_ID" val="256*b*1"/>
  <p:tag name="KSO_WM_UNIT_CLEAR" val="1"/>
  <p:tag name="KSO_WM_UNIT_LAYERLEVEL" val="1"/>
  <p:tag name="KSO_WM_UNIT_VALUE" val="7"/>
  <p:tag name="KSO_WM_UNIT_ISCONTENTSTITLE" val="0"/>
  <p:tag name="KSO_WM_UNIT_HIGHLIGHT" val="0"/>
  <p:tag name="KSO_WM_UNIT_COMPATIBLE" val="0"/>
  <p:tag name="KSO_WM_BEAUTIFY_FLAG" val="#wm#"/>
  <p:tag name="KSO_WM_UNIT_PRESET_TEXT" val="TITLE HER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0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heme/theme1.xml><?xml version="1.0" encoding="utf-8"?>
<a:theme xmlns:a="http://schemas.openxmlformats.org/drawingml/2006/main" name="1_默认设计模板_2">
  <a:themeElements>
    <a:clrScheme name="自定义 3">
      <a:dk1>
        <a:srgbClr val="000000"/>
      </a:dk1>
      <a:lt1>
        <a:srgbClr val="FFFFFF"/>
      </a:lt1>
      <a:dk2>
        <a:srgbClr val="4C0342"/>
      </a:dk2>
      <a:lt2>
        <a:srgbClr val="808080"/>
      </a:lt2>
      <a:accent1>
        <a:srgbClr val="67999A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en-US" altLang="zh-CN"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1263</Words>
  <Application>Microsoft Office PowerPoint</Application>
  <PresentationFormat>寬螢幕</PresentationFormat>
  <Paragraphs>322</Paragraphs>
  <Slides>56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66" baseType="lpstr">
      <vt:lpstr>MS Mincho</vt:lpstr>
      <vt:lpstr>黑体</vt:lpstr>
      <vt:lpstr>宋体</vt:lpstr>
      <vt:lpstr>Microsoft JhengHei</vt:lpstr>
      <vt:lpstr>Microsoft JhengHei</vt:lpstr>
      <vt:lpstr>新細明體</vt:lpstr>
      <vt:lpstr>Arial</vt:lpstr>
      <vt:lpstr>Calibri</vt:lpstr>
      <vt:lpstr>Wingdings</vt:lpstr>
      <vt:lpstr>1_默认设计模板_2</vt:lpstr>
      <vt:lpstr>PowerPoint 簡報</vt:lpstr>
      <vt:lpstr>Words 单词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Grammar 语法</vt:lpstr>
      <vt:lpstr>PowerPoint 簡報</vt:lpstr>
      <vt:lpstr> 1a.  A+比+B+Adj</vt:lpstr>
      <vt:lpstr>PowerPoint 簡報</vt:lpstr>
      <vt:lpstr> 1b.  A+比+B+更+Adj</vt:lpstr>
      <vt:lpstr>1b.   A+比+B+更+Adj</vt:lpstr>
      <vt:lpstr>1b.   A+比+B+更+Adj</vt:lpstr>
      <vt:lpstr>口头造句</vt:lpstr>
      <vt:lpstr>1c.   A+比+B+Adj+得多</vt:lpstr>
      <vt:lpstr>1c.   A+比+B+Adj+得多</vt:lpstr>
      <vt:lpstr>1c.   A+比+B+Adj+得多</vt:lpstr>
      <vt:lpstr>PowerPoint 簡報</vt:lpstr>
      <vt:lpstr>2.  了   </vt:lpstr>
      <vt:lpstr>2.  了  </vt:lpstr>
      <vt:lpstr>2.  了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4.Adj.+(一)点儿</vt:lpstr>
      <vt:lpstr>PowerPoint 簡報</vt:lpstr>
      <vt:lpstr>公共汽车</vt:lpstr>
      <vt:lpstr>PowerPoint 簡報</vt:lpstr>
      <vt:lpstr>昨天下雨，今天又下雨了。</vt:lpstr>
      <vt:lpstr>看电影</vt:lpstr>
      <vt:lpstr>PowerPoint 簡報</vt:lpstr>
      <vt:lpstr>滑雪</vt:lpstr>
      <vt:lpstr>今年他去香港了，明年他想再去香港。</vt:lpstr>
      <vt:lpstr>PowerPoint 簡報</vt:lpstr>
      <vt:lpstr>6.Adj/V +是 + Adj/V +可是/但是</vt:lpstr>
      <vt:lpstr>Q：俄罗斯的冬天漂亮不漂亮？ </vt:lpstr>
      <vt:lpstr>Q：地铁方便不方便？ </vt:lpstr>
      <vt:lpstr>Q：地铁快不快？ </vt:lpstr>
      <vt:lpstr>Q：公共汽车便宜不便宜？ </vt:lpstr>
      <vt:lpstr>PowerPoint 簡報</vt:lpstr>
      <vt:lpstr>PowerPoint 簡報</vt:lpstr>
      <vt:lpstr>Summary总结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apple</dc:creator>
  <cp:lastModifiedBy>user</cp:lastModifiedBy>
  <cp:revision>199</cp:revision>
  <dcterms:created xsi:type="dcterms:W3CDTF">1900-01-01T00:00:00Z</dcterms:created>
  <dcterms:modified xsi:type="dcterms:W3CDTF">2018-02-23T09:48:20Z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