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96" r:id="rId2"/>
    <p:sldId id="297" r:id="rId3"/>
    <p:sldId id="298" r:id="rId4"/>
    <p:sldId id="299" r:id="rId5"/>
    <p:sldId id="300" r:id="rId6"/>
    <p:sldId id="301" r:id="rId7"/>
    <p:sldId id="302" r:id="rId8"/>
    <p:sldId id="303" r:id="rId9"/>
    <p:sldId id="304" r:id="rId10"/>
    <p:sldId id="305" r:id="rId11"/>
    <p:sldId id="306" r:id="rId12"/>
    <p:sldId id="307" r:id="rId13"/>
    <p:sldId id="308" r:id="rId14"/>
    <p:sldId id="309" r:id="rId15"/>
    <p:sldId id="310" r:id="rId16"/>
    <p:sldId id="311" r:id="rId17"/>
    <p:sldId id="312" r:id="rId18"/>
    <p:sldId id="313" r:id="rId19"/>
    <p:sldId id="314" r:id="rId20"/>
    <p:sldId id="315" r:id="rId21"/>
    <p:sldId id="316" r:id="rId22"/>
    <p:sldId id="317" r:id="rId23"/>
    <p:sldId id="318" r:id="rId24"/>
    <p:sldId id="319" r:id="rId25"/>
    <p:sldId id="320" r:id="rId26"/>
    <p:sldId id="321" r:id="rId27"/>
    <p:sldId id="322" r:id="rId28"/>
    <p:sldId id="323" r:id="rId29"/>
    <p:sldId id="324" r:id="rId30"/>
    <p:sldId id="325" r:id="rId31"/>
    <p:sldId id="326" r:id="rId32"/>
    <p:sldId id="327" r:id="rId33"/>
    <p:sldId id="328" r:id="rId34"/>
    <p:sldId id="361" r:id="rId35"/>
    <p:sldId id="330" r:id="rId36"/>
    <p:sldId id="331" r:id="rId37"/>
    <p:sldId id="332" r:id="rId38"/>
    <p:sldId id="265" r:id="rId39"/>
    <p:sldId id="266" r:id="rId40"/>
    <p:sldId id="271" r:id="rId41"/>
    <p:sldId id="272" r:id="rId42"/>
    <p:sldId id="292" r:id="rId43"/>
    <p:sldId id="275" r:id="rId44"/>
    <p:sldId id="276" r:id="rId45"/>
    <p:sldId id="293" r:id="rId46"/>
    <p:sldId id="267" r:id="rId47"/>
    <p:sldId id="273" r:id="rId48"/>
    <p:sldId id="283" r:id="rId49"/>
    <p:sldId id="274" r:id="rId50"/>
    <p:sldId id="282" r:id="rId51"/>
    <p:sldId id="285" r:id="rId52"/>
    <p:sldId id="268" r:id="rId53"/>
    <p:sldId id="269" r:id="rId54"/>
    <p:sldId id="277" r:id="rId55"/>
    <p:sldId id="288" r:id="rId56"/>
    <p:sldId id="286" r:id="rId57"/>
    <p:sldId id="287" r:id="rId58"/>
    <p:sldId id="289" r:id="rId59"/>
    <p:sldId id="291" r:id="rId60"/>
    <p:sldId id="294" r:id="rId61"/>
    <p:sldId id="295" r:id="rId62"/>
    <p:sldId id="278" r:id="rId63"/>
    <p:sldId id="279" r:id="rId64"/>
    <p:sldId id="280" r:id="rId65"/>
    <p:sldId id="281" r:id="rId66"/>
  </p:sldIdLst>
  <p:sldSz cx="12192000" cy="6858000"/>
  <p:notesSz cx="7104063" cy="10234613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69" d="100"/>
          <a:sy n="69" d="100"/>
        </p:scale>
        <p:origin x="524" y="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4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2" descr="#wm#_42_1_*Z"/>
          <p:cNvGrpSpPr/>
          <p:nvPr/>
        </p:nvGrpSpPr>
        <p:grpSpPr bwMode="auto">
          <a:xfrm>
            <a:off x="3474720" y="711940"/>
            <a:ext cx="5240446" cy="5240446"/>
            <a:chOff x="0" y="0"/>
            <a:chExt cx="6800" cy="6800"/>
          </a:xfrm>
        </p:grpSpPr>
        <p:sp>
          <p:nvSpPr>
            <p:cNvPr id="11" name="Oval 3"/>
            <p:cNvSpPr>
              <a:spLocks noChangeArrowheads="1"/>
            </p:cNvSpPr>
            <p:nvPr/>
          </p:nvSpPr>
          <p:spPr bwMode="auto">
            <a:xfrm>
              <a:off x="0" y="0"/>
              <a:ext cx="6800" cy="6800"/>
            </a:xfrm>
            <a:prstGeom prst="ellipse">
              <a:avLst/>
            </a:prstGeom>
            <a:solidFill>
              <a:srgbClr val="67999A"/>
            </a:solidFill>
            <a:ln>
              <a:noFill/>
            </a:ln>
            <a:effectLst/>
          </p:spPr>
          <p:txBody>
            <a:bodyPr wrap="square" anchor="ctr">
              <a:normAutofit/>
            </a:bodyPr>
            <a:lstStyle>
              <a:lvl1pPr algn="ctr">
                <a:spcBef>
                  <a:spcPct val="20000"/>
                </a:spcBef>
                <a:defRPr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1pPr>
              <a:lvl2pPr algn="ctr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2pPr>
              <a:lvl3pPr algn="ctr">
                <a:spcBef>
                  <a:spcPct val="20000"/>
                </a:spcBef>
                <a:defRPr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3pPr>
              <a:lvl4pPr algn="ctr">
                <a:spcBef>
                  <a:spcPct val="20000"/>
                </a:spcBef>
                <a:defRPr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4pPr>
              <a:lvl5pPr algn="ctr">
                <a:spcBef>
                  <a:spcPct val="20000"/>
                </a:spcBef>
                <a:defRPr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5pPr>
              <a:lvl6pPr algn="ctr" eaLnBrk="0" fontAlgn="base" hangingPunct="0">
                <a:spcBef>
                  <a:spcPct val="20000"/>
                </a:spcBef>
                <a:spcAft>
                  <a:spcPct val="0"/>
                </a:spcAft>
                <a:defRPr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6pPr>
              <a:lvl7pPr algn="ctr" eaLnBrk="0" fontAlgn="base" hangingPunct="0">
                <a:spcBef>
                  <a:spcPct val="20000"/>
                </a:spcBef>
                <a:spcAft>
                  <a:spcPct val="0"/>
                </a:spcAft>
                <a:defRPr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7pPr>
              <a:lvl8pPr algn="ctr" eaLnBrk="0" fontAlgn="base" hangingPunct="0">
                <a:spcBef>
                  <a:spcPct val="20000"/>
                </a:spcBef>
                <a:spcAft>
                  <a:spcPct val="0"/>
                </a:spcAft>
                <a:defRPr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8pPr>
              <a:lvl9pPr algn="ctr" eaLnBrk="0" fontAlgn="base" hangingPunct="0">
                <a:spcBef>
                  <a:spcPct val="20000"/>
                </a:spcBef>
                <a:spcAft>
                  <a:spcPct val="0"/>
                </a:spcAft>
                <a:defRPr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9pPr>
            </a:lstStyle>
            <a:p>
              <a:pPr marL="3175" indent="-3175" algn="l">
                <a:buFontTx/>
                <a:buChar char="•"/>
              </a:pPr>
              <a:endParaRPr lang="zh-CN" altLang="zh-CN">
                <a:solidFill>
                  <a:schemeClr val="bg2"/>
                </a:solidFill>
              </a:endParaRPr>
            </a:p>
          </p:txBody>
        </p:sp>
        <p:sp>
          <p:nvSpPr>
            <p:cNvPr id="12" name="Oval 4"/>
            <p:cNvSpPr>
              <a:spLocks noChangeArrowheads="1"/>
            </p:cNvSpPr>
            <p:nvPr/>
          </p:nvSpPr>
          <p:spPr bwMode="auto">
            <a:xfrm>
              <a:off x="5070" y="5830"/>
              <a:ext cx="970" cy="970"/>
            </a:xfrm>
            <a:prstGeom prst="ellipse">
              <a:avLst/>
            </a:prstGeom>
            <a:solidFill>
              <a:srgbClr val="4C0342"/>
            </a:solidFill>
            <a:ln>
              <a:noFill/>
            </a:ln>
            <a:effectLst/>
          </p:spPr>
          <p:txBody>
            <a:bodyPr wrap="square" anchor="ctr">
              <a:normAutofit/>
            </a:bodyPr>
            <a:lstStyle>
              <a:lvl1pPr algn="ctr">
                <a:spcBef>
                  <a:spcPct val="20000"/>
                </a:spcBef>
                <a:defRPr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1pPr>
              <a:lvl2pPr algn="ctr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2pPr>
              <a:lvl3pPr algn="ctr">
                <a:spcBef>
                  <a:spcPct val="20000"/>
                </a:spcBef>
                <a:defRPr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3pPr>
              <a:lvl4pPr algn="ctr">
                <a:spcBef>
                  <a:spcPct val="20000"/>
                </a:spcBef>
                <a:defRPr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4pPr>
              <a:lvl5pPr algn="ctr">
                <a:spcBef>
                  <a:spcPct val="20000"/>
                </a:spcBef>
                <a:defRPr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5pPr>
              <a:lvl6pPr algn="ctr" eaLnBrk="0" fontAlgn="base" hangingPunct="0">
                <a:spcBef>
                  <a:spcPct val="20000"/>
                </a:spcBef>
                <a:spcAft>
                  <a:spcPct val="0"/>
                </a:spcAft>
                <a:defRPr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6pPr>
              <a:lvl7pPr algn="ctr" eaLnBrk="0" fontAlgn="base" hangingPunct="0">
                <a:spcBef>
                  <a:spcPct val="20000"/>
                </a:spcBef>
                <a:spcAft>
                  <a:spcPct val="0"/>
                </a:spcAft>
                <a:defRPr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7pPr>
              <a:lvl8pPr algn="ctr" eaLnBrk="0" fontAlgn="base" hangingPunct="0">
                <a:spcBef>
                  <a:spcPct val="20000"/>
                </a:spcBef>
                <a:spcAft>
                  <a:spcPct val="0"/>
                </a:spcAft>
                <a:defRPr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8pPr>
              <a:lvl9pPr algn="ctr" eaLnBrk="0" fontAlgn="base" hangingPunct="0">
                <a:spcBef>
                  <a:spcPct val="20000"/>
                </a:spcBef>
                <a:spcAft>
                  <a:spcPct val="0"/>
                </a:spcAft>
                <a:defRPr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9pPr>
            </a:lstStyle>
            <a:p>
              <a:pPr marL="3175" indent="-3175" algn="l">
                <a:buFontTx/>
                <a:buChar char="•"/>
              </a:pPr>
              <a:endParaRPr lang="zh-CN" altLang="zh-CN">
                <a:solidFill>
                  <a:schemeClr val="bg2"/>
                </a:solidFill>
              </a:endParaRPr>
            </a:p>
          </p:txBody>
        </p:sp>
        <p:sp>
          <p:nvSpPr>
            <p:cNvPr id="13" name="Oval 5"/>
            <p:cNvSpPr>
              <a:spLocks noChangeArrowheads="1"/>
            </p:cNvSpPr>
            <p:nvPr/>
          </p:nvSpPr>
          <p:spPr bwMode="auto">
            <a:xfrm>
              <a:off x="513" y="430"/>
              <a:ext cx="332" cy="333"/>
            </a:xfrm>
            <a:prstGeom prst="ellipse">
              <a:avLst/>
            </a:prstGeom>
            <a:solidFill>
              <a:srgbClr val="4C0342"/>
            </a:solidFill>
            <a:ln>
              <a:noFill/>
            </a:ln>
            <a:effectLst/>
          </p:spPr>
          <p:txBody>
            <a:bodyPr wrap="square" anchor="ctr">
              <a:normAutofit fontScale="40000" lnSpcReduction="20000"/>
            </a:bodyPr>
            <a:lstStyle>
              <a:lvl1pPr algn="ctr">
                <a:spcBef>
                  <a:spcPct val="20000"/>
                </a:spcBef>
                <a:defRPr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1pPr>
              <a:lvl2pPr algn="ctr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2pPr>
              <a:lvl3pPr algn="ctr">
                <a:spcBef>
                  <a:spcPct val="20000"/>
                </a:spcBef>
                <a:defRPr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3pPr>
              <a:lvl4pPr algn="ctr">
                <a:spcBef>
                  <a:spcPct val="20000"/>
                </a:spcBef>
                <a:defRPr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4pPr>
              <a:lvl5pPr algn="ctr">
                <a:spcBef>
                  <a:spcPct val="20000"/>
                </a:spcBef>
                <a:defRPr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5pPr>
              <a:lvl6pPr algn="ctr" eaLnBrk="0" fontAlgn="base" hangingPunct="0">
                <a:spcBef>
                  <a:spcPct val="20000"/>
                </a:spcBef>
                <a:spcAft>
                  <a:spcPct val="0"/>
                </a:spcAft>
                <a:defRPr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6pPr>
              <a:lvl7pPr algn="ctr" eaLnBrk="0" fontAlgn="base" hangingPunct="0">
                <a:spcBef>
                  <a:spcPct val="20000"/>
                </a:spcBef>
                <a:spcAft>
                  <a:spcPct val="0"/>
                </a:spcAft>
                <a:defRPr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7pPr>
              <a:lvl8pPr algn="ctr" eaLnBrk="0" fontAlgn="base" hangingPunct="0">
                <a:spcBef>
                  <a:spcPct val="20000"/>
                </a:spcBef>
                <a:spcAft>
                  <a:spcPct val="0"/>
                </a:spcAft>
                <a:defRPr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8pPr>
              <a:lvl9pPr algn="ctr" eaLnBrk="0" fontAlgn="base" hangingPunct="0">
                <a:spcBef>
                  <a:spcPct val="20000"/>
                </a:spcBef>
                <a:spcAft>
                  <a:spcPct val="0"/>
                </a:spcAft>
                <a:defRPr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9pPr>
            </a:lstStyle>
            <a:p>
              <a:pPr marL="3175" indent="-3175" algn="l">
                <a:buFontTx/>
                <a:buChar char="•"/>
              </a:pPr>
              <a:endParaRPr lang="zh-CN" altLang="zh-CN">
                <a:solidFill>
                  <a:schemeClr val="bg2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474720" y="3132723"/>
            <a:ext cx="5240446" cy="758875"/>
          </a:xfrm>
        </p:spPr>
        <p:txBody>
          <a:bodyPr wrap="square" anchor="b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zh-CN" altLang="en-US" dirty="0" smtClean="0"/>
              <a:t>单击此处编辑标题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03320" y="3922857"/>
            <a:ext cx="4785360" cy="461397"/>
          </a:xfrm>
        </p:spPr>
        <p:txBody>
          <a:bodyPr wrap="square"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 smtClean="0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wrap="square">
            <a:normAutofit/>
          </a:bodyPr>
          <a:lstStyle/>
          <a:p>
            <a:fld id="{8368887E-6E56-408B-A87B-0272852D5406}" type="datetimeFigureOut">
              <a:rPr lang="zh-CN" altLang="en-US" smtClean="0"/>
              <a:t>2018/4/6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wrap="square">
            <a:normAutofit/>
          </a:bodyPr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wrap="square">
            <a:normAutofit/>
          </a:bodyPr>
          <a:lstStyle/>
          <a:p>
            <a:fld id="{405A2943-E4E8-4917-BC78-559B0317082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afasfa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589"/>
            <a:ext cx="12189884" cy="48418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8" name="Picture 7" descr="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" y="6572251"/>
            <a:ext cx="12189884" cy="284163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9" name="AutoShape 8" descr="#wm#_42_01_100_1101_b_1_7#clear#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549575" y="2257237"/>
            <a:ext cx="3092852" cy="58172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  <a:effectLst/>
        </p:spPr>
        <p:txBody>
          <a:bodyPr wrap="square" lIns="90170" tIns="46990" rIns="90170" bIns="46990" anchor="ctr">
            <a:normAutofit/>
          </a:bodyPr>
          <a:lstStyle>
            <a:lvl1pPr>
              <a:spcBef>
                <a:spcPct val="20000"/>
              </a:spcBef>
              <a:buChar char="•"/>
              <a:defRPr>
                <a:solidFill>
                  <a:schemeClr val="bg2"/>
                </a:solidFill>
                <a:latin typeface="Arial" panose="020B0604020202020204" pitchFamily="34" charset="0"/>
                <a:ea typeface="黑体" panose="02010609060101010101" pitchFamily="49" charset="-122"/>
                <a:sym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bg2"/>
                </a:solidFill>
                <a:latin typeface="Arial" panose="020B0604020202020204" pitchFamily="34" charset="0"/>
                <a:ea typeface="黑体" panose="02010609060101010101" pitchFamily="49" charset="-122"/>
                <a:sym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bg2"/>
                </a:solidFill>
                <a:latin typeface="Arial" panose="020B0604020202020204" pitchFamily="34" charset="0"/>
                <a:ea typeface="黑体" panose="02010609060101010101" pitchFamily="49" charset="-122"/>
                <a:sym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bg2"/>
                </a:solidFill>
                <a:latin typeface="Arial" panose="020B0604020202020204" pitchFamily="34" charset="0"/>
                <a:ea typeface="黑体" panose="02010609060101010101" pitchFamily="49" charset="-122"/>
                <a:sym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bg2"/>
                </a:solidFill>
                <a:latin typeface="Arial" panose="020B0604020202020204" pitchFamily="34" charset="0"/>
                <a:ea typeface="黑体" panose="02010609060101010101" pitchFamily="49" charset="-122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2"/>
                </a:solidFill>
                <a:latin typeface="Arial" panose="020B0604020202020204" pitchFamily="34" charset="0"/>
                <a:ea typeface="黑体" panose="02010609060101010101" pitchFamily="49" charset="-122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2"/>
                </a:solidFill>
                <a:latin typeface="Arial" panose="020B0604020202020204" pitchFamily="34" charset="0"/>
                <a:ea typeface="黑体" panose="02010609060101010101" pitchFamily="49" charset="-122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2"/>
                </a:solidFill>
                <a:latin typeface="Arial" panose="020B0604020202020204" pitchFamily="34" charset="0"/>
                <a:ea typeface="黑体" panose="02010609060101010101" pitchFamily="49" charset="-122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2"/>
                </a:solidFill>
                <a:latin typeface="Arial" panose="020B0604020202020204" pitchFamily="34" charset="0"/>
                <a:ea typeface="黑体" panose="02010609060101010101" pitchFamily="49" charset="-122"/>
                <a:sym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2800" b="1" dirty="0" smtClean="0">
                <a:solidFill>
                  <a:srgbClr val="67999A"/>
                </a:solidFill>
                <a:latin typeface="+mn-lt"/>
                <a:ea typeface="+mn-ea"/>
              </a:rPr>
              <a:t>LIFE • HOME</a:t>
            </a:r>
            <a:endParaRPr lang="zh-CN" altLang="zh-CN" sz="2800" b="1" dirty="0">
              <a:solidFill>
                <a:schemeClr val="accent1"/>
              </a:solidFill>
              <a:latin typeface="+mn-lt"/>
              <a:ea typeface="+mn-ea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8887E-6E56-408B-A87B-0272852D5406}" type="datetimeFigureOut">
              <a:rPr lang="zh-CN" altLang="en-US" smtClean="0"/>
              <a:t>2018/4/6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A2943-E4E8-4917-BC78-559B0317082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6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9916"/>
            <a:ext cx="10515600" cy="5575095"/>
          </a:xfrm>
        </p:spPr>
        <p:txBody>
          <a:bodyPr/>
          <a:lstStyle/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>
            <a:normAutofit/>
          </a:bodyPr>
          <a:lstStyle/>
          <a:p>
            <a:fld id="{8368887E-6E56-408B-A87B-0272852D5406}" type="datetimeFigureOut">
              <a:rPr lang="zh-CN" altLang="en-US" smtClean="0"/>
              <a:t>2018/4/6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405A2943-E4E8-4917-BC78-559B0317082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3567113"/>
            <a:ext cx="10515600" cy="607698"/>
          </a:xfrm>
        </p:spPr>
        <p:txBody>
          <a:bodyPr anchor="ctr" anchorCtr="0">
            <a:normAutofit/>
          </a:bodyPr>
          <a:lstStyle>
            <a:lvl1pPr algn="ctr"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4192273"/>
            <a:ext cx="10515600" cy="397189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4C034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>
            <a:normAutofit/>
          </a:bodyPr>
          <a:lstStyle/>
          <a:p>
            <a:fld id="{8368887E-6E56-408B-A87B-0272852D5406}" type="datetimeFigureOut">
              <a:rPr lang="zh-CN" altLang="en-US" smtClean="0"/>
              <a:t>2018/4/6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405A2943-E4E8-4917-BC78-559B03170824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29" name="组合 28"/>
          <p:cNvGrpSpPr/>
          <p:nvPr/>
        </p:nvGrpSpPr>
        <p:grpSpPr>
          <a:xfrm>
            <a:off x="553085" y="1874520"/>
            <a:ext cx="10767334" cy="1692593"/>
            <a:chOff x="796925" y="2381250"/>
            <a:chExt cx="7543800" cy="1185863"/>
          </a:xfrm>
        </p:grpSpPr>
        <p:grpSp>
          <p:nvGrpSpPr>
            <p:cNvPr id="11" name="Group 8" descr="#wm#_42_07_*Z"/>
            <p:cNvGrpSpPr/>
            <p:nvPr/>
          </p:nvGrpSpPr>
          <p:grpSpPr bwMode="auto">
            <a:xfrm>
              <a:off x="1063414" y="3120074"/>
              <a:ext cx="469900" cy="352425"/>
              <a:chOff x="1" y="1"/>
              <a:chExt cx="555" cy="555"/>
            </a:xfrm>
          </p:grpSpPr>
          <p:sp>
            <p:nvSpPr>
              <p:cNvPr id="13" name="Line 10" descr="#wm#_42_07_*Z"/>
              <p:cNvSpPr>
                <a:spLocks noChangeShapeType="1"/>
              </p:cNvSpPr>
              <p:nvPr/>
            </p:nvSpPr>
            <p:spPr bwMode="auto">
              <a:xfrm>
                <a:off x="1" y="1"/>
                <a:ext cx="555" cy="555"/>
              </a:xfrm>
              <a:prstGeom prst="line">
                <a:avLst/>
              </a:prstGeom>
              <a:noFill/>
              <a:ln w="19050" cmpd="sng">
                <a:solidFill>
                  <a:schemeClr val="bg1"/>
                </a:solidFill>
                <a:round/>
              </a:ln>
              <a:effectLst/>
            </p:spPr>
            <p:txBody>
              <a:bodyPr>
                <a:normAutofit fontScale="25000" lnSpcReduction="20000"/>
              </a:bodyPr>
              <a:lstStyle/>
              <a:p>
                <a:endParaRPr lang="zh-CN" altLang="en-US"/>
              </a:p>
            </p:txBody>
          </p:sp>
          <p:sp>
            <p:nvSpPr>
              <p:cNvPr id="14" name="Line 11" descr="#wm#_42_07_*Z"/>
              <p:cNvSpPr>
                <a:spLocks noChangeShapeType="1"/>
              </p:cNvSpPr>
              <p:nvPr/>
            </p:nvSpPr>
            <p:spPr bwMode="auto">
              <a:xfrm flipH="1">
                <a:off x="2" y="1"/>
                <a:ext cx="553" cy="554"/>
              </a:xfrm>
              <a:prstGeom prst="line">
                <a:avLst/>
              </a:prstGeom>
              <a:noFill/>
              <a:ln w="19050" cmpd="sng">
                <a:solidFill>
                  <a:schemeClr val="bg1"/>
                </a:solidFill>
                <a:round/>
              </a:ln>
              <a:effectLst/>
            </p:spPr>
            <p:txBody>
              <a:bodyPr>
                <a:normAutofit fontScale="25000" lnSpcReduction="20000"/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18" name="Group 4" descr="#wm#_42_07_*Z"/>
            <p:cNvGrpSpPr/>
            <p:nvPr/>
          </p:nvGrpSpPr>
          <p:grpSpPr bwMode="auto">
            <a:xfrm>
              <a:off x="7988300" y="3119438"/>
              <a:ext cx="352425" cy="352425"/>
              <a:chOff x="0" y="0"/>
              <a:chExt cx="555" cy="555"/>
            </a:xfrm>
          </p:grpSpPr>
          <p:sp>
            <p:nvSpPr>
              <p:cNvPr id="19" name="Oval 5" descr="#wm#_42_07_*Z"/>
              <p:cNvSpPr>
                <a:spLocks noChangeArrowheads="1"/>
              </p:cNvSpPr>
              <p:nvPr/>
            </p:nvSpPr>
            <p:spPr bwMode="auto">
              <a:xfrm>
                <a:off x="0" y="0"/>
                <a:ext cx="555" cy="555"/>
              </a:xfrm>
              <a:prstGeom prst="ellipse">
                <a:avLst/>
              </a:prstGeom>
              <a:solidFill>
                <a:srgbClr val="67999A"/>
              </a:solidFill>
              <a:ln>
                <a:noFill/>
              </a:ln>
              <a:effectLst/>
            </p:spPr>
            <p:txBody>
              <a:bodyPr anchor="ctr">
                <a:normAutofit lnSpcReduction="10000"/>
              </a:bodyPr>
              <a:lstStyle>
                <a:lvl1pPr>
                  <a:spcBef>
                    <a:spcPct val="20000"/>
                  </a:spcBef>
                  <a:buChar char="•"/>
                  <a:defRPr>
                    <a:solidFill>
                      <a:schemeClr val="bg2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bg2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>
                    <a:solidFill>
                      <a:schemeClr val="bg2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bg2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bg2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bg2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bg2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bg2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bg2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zh-CN" altLang="zh-CN"/>
              </a:p>
            </p:txBody>
          </p:sp>
          <p:sp>
            <p:nvSpPr>
              <p:cNvPr id="20" name="Line 6" descr="#wm#_42_07_*Z"/>
              <p:cNvSpPr>
                <a:spLocks noChangeShapeType="1"/>
              </p:cNvSpPr>
              <p:nvPr/>
            </p:nvSpPr>
            <p:spPr bwMode="auto">
              <a:xfrm>
                <a:off x="1" y="1"/>
                <a:ext cx="555" cy="555"/>
              </a:xfrm>
              <a:prstGeom prst="line">
                <a:avLst/>
              </a:prstGeom>
              <a:noFill/>
              <a:ln w="19050" cmpd="sng">
                <a:solidFill>
                  <a:schemeClr val="bg1"/>
                </a:solidFill>
                <a:round/>
              </a:ln>
              <a:effectLst/>
            </p:spPr>
            <p:txBody>
              <a:bodyPr>
                <a:normAutofit fontScale="25000" lnSpcReduction="20000"/>
              </a:bodyPr>
              <a:lstStyle/>
              <a:p>
                <a:endParaRPr lang="zh-CN" altLang="en-US"/>
              </a:p>
            </p:txBody>
          </p:sp>
          <p:sp>
            <p:nvSpPr>
              <p:cNvPr id="21" name="Line 7" descr="#wm#_42_07_*Z"/>
              <p:cNvSpPr>
                <a:spLocks noChangeShapeType="1"/>
              </p:cNvSpPr>
              <p:nvPr/>
            </p:nvSpPr>
            <p:spPr bwMode="auto">
              <a:xfrm flipH="1">
                <a:off x="2" y="1"/>
                <a:ext cx="553" cy="554"/>
              </a:xfrm>
              <a:prstGeom prst="line">
                <a:avLst/>
              </a:prstGeom>
              <a:noFill/>
              <a:ln w="19050" cmpd="sng">
                <a:solidFill>
                  <a:schemeClr val="bg1"/>
                </a:solidFill>
                <a:round/>
              </a:ln>
              <a:effectLst/>
            </p:spPr>
            <p:txBody>
              <a:bodyPr>
                <a:normAutofit fontScale="25000" lnSpcReduction="20000"/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22" name="Group 8" descr="#wm#_42_07_*Z"/>
            <p:cNvGrpSpPr/>
            <p:nvPr/>
          </p:nvGrpSpPr>
          <p:grpSpPr bwMode="auto">
            <a:xfrm>
              <a:off x="796925" y="3119438"/>
              <a:ext cx="352425" cy="352425"/>
              <a:chOff x="0" y="0"/>
              <a:chExt cx="555" cy="555"/>
            </a:xfrm>
          </p:grpSpPr>
          <p:sp>
            <p:nvSpPr>
              <p:cNvPr id="23" name="Oval 9" descr="#wm#_42_07_*Z"/>
              <p:cNvSpPr>
                <a:spLocks noChangeArrowheads="1"/>
              </p:cNvSpPr>
              <p:nvPr/>
            </p:nvSpPr>
            <p:spPr bwMode="auto">
              <a:xfrm>
                <a:off x="0" y="0"/>
                <a:ext cx="555" cy="555"/>
              </a:xfrm>
              <a:prstGeom prst="ellipse">
                <a:avLst/>
              </a:prstGeom>
              <a:solidFill>
                <a:srgbClr val="67999A"/>
              </a:solidFill>
              <a:ln>
                <a:noFill/>
              </a:ln>
              <a:effectLst/>
            </p:spPr>
            <p:txBody>
              <a:bodyPr anchor="ctr">
                <a:normAutofit lnSpcReduction="10000"/>
              </a:bodyPr>
              <a:lstStyle>
                <a:lvl1pPr>
                  <a:spcBef>
                    <a:spcPct val="20000"/>
                  </a:spcBef>
                  <a:buChar char="•"/>
                  <a:defRPr>
                    <a:solidFill>
                      <a:schemeClr val="bg2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bg2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>
                    <a:solidFill>
                      <a:schemeClr val="bg2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bg2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bg2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bg2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bg2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bg2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bg2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zh-CN" altLang="zh-CN"/>
              </a:p>
            </p:txBody>
          </p:sp>
          <p:sp>
            <p:nvSpPr>
              <p:cNvPr id="24" name="Line 10" descr="#wm#_42_07_*Z"/>
              <p:cNvSpPr>
                <a:spLocks noChangeShapeType="1"/>
              </p:cNvSpPr>
              <p:nvPr/>
            </p:nvSpPr>
            <p:spPr bwMode="auto">
              <a:xfrm>
                <a:off x="1" y="1"/>
                <a:ext cx="555" cy="555"/>
              </a:xfrm>
              <a:prstGeom prst="line">
                <a:avLst/>
              </a:prstGeom>
              <a:noFill/>
              <a:ln w="19050" cmpd="sng">
                <a:solidFill>
                  <a:schemeClr val="bg1"/>
                </a:solidFill>
                <a:round/>
              </a:ln>
              <a:effectLst/>
            </p:spPr>
            <p:txBody>
              <a:bodyPr>
                <a:normAutofit fontScale="25000" lnSpcReduction="20000"/>
              </a:bodyPr>
              <a:lstStyle/>
              <a:p>
                <a:endParaRPr lang="zh-CN" altLang="en-US"/>
              </a:p>
            </p:txBody>
          </p:sp>
          <p:sp>
            <p:nvSpPr>
              <p:cNvPr id="25" name="Line 11" descr="#wm#_42_07_*Z"/>
              <p:cNvSpPr>
                <a:spLocks noChangeShapeType="1"/>
              </p:cNvSpPr>
              <p:nvPr/>
            </p:nvSpPr>
            <p:spPr bwMode="auto">
              <a:xfrm flipH="1">
                <a:off x="2" y="1"/>
                <a:ext cx="553" cy="554"/>
              </a:xfrm>
              <a:prstGeom prst="line">
                <a:avLst/>
              </a:prstGeom>
              <a:noFill/>
              <a:ln w="19050" cmpd="sng">
                <a:solidFill>
                  <a:schemeClr val="bg1"/>
                </a:solidFill>
                <a:round/>
              </a:ln>
              <a:effectLst/>
            </p:spPr>
            <p:txBody>
              <a:bodyPr>
                <a:normAutofit fontScale="25000" lnSpcReduction="20000"/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26" name="Line 12" descr="#wm#_42_07_*Z"/>
            <p:cNvSpPr>
              <a:spLocks noChangeShapeType="1"/>
            </p:cNvSpPr>
            <p:nvPr/>
          </p:nvSpPr>
          <p:spPr bwMode="auto">
            <a:xfrm>
              <a:off x="1266825" y="3275013"/>
              <a:ext cx="1936750" cy="1587"/>
            </a:xfrm>
            <a:prstGeom prst="line">
              <a:avLst/>
            </a:prstGeom>
            <a:noFill/>
            <a:ln w="19050" cap="rnd" cmpd="sng">
              <a:solidFill>
                <a:srgbClr val="4C0342"/>
              </a:solidFill>
              <a:prstDash val="sysDot"/>
              <a:round/>
            </a:ln>
            <a:effectLst/>
          </p:spPr>
          <p:txBody>
            <a:bodyPr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7" name="Line 13" descr="#wm#_42_07_*Z"/>
            <p:cNvSpPr>
              <a:spLocks noChangeShapeType="1"/>
            </p:cNvSpPr>
            <p:nvPr/>
          </p:nvSpPr>
          <p:spPr bwMode="auto">
            <a:xfrm>
              <a:off x="5845175" y="3276600"/>
              <a:ext cx="1938338" cy="0"/>
            </a:xfrm>
            <a:prstGeom prst="line">
              <a:avLst/>
            </a:prstGeom>
            <a:noFill/>
            <a:ln w="19050" cap="rnd" cmpd="sng">
              <a:solidFill>
                <a:srgbClr val="4C0342"/>
              </a:solidFill>
              <a:prstDash val="sysDot"/>
              <a:round/>
            </a:ln>
            <a:effectLst/>
          </p:spPr>
          <p:txBody>
            <a:bodyPr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8" name="AutoShape 14" descr="#wm#_42_07_110_11001_e_1_2#clear#"/>
            <p:cNvSpPr>
              <a:spLocks noChangeArrowheads="1"/>
            </p:cNvSpPr>
            <p:nvPr/>
          </p:nvSpPr>
          <p:spPr bwMode="auto">
            <a:xfrm>
              <a:off x="3978275" y="2381250"/>
              <a:ext cx="1187450" cy="1185863"/>
            </a:xfrm>
            <a:prstGeom prst="diamond">
              <a:avLst/>
            </a:prstGeom>
            <a:solidFill>
              <a:srgbClr val="67999A"/>
            </a:solidFill>
            <a:ln>
              <a:noFill/>
            </a:ln>
            <a:effectLst/>
          </p:spPr>
          <p:txBody>
            <a:bodyPr anchor="ctr">
              <a:normAutofit/>
            </a:bodyPr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CN" altLang="en-US" sz="2800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392905" y="1130968"/>
            <a:ext cx="5454316" cy="896605"/>
          </a:xfrm>
          <a:solidFill>
            <a:schemeClr val="accent1"/>
          </a:solidFill>
        </p:spPr>
        <p:txBody>
          <a:bodyPr>
            <a:norm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zh-CN" altLang="en-US" dirty="0" smtClean="0"/>
              <a:t>编辑标题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513513"/>
            <a:ext cx="4912895" cy="3663450"/>
          </a:xfrm>
        </p:spPr>
        <p:txBody>
          <a:bodyPr>
            <a:normAutofit/>
          </a:bodyPr>
          <a:lstStyle>
            <a:lvl1pPr marL="342900" indent="-342900"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</a:defRPr>
            </a:lvl1pPr>
            <a:lvl2pPr marL="800100" indent="-342900"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</a:defRPr>
            </a:lvl2pPr>
            <a:lvl3pPr marL="1200150" indent="-285750"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</a:defRPr>
            </a:lvl3pPr>
            <a:lvl4pPr marL="1657350" indent="-285750"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</a:defRPr>
            </a:lvl4pPr>
            <a:lvl5pPr marL="2114550" indent="-285750"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90221" y="2513513"/>
            <a:ext cx="4914000" cy="3663450"/>
          </a:xfrm>
        </p:spPr>
        <p:txBody>
          <a:bodyPr>
            <a:normAutofit/>
          </a:bodyPr>
          <a:lstStyle>
            <a:lvl1pPr marL="342900" indent="-342900"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</a:defRPr>
            </a:lvl1pPr>
            <a:lvl2pPr marL="800100" indent="-342900"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</a:defRPr>
            </a:lvl2pPr>
            <a:lvl3pPr marL="1200150" indent="-285750"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</a:defRPr>
            </a:lvl3pPr>
            <a:lvl4pPr marL="1657350" indent="-285750"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</a:defRPr>
            </a:lvl4pPr>
            <a:lvl5pPr marL="2114550" indent="-285750"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>
            <a:normAutofit/>
          </a:bodyPr>
          <a:lstStyle/>
          <a:p>
            <a:fld id="{8368887E-6E56-408B-A87B-0272852D5406}" type="datetimeFigureOut">
              <a:rPr lang="zh-CN" altLang="en-US" smtClean="0"/>
              <a:t>2018/4/6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405A2943-E4E8-4917-BC78-559B0317082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149351"/>
          </a:xfrm>
        </p:spPr>
        <p:txBody>
          <a:bodyPr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4983496" cy="823912"/>
          </a:xfrm>
        </p:spPr>
        <p:txBody>
          <a:bodyPr anchor="b">
            <a:norm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4983496" cy="3684588"/>
          </a:xfrm>
        </p:spPr>
        <p:txBody>
          <a:bodyPr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1400" y="1681163"/>
            <a:ext cx="4982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1400" y="2505075"/>
            <a:ext cx="4982400" cy="3684588"/>
          </a:xfrm>
        </p:spPr>
        <p:txBody>
          <a:bodyPr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>
            <a:normAutofit/>
          </a:bodyPr>
          <a:lstStyle/>
          <a:p>
            <a:fld id="{8368887E-6E56-408B-A87B-0272852D5406}" type="datetimeFigureOut">
              <a:rPr lang="zh-CN" altLang="en-US" smtClean="0"/>
              <a:t>2018/4/6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405A2943-E4E8-4917-BC78-559B0317082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3344069" y="654050"/>
            <a:ext cx="5503862" cy="5503862"/>
            <a:chOff x="2413000" y="1270000"/>
            <a:chExt cx="4318000" cy="4318000"/>
          </a:xfrm>
        </p:grpSpPr>
        <p:grpSp>
          <p:nvGrpSpPr>
            <p:cNvPr id="6" name="Group 2" descr="#wm#_42_1_*Z"/>
            <p:cNvGrpSpPr/>
            <p:nvPr/>
          </p:nvGrpSpPr>
          <p:grpSpPr bwMode="auto">
            <a:xfrm>
              <a:off x="2413000" y="1270000"/>
              <a:ext cx="4318000" cy="4318000"/>
              <a:chOff x="0" y="0"/>
              <a:chExt cx="6800" cy="6800"/>
            </a:xfrm>
          </p:grpSpPr>
          <p:sp>
            <p:nvSpPr>
              <p:cNvPr id="7" name="Oval 3"/>
              <p:cNvSpPr>
                <a:spLocks noChangeArrowheads="1"/>
              </p:cNvSpPr>
              <p:nvPr/>
            </p:nvSpPr>
            <p:spPr bwMode="auto">
              <a:xfrm>
                <a:off x="0" y="0"/>
                <a:ext cx="6800" cy="6800"/>
              </a:xfrm>
              <a:prstGeom prst="ellipse">
                <a:avLst/>
              </a:prstGeom>
              <a:solidFill>
                <a:srgbClr val="67999A"/>
              </a:solidFill>
              <a:ln>
                <a:noFill/>
              </a:ln>
              <a:effectLst/>
            </p:spPr>
            <p:txBody>
              <a:bodyPr wrap="square" anchor="ctr">
                <a:normAutofit/>
              </a:bodyPr>
              <a:lstStyle>
                <a:lvl1pPr algn="ctr">
                  <a:spcBef>
                    <a:spcPct val="20000"/>
                  </a:spcBef>
                  <a:defRPr>
                    <a:solidFill>
                      <a:schemeClr val="bg1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1pPr>
                <a:lvl2pPr algn="ctr"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2pPr>
                <a:lvl3pPr algn="ctr">
                  <a:spcBef>
                    <a:spcPct val="20000"/>
                  </a:spcBef>
                  <a:defRPr>
                    <a:solidFill>
                      <a:schemeClr val="bg2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3pPr>
                <a:lvl4pPr algn="ctr">
                  <a:spcBef>
                    <a:spcPct val="20000"/>
                  </a:spcBef>
                  <a:defRPr>
                    <a:solidFill>
                      <a:schemeClr val="bg2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4pPr>
                <a:lvl5pPr algn="ctr">
                  <a:spcBef>
                    <a:spcPct val="20000"/>
                  </a:spcBef>
                  <a:defRPr>
                    <a:solidFill>
                      <a:schemeClr val="bg2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5pPr>
                <a:lvl6pPr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>
                    <a:solidFill>
                      <a:schemeClr val="bg2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6pPr>
                <a:lvl7pPr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>
                    <a:solidFill>
                      <a:schemeClr val="bg2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7pPr>
                <a:lvl8pPr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>
                    <a:solidFill>
                      <a:schemeClr val="bg2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8pPr>
                <a:lvl9pPr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>
                    <a:solidFill>
                      <a:schemeClr val="bg2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9pPr>
              </a:lstStyle>
              <a:p>
                <a:pPr marL="3175" indent="-3175" algn="l">
                  <a:buFontTx/>
                  <a:buChar char="•"/>
                </a:pPr>
                <a:endParaRPr lang="zh-CN" altLang="zh-CN">
                  <a:solidFill>
                    <a:schemeClr val="bg2"/>
                  </a:solidFill>
                </a:endParaRPr>
              </a:p>
            </p:txBody>
          </p:sp>
          <p:sp>
            <p:nvSpPr>
              <p:cNvPr id="8" name="Oval 4"/>
              <p:cNvSpPr>
                <a:spLocks noChangeArrowheads="1"/>
              </p:cNvSpPr>
              <p:nvPr/>
            </p:nvSpPr>
            <p:spPr bwMode="auto">
              <a:xfrm>
                <a:off x="5070" y="5830"/>
                <a:ext cx="970" cy="970"/>
              </a:xfrm>
              <a:prstGeom prst="ellipse">
                <a:avLst/>
              </a:prstGeom>
              <a:solidFill>
                <a:srgbClr val="4C0342"/>
              </a:solidFill>
              <a:ln>
                <a:noFill/>
              </a:ln>
              <a:effectLst/>
            </p:spPr>
            <p:txBody>
              <a:bodyPr wrap="square" anchor="ctr">
                <a:normAutofit/>
              </a:bodyPr>
              <a:lstStyle>
                <a:lvl1pPr algn="ctr">
                  <a:spcBef>
                    <a:spcPct val="20000"/>
                  </a:spcBef>
                  <a:defRPr>
                    <a:solidFill>
                      <a:schemeClr val="bg1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1pPr>
                <a:lvl2pPr algn="ctr"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2pPr>
                <a:lvl3pPr algn="ctr">
                  <a:spcBef>
                    <a:spcPct val="20000"/>
                  </a:spcBef>
                  <a:defRPr>
                    <a:solidFill>
                      <a:schemeClr val="bg2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3pPr>
                <a:lvl4pPr algn="ctr">
                  <a:spcBef>
                    <a:spcPct val="20000"/>
                  </a:spcBef>
                  <a:defRPr>
                    <a:solidFill>
                      <a:schemeClr val="bg2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4pPr>
                <a:lvl5pPr algn="ctr">
                  <a:spcBef>
                    <a:spcPct val="20000"/>
                  </a:spcBef>
                  <a:defRPr>
                    <a:solidFill>
                      <a:schemeClr val="bg2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5pPr>
                <a:lvl6pPr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>
                    <a:solidFill>
                      <a:schemeClr val="bg2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6pPr>
                <a:lvl7pPr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>
                    <a:solidFill>
                      <a:schemeClr val="bg2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7pPr>
                <a:lvl8pPr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>
                    <a:solidFill>
                      <a:schemeClr val="bg2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8pPr>
                <a:lvl9pPr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>
                    <a:solidFill>
                      <a:schemeClr val="bg2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9pPr>
              </a:lstStyle>
              <a:p>
                <a:pPr marL="3175" indent="-3175" algn="l">
                  <a:buFontTx/>
                  <a:buChar char="•"/>
                </a:pPr>
                <a:endParaRPr lang="zh-CN" altLang="zh-CN">
                  <a:solidFill>
                    <a:schemeClr val="bg2"/>
                  </a:solidFill>
                </a:endParaRPr>
              </a:p>
            </p:txBody>
          </p:sp>
          <p:sp>
            <p:nvSpPr>
              <p:cNvPr id="9" name="Oval 5"/>
              <p:cNvSpPr>
                <a:spLocks noChangeArrowheads="1"/>
              </p:cNvSpPr>
              <p:nvPr/>
            </p:nvSpPr>
            <p:spPr bwMode="auto">
              <a:xfrm>
                <a:off x="513" y="430"/>
                <a:ext cx="332" cy="333"/>
              </a:xfrm>
              <a:prstGeom prst="ellipse">
                <a:avLst/>
              </a:prstGeom>
              <a:solidFill>
                <a:srgbClr val="4C0342"/>
              </a:solidFill>
              <a:ln>
                <a:noFill/>
              </a:ln>
              <a:effectLst/>
            </p:spPr>
            <p:txBody>
              <a:bodyPr wrap="square" anchor="ctr">
                <a:normAutofit fontScale="40000" lnSpcReduction="20000"/>
              </a:bodyPr>
              <a:lstStyle>
                <a:lvl1pPr algn="ctr">
                  <a:spcBef>
                    <a:spcPct val="20000"/>
                  </a:spcBef>
                  <a:defRPr>
                    <a:solidFill>
                      <a:schemeClr val="bg1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1pPr>
                <a:lvl2pPr algn="ctr"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2pPr>
                <a:lvl3pPr algn="ctr">
                  <a:spcBef>
                    <a:spcPct val="20000"/>
                  </a:spcBef>
                  <a:defRPr>
                    <a:solidFill>
                      <a:schemeClr val="bg2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3pPr>
                <a:lvl4pPr algn="ctr">
                  <a:spcBef>
                    <a:spcPct val="20000"/>
                  </a:spcBef>
                  <a:defRPr>
                    <a:solidFill>
                      <a:schemeClr val="bg2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4pPr>
                <a:lvl5pPr algn="ctr">
                  <a:spcBef>
                    <a:spcPct val="20000"/>
                  </a:spcBef>
                  <a:defRPr>
                    <a:solidFill>
                      <a:schemeClr val="bg2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5pPr>
                <a:lvl6pPr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>
                    <a:solidFill>
                      <a:schemeClr val="bg2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6pPr>
                <a:lvl7pPr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>
                    <a:solidFill>
                      <a:schemeClr val="bg2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7pPr>
                <a:lvl8pPr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>
                    <a:solidFill>
                      <a:schemeClr val="bg2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8pPr>
                <a:lvl9pPr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>
                    <a:solidFill>
                      <a:schemeClr val="bg2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9pPr>
              </a:lstStyle>
              <a:p>
                <a:pPr marL="3175" indent="-3175" algn="l">
                  <a:buFontTx/>
                  <a:buChar char="•"/>
                </a:pPr>
                <a:endParaRPr lang="zh-CN" altLang="zh-CN">
                  <a:solidFill>
                    <a:schemeClr val="bg2"/>
                  </a:solidFill>
                </a:endParaRPr>
              </a:p>
            </p:txBody>
          </p:sp>
        </p:grpSp>
        <p:sp>
          <p:nvSpPr>
            <p:cNvPr id="10" name="AutoShape 7" descr="#wm#_42_32_400_11000_a_1_6#clear#"/>
            <p:cNvSpPr>
              <a:spLocks noChangeArrowheads="1"/>
            </p:cNvSpPr>
            <p:nvPr/>
          </p:nvSpPr>
          <p:spPr bwMode="auto">
            <a:xfrm>
              <a:off x="3243263" y="2841625"/>
              <a:ext cx="2657475" cy="701675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noFill/>
            </a:ln>
            <a:effectLst/>
          </p:spPr>
          <p:txBody>
            <a:bodyPr wrap="square" lIns="90170" tIns="46990" rIns="90170" bIns="46990" anchor="ctr">
              <a:normAutofit/>
            </a:bodyPr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CN" altLang="zh-CN" sz="3600" b="1" dirty="0">
                <a:solidFill>
                  <a:srgbClr val="67999A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402349" y="2657295"/>
            <a:ext cx="3387303" cy="894378"/>
          </a:xfrm>
        </p:spPr>
        <p:txBody>
          <a:bodyPr wrap="square" anchor="ctr" anchorCtr="0">
            <a:normAutofit/>
          </a:bodyPr>
          <a:lstStyle>
            <a:lvl1pPr algn="ctr"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zh-CN" altLang="en-US" dirty="0" smtClean="0"/>
              <a:t>编辑标题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 wrap="square">
            <a:normAutofit/>
          </a:bodyPr>
          <a:lstStyle/>
          <a:p>
            <a:fld id="{8368887E-6E56-408B-A87B-0272852D5406}" type="datetimeFigureOut">
              <a:rPr lang="zh-CN" altLang="en-US" smtClean="0"/>
              <a:t>2018/4/6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wrap="square">
            <a:normAutofit/>
          </a:bodyPr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wrap="square">
            <a:normAutofit/>
          </a:bodyPr>
          <a:lstStyle/>
          <a:p>
            <a:fld id="{405A2943-E4E8-4917-BC78-559B0317082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8887E-6E56-408B-A87B-0272852D5406}" type="datetimeFigureOut">
              <a:rPr lang="zh-CN" altLang="en-US" smtClean="0"/>
              <a:t>2018/4/6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A2943-E4E8-4917-BC78-559B0317082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24863" y="660566"/>
            <a:ext cx="5342021" cy="1096043"/>
          </a:xfrm>
          <a:solidFill>
            <a:schemeClr val="accent1"/>
          </a:solidFill>
        </p:spPr>
        <p:txBody>
          <a:bodyPr anchor="ctr" anchorCtr="0">
            <a:normAutofit/>
          </a:bodyPr>
          <a:lstStyle>
            <a:lvl1pPr algn="ctr">
              <a:defRPr sz="3200">
                <a:solidFill>
                  <a:schemeClr val="bg1"/>
                </a:solidFill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-20053" y="0"/>
            <a:ext cx="6172200" cy="6858000"/>
          </a:xfrm>
        </p:spPr>
        <p:txBody>
          <a:bodyPr anchor="t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24863" y="2150685"/>
            <a:ext cx="5342021" cy="406914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>
            <a:normAutofit/>
          </a:bodyPr>
          <a:lstStyle/>
          <a:p>
            <a:fld id="{8368887E-6E56-408B-A87B-0272852D5406}" type="datetimeFigureOut">
              <a:rPr lang="zh-CN" altLang="en-US" smtClean="0"/>
              <a:t>2018/4/6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405A2943-E4E8-4917-BC78-559B0317082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57725"/>
            <a:ext cx="2628900" cy="5519237"/>
          </a:xfrm>
        </p:spPr>
        <p:txBody>
          <a:bodyPr vert="eaVert">
            <a:normAutofit/>
          </a:bodyPr>
          <a:lstStyle>
            <a:lvl1pPr>
              <a:defRPr sz="3200"/>
            </a:lvl1pPr>
          </a:lstStyle>
          <a:p>
            <a:r>
              <a:rPr lang="zh-CN" altLang="en-US" dirty="0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657725"/>
            <a:ext cx="7734300" cy="5519237"/>
          </a:xfrm>
        </p:spPr>
        <p:txBody>
          <a:bodyPr vert="eaVert"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2400"/>
            </a:lvl1pPr>
            <a:lvl2pPr marL="742950" indent="-285750">
              <a:buFont typeface="Arial" panose="020B0604020202020204" pitchFamily="34" charset="0"/>
              <a:buChar char="•"/>
              <a:defRPr sz="2000"/>
            </a:lvl2pPr>
            <a:lvl3pPr marL="1200150" indent="-285750">
              <a:buFont typeface="Arial" panose="020B0604020202020204" pitchFamily="34" charset="0"/>
              <a:buChar char="•"/>
              <a:defRPr sz="1800"/>
            </a:lvl3pPr>
            <a:lvl4pPr marL="1657350" indent="-285750">
              <a:buFont typeface="Arial" panose="020B0604020202020204" pitchFamily="34" charset="0"/>
              <a:buChar char="•"/>
              <a:defRPr sz="1800"/>
            </a:lvl4pPr>
            <a:lvl5pPr marL="2114550" indent="-285750">
              <a:buFont typeface="Arial" panose="020B0604020202020204" pitchFamily="34" charset="0"/>
              <a:buChar char="•"/>
              <a:defRPr sz="1800"/>
            </a:lvl5pPr>
          </a:lstStyle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>
            <a:normAutofit/>
          </a:bodyPr>
          <a:lstStyle/>
          <a:p>
            <a:fld id="{8368887E-6E56-408B-A87B-0272852D5406}" type="datetimeFigureOut">
              <a:rPr lang="zh-CN" altLang="en-US" smtClean="0"/>
              <a:t>2018/4/6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405A2943-E4E8-4917-BC78-559B0317082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" y="6572251"/>
            <a:ext cx="12189884" cy="284163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7" name="Picture 6" descr="afasfas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589"/>
            <a:ext cx="12189884" cy="484187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838200" y="665163"/>
            <a:ext cx="10515600" cy="10255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68887E-6E56-408B-A87B-0272852D5406}" type="datetimeFigureOut">
              <a:rPr lang="zh-CN" altLang="en-US" smtClean="0"/>
              <a:t>2018/4/6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5A2943-E4E8-4917-BC78-559B0317082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KSO_TEMPLATE" hidden="1"/>
          <p:cNvSpPr/>
          <p:nvPr>
            <p:custDataLst>
              <p:tags r:id="rId14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4C034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4" Type="http://schemas.openxmlformats.org/officeDocument/2006/relationships/image" Target="../media/image3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Relationship Id="rId4" Type="http://schemas.openxmlformats.org/officeDocument/2006/relationships/image" Target="../media/image4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Relationship Id="rId4" Type="http://schemas.openxmlformats.org/officeDocument/2006/relationships/image" Target="../media/image4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Relationship Id="rId4" Type="http://schemas.openxmlformats.org/officeDocument/2006/relationships/image" Target="../media/image4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Relationship Id="rId4" Type="http://schemas.openxmlformats.org/officeDocument/2006/relationships/image" Target="../media/image47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2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8.xml"/><Relationship Id="rId4" Type="http://schemas.openxmlformats.org/officeDocument/2006/relationships/image" Target="../media/image4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9.xml"/><Relationship Id="rId4" Type="http://schemas.openxmlformats.org/officeDocument/2006/relationships/image" Target="../media/image5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6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4" Type="http://schemas.openxmlformats.org/officeDocument/2006/relationships/image" Target="../media/image8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0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3395345" y="1344930"/>
            <a:ext cx="540194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b="1">
                <a:solidFill>
                  <a:schemeClr val="accent5">
                    <a:lumMod val="2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第十七课  租房子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6102350" y="940435"/>
            <a:ext cx="31775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rPr>
              <a:t>  zū   fángzi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6877685" y="3841115"/>
            <a:ext cx="32753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>
                <a:solidFill>
                  <a:schemeClr val="accent5">
                    <a:lumMod val="25000"/>
                  </a:schemeClr>
                </a:solidFill>
                <a:latin typeface="Calibri" panose="020F0502020204030204" charset="0"/>
                <a:ea typeface="+mj-ea"/>
              </a:rPr>
              <a:t>——   </a:t>
            </a:r>
            <a:r>
              <a:rPr lang="zh-CN" altLang="en-US" sz="3600" b="1">
                <a:solidFill>
                  <a:schemeClr val="accent5">
                    <a:lumMod val="25000"/>
                  </a:schemeClr>
                </a:solidFill>
                <a:latin typeface="Calibri" panose="020F0502020204030204" charset="0"/>
                <a:ea typeface="+mj-ea"/>
              </a:rPr>
              <a:t>操练课</a:t>
            </a:r>
            <a:r>
              <a:rPr lang="en-US" altLang="zh-CN" sz="3600" b="1">
                <a:solidFill>
                  <a:schemeClr val="accent5">
                    <a:lumMod val="25000"/>
                  </a:schemeClr>
                </a:solidFill>
                <a:latin typeface="Calibri" panose="020F0502020204030204" charset="0"/>
                <a:ea typeface="+mj-ea"/>
              </a:rPr>
              <a:t> </a:t>
            </a:r>
            <a:endParaRPr lang="zh-CN" altLang="en-US" sz="3600" b="1">
              <a:solidFill>
                <a:schemeClr val="accent5">
                  <a:lumMod val="25000"/>
                </a:schemeClr>
              </a:solidFill>
              <a:latin typeface="Calibri" panose="020F0502020204030204" charset="0"/>
              <a:ea typeface="+mj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898130" y="4486275"/>
            <a:ext cx="218884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i="1">
                <a:latin typeface="Calibri" panose="020F0502020204030204" charset="0"/>
                <a:ea typeface="MS Mincho" panose="02020609040205080304" charset="-128"/>
              </a:rPr>
              <a:t>Drill lesson </a:t>
            </a:r>
            <a:endParaRPr lang="en-US" altLang="zh-CN" sz="3200" i="1">
              <a:latin typeface="Calibri" panose="020F050202020403020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832725" y="3319145"/>
            <a:ext cx="23202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rPr>
              <a:t> Cāoliàn kè          </a:t>
            </a:r>
          </a:p>
        </p:txBody>
      </p:sp>
      <p:pic>
        <p:nvPicPr>
          <p:cNvPr id="3" name="图片 2" descr="house_ie_sagashi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0250" y="2872105"/>
            <a:ext cx="3131820" cy="303403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/>
        </p:nvSpPr>
        <p:spPr>
          <a:xfrm>
            <a:off x="4302760" y="1001395"/>
            <a:ext cx="358648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单词 </a:t>
            </a:r>
            <a:r>
              <a:rPr lang="en-US" altLang="zh-CN" sz="32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- </a:t>
            </a:r>
            <a:r>
              <a:rPr lang="en-US" altLang="zh-CN" sz="3200" b="1" i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Words</a:t>
            </a:r>
            <a:r>
              <a:rPr lang="en-US" altLang="zh-CN" sz="44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6</a:t>
            </a:r>
          </a:p>
        </p:txBody>
      </p:sp>
      <p:sp>
        <p:nvSpPr>
          <p:cNvPr id="18" name="文本框 17"/>
          <p:cNvSpPr txBox="1"/>
          <p:nvPr/>
        </p:nvSpPr>
        <p:spPr>
          <a:xfrm>
            <a:off x="4051300" y="590550"/>
            <a:ext cx="29965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/>
              <a:t>    </a:t>
            </a:r>
            <a:r>
              <a:rPr lang="en-US" altLang="zh-CN" sz="2800" b="1">
                <a:solidFill>
                  <a:schemeClr val="tx1"/>
                </a:solidFill>
                <a:latin typeface="Calibri" panose="020F0502020204030204" charset="0"/>
              </a:rPr>
              <a:t>dān cí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2510790" y="5315585"/>
            <a:ext cx="179197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Font typeface="Arial" panose="020B0604020202020204" pitchFamily="34" charset="0"/>
              <a:buNone/>
            </a:pPr>
            <a:r>
              <a:rPr lang="en-US" altLang="zh-CN" sz="4000" b="1">
                <a:solidFill>
                  <a:srgbClr val="5B9BD5">
                    <a:lumMod val="50000"/>
                  </a:srgbClr>
                </a:solidFill>
              </a:rPr>
              <a:t> </a:t>
            </a:r>
            <a:r>
              <a:rPr lang="en-US" altLang="zh-CN" sz="4000" b="1">
                <a:solidFill>
                  <a:srgbClr val="5B9BD5">
                    <a:lumMod val="50000"/>
                  </a:srgb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</a:t>
            </a:r>
            <a:r>
              <a:rPr lang="zh-CN" altLang="en-US" sz="4000" b="1">
                <a:solidFill>
                  <a:srgbClr val="5B9BD5">
                    <a:lumMod val="50000"/>
                  </a:srgb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厨房</a:t>
            </a:r>
            <a:endParaRPr lang="zh-CN" altLang="en-US" sz="4000">
              <a:solidFill>
                <a:sysClr val="windowText" lastClr="0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8522970" y="5315585"/>
            <a:ext cx="179197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Font typeface="Arial" panose="020B0604020202020204" pitchFamily="34" charset="0"/>
              <a:buNone/>
            </a:pPr>
            <a:r>
              <a:rPr lang="zh-CN" altLang="en-US" sz="4000" b="1">
                <a:solidFill>
                  <a:srgbClr val="5B9BD5">
                    <a:lumMod val="50000"/>
                  </a:srgb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厕所</a:t>
            </a:r>
            <a:endParaRPr lang="zh-CN" altLang="en-US" sz="4000">
              <a:solidFill>
                <a:sysClr val="windowText" lastClr="0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2" name="图片 1" descr="system_kitche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9130" y="2303780"/>
            <a:ext cx="2955290" cy="2655570"/>
          </a:xfrm>
          <a:prstGeom prst="rect">
            <a:avLst/>
          </a:prstGeom>
        </p:spPr>
      </p:pic>
      <p:pic>
        <p:nvPicPr>
          <p:cNvPr id="9" name="图片 8" descr="room_toile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0150" y="2085975"/>
            <a:ext cx="3090545" cy="309054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/>
        </p:nvSpPr>
        <p:spPr>
          <a:xfrm>
            <a:off x="4302760" y="1001395"/>
            <a:ext cx="358648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单词 </a:t>
            </a:r>
            <a:r>
              <a:rPr lang="en-US" altLang="zh-CN" sz="32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- </a:t>
            </a:r>
            <a:r>
              <a:rPr lang="en-US" altLang="zh-CN" sz="3200" b="1" i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Words</a:t>
            </a:r>
            <a:r>
              <a:rPr lang="en-US" altLang="zh-CN" sz="44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7</a:t>
            </a:r>
          </a:p>
        </p:txBody>
      </p:sp>
      <p:sp>
        <p:nvSpPr>
          <p:cNvPr id="18" name="文本框 17"/>
          <p:cNvSpPr txBox="1"/>
          <p:nvPr/>
        </p:nvSpPr>
        <p:spPr>
          <a:xfrm>
            <a:off x="4051300" y="590550"/>
            <a:ext cx="29965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/>
              <a:t>    </a:t>
            </a:r>
            <a:r>
              <a:rPr lang="en-US" altLang="zh-CN" sz="2800" b="1">
                <a:solidFill>
                  <a:schemeClr val="tx1"/>
                </a:solidFill>
                <a:latin typeface="Calibri" panose="020F0502020204030204" charset="0"/>
              </a:rPr>
              <a:t>dān cí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8530590" y="5302250"/>
            <a:ext cx="137985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Font typeface="Arial" panose="020B0604020202020204" pitchFamily="34" charset="0"/>
              <a:buNone/>
            </a:pPr>
            <a:r>
              <a:rPr lang="zh-CN" altLang="en-US" sz="4000" b="1">
                <a:solidFill>
                  <a:srgbClr val="5B9BD5">
                    <a:lumMod val="50000"/>
                  </a:srgb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家具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2662555" y="5302250"/>
            <a:ext cx="179197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Font typeface="Arial" panose="020B0604020202020204" pitchFamily="34" charset="0"/>
              <a:buNone/>
            </a:pPr>
            <a:r>
              <a:rPr lang="zh-CN" altLang="en-US" sz="4000" b="1">
                <a:solidFill>
                  <a:schemeClr val="accent5">
                    <a:lumMod val="2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客厅</a:t>
            </a:r>
          </a:p>
        </p:txBody>
      </p:sp>
      <p:pic>
        <p:nvPicPr>
          <p:cNvPr id="4" name="图片 3" descr="tvboad7-1-1024x68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5235" y="1979295"/>
            <a:ext cx="4354195" cy="2900045"/>
          </a:xfrm>
          <a:prstGeom prst="rect">
            <a:avLst/>
          </a:prstGeom>
        </p:spPr>
      </p:pic>
      <p:pic>
        <p:nvPicPr>
          <p:cNvPr id="6" name="图片 5" descr="微信图片_20180404205157"/>
          <p:cNvPicPr>
            <a:picLocks noChangeAspect="1"/>
          </p:cNvPicPr>
          <p:nvPr/>
        </p:nvPicPr>
        <p:blipFill>
          <a:blip r:embed="rId4"/>
          <a:srcRect l="25030"/>
          <a:stretch>
            <a:fillRect/>
          </a:stretch>
        </p:blipFill>
        <p:spPr>
          <a:xfrm rot="5400000">
            <a:off x="7623810" y="1831340"/>
            <a:ext cx="3192780" cy="319532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/>
        </p:nvSpPr>
        <p:spPr>
          <a:xfrm>
            <a:off x="4302760" y="1001395"/>
            <a:ext cx="358648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单词 </a:t>
            </a:r>
            <a:r>
              <a:rPr lang="en-US" altLang="zh-CN" sz="32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- </a:t>
            </a:r>
            <a:r>
              <a:rPr lang="en-US" altLang="zh-CN" sz="3200" b="1" i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Words</a:t>
            </a:r>
            <a:r>
              <a:rPr lang="en-US" altLang="zh-CN" sz="44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8</a:t>
            </a:r>
          </a:p>
        </p:txBody>
      </p:sp>
      <p:sp>
        <p:nvSpPr>
          <p:cNvPr id="18" name="文本框 17"/>
          <p:cNvSpPr txBox="1"/>
          <p:nvPr/>
        </p:nvSpPr>
        <p:spPr>
          <a:xfrm>
            <a:off x="4051300" y="590550"/>
            <a:ext cx="29965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/>
              <a:t>    </a:t>
            </a:r>
            <a:r>
              <a:rPr lang="en-US" altLang="zh-CN" sz="2800" b="1">
                <a:solidFill>
                  <a:schemeClr val="tx1"/>
                </a:solidFill>
                <a:latin typeface="Calibri" panose="020F0502020204030204" charset="0"/>
              </a:rPr>
              <a:t>dān cí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1913255" y="4330700"/>
            <a:ext cx="135763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Font typeface="Arial" panose="020B0604020202020204" pitchFamily="34" charset="0"/>
              <a:buNone/>
            </a:pPr>
            <a:r>
              <a:rPr lang="zh-CN" sz="4000" b="1">
                <a:solidFill>
                  <a:srgbClr val="5B9BD5">
                    <a:lumMod val="50000"/>
                  </a:srgb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卧室</a:t>
            </a:r>
            <a:endParaRPr lang="zh-CN" sz="2800" b="1" u="sng">
              <a:solidFill>
                <a:srgbClr val="5B9BD5">
                  <a:lumMod val="50000"/>
                </a:srgb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9411970" y="4330700"/>
            <a:ext cx="179197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Font typeface="Arial" panose="020B0604020202020204" pitchFamily="34" charset="0"/>
              <a:buNone/>
            </a:pPr>
            <a:r>
              <a:rPr lang="zh-CN" altLang="en-US" sz="4000" b="1">
                <a:solidFill>
                  <a:srgbClr val="5B9BD5">
                    <a:lumMod val="50000"/>
                  </a:srgb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客厅</a:t>
            </a:r>
          </a:p>
        </p:txBody>
      </p:sp>
      <p:pic>
        <p:nvPicPr>
          <p:cNvPr id="2" name="图片 1" descr="57e3b72fb6284"/>
          <p:cNvPicPr>
            <a:picLocks noChangeAspect="1"/>
          </p:cNvPicPr>
          <p:nvPr/>
        </p:nvPicPr>
        <p:blipFill>
          <a:blip r:embed="rId3"/>
          <a:srcRect l="16067" t="15523" r="28438" b="38924"/>
          <a:stretch>
            <a:fillRect/>
          </a:stretch>
        </p:blipFill>
        <p:spPr>
          <a:xfrm>
            <a:off x="3507105" y="2195195"/>
            <a:ext cx="5210175" cy="2470150"/>
          </a:xfrm>
          <a:prstGeom prst="rect">
            <a:avLst/>
          </a:prstGeom>
        </p:spPr>
      </p:pic>
      <p:pic>
        <p:nvPicPr>
          <p:cNvPr id="5" name="图片 4" descr="yajirushi_kururi_dow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400000">
            <a:off x="2770505" y="3302635"/>
            <a:ext cx="776605" cy="1151255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3578860" y="2255520"/>
            <a:ext cx="3265170" cy="2313305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/>
          <p:cNvSpPr/>
          <p:nvPr/>
        </p:nvSpPr>
        <p:spPr>
          <a:xfrm>
            <a:off x="6844030" y="2255520"/>
            <a:ext cx="1837055" cy="2313305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7" name="图片 16" descr="yajirushi_kururi_right (2)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3620000">
            <a:off x="8545195" y="3705225"/>
            <a:ext cx="995680" cy="594360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3826271" y="5394983"/>
            <a:ext cx="51022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Font typeface="Arial" panose="020B0604020202020204" pitchFamily="34" charset="0"/>
              <a:buNone/>
            </a:pPr>
            <a:r>
              <a:rPr lang="zh-CN" altLang="en-US" sz="4000" b="1" dirty="0">
                <a:solidFill>
                  <a:schemeClr val="accent5">
                    <a:lumMod val="2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一室一</a:t>
            </a:r>
            <a:r>
              <a:rPr lang="zh-CN" altLang="en-US" sz="4000" b="1" dirty="0" smtClean="0">
                <a:solidFill>
                  <a:schemeClr val="accent5">
                    <a:lumMod val="2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厅 </a:t>
            </a:r>
            <a:r>
              <a:rPr lang="en-US" altLang="zh-CN" sz="4000" b="1" dirty="0" smtClean="0">
                <a:solidFill>
                  <a:schemeClr val="accent5">
                    <a:lumMod val="2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/ </a:t>
            </a:r>
            <a:r>
              <a:rPr lang="zh-CN" altLang="en-US" sz="4000" b="1" dirty="0" smtClean="0">
                <a:solidFill>
                  <a:schemeClr val="accent5">
                    <a:lumMod val="2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一房一厅</a:t>
            </a:r>
            <a:endParaRPr lang="zh-CN" altLang="en-US" sz="4000" b="1" dirty="0">
              <a:solidFill>
                <a:schemeClr val="accent5">
                  <a:lumMod val="2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458845" y="2118360"/>
            <a:ext cx="5289550" cy="2569210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4" name="直接箭头连接符 3"/>
          <p:cNvCxnSpPr>
            <a:stCxn id="3" idx="2"/>
          </p:cNvCxnSpPr>
          <p:nvPr/>
        </p:nvCxnSpPr>
        <p:spPr>
          <a:xfrm flipH="1">
            <a:off x="6095365" y="4687570"/>
            <a:ext cx="8255" cy="604520"/>
          </a:xfrm>
          <a:prstGeom prst="straightConnector1">
            <a:avLst/>
          </a:prstGeom>
          <a:ln w="28575" cmpd="sng">
            <a:solidFill>
              <a:srgbClr val="FF0000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5" grpId="0" animBg="1"/>
      <p:bldP spid="16" grpId="0" animBg="1"/>
      <p:bldP spid="20" grpId="0"/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/>
        </p:nvSpPr>
        <p:spPr>
          <a:xfrm>
            <a:off x="4302760" y="1001395"/>
            <a:ext cx="358648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单词 </a:t>
            </a:r>
            <a:r>
              <a:rPr lang="en-US" altLang="zh-CN" sz="32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- </a:t>
            </a:r>
            <a:r>
              <a:rPr lang="en-US" altLang="zh-CN" sz="3200" b="1" i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Words</a:t>
            </a:r>
            <a:r>
              <a:rPr lang="en-US" altLang="zh-CN" sz="44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9</a:t>
            </a:r>
          </a:p>
        </p:txBody>
      </p:sp>
      <p:sp>
        <p:nvSpPr>
          <p:cNvPr id="18" name="文本框 17"/>
          <p:cNvSpPr txBox="1"/>
          <p:nvPr/>
        </p:nvSpPr>
        <p:spPr>
          <a:xfrm>
            <a:off x="4051300" y="590550"/>
            <a:ext cx="29965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/>
              <a:t>    </a:t>
            </a:r>
            <a:r>
              <a:rPr lang="en-US" altLang="zh-CN" sz="2800" b="1">
                <a:solidFill>
                  <a:schemeClr val="tx1"/>
                </a:solidFill>
                <a:latin typeface="Calibri" panose="020F0502020204030204" charset="0"/>
              </a:rPr>
              <a:t>dān cí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1555115" y="5345430"/>
            <a:ext cx="163957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Font typeface="Arial" panose="020B0604020202020204" pitchFamily="34" charset="0"/>
              <a:buNone/>
            </a:pPr>
            <a:r>
              <a:rPr lang="zh-CN" sz="4000" b="1">
                <a:solidFill>
                  <a:srgbClr val="5B9BD5">
                    <a:lumMod val="50000"/>
                  </a:srgb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干净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4302760" y="5345430"/>
            <a:ext cx="179197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Font typeface="Arial" panose="020B0604020202020204" pitchFamily="34" charset="0"/>
              <a:buNone/>
            </a:pPr>
            <a:r>
              <a:rPr lang="zh-CN" altLang="en-US" sz="4000" b="1">
                <a:solidFill>
                  <a:schemeClr val="accent5">
                    <a:lumMod val="2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不干净</a:t>
            </a:r>
          </a:p>
        </p:txBody>
      </p:sp>
      <p:pic>
        <p:nvPicPr>
          <p:cNvPr id="2" name="图片 1" descr="room_living_clea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880" y="2595880"/>
            <a:ext cx="2891155" cy="2428875"/>
          </a:xfrm>
          <a:prstGeom prst="rect">
            <a:avLst/>
          </a:prstGeom>
        </p:spPr>
      </p:pic>
      <p:pic>
        <p:nvPicPr>
          <p:cNvPr id="3" name="图片 2" descr="room_living_dirty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9035" y="2595880"/>
            <a:ext cx="2890520" cy="2428875"/>
          </a:xfrm>
          <a:prstGeom prst="rect">
            <a:avLst/>
          </a:prstGeom>
        </p:spPr>
      </p:pic>
      <p:pic>
        <p:nvPicPr>
          <p:cNvPr id="4" name="图片 3" descr="4934761133751_06_1260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18400" y="1890395"/>
            <a:ext cx="3839845" cy="383984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8801100" y="5345430"/>
            <a:ext cx="179197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Font typeface="Arial" panose="020B0604020202020204" pitchFamily="34" charset="0"/>
              <a:buNone/>
            </a:pPr>
            <a:r>
              <a:rPr lang="zh-CN" altLang="en-US" sz="4000" b="1">
                <a:solidFill>
                  <a:schemeClr val="accent5">
                    <a:lumMod val="2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沙发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/>
        </p:nvSpPr>
        <p:spPr>
          <a:xfrm>
            <a:off x="4302760" y="1001395"/>
            <a:ext cx="388810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单词 </a:t>
            </a:r>
            <a:r>
              <a:rPr lang="en-US" altLang="zh-CN" sz="32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- </a:t>
            </a:r>
            <a:r>
              <a:rPr lang="en-US" altLang="zh-CN" sz="3200" b="1" i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Words</a:t>
            </a:r>
            <a:r>
              <a:rPr lang="en-US" altLang="zh-CN" sz="44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10</a:t>
            </a:r>
          </a:p>
        </p:txBody>
      </p:sp>
      <p:sp>
        <p:nvSpPr>
          <p:cNvPr id="18" name="文本框 17"/>
          <p:cNvSpPr txBox="1"/>
          <p:nvPr/>
        </p:nvSpPr>
        <p:spPr>
          <a:xfrm>
            <a:off x="4051300" y="590550"/>
            <a:ext cx="29965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/>
              <a:t>    </a:t>
            </a:r>
            <a:r>
              <a:rPr lang="en-US" altLang="zh-CN" sz="2800" b="1">
                <a:solidFill>
                  <a:schemeClr val="tx1"/>
                </a:solidFill>
                <a:latin typeface="Calibri" panose="020F0502020204030204" charset="0"/>
              </a:rPr>
              <a:t>dān cí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8183880" y="5345430"/>
            <a:ext cx="179197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Font typeface="Arial" panose="020B0604020202020204" pitchFamily="34" charset="0"/>
              <a:buNone/>
            </a:pPr>
            <a:r>
              <a:rPr lang="zh-CN" sz="4000" b="1">
                <a:solidFill>
                  <a:srgbClr val="5B9BD5">
                    <a:lumMod val="50000"/>
                  </a:srgb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椅子</a:t>
            </a:r>
            <a:endParaRPr lang="zh-CN" sz="4000">
              <a:solidFill>
                <a:sysClr val="windowText" lastClr="0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510790" y="5345430"/>
            <a:ext cx="179197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Font typeface="Arial" panose="020B0604020202020204" pitchFamily="34" charset="0"/>
              <a:buNone/>
            </a:pPr>
            <a:r>
              <a:rPr lang="zh-CN" sz="4000" b="1">
                <a:solidFill>
                  <a:schemeClr val="accent5">
                    <a:lumMod val="2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饭桌</a:t>
            </a:r>
          </a:p>
        </p:txBody>
      </p:sp>
      <p:pic>
        <p:nvPicPr>
          <p:cNvPr id="3" name="图片 2" descr="chuuka_turntable_yamuch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1770" y="2002790"/>
            <a:ext cx="3231515" cy="3110230"/>
          </a:xfrm>
          <a:prstGeom prst="rect">
            <a:avLst/>
          </a:prstGeom>
        </p:spPr>
      </p:pic>
      <p:pic>
        <p:nvPicPr>
          <p:cNvPr id="6" name="图片 5" descr="pipe_isu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4270" y="2171700"/>
            <a:ext cx="2481580" cy="277304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/>
        </p:nvSpPr>
        <p:spPr>
          <a:xfrm>
            <a:off x="4302760" y="1001395"/>
            <a:ext cx="388810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单词 </a:t>
            </a:r>
            <a:r>
              <a:rPr lang="en-US" altLang="zh-CN" sz="32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- </a:t>
            </a:r>
            <a:r>
              <a:rPr lang="en-US" altLang="zh-CN" sz="3200" b="1" i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Words</a:t>
            </a:r>
            <a:r>
              <a:rPr lang="en-US" altLang="zh-CN" sz="44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11</a:t>
            </a:r>
          </a:p>
        </p:txBody>
      </p:sp>
      <p:sp>
        <p:nvSpPr>
          <p:cNvPr id="18" name="文本框 17"/>
          <p:cNvSpPr txBox="1"/>
          <p:nvPr/>
        </p:nvSpPr>
        <p:spPr>
          <a:xfrm>
            <a:off x="4051300" y="590550"/>
            <a:ext cx="29965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/>
              <a:t>    </a:t>
            </a:r>
            <a:r>
              <a:rPr lang="en-US" altLang="zh-CN" sz="2800" b="1">
                <a:solidFill>
                  <a:schemeClr val="tx1"/>
                </a:solidFill>
                <a:latin typeface="Calibri" panose="020F0502020204030204" charset="0"/>
              </a:rPr>
              <a:t>dān cí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8451215" y="5345430"/>
            <a:ext cx="179197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Font typeface="Arial" panose="020B0604020202020204" pitchFamily="34" charset="0"/>
              <a:buNone/>
            </a:pPr>
            <a:r>
              <a:rPr lang="zh-CN" sz="4000" b="1">
                <a:solidFill>
                  <a:srgbClr val="5B9BD5">
                    <a:lumMod val="50000"/>
                  </a:srgb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书架</a:t>
            </a:r>
            <a:endParaRPr lang="zh-CN" sz="4000">
              <a:solidFill>
                <a:sysClr val="windowText" lastClr="0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510790" y="5345430"/>
            <a:ext cx="179197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Font typeface="Arial" panose="020B0604020202020204" pitchFamily="34" charset="0"/>
              <a:buNone/>
            </a:pPr>
            <a:r>
              <a:rPr lang="zh-CN" sz="4000" b="1">
                <a:solidFill>
                  <a:srgbClr val="5B9BD5">
                    <a:lumMod val="50000"/>
                  </a:srgb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书桌</a:t>
            </a:r>
            <a:endParaRPr lang="zh-CN" sz="4000">
              <a:solidFill>
                <a:sysClr val="windowText" lastClr="0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4" name="图片 3" descr="c912d088dd0e030f9240b3f55f91a14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7865" y="2435225"/>
            <a:ext cx="4022725" cy="2644775"/>
          </a:xfrm>
          <a:prstGeom prst="rect">
            <a:avLst/>
          </a:prstGeom>
        </p:spPr>
      </p:pic>
      <p:pic>
        <p:nvPicPr>
          <p:cNvPr id="3" name="图片 2" descr="微信图片_2018040506070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5250" y="1899285"/>
            <a:ext cx="3446145" cy="344614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/>
        </p:nvSpPr>
        <p:spPr>
          <a:xfrm>
            <a:off x="4302760" y="1001395"/>
            <a:ext cx="388810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单词 </a:t>
            </a:r>
            <a:r>
              <a:rPr lang="en-US" altLang="zh-CN" sz="32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- </a:t>
            </a:r>
            <a:r>
              <a:rPr lang="en-US" altLang="zh-CN" sz="3200" b="1" i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Words</a:t>
            </a:r>
            <a:r>
              <a:rPr lang="en-US" altLang="zh-CN" sz="44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12</a:t>
            </a:r>
          </a:p>
        </p:txBody>
      </p:sp>
      <p:sp>
        <p:nvSpPr>
          <p:cNvPr id="18" name="文本框 17"/>
          <p:cNvSpPr txBox="1"/>
          <p:nvPr/>
        </p:nvSpPr>
        <p:spPr>
          <a:xfrm>
            <a:off x="4051300" y="590550"/>
            <a:ext cx="29965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/>
              <a:t>    </a:t>
            </a:r>
            <a:r>
              <a:rPr lang="en-US" altLang="zh-CN" sz="2800" b="1">
                <a:solidFill>
                  <a:schemeClr val="tx1"/>
                </a:solidFill>
                <a:latin typeface="Calibri" panose="020F0502020204030204" charset="0"/>
              </a:rPr>
              <a:t>dān cí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3639820" y="5345430"/>
            <a:ext cx="179197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Font typeface="Arial" panose="020B0604020202020204" pitchFamily="34" charset="0"/>
              <a:buNone/>
            </a:pPr>
            <a:r>
              <a:rPr lang="zh-CN" sz="4000" b="1">
                <a:solidFill>
                  <a:srgbClr val="5B9BD5">
                    <a:lumMod val="50000"/>
                  </a:srgb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那里</a:t>
            </a:r>
            <a:endParaRPr lang="zh-CN" sz="4000">
              <a:solidFill>
                <a:sysClr val="windowText" lastClr="0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48665" y="5345430"/>
            <a:ext cx="497205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charset="0"/>
              <a:buChar char=""/>
            </a:pPr>
            <a:r>
              <a:rPr lang="zh-CN" sz="40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地铁站在 </a:t>
            </a:r>
            <a:r>
              <a:rPr lang="en-US" altLang="zh-CN" sz="40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______ </a:t>
            </a:r>
            <a:r>
              <a:rPr lang="zh-CN" altLang="en-US" sz="4000" b="1">
                <a:solidFill>
                  <a:schemeClr val="tx1"/>
                </a:solidFill>
                <a:latin typeface="Microsoft JhengHei" panose="020B0604030504040204" pitchFamily="34" charset="-120"/>
                <a:ea typeface="宋体" panose="02010600030101010101" pitchFamily="2" charset="-122"/>
              </a:rPr>
              <a:t>。</a:t>
            </a:r>
          </a:p>
        </p:txBody>
      </p:sp>
      <p:sp>
        <p:nvSpPr>
          <p:cNvPr id="20" name="文本框 19"/>
          <p:cNvSpPr txBox="1"/>
          <p:nvPr/>
        </p:nvSpPr>
        <p:spPr>
          <a:xfrm>
            <a:off x="8499475" y="5345430"/>
            <a:ext cx="179197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Font typeface="Arial" panose="020B0604020202020204" pitchFamily="34" charset="0"/>
              <a:buNone/>
            </a:pPr>
            <a:r>
              <a:rPr lang="zh-CN" sz="4000" b="1">
                <a:solidFill>
                  <a:srgbClr val="5B9BD5">
                    <a:lumMod val="50000"/>
                  </a:srgb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安静</a:t>
            </a:r>
            <a:endParaRPr lang="zh-CN" sz="4000">
              <a:solidFill>
                <a:sysClr val="windowText" lastClr="0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3" name="图片 2" descr="publicdomainq-0008377mzc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38555" y="1862455"/>
            <a:ext cx="4820920" cy="3220085"/>
          </a:xfrm>
          <a:prstGeom prst="rect">
            <a:avLst/>
          </a:prstGeom>
        </p:spPr>
      </p:pic>
      <p:pic>
        <p:nvPicPr>
          <p:cNvPr id="9" name="图片 8" descr="silence_do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6850" y="2584450"/>
            <a:ext cx="2348230" cy="263398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6" grpId="0"/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/>
        </p:nvSpPr>
        <p:spPr>
          <a:xfrm>
            <a:off x="4302760" y="1001395"/>
            <a:ext cx="388810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单词 </a:t>
            </a:r>
            <a:r>
              <a:rPr lang="en-US" altLang="zh-CN" sz="32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- </a:t>
            </a:r>
            <a:r>
              <a:rPr lang="en-US" altLang="zh-CN" sz="3200" b="1" i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Words</a:t>
            </a:r>
            <a:r>
              <a:rPr lang="en-US" altLang="zh-CN" sz="44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13</a:t>
            </a:r>
          </a:p>
        </p:txBody>
      </p:sp>
      <p:sp>
        <p:nvSpPr>
          <p:cNvPr id="18" name="文本框 17"/>
          <p:cNvSpPr txBox="1"/>
          <p:nvPr/>
        </p:nvSpPr>
        <p:spPr>
          <a:xfrm>
            <a:off x="4051300" y="590550"/>
            <a:ext cx="29965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/>
              <a:t>    </a:t>
            </a:r>
            <a:r>
              <a:rPr lang="en-US" altLang="zh-CN" sz="2800" b="1">
                <a:solidFill>
                  <a:schemeClr val="tx1"/>
                </a:solidFill>
                <a:latin typeface="Calibri" panose="020F0502020204030204" charset="0"/>
              </a:rPr>
              <a:t>dān cí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8451215" y="5345430"/>
            <a:ext cx="179197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Font typeface="Arial" panose="020B0604020202020204" pitchFamily="34" charset="0"/>
              <a:buNone/>
            </a:pPr>
            <a:r>
              <a:rPr lang="zh-CN" sz="4000" b="1">
                <a:solidFill>
                  <a:srgbClr val="5B9BD5">
                    <a:lumMod val="50000"/>
                  </a:srgb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元</a:t>
            </a:r>
            <a:endParaRPr lang="zh-CN" sz="4000">
              <a:solidFill>
                <a:sysClr val="windowText" lastClr="0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885950" y="5345430"/>
            <a:ext cx="305117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Font typeface="Arial" panose="020B0604020202020204" pitchFamily="34" charset="0"/>
              <a:buNone/>
            </a:pPr>
            <a:r>
              <a:rPr lang="zh-CN" altLang="en-US" sz="40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交 </a:t>
            </a:r>
            <a:r>
              <a:rPr lang="en-US" altLang="zh-CN" sz="40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_______</a:t>
            </a:r>
          </a:p>
        </p:txBody>
      </p:sp>
      <p:pic>
        <p:nvPicPr>
          <p:cNvPr id="3" name="图片 2" descr="iStock_000019480050Small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86535" y="2017395"/>
            <a:ext cx="3131185" cy="3131185"/>
          </a:xfrm>
          <a:prstGeom prst="rect">
            <a:avLst/>
          </a:prstGeom>
        </p:spPr>
      </p:pic>
      <p:pic>
        <p:nvPicPr>
          <p:cNvPr id="4" name="图片 3" descr="6711798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7445" y="2353945"/>
            <a:ext cx="4857750" cy="245808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2825750" y="5345430"/>
            <a:ext cx="179197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Font typeface="Arial" panose="020B0604020202020204" pitchFamily="34" charset="0"/>
              <a:buNone/>
            </a:pPr>
            <a:r>
              <a:rPr lang="zh-CN" sz="4000" b="1">
                <a:solidFill>
                  <a:srgbClr val="5B9BD5">
                    <a:lumMod val="50000"/>
                  </a:srgb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房租</a:t>
            </a:r>
            <a:endParaRPr lang="zh-CN" sz="4000">
              <a:solidFill>
                <a:sysClr val="windowText" lastClr="0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885950" y="5031105"/>
            <a:ext cx="23202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rPr>
              <a:t>jiāo          </a:t>
            </a: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6" grpId="0"/>
      <p:bldP spid="7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/>
        </p:nvSpPr>
        <p:spPr>
          <a:xfrm>
            <a:off x="4302760" y="1001395"/>
            <a:ext cx="388810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单词 </a:t>
            </a:r>
            <a:r>
              <a:rPr lang="en-US" altLang="zh-CN" sz="32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- </a:t>
            </a:r>
            <a:r>
              <a:rPr lang="en-US" altLang="zh-CN" sz="3200" b="1" i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Words</a:t>
            </a:r>
            <a:r>
              <a:rPr lang="en-US" altLang="zh-CN" sz="44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14</a:t>
            </a:r>
          </a:p>
        </p:txBody>
      </p:sp>
      <p:sp>
        <p:nvSpPr>
          <p:cNvPr id="18" name="文本框 17"/>
          <p:cNvSpPr txBox="1"/>
          <p:nvPr/>
        </p:nvSpPr>
        <p:spPr>
          <a:xfrm>
            <a:off x="4051300" y="590550"/>
            <a:ext cx="29965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/>
              <a:t>    </a:t>
            </a:r>
            <a:r>
              <a:rPr lang="en-US" altLang="zh-CN" sz="2800" b="1">
                <a:solidFill>
                  <a:schemeClr val="tx1"/>
                </a:solidFill>
                <a:latin typeface="Calibri" panose="020F0502020204030204" charset="0"/>
              </a:rPr>
              <a:t>dān cí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8348980" y="5345430"/>
            <a:ext cx="179197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Font typeface="Arial" panose="020B0604020202020204" pitchFamily="34" charset="0"/>
              <a:buNone/>
            </a:pPr>
            <a:r>
              <a:rPr lang="zh-CN" sz="4000" b="1">
                <a:solidFill>
                  <a:srgbClr val="5B9BD5">
                    <a:lumMod val="50000"/>
                  </a:srgb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人民</a:t>
            </a:r>
            <a:endParaRPr lang="zh-CN" sz="4000">
              <a:solidFill>
                <a:sysClr val="windowText" lastClr="0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510790" y="5345430"/>
            <a:ext cx="179197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Font typeface="Arial" panose="020B0604020202020204" pitchFamily="34" charset="0"/>
              <a:buNone/>
            </a:pPr>
            <a:r>
              <a:rPr lang="zh-CN" sz="4000" b="1">
                <a:solidFill>
                  <a:srgbClr val="5B9BD5">
                    <a:lumMod val="50000"/>
                  </a:srgb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美元</a:t>
            </a:r>
            <a:endParaRPr lang="zh-CN" sz="4000">
              <a:solidFill>
                <a:sysClr val="windowText" lastClr="0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17" name="图片 16" descr="Capture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420" y="2748280"/>
            <a:ext cx="4699000" cy="1954530"/>
          </a:xfrm>
          <a:prstGeom prst="rect">
            <a:avLst/>
          </a:prstGeom>
        </p:spPr>
      </p:pic>
      <p:pic>
        <p:nvPicPr>
          <p:cNvPr id="19" name="图片 18" descr="the-peopl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2365" y="2748280"/>
            <a:ext cx="5134610" cy="180975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/>
        </p:nvSpPr>
        <p:spPr>
          <a:xfrm>
            <a:off x="4302760" y="1001395"/>
            <a:ext cx="388810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单词 </a:t>
            </a:r>
            <a:r>
              <a:rPr lang="en-US" altLang="zh-CN" sz="32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- </a:t>
            </a:r>
            <a:r>
              <a:rPr lang="en-US" altLang="zh-CN" sz="3200" b="1" i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Words</a:t>
            </a:r>
            <a:r>
              <a:rPr lang="en-US" altLang="zh-CN" sz="44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15</a:t>
            </a:r>
          </a:p>
        </p:txBody>
      </p:sp>
      <p:sp>
        <p:nvSpPr>
          <p:cNvPr id="18" name="文本框 17"/>
          <p:cNvSpPr txBox="1"/>
          <p:nvPr/>
        </p:nvSpPr>
        <p:spPr>
          <a:xfrm>
            <a:off x="4051300" y="590550"/>
            <a:ext cx="29965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/>
              <a:t>    </a:t>
            </a:r>
            <a:r>
              <a:rPr lang="en-US" altLang="zh-CN" sz="2800" b="1">
                <a:solidFill>
                  <a:schemeClr val="tx1"/>
                </a:solidFill>
                <a:latin typeface="Calibri" panose="020F0502020204030204" charset="0"/>
              </a:rPr>
              <a:t>dān cí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8016240" y="5345430"/>
            <a:ext cx="179197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Font typeface="Arial" panose="020B0604020202020204" pitchFamily="34" charset="0"/>
              <a:buNone/>
            </a:pPr>
            <a:r>
              <a:rPr lang="zh-CN" sz="4000" b="1">
                <a:solidFill>
                  <a:srgbClr val="5B9BD5">
                    <a:lumMod val="50000"/>
                  </a:srgb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人民币</a:t>
            </a:r>
            <a:endParaRPr lang="zh-CN" sz="4000">
              <a:solidFill>
                <a:sysClr val="windowText" lastClr="0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082925" y="5283835"/>
            <a:ext cx="179197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Font typeface="Arial" panose="020B0604020202020204" pitchFamily="34" charset="0"/>
              <a:buNone/>
            </a:pPr>
            <a:r>
              <a:rPr lang="zh-CN" sz="4000" b="1">
                <a:solidFill>
                  <a:srgbClr val="5B9BD5">
                    <a:lumMod val="50000"/>
                  </a:srgb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币</a:t>
            </a:r>
            <a:endParaRPr lang="zh-CN" sz="4000">
              <a:solidFill>
                <a:sysClr val="windowText" lastClr="0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10" name="图片 9" descr="euro-dollar-briti-nael-sterling-raha-mundid-7957604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405" y="2341880"/>
            <a:ext cx="4662805" cy="2583815"/>
          </a:xfrm>
          <a:prstGeom prst="rect">
            <a:avLst/>
          </a:prstGeom>
        </p:spPr>
      </p:pic>
      <p:pic>
        <p:nvPicPr>
          <p:cNvPr id="12" name="图片 11" descr="3644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7360" y="2061210"/>
            <a:ext cx="4189730" cy="314452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841205" y="5486420"/>
            <a:ext cx="58782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HK" sz="2800" dirty="0"/>
              <a:t>4</a:t>
            </a:r>
            <a:r>
              <a:rPr lang="en-US" altLang="zh-HK" sz="2800" dirty="0" smtClean="0"/>
              <a:t>. </a:t>
            </a:r>
            <a:r>
              <a:rPr lang="en-US" altLang="zh-CN" sz="28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Directional complements</a:t>
            </a:r>
            <a:r>
              <a:rPr lang="zh-CN" altLang="en-US" sz="2800" b="1" dirty="0">
                <a:latin typeface="Microsoft JhengHei" panose="020B0604030504040204" pitchFamily="34" charset="-120"/>
                <a:ea typeface="宋体" panose="02010600030101010101" pitchFamily="2" charset="-122"/>
              </a:rPr>
              <a:t>（</a:t>
            </a:r>
            <a:r>
              <a:rPr lang="en-US" altLang="zh-CN" sz="2800" b="1" dirty="0">
                <a:latin typeface="Microsoft JhengHei" panose="020B0604030504040204" pitchFamily="34" charset="-120"/>
                <a:ea typeface="宋体" panose="02010600030101010101" pitchFamily="2" charset="-122"/>
              </a:rPr>
              <a:t>II</a:t>
            </a:r>
            <a:r>
              <a:rPr lang="zh-CN" altLang="en-US" sz="2800" b="1" dirty="0" smtClean="0">
                <a:latin typeface="Microsoft JhengHei" panose="020B0604030504040204" pitchFamily="34" charset="-120"/>
                <a:ea typeface="宋体" panose="02010600030101010101" pitchFamily="2" charset="-122"/>
              </a:rPr>
              <a:t>）</a:t>
            </a:r>
            <a:endParaRPr lang="zh-CN" altLang="en-US" sz="2800" b="1" dirty="0">
              <a:latin typeface="Microsoft JhengHei" panose="020B0604030504040204" pitchFamily="34" charset="-120"/>
              <a:ea typeface="宋体" panose="02010600030101010101" pitchFamily="2" charset="-122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841317" y="2876852"/>
            <a:ext cx="102245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TW" sz="2800" dirty="0" smtClean="0">
                <a:solidFill>
                  <a:schemeClr val="tx1"/>
                </a:solidFill>
                <a:ea typeface="Microsoft JhengHei" panose="020B0604030504040204" pitchFamily="34" charset="-120"/>
              </a:rPr>
              <a:t>1. </a:t>
            </a:r>
            <a:r>
              <a:rPr lang="en-US" altLang="zh-TW" sz="28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Descriptive</a:t>
            </a:r>
            <a:r>
              <a:rPr lang="zh-CN" altLang="en-US" sz="28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en-US" altLang="zh-CN" sz="28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Complements(</a:t>
            </a:r>
            <a:r>
              <a:rPr lang="zh-CN" altLang="en-US" sz="28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得</a:t>
            </a:r>
            <a:r>
              <a:rPr lang="en-US" altLang="zh-CN" sz="28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)</a:t>
            </a:r>
          </a:p>
        </p:txBody>
      </p:sp>
      <p:sp>
        <p:nvSpPr>
          <p:cNvPr id="6" name="文字方塊 5"/>
          <p:cNvSpPr txBox="1"/>
          <p:nvPr/>
        </p:nvSpPr>
        <p:spPr>
          <a:xfrm>
            <a:off x="841261" y="4621437"/>
            <a:ext cx="12251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TW" sz="2800" dirty="0" smtClean="0">
                <a:solidFill>
                  <a:schemeClr val="tx1"/>
                </a:solidFill>
                <a:ea typeface="Microsoft JhengHei" panose="020B0604030504040204" pitchFamily="34" charset="-120"/>
              </a:rPr>
              <a:t>3.</a:t>
            </a:r>
            <a:r>
              <a:rPr lang="zh-CN" altLang="en-US" sz="28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就</a:t>
            </a:r>
            <a:endParaRPr lang="en-US" altLang="zh-CN" sz="2800" b="1" dirty="0">
              <a:solidFill>
                <a:srgbClr val="FF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841488" y="3767142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altLang="zh-TW" sz="2800" dirty="0">
                <a:ea typeface="Microsoft JhengHei" panose="020B0604030504040204" pitchFamily="34" charset="-120"/>
              </a:rPr>
              <a:t>2. </a:t>
            </a:r>
            <a:r>
              <a:rPr lang="en-US" altLang="zh-TW" sz="28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P</a:t>
            </a:r>
            <a:r>
              <a:rPr lang="en-US" altLang="zh-CN" sz="28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otential</a:t>
            </a:r>
            <a:r>
              <a:rPr lang="zh-CN" altLang="en-US" sz="28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en-US" altLang="zh-CN" sz="28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Complements (</a:t>
            </a:r>
            <a:r>
              <a:rPr lang="zh-CN" altLang="en-US" sz="28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得</a:t>
            </a:r>
            <a:r>
              <a:rPr lang="en-US" altLang="zh-CN" sz="28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or</a:t>
            </a:r>
            <a:r>
              <a:rPr lang="zh-CN" altLang="en-US" sz="28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不</a:t>
            </a:r>
            <a:r>
              <a:rPr lang="en-US" altLang="zh-CN" sz="28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)</a:t>
            </a:r>
          </a:p>
          <a:p>
            <a:endParaRPr lang="en-US" altLang="zh-HK" sz="2800" dirty="0">
              <a:ea typeface="Microsoft JhengHei" panose="020B0604030504040204" pitchFamily="34" charset="-120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713217" y="2103316"/>
            <a:ext cx="43813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u="sng" dirty="0" smtClean="0"/>
              <a:t>语法 </a:t>
            </a:r>
            <a:r>
              <a:rPr lang="en-US" altLang="zh-CN" sz="3200" b="1" u="sng" dirty="0" smtClean="0"/>
              <a:t>Grammar</a:t>
            </a:r>
            <a:endParaRPr lang="zh-HK" altLang="en-US" sz="3200" b="1" u="sng" dirty="0"/>
          </a:p>
        </p:txBody>
      </p:sp>
      <p:pic>
        <p:nvPicPr>
          <p:cNvPr id="3" name="图片 2" descr="text_study_fukusyu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705" y="368300"/>
            <a:ext cx="2378075" cy="14090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/>
        </p:nvSpPr>
        <p:spPr>
          <a:xfrm>
            <a:off x="4302760" y="1001395"/>
            <a:ext cx="388810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单词 </a:t>
            </a:r>
            <a:r>
              <a:rPr lang="en-US" altLang="zh-CN" sz="32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- </a:t>
            </a:r>
            <a:r>
              <a:rPr lang="en-US" altLang="zh-CN" sz="3200" b="1" i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Words</a:t>
            </a:r>
            <a:r>
              <a:rPr lang="en-US" altLang="zh-CN" sz="44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16</a:t>
            </a:r>
          </a:p>
        </p:txBody>
      </p:sp>
      <p:sp>
        <p:nvSpPr>
          <p:cNvPr id="18" name="文本框 17"/>
          <p:cNvSpPr txBox="1"/>
          <p:nvPr/>
        </p:nvSpPr>
        <p:spPr>
          <a:xfrm>
            <a:off x="4051300" y="590550"/>
            <a:ext cx="29965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/>
              <a:t>    </a:t>
            </a:r>
            <a:r>
              <a:rPr lang="en-US" altLang="zh-CN" sz="2800" b="1">
                <a:solidFill>
                  <a:schemeClr val="tx1"/>
                </a:solidFill>
                <a:latin typeface="Calibri" panose="020F0502020204030204" charset="0"/>
              </a:rPr>
              <a:t>dān cí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8425815" y="5737225"/>
            <a:ext cx="179197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Font typeface="Arial" panose="020B0604020202020204" pitchFamily="34" charset="0"/>
              <a:buNone/>
            </a:pPr>
            <a:r>
              <a:rPr lang="zh-CN" sz="4000" b="1">
                <a:solidFill>
                  <a:srgbClr val="5B9BD5">
                    <a:lumMod val="50000"/>
                  </a:srgb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押金</a:t>
            </a:r>
            <a:endParaRPr lang="zh-CN" sz="4000">
              <a:solidFill>
                <a:sysClr val="windowText" lastClr="0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104265" y="5737225"/>
            <a:ext cx="578739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Font typeface="Arial" panose="020B0604020202020204" pitchFamily="34" charset="0"/>
              <a:buNone/>
            </a:pPr>
            <a:r>
              <a:rPr lang="zh-CN" sz="40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电 </a:t>
            </a:r>
            <a:r>
              <a:rPr lang="en-US" altLang="zh-CN" sz="40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____</a:t>
            </a:r>
            <a:r>
              <a:rPr lang="zh-CN" sz="32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（</a:t>
            </a:r>
            <a:r>
              <a:rPr lang="en-US" altLang="zh-CN" sz="32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electic charge</a:t>
            </a:r>
            <a:r>
              <a:rPr lang="zh-CN" sz="32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）</a:t>
            </a:r>
          </a:p>
        </p:txBody>
      </p:sp>
      <p:pic>
        <p:nvPicPr>
          <p:cNvPr id="3" name="图片 2" descr="微信图片_20180405023317"/>
          <p:cNvPicPr>
            <a:picLocks noChangeAspect="1"/>
          </p:cNvPicPr>
          <p:nvPr/>
        </p:nvPicPr>
        <p:blipFill>
          <a:blip r:embed="rId3"/>
          <a:srcRect l="23106" t="5586" r="9393" b="59624"/>
          <a:stretch>
            <a:fillRect/>
          </a:stretch>
        </p:blipFill>
        <p:spPr>
          <a:xfrm>
            <a:off x="1104265" y="1926590"/>
            <a:ext cx="4746625" cy="3262630"/>
          </a:xfrm>
          <a:prstGeom prst="rect">
            <a:avLst/>
          </a:prstGeom>
        </p:spPr>
      </p:pic>
      <p:sp>
        <p:nvSpPr>
          <p:cNvPr id="4" name="椭圆 3"/>
          <p:cNvSpPr/>
          <p:nvPr/>
        </p:nvSpPr>
        <p:spPr>
          <a:xfrm>
            <a:off x="2030730" y="4044315"/>
            <a:ext cx="453390" cy="45339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椭圆 4"/>
          <p:cNvSpPr/>
          <p:nvPr/>
        </p:nvSpPr>
        <p:spPr>
          <a:xfrm>
            <a:off x="3748405" y="4044315"/>
            <a:ext cx="453390" cy="45339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1097280" y="5345430"/>
            <a:ext cx="23202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rPr>
              <a:t>diàn          </a:t>
            </a:r>
          </a:p>
        </p:txBody>
      </p:sp>
      <p:pic>
        <p:nvPicPr>
          <p:cNvPr id="7" name="图片 6" descr="security-deposit-questions-628x35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9550" y="2373630"/>
            <a:ext cx="4704715" cy="265176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918970" y="5737225"/>
            <a:ext cx="690880" cy="70675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sz="4000" b="1">
                <a:solidFill>
                  <a:srgbClr val="5B9BD5">
                    <a:lumMod val="50000"/>
                  </a:srgb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费</a:t>
            </a:r>
            <a:endParaRPr lang="en-US" altLang="zh-CN" sz="2400"/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  <p:bldP spid="4" grpId="0" bldLvl="0" animBg="1"/>
      <p:bldP spid="5" grpId="0" bldLvl="0" animBg="1"/>
      <p:bldP spid="6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/>
        </p:nvSpPr>
        <p:spPr>
          <a:xfrm>
            <a:off x="4302760" y="1001395"/>
            <a:ext cx="388810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单词 </a:t>
            </a:r>
            <a:r>
              <a:rPr lang="en-US" altLang="zh-CN" sz="32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- </a:t>
            </a:r>
            <a:r>
              <a:rPr lang="en-US" altLang="zh-CN" sz="3200" b="1" i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Words</a:t>
            </a:r>
            <a:r>
              <a:rPr lang="en-US" altLang="zh-CN" sz="44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17</a:t>
            </a:r>
          </a:p>
        </p:txBody>
      </p:sp>
      <p:sp>
        <p:nvSpPr>
          <p:cNvPr id="18" name="文本框 17"/>
          <p:cNvSpPr txBox="1"/>
          <p:nvPr/>
        </p:nvSpPr>
        <p:spPr>
          <a:xfrm>
            <a:off x="4051300" y="590550"/>
            <a:ext cx="29965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/>
              <a:t>    </a:t>
            </a:r>
            <a:r>
              <a:rPr lang="en-US" altLang="zh-CN" sz="2800" b="1">
                <a:solidFill>
                  <a:schemeClr val="tx1"/>
                </a:solidFill>
                <a:latin typeface="Calibri" panose="020F0502020204030204" charset="0"/>
              </a:rPr>
              <a:t>dān cí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8352155" y="5345430"/>
            <a:ext cx="179197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Font typeface="Arial" panose="020B0604020202020204" pitchFamily="34" charset="0"/>
              <a:buNone/>
            </a:pPr>
            <a:r>
              <a:rPr lang="zh-CN" sz="4000" b="1">
                <a:solidFill>
                  <a:srgbClr val="5B9BD5">
                    <a:lumMod val="50000"/>
                  </a:srgb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另外</a:t>
            </a:r>
            <a:endParaRPr lang="zh-CN" sz="4000">
              <a:solidFill>
                <a:sysClr val="windowText" lastClr="0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025015" y="5345430"/>
            <a:ext cx="28829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Font typeface="Arial" panose="020B0604020202020204" pitchFamily="34" charset="0"/>
              <a:buNone/>
            </a:pPr>
            <a:r>
              <a:rPr lang="en-US" altLang="zh-CN" sz="40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______ </a:t>
            </a:r>
            <a:r>
              <a:rPr lang="zh-CN" sz="40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书</a:t>
            </a:r>
          </a:p>
        </p:txBody>
      </p:sp>
      <p:pic>
        <p:nvPicPr>
          <p:cNvPr id="5" name="图片 4" descr="ダウンロード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3880" y="3560445"/>
            <a:ext cx="3912235" cy="498475"/>
          </a:xfrm>
          <a:prstGeom prst="rect">
            <a:avLst/>
          </a:prstGeom>
        </p:spPr>
      </p:pic>
      <p:pic>
        <p:nvPicPr>
          <p:cNvPr id="7" name="图片 6" descr="book-return-machin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0640" y="2122170"/>
            <a:ext cx="4041140" cy="302577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2526030" y="5345430"/>
            <a:ext cx="690880" cy="70675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sz="4000" b="1">
                <a:solidFill>
                  <a:srgbClr val="5B9BD5">
                    <a:lumMod val="50000"/>
                  </a:srgb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还</a:t>
            </a:r>
            <a:endParaRPr lang="en-US" altLang="zh-CN" sz="2400"/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6" grpId="0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/>
        </p:nvSpPr>
        <p:spPr>
          <a:xfrm>
            <a:off x="4302760" y="1001395"/>
            <a:ext cx="388810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单词 </a:t>
            </a:r>
            <a:r>
              <a:rPr lang="en-US" altLang="zh-CN" sz="32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- </a:t>
            </a:r>
            <a:r>
              <a:rPr lang="en-US" altLang="zh-CN" sz="3200" b="1" i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Words</a:t>
            </a:r>
            <a:r>
              <a:rPr lang="en-US" altLang="zh-CN" sz="44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18</a:t>
            </a:r>
          </a:p>
        </p:txBody>
      </p:sp>
      <p:sp>
        <p:nvSpPr>
          <p:cNvPr id="18" name="文本框 17"/>
          <p:cNvSpPr txBox="1"/>
          <p:nvPr/>
        </p:nvSpPr>
        <p:spPr>
          <a:xfrm>
            <a:off x="4051300" y="590550"/>
            <a:ext cx="29965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/>
              <a:t>    </a:t>
            </a:r>
            <a:r>
              <a:rPr lang="en-US" altLang="zh-CN" sz="2800" b="1">
                <a:solidFill>
                  <a:schemeClr val="tx1"/>
                </a:solidFill>
                <a:latin typeface="Calibri" panose="020F0502020204030204" charset="0"/>
              </a:rPr>
              <a:t>dān cí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7933690" y="5283835"/>
            <a:ext cx="293306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Font typeface="Arial" panose="020B0604020202020204" pitchFamily="34" charset="0"/>
              <a:buNone/>
            </a:pPr>
            <a:r>
              <a:rPr lang="en-US" altLang="zh-CN" sz="40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______ </a:t>
            </a:r>
            <a:r>
              <a:rPr lang="zh-CN" altLang="en-US" sz="40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花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815340" y="5283835"/>
            <a:ext cx="592201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Font typeface="Arial" panose="020B0604020202020204" pitchFamily="34" charset="0"/>
              <a:buNone/>
            </a:pPr>
            <a:r>
              <a:rPr lang="zh-CN" sz="40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上课时不 </a:t>
            </a:r>
            <a:r>
              <a:rPr lang="en-US" altLang="zh-CN" sz="40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____ </a:t>
            </a:r>
            <a:r>
              <a:rPr lang="zh-CN" sz="40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玩手机。</a:t>
            </a:r>
          </a:p>
        </p:txBody>
      </p:sp>
      <p:pic>
        <p:nvPicPr>
          <p:cNvPr id="2" name="图片 1" descr="656141828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39290" y="1961515"/>
            <a:ext cx="2935605" cy="293560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3183890" y="5283835"/>
            <a:ext cx="179197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Font typeface="Arial" panose="020B0604020202020204" pitchFamily="34" charset="0"/>
              <a:buNone/>
            </a:pPr>
            <a:r>
              <a:rPr lang="zh-CN" sz="4000" b="1">
                <a:solidFill>
                  <a:srgbClr val="5B9BD5">
                    <a:lumMod val="50000"/>
                  </a:srgb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准</a:t>
            </a:r>
            <a:endParaRPr lang="zh-CN" sz="4000">
              <a:solidFill>
                <a:sysClr val="windowText" lastClr="0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9" name="图片 8" descr="002112.smpl"/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>
                  <a:alpha val="100000"/>
                </a:srgbClr>
              </a:clrFrom>
              <a:clrTo>
                <a:srgbClr val="FEFEFE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37350" y="2069465"/>
            <a:ext cx="4129405" cy="297624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8463280" y="5283835"/>
            <a:ext cx="179197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Font typeface="Arial" panose="020B0604020202020204" pitchFamily="34" charset="0"/>
              <a:buNone/>
            </a:pPr>
            <a:r>
              <a:rPr lang="zh-CN" sz="4000" b="1">
                <a:solidFill>
                  <a:srgbClr val="5B9BD5">
                    <a:lumMod val="50000"/>
                  </a:srgb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养</a:t>
            </a:r>
            <a:endParaRPr lang="zh-CN" sz="4000">
              <a:solidFill>
                <a:sysClr val="windowText" lastClr="0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6" grpId="0"/>
      <p:bldP spid="5" grpId="0"/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/>
        </p:nvSpPr>
        <p:spPr>
          <a:xfrm>
            <a:off x="4302760" y="1001395"/>
            <a:ext cx="388810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单词 </a:t>
            </a:r>
            <a:r>
              <a:rPr lang="en-US" altLang="zh-CN" sz="32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- </a:t>
            </a:r>
            <a:r>
              <a:rPr lang="en-US" altLang="zh-CN" sz="3200" b="1" i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Words</a:t>
            </a:r>
            <a:r>
              <a:rPr lang="en-US" altLang="zh-CN" sz="44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19</a:t>
            </a:r>
          </a:p>
        </p:txBody>
      </p:sp>
      <p:sp>
        <p:nvSpPr>
          <p:cNvPr id="18" name="文本框 17"/>
          <p:cNvSpPr txBox="1"/>
          <p:nvPr/>
        </p:nvSpPr>
        <p:spPr>
          <a:xfrm>
            <a:off x="4051300" y="590550"/>
            <a:ext cx="29965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/>
              <a:t>    </a:t>
            </a:r>
            <a:r>
              <a:rPr lang="en-US" altLang="zh-CN" sz="2800" b="1">
                <a:solidFill>
                  <a:schemeClr val="tx1"/>
                </a:solidFill>
                <a:latin typeface="Calibri" panose="020F0502020204030204" charset="0"/>
              </a:rPr>
              <a:t>dān cí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2631440" y="5452110"/>
            <a:ext cx="179197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Font typeface="Arial" panose="020B0604020202020204" pitchFamily="34" charset="0"/>
              <a:buNone/>
            </a:pPr>
            <a:r>
              <a:rPr lang="zh-CN" sz="4000" b="1">
                <a:solidFill>
                  <a:srgbClr val="5B9BD5">
                    <a:lumMod val="50000"/>
                  </a:srgb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宠物</a:t>
            </a:r>
            <a:endParaRPr lang="zh-CN" sz="4000">
              <a:solidFill>
                <a:sysClr val="windowText" lastClr="0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522085" y="5452110"/>
            <a:ext cx="501523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Font typeface="Arial" panose="020B0604020202020204" pitchFamily="34" charset="0"/>
              <a:buNone/>
            </a:pPr>
            <a:r>
              <a:rPr lang="zh-CN" sz="40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我的 </a:t>
            </a:r>
            <a:r>
              <a:rPr lang="en-US" altLang="zh-CN" sz="40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_______</a:t>
            </a:r>
            <a:r>
              <a:rPr lang="zh-CN" altLang="en-US" sz="40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是照相。</a:t>
            </a:r>
          </a:p>
        </p:txBody>
      </p:sp>
      <p:pic>
        <p:nvPicPr>
          <p:cNvPr id="3" name="图片 2" descr="top_members_img0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7770" y="2437765"/>
            <a:ext cx="4187825" cy="2491740"/>
          </a:xfrm>
          <a:prstGeom prst="rect">
            <a:avLst/>
          </a:prstGeom>
        </p:spPr>
      </p:pic>
      <p:pic>
        <p:nvPicPr>
          <p:cNvPr id="7" name="图片 6" descr="5612210-3x2-700x46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2085" y="2094230"/>
            <a:ext cx="4250055" cy="2835275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7993380" y="5452110"/>
            <a:ext cx="179197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Font typeface="Arial" panose="020B0604020202020204" pitchFamily="34" charset="0"/>
              <a:buNone/>
            </a:pPr>
            <a:r>
              <a:rPr lang="zh-CN" sz="4000" b="1">
                <a:solidFill>
                  <a:srgbClr val="5B9BD5">
                    <a:lumMod val="50000"/>
                  </a:srgb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爱好</a:t>
            </a:r>
            <a:endParaRPr lang="zh-CN" sz="4000">
              <a:solidFill>
                <a:sysClr val="windowText" lastClr="0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9599930" y="5116195"/>
            <a:ext cx="23202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rPr>
              <a:t>zhàoxiàng         </a:t>
            </a: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2" grpId="0"/>
      <p:bldP spid="1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/>
        </p:nvSpPr>
        <p:spPr>
          <a:xfrm>
            <a:off x="4302760" y="1001395"/>
            <a:ext cx="388810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单词 </a:t>
            </a:r>
            <a:r>
              <a:rPr lang="en-US" altLang="zh-CN" sz="32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- </a:t>
            </a:r>
            <a:r>
              <a:rPr lang="en-US" altLang="zh-CN" sz="3200" b="1" i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Words</a:t>
            </a:r>
            <a:r>
              <a:rPr lang="en-US" altLang="zh-CN" sz="44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20</a:t>
            </a:r>
          </a:p>
        </p:txBody>
      </p:sp>
      <p:sp>
        <p:nvSpPr>
          <p:cNvPr id="18" name="文本框 17"/>
          <p:cNvSpPr txBox="1"/>
          <p:nvPr/>
        </p:nvSpPr>
        <p:spPr>
          <a:xfrm>
            <a:off x="4051300" y="590550"/>
            <a:ext cx="29965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/>
              <a:t>    </a:t>
            </a:r>
            <a:r>
              <a:rPr lang="en-US" altLang="zh-CN" sz="2800" b="1">
                <a:solidFill>
                  <a:schemeClr val="tx1"/>
                </a:solidFill>
                <a:latin typeface="Calibri" panose="020F0502020204030204" charset="0"/>
              </a:rPr>
              <a:t>dān cí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1241425" y="5452110"/>
            <a:ext cx="179197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Font typeface="Arial" panose="020B0604020202020204" pitchFamily="34" charset="0"/>
              <a:buNone/>
            </a:pPr>
            <a:r>
              <a:rPr lang="zh-CN" sz="4000" b="1">
                <a:solidFill>
                  <a:srgbClr val="5B9BD5">
                    <a:lumMod val="50000"/>
                  </a:srgb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差不多</a:t>
            </a:r>
            <a:endParaRPr lang="zh-CN" sz="4000">
              <a:solidFill>
                <a:sysClr val="windowText" lastClr="0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241425" y="4686691"/>
            <a:ext cx="501523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zh-CN" sz="40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从维也纳到香港 </a:t>
            </a:r>
            <a:r>
              <a:rPr lang="en-US" altLang="zh-CN" sz="40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_______</a:t>
            </a:r>
            <a:r>
              <a:rPr lang="zh-CN" altLang="en-US" sz="40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十二个小时。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8418830" y="5217160"/>
            <a:ext cx="179197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Font typeface="Arial" panose="020B0604020202020204" pitchFamily="34" charset="0"/>
              <a:buNone/>
            </a:pPr>
            <a:r>
              <a:rPr lang="zh-CN" sz="4000" b="1">
                <a:solidFill>
                  <a:srgbClr val="5B9BD5">
                    <a:lumMod val="50000"/>
                  </a:srgb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可能</a:t>
            </a:r>
            <a:endParaRPr lang="zh-CN" sz="4000">
              <a:solidFill>
                <a:sysClr val="windowText" lastClr="0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802640" y="2463165"/>
            <a:ext cx="5737225" cy="1930400"/>
            <a:chOff x="1264" y="3879"/>
            <a:chExt cx="9035" cy="3040"/>
          </a:xfrm>
        </p:grpSpPr>
        <p:pic>
          <p:nvPicPr>
            <p:cNvPr id="2" name="图片 1" descr="微信图片_20180405045629"/>
            <p:cNvPicPr>
              <a:picLocks noChangeAspect="1"/>
            </p:cNvPicPr>
            <p:nvPr/>
          </p:nvPicPr>
          <p:blipFill>
            <a:blip r:embed="rId3"/>
            <a:srcRect l="10674" t="53481" r="52982" b="38396"/>
            <a:stretch>
              <a:fillRect/>
            </a:stretch>
          </p:blipFill>
          <p:spPr>
            <a:xfrm>
              <a:off x="1264" y="3879"/>
              <a:ext cx="7402" cy="3041"/>
            </a:xfrm>
            <a:prstGeom prst="rect">
              <a:avLst/>
            </a:prstGeom>
          </p:spPr>
        </p:pic>
        <p:pic>
          <p:nvPicPr>
            <p:cNvPr id="4" name="图片 3" descr="微信图片_20180405045629"/>
            <p:cNvPicPr>
              <a:picLocks noChangeAspect="1"/>
            </p:cNvPicPr>
            <p:nvPr/>
          </p:nvPicPr>
          <p:blipFill>
            <a:blip r:embed="rId3"/>
            <a:srcRect l="53396" t="53481" r="39740" b="38396"/>
            <a:stretch>
              <a:fillRect/>
            </a:stretch>
          </p:blipFill>
          <p:spPr>
            <a:xfrm>
              <a:off x="8901" y="3879"/>
              <a:ext cx="1398" cy="3041"/>
            </a:xfrm>
            <a:prstGeom prst="rect">
              <a:avLst/>
            </a:prstGeom>
          </p:spPr>
        </p:pic>
      </p:grpSp>
      <p:grpSp>
        <p:nvGrpSpPr>
          <p:cNvPr id="14" name="组合 13"/>
          <p:cNvGrpSpPr/>
          <p:nvPr/>
        </p:nvGrpSpPr>
        <p:grpSpPr>
          <a:xfrm>
            <a:off x="7649845" y="2273935"/>
            <a:ext cx="2560320" cy="2454275"/>
            <a:chOff x="11598" y="3554"/>
            <a:chExt cx="4032" cy="3865"/>
          </a:xfrm>
        </p:grpSpPr>
        <p:pic>
          <p:nvPicPr>
            <p:cNvPr id="8" name="图片 7" descr="ynm_logo2_2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rcRect l="63138" t="22034" b="41768"/>
            <a:stretch>
              <a:fillRect/>
            </a:stretch>
          </p:blipFill>
          <p:spPr>
            <a:xfrm>
              <a:off x="11835" y="3554"/>
              <a:ext cx="3134" cy="2911"/>
            </a:xfrm>
            <a:prstGeom prst="rect">
              <a:avLst/>
            </a:prstGeom>
          </p:spPr>
        </p:pic>
        <p:pic>
          <p:nvPicPr>
            <p:cNvPr id="9" name="图片 8" descr="ynm_logo2_2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rcRect l="48836" t="58866" r="3729" b="24670"/>
            <a:stretch>
              <a:fillRect/>
            </a:stretch>
          </p:blipFill>
          <p:spPr>
            <a:xfrm>
              <a:off x="11598" y="6095"/>
              <a:ext cx="4033" cy="1324"/>
            </a:xfrm>
            <a:prstGeom prst="rect">
              <a:avLst/>
            </a:prstGeom>
          </p:spPr>
        </p:pic>
      </p:grpSp>
      <p:sp>
        <p:nvSpPr>
          <p:cNvPr id="15" name="椭圆 14"/>
          <p:cNvSpPr/>
          <p:nvPr/>
        </p:nvSpPr>
        <p:spPr>
          <a:xfrm>
            <a:off x="5399405" y="2256790"/>
            <a:ext cx="1393825" cy="72898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2" grpId="0"/>
      <p:bldP spid="1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Grammar </a:t>
            </a:r>
            <a:r>
              <a:rPr lang="zh-CN" altLang="en-US" dirty="0" smtClean="0"/>
              <a:t>语法</a:t>
            </a:r>
            <a:endParaRPr lang="zh-HK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812800" y="2967290"/>
            <a:ext cx="1112058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HK" sz="2800" dirty="0"/>
              <a:t>1</a:t>
            </a:r>
            <a:r>
              <a:rPr lang="en-US" altLang="zh-HK" sz="3200" dirty="0"/>
              <a:t>. verb + </a:t>
            </a:r>
            <a:r>
              <a:rPr lang="zh-HK" altLang="en-US" sz="3200" b="1" dirty="0">
                <a:solidFill>
                  <a:srgbClr val="FF0000"/>
                </a:solidFill>
              </a:rPr>
              <a:t>了</a:t>
            </a:r>
            <a:r>
              <a:rPr lang="zh-HK" altLang="en-US" sz="3200" dirty="0">
                <a:solidFill>
                  <a:srgbClr val="FF0000"/>
                </a:solidFill>
              </a:rPr>
              <a:t> </a:t>
            </a:r>
            <a:r>
              <a:rPr lang="en-US" altLang="zh-HK" sz="3200" dirty="0">
                <a:solidFill>
                  <a:srgbClr val="FF0000"/>
                </a:solidFill>
              </a:rPr>
              <a:t>(le) </a:t>
            </a:r>
            <a:r>
              <a:rPr lang="en-US" altLang="zh-HK" sz="3200" dirty="0"/>
              <a:t>+ numeral + Measure Word + noun + </a:t>
            </a:r>
            <a:r>
              <a:rPr lang="zh-HK" altLang="en-US" sz="3200" b="1" dirty="0">
                <a:solidFill>
                  <a:srgbClr val="FF0000"/>
                </a:solidFill>
              </a:rPr>
              <a:t>了</a:t>
            </a:r>
            <a:r>
              <a:rPr lang="zh-HK" altLang="en-US" sz="3200" dirty="0">
                <a:solidFill>
                  <a:srgbClr val="FF0000"/>
                </a:solidFill>
              </a:rPr>
              <a:t> </a:t>
            </a:r>
            <a:r>
              <a:rPr lang="en-US" altLang="zh-HK" sz="3200" dirty="0">
                <a:solidFill>
                  <a:srgbClr val="FF0000"/>
                </a:solidFill>
              </a:rPr>
              <a:t>(le) </a:t>
            </a:r>
            <a:endParaRPr lang="zh-HK" altLang="en-US" sz="2800" dirty="0">
              <a:solidFill>
                <a:srgbClr val="FF0000"/>
              </a:solidFill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203199" y="307217"/>
            <a:ext cx="875607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HK" sz="2400" dirty="0"/>
              <a:t>1. verb + </a:t>
            </a:r>
            <a:r>
              <a:rPr lang="zh-HK" altLang="en-US" sz="2400" b="1" dirty="0">
                <a:solidFill>
                  <a:srgbClr val="FF0000"/>
                </a:solidFill>
              </a:rPr>
              <a:t>了</a:t>
            </a:r>
            <a:r>
              <a:rPr lang="zh-HK" altLang="en-US" sz="2400" dirty="0"/>
              <a:t> </a:t>
            </a:r>
            <a:r>
              <a:rPr lang="en-US" altLang="zh-HK" sz="2400" dirty="0"/>
              <a:t>(le) + numeral + Measure Word + noun + </a:t>
            </a:r>
            <a:r>
              <a:rPr lang="zh-HK" altLang="en-US" sz="2400" b="1" dirty="0">
                <a:solidFill>
                  <a:srgbClr val="FF0000"/>
                </a:solidFill>
              </a:rPr>
              <a:t>了</a:t>
            </a:r>
            <a:r>
              <a:rPr lang="zh-HK" altLang="en-US" sz="2400" dirty="0"/>
              <a:t> </a:t>
            </a:r>
            <a:r>
              <a:rPr lang="en-US" altLang="zh-HK" sz="2400" dirty="0"/>
              <a:t>(le) </a:t>
            </a:r>
            <a:endParaRPr lang="zh-HK" altLang="en-US" sz="2400" dirty="0"/>
          </a:p>
        </p:txBody>
      </p:sp>
      <p:sp>
        <p:nvSpPr>
          <p:cNvPr id="5" name="矩形 4"/>
          <p:cNvSpPr/>
          <p:nvPr/>
        </p:nvSpPr>
        <p:spPr>
          <a:xfrm>
            <a:off x="581890" y="768882"/>
            <a:ext cx="1110210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 smtClean="0"/>
              <a:t>(a) T</a:t>
            </a:r>
            <a:r>
              <a:rPr lang="en-US" altLang="zh-HK" sz="2000" dirty="0" smtClean="0"/>
              <a:t>he sentence usually implies that the action </a:t>
            </a:r>
            <a:r>
              <a:rPr lang="en-US" altLang="zh-HK" sz="2000" dirty="0" smtClean="0">
                <a:solidFill>
                  <a:srgbClr val="FF0000"/>
                </a:solidFill>
              </a:rPr>
              <a:t>has been continuing for some time </a:t>
            </a:r>
            <a:r>
              <a:rPr lang="en-US" altLang="zh-HK" sz="2000" dirty="0" smtClean="0"/>
              <a:t>and </a:t>
            </a:r>
            <a:r>
              <a:rPr lang="en-US" altLang="zh-HK" sz="2000" dirty="0" smtClean="0">
                <a:solidFill>
                  <a:srgbClr val="FF0000"/>
                </a:solidFill>
              </a:rPr>
              <a:t>is expected to last into the future</a:t>
            </a:r>
            <a:r>
              <a:rPr lang="en-US" altLang="zh-HK" sz="2000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6" name="矩形 5"/>
          <p:cNvSpPr/>
          <p:nvPr/>
        </p:nvSpPr>
        <p:spPr>
          <a:xfrm>
            <a:off x="877454" y="2172774"/>
            <a:ext cx="654538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A:  </a:t>
            </a:r>
            <a:r>
              <a:rPr lang="zh-CN" altLang="en-US" sz="36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你</a:t>
            </a:r>
            <a:r>
              <a:rPr lang="zh-CN" altLang="en-US" sz="3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开出租汽车</a:t>
            </a:r>
            <a:r>
              <a:rPr lang="zh-CN" altLang="en-US" sz="3600" u="sng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开</a:t>
            </a:r>
            <a:r>
              <a:rPr lang="zh-CN" altLang="en-US" sz="3600" b="1" u="sng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了</a:t>
            </a:r>
            <a:r>
              <a:rPr lang="zh-CN" altLang="en-US" sz="3600" u="sng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几年</a:t>
            </a:r>
            <a:r>
              <a:rPr lang="zh-CN" altLang="en-US" sz="3600" b="1" u="sng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了</a:t>
            </a:r>
            <a:r>
              <a:rPr lang="zh-CN" altLang="en-US" sz="3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？ </a:t>
            </a:r>
            <a:endParaRPr lang="zh-HK" altLang="en-US" sz="36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877454" y="3037914"/>
            <a:ext cx="344196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HK" sz="3600" dirty="0" smtClean="0"/>
              <a:t>B:  </a:t>
            </a:r>
            <a:r>
              <a:rPr lang="zh-HK" altLang="en-US" sz="3600" dirty="0" smtClean="0"/>
              <a:t>一年</a:t>
            </a:r>
            <a:r>
              <a:rPr lang="zh-HK" altLang="en-US" sz="3600" dirty="0"/>
              <a:t>半了。 </a:t>
            </a:r>
          </a:p>
        </p:txBody>
      </p:sp>
      <p:sp>
        <p:nvSpPr>
          <p:cNvPr id="8" name="文字方塊 7"/>
          <p:cNvSpPr txBox="1"/>
          <p:nvPr/>
        </p:nvSpPr>
        <p:spPr>
          <a:xfrm>
            <a:off x="4170127" y="1708898"/>
            <a:ext cx="763600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altLang="zh-HK" sz="2000" b="1" dirty="0" smtClean="0"/>
              <a:t>verb</a:t>
            </a:r>
            <a:endParaRPr lang="zh-HK" altLang="en-US" sz="2000" b="1" dirty="0"/>
          </a:p>
        </p:txBody>
      </p:sp>
      <p:sp>
        <p:nvSpPr>
          <p:cNvPr id="9" name="文字方塊 8"/>
          <p:cNvSpPr txBox="1"/>
          <p:nvPr/>
        </p:nvSpPr>
        <p:spPr>
          <a:xfrm>
            <a:off x="5098472" y="1692663"/>
            <a:ext cx="1209963" cy="4001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HK" sz="2000" b="1" dirty="0" smtClean="0"/>
              <a:t>numeral</a:t>
            </a:r>
            <a:endParaRPr lang="zh-HK" altLang="en-US" sz="2000" b="1" dirty="0"/>
          </a:p>
        </p:txBody>
      </p:sp>
      <p:sp>
        <p:nvSpPr>
          <p:cNvPr id="10" name="文字方塊 9"/>
          <p:cNvSpPr txBox="1"/>
          <p:nvPr/>
        </p:nvSpPr>
        <p:spPr>
          <a:xfrm>
            <a:off x="6176725" y="3037914"/>
            <a:ext cx="842911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HK" sz="2000" b="1" dirty="0" smtClean="0"/>
              <a:t>noun</a:t>
            </a:r>
            <a:endParaRPr lang="zh-HK" altLang="en-US" sz="2000" b="1" dirty="0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8684" y="1544875"/>
            <a:ext cx="3059914" cy="2233854"/>
          </a:xfrm>
          <a:prstGeom prst="rect">
            <a:avLst/>
          </a:prstGeom>
        </p:spPr>
      </p:pic>
      <p:cxnSp>
        <p:nvCxnSpPr>
          <p:cNvPr id="11" name="直線單箭頭接點 10"/>
          <p:cNvCxnSpPr/>
          <p:nvPr/>
        </p:nvCxnSpPr>
        <p:spPr>
          <a:xfrm>
            <a:off x="5994399" y="2714641"/>
            <a:ext cx="230910" cy="3232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線單箭頭接點 12"/>
          <p:cNvCxnSpPr/>
          <p:nvPr/>
        </p:nvCxnSpPr>
        <p:spPr>
          <a:xfrm flipH="1" flipV="1">
            <a:off x="5532582" y="2004124"/>
            <a:ext cx="9236" cy="2856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5" name="直線單箭頭接點 14"/>
          <p:cNvCxnSpPr/>
          <p:nvPr/>
        </p:nvCxnSpPr>
        <p:spPr>
          <a:xfrm flipV="1">
            <a:off x="4608941" y="2030347"/>
            <a:ext cx="0" cy="2117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7" name="矩形 16"/>
          <p:cNvSpPr/>
          <p:nvPr/>
        </p:nvSpPr>
        <p:spPr>
          <a:xfrm>
            <a:off x="938466" y="4401175"/>
            <a:ext cx="64972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A:  </a:t>
            </a:r>
            <a:r>
              <a:rPr lang="zh-CN" altLang="en-US" sz="36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你去布达佩斯</a:t>
            </a:r>
            <a:r>
              <a:rPr lang="zh-CN" altLang="en-US" sz="3600" u="sng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去</a:t>
            </a:r>
            <a:r>
              <a:rPr lang="zh-CN" altLang="en-US" sz="3600" b="1" u="sng" dirty="0" smtClean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了</a:t>
            </a:r>
            <a:r>
              <a:rPr lang="zh-CN" altLang="en-US" sz="3600" u="sng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几天</a:t>
            </a:r>
            <a:r>
              <a:rPr lang="zh-CN" altLang="en-US" sz="3600" b="1" u="sng" dirty="0" smtClean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了</a:t>
            </a:r>
            <a:r>
              <a:rPr lang="zh-CN" altLang="en-US" sz="3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？ </a:t>
            </a:r>
            <a:endParaRPr lang="zh-HK" altLang="en-US" sz="36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938466" y="5379715"/>
            <a:ext cx="793037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HK" sz="3600" dirty="0" smtClean="0"/>
              <a:t>B:  </a:t>
            </a:r>
            <a:r>
              <a:rPr lang="zh-CN" altLang="en-US" sz="36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两天了，还有三天才回去布尔诺</a:t>
            </a:r>
            <a:r>
              <a:rPr lang="zh-HK" altLang="en-US" sz="3600" dirty="0" smtClean="0"/>
              <a:t>。 </a:t>
            </a:r>
            <a:endParaRPr lang="zh-HK" altLang="en-US" sz="3600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73496" y="4398641"/>
            <a:ext cx="2942301" cy="1962147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2598438" y="4016454"/>
            <a:ext cx="178446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 err="1"/>
              <a:t>B</a:t>
            </a:r>
            <a:r>
              <a:rPr lang="en-US" altLang="zh-HK" sz="2800" dirty="0" err="1" smtClean="0"/>
              <a:t>ùdápèisī</a:t>
            </a:r>
            <a:endParaRPr lang="zh-HK" altLang="en-US" sz="2800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757381" y="4737340"/>
            <a:ext cx="77954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Adam</a:t>
            </a:r>
            <a:r>
              <a:rPr lang="zh-CN" altLang="en-US" sz="36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写</a:t>
            </a:r>
            <a:r>
              <a:rPr lang="zh-CN" altLang="en-US" sz="3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电子邮</a:t>
            </a:r>
            <a:r>
              <a:rPr lang="zh-CN" altLang="en-US" sz="36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件</a:t>
            </a:r>
            <a:r>
              <a:rPr lang="en-US" altLang="zh-CN" sz="36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________________</a:t>
            </a:r>
            <a:r>
              <a:rPr lang="zh-CN" altLang="en-US" sz="36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，</a:t>
            </a:r>
            <a:r>
              <a:rPr lang="zh-CN" altLang="en-US" sz="3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不知道</a:t>
            </a:r>
            <a:r>
              <a:rPr lang="zh-CN" altLang="en-US" sz="36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还要</a:t>
            </a:r>
            <a:r>
              <a:rPr lang="zh-CN" altLang="en-US" sz="3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写多长时间。</a:t>
            </a:r>
            <a:endParaRPr lang="zh-HK" altLang="en-US" sz="36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249381" y="344162"/>
            <a:ext cx="875607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HK" sz="2400" dirty="0"/>
              <a:t>1. verb + </a:t>
            </a:r>
            <a:r>
              <a:rPr lang="zh-HK" altLang="en-US" sz="2400" b="1" dirty="0">
                <a:solidFill>
                  <a:srgbClr val="FF0000"/>
                </a:solidFill>
              </a:rPr>
              <a:t>了</a:t>
            </a:r>
            <a:r>
              <a:rPr lang="zh-HK" altLang="en-US" sz="2400" dirty="0"/>
              <a:t> </a:t>
            </a:r>
            <a:r>
              <a:rPr lang="en-US" altLang="zh-HK" sz="2400" dirty="0"/>
              <a:t>(le) + numeral + Measure Word + noun + </a:t>
            </a:r>
            <a:r>
              <a:rPr lang="zh-HK" altLang="en-US" sz="2400" b="1" dirty="0">
                <a:solidFill>
                  <a:srgbClr val="FF0000"/>
                </a:solidFill>
              </a:rPr>
              <a:t>了</a:t>
            </a:r>
            <a:r>
              <a:rPr lang="zh-HK" altLang="en-US" sz="2400" dirty="0"/>
              <a:t> </a:t>
            </a:r>
            <a:r>
              <a:rPr lang="en-US" altLang="zh-HK" sz="2400" dirty="0"/>
              <a:t>(le) </a:t>
            </a:r>
            <a:endParaRPr lang="zh-HK" altLang="en-US" sz="2400" dirty="0"/>
          </a:p>
        </p:txBody>
      </p:sp>
      <p:sp>
        <p:nvSpPr>
          <p:cNvPr id="4" name="矩形 3"/>
          <p:cNvSpPr/>
          <p:nvPr/>
        </p:nvSpPr>
        <p:spPr>
          <a:xfrm>
            <a:off x="600363" y="722700"/>
            <a:ext cx="1110210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 smtClean="0"/>
              <a:t>(a) T</a:t>
            </a:r>
            <a:r>
              <a:rPr lang="en-US" altLang="zh-HK" sz="2000" dirty="0" smtClean="0"/>
              <a:t>he sentence usually implies that the action </a:t>
            </a:r>
            <a:r>
              <a:rPr lang="en-US" altLang="zh-HK" sz="2000" dirty="0" smtClean="0">
                <a:solidFill>
                  <a:srgbClr val="FF0000"/>
                </a:solidFill>
              </a:rPr>
              <a:t>has been continuing for some time </a:t>
            </a:r>
            <a:r>
              <a:rPr lang="en-US" altLang="zh-HK" sz="2000" dirty="0" smtClean="0"/>
              <a:t>and </a:t>
            </a:r>
            <a:r>
              <a:rPr lang="en-US" altLang="zh-HK" sz="2000" dirty="0" smtClean="0">
                <a:solidFill>
                  <a:srgbClr val="FF0000"/>
                </a:solidFill>
              </a:rPr>
              <a:t>is expected to last into the future</a:t>
            </a:r>
            <a:r>
              <a:rPr lang="en-US" altLang="zh-HK" sz="2000" dirty="0">
                <a:solidFill>
                  <a:srgbClr val="FF0000"/>
                </a:solidFill>
              </a:rPr>
              <a:t>.</a:t>
            </a: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6471" y="4544291"/>
            <a:ext cx="3348182" cy="1874982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757381" y="1983617"/>
            <a:ext cx="665018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Dominik</a:t>
            </a:r>
            <a:r>
              <a:rPr lang="zh-CN" altLang="en-US" sz="36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做饭</a:t>
            </a:r>
            <a:r>
              <a:rPr lang="en-US" altLang="zh-CN" sz="36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__________________</a:t>
            </a:r>
            <a:r>
              <a:rPr lang="zh-CN" altLang="en-US" sz="36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，不知道还要做多长时间。</a:t>
            </a:r>
            <a:endParaRPr lang="zh-HK" altLang="en-US" sz="36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9022" y="1809124"/>
            <a:ext cx="3334905" cy="2025066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4451926" y="4581237"/>
            <a:ext cx="341632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写</a:t>
            </a:r>
            <a:r>
              <a:rPr lang="zh-CN" altLang="en-US" sz="36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了</a:t>
            </a:r>
            <a:r>
              <a:rPr lang="zh-CN" altLang="en-US" sz="3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半</a:t>
            </a:r>
            <a:r>
              <a:rPr lang="zh-CN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个</a:t>
            </a:r>
            <a:r>
              <a:rPr lang="zh-CN" altLang="en-US" sz="3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钟头</a:t>
            </a:r>
            <a:r>
              <a:rPr lang="zh-CN" altLang="en-US" sz="36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了</a:t>
            </a:r>
            <a:endParaRPr lang="zh-HK" altLang="en-US" sz="3600" dirty="0"/>
          </a:p>
        </p:txBody>
      </p:sp>
      <p:sp>
        <p:nvSpPr>
          <p:cNvPr id="9" name="矩形 8"/>
          <p:cNvSpPr/>
          <p:nvPr/>
        </p:nvSpPr>
        <p:spPr>
          <a:xfrm>
            <a:off x="3782590" y="1806066"/>
            <a:ext cx="341632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做</a:t>
            </a:r>
            <a:r>
              <a:rPr lang="zh-CN" altLang="en-US" sz="3600" b="1" dirty="0" smtClean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了</a:t>
            </a:r>
            <a:r>
              <a:rPr lang="zh-CN" altLang="en-US" sz="36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五十分钟</a:t>
            </a:r>
            <a:r>
              <a:rPr lang="zh-CN" altLang="en-US" sz="3600" b="1" dirty="0" smtClean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了</a:t>
            </a:r>
            <a:endParaRPr lang="zh-HK" altLang="en-US" sz="3600" dirty="0"/>
          </a:p>
        </p:txBody>
      </p:sp>
      <p:sp>
        <p:nvSpPr>
          <p:cNvPr id="11" name="文字方塊 10"/>
          <p:cNvSpPr txBox="1"/>
          <p:nvPr/>
        </p:nvSpPr>
        <p:spPr>
          <a:xfrm>
            <a:off x="10224119" y="1356716"/>
            <a:ext cx="13946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sz="2800" dirty="0" smtClean="0"/>
              <a:t>50mins</a:t>
            </a:r>
            <a:endParaRPr lang="zh-HK" altLang="en-US" sz="2800" dirty="0"/>
          </a:p>
        </p:txBody>
      </p:sp>
      <p:sp>
        <p:nvSpPr>
          <p:cNvPr id="12" name="文字方塊 11"/>
          <p:cNvSpPr txBox="1"/>
          <p:nvPr/>
        </p:nvSpPr>
        <p:spPr>
          <a:xfrm>
            <a:off x="9861698" y="4058017"/>
            <a:ext cx="17842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sz="2800" dirty="0" smtClean="0"/>
              <a:t>Half hour</a:t>
            </a:r>
            <a:endParaRPr lang="zh-HK" altLang="en-US" sz="2800" dirty="0"/>
          </a:p>
        </p:txBody>
      </p:sp>
      <p:sp>
        <p:nvSpPr>
          <p:cNvPr id="13" name="文字方塊 12"/>
          <p:cNvSpPr txBox="1"/>
          <p:nvPr/>
        </p:nvSpPr>
        <p:spPr>
          <a:xfrm>
            <a:off x="5723760" y="3834190"/>
            <a:ext cx="1271770" cy="707886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HK" sz="2000" b="1" dirty="0" smtClean="0"/>
              <a:t>Measure word</a:t>
            </a:r>
            <a:endParaRPr lang="zh-HK" altLang="en-US" sz="2000" b="1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8" grpId="0"/>
      <p:bldP spid="9" grpId="0"/>
      <p:bldP spid="11" grpId="0"/>
      <p:bldP spid="12" grpId="0"/>
      <p:bldP spid="1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515895" y="4904710"/>
            <a:ext cx="437812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HK" sz="3600" dirty="0" smtClean="0"/>
              <a:t>Gabi __________</a:t>
            </a:r>
            <a:r>
              <a:rPr lang="zh-HK" altLang="en-US" sz="3600" dirty="0" smtClean="0"/>
              <a:t>。</a:t>
            </a:r>
            <a:r>
              <a:rPr lang="zh-HK" altLang="en-US" dirty="0" smtClean="0"/>
              <a:t> </a:t>
            </a:r>
            <a:endParaRPr lang="zh-HK" altLang="en-US" dirty="0"/>
          </a:p>
        </p:txBody>
      </p:sp>
      <p:sp>
        <p:nvSpPr>
          <p:cNvPr id="5" name="矩形 4"/>
          <p:cNvSpPr/>
          <p:nvPr/>
        </p:nvSpPr>
        <p:spPr>
          <a:xfrm>
            <a:off x="7464006" y="4904711"/>
            <a:ext cx="37240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HK" sz="3600" dirty="0" smtClean="0"/>
              <a:t>Gabi </a:t>
            </a:r>
            <a:r>
              <a:rPr lang="zh-HK" altLang="en-US" sz="3600" dirty="0" smtClean="0"/>
              <a:t>病</a:t>
            </a:r>
            <a:r>
              <a:rPr lang="zh-HK" altLang="en-US" sz="3600" b="1" dirty="0">
                <a:solidFill>
                  <a:srgbClr val="FF0000"/>
                </a:solidFill>
              </a:rPr>
              <a:t>了</a:t>
            </a:r>
            <a:r>
              <a:rPr lang="zh-HK" altLang="en-US" sz="3600" dirty="0"/>
              <a:t>三天。 </a:t>
            </a:r>
          </a:p>
        </p:txBody>
      </p:sp>
      <p:sp>
        <p:nvSpPr>
          <p:cNvPr id="6" name="矩形 5"/>
          <p:cNvSpPr/>
          <p:nvPr/>
        </p:nvSpPr>
        <p:spPr>
          <a:xfrm>
            <a:off x="295564" y="5735708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HK" dirty="0"/>
              <a:t>[</a:t>
            </a:r>
            <a:r>
              <a:rPr lang="en-US" altLang="zh-HK" dirty="0" smtClean="0"/>
              <a:t>The illness has continued for three days and</a:t>
            </a:r>
            <a:r>
              <a:rPr lang="en-US" altLang="zh-HK" dirty="0"/>
              <a:t>	</a:t>
            </a:r>
            <a:r>
              <a:rPr lang="en-US" altLang="zh-HK" dirty="0" smtClean="0"/>
              <a:t>she currently </a:t>
            </a:r>
            <a:r>
              <a:rPr lang="en-US" altLang="zh-HK" dirty="0" smtClean="0">
                <a:solidFill>
                  <a:srgbClr val="FF0000"/>
                </a:solidFill>
              </a:rPr>
              <a:t>remains </a:t>
            </a:r>
            <a:r>
              <a:rPr lang="en-US" altLang="zh-HK" dirty="0">
                <a:solidFill>
                  <a:srgbClr val="FF0000"/>
                </a:solidFill>
              </a:rPr>
              <a:t>sick</a:t>
            </a:r>
            <a:r>
              <a:rPr lang="en-US" altLang="zh-HK" dirty="0"/>
              <a:t>.]</a:t>
            </a:r>
            <a:endParaRPr lang="zh-HK" altLang="en-US" dirty="0"/>
          </a:p>
        </p:txBody>
      </p:sp>
      <p:sp>
        <p:nvSpPr>
          <p:cNvPr id="7" name="矩形 6"/>
          <p:cNvSpPr/>
          <p:nvPr/>
        </p:nvSpPr>
        <p:spPr>
          <a:xfrm>
            <a:off x="6853382" y="5754107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HK" dirty="0" smtClean="0"/>
              <a:t>[She </a:t>
            </a:r>
            <a:r>
              <a:rPr lang="en-US" altLang="zh-HK" dirty="0" smtClean="0">
                <a:solidFill>
                  <a:srgbClr val="FF0000"/>
                </a:solidFill>
              </a:rPr>
              <a:t>recovered</a:t>
            </a:r>
            <a:r>
              <a:rPr lang="en-US" altLang="zh-HK" dirty="0" smtClean="0"/>
              <a:t> from the illness on the fourth day</a:t>
            </a:r>
            <a:r>
              <a:rPr lang="en-US" altLang="zh-HK" dirty="0"/>
              <a:t>.]</a:t>
            </a:r>
            <a:endParaRPr lang="zh-HK" altLang="en-US" dirty="0"/>
          </a:p>
        </p:txBody>
      </p:sp>
      <p:sp>
        <p:nvSpPr>
          <p:cNvPr id="8" name="矩形 7"/>
          <p:cNvSpPr/>
          <p:nvPr/>
        </p:nvSpPr>
        <p:spPr>
          <a:xfrm>
            <a:off x="249381" y="344162"/>
            <a:ext cx="875607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HK" sz="2400" dirty="0"/>
              <a:t>1. verb + </a:t>
            </a:r>
            <a:r>
              <a:rPr lang="zh-HK" altLang="en-US" sz="2400" b="1" dirty="0">
                <a:solidFill>
                  <a:srgbClr val="FF0000"/>
                </a:solidFill>
              </a:rPr>
              <a:t>了</a:t>
            </a:r>
            <a:r>
              <a:rPr lang="zh-HK" altLang="en-US" sz="2400" dirty="0"/>
              <a:t> </a:t>
            </a:r>
            <a:r>
              <a:rPr lang="en-US" altLang="zh-HK" sz="2400" dirty="0"/>
              <a:t>(le) + numeral + Measure Word + noun + </a:t>
            </a:r>
            <a:r>
              <a:rPr lang="zh-HK" altLang="en-US" sz="2400" b="1" dirty="0">
                <a:solidFill>
                  <a:srgbClr val="FF0000"/>
                </a:solidFill>
              </a:rPr>
              <a:t>了</a:t>
            </a:r>
            <a:r>
              <a:rPr lang="zh-HK" altLang="en-US" sz="2400" dirty="0"/>
              <a:t> </a:t>
            </a:r>
            <a:r>
              <a:rPr lang="en-US" altLang="zh-HK" sz="2400" dirty="0"/>
              <a:t>(le) </a:t>
            </a:r>
            <a:endParaRPr lang="zh-HK" altLang="en-US" sz="2400" dirty="0"/>
          </a:p>
        </p:txBody>
      </p:sp>
      <p:sp>
        <p:nvSpPr>
          <p:cNvPr id="9" name="矩形 8"/>
          <p:cNvSpPr/>
          <p:nvPr/>
        </p:nvSpPr>
        <p:spPr>
          <a:xfrm>
            <a:off x="600363" y="722700"/>
            <a:ext cx="1110210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 smtClean="0"/>
              <a:t>(a) T</a:t>
            </a:r>
            <a:r>
              <a:rPr lang="en-US" altLang="zh-HK" sz="2000" dirty="0" smtClean="0"/>
              <a:t>he sentence usually implies that the action </a:t>
            </a:r>
            <a:r>
              <a:rPr lang="en-US" altLang="zh-HK" sz="2000" dirty="0" smtClean="0">
                <a:solidFill>
                  <a:srgbClr val="FF0000"/>
                </a:solidFill>
              </a:rPr>
              <a:t>has been continuing for some time </a:t>
            </a:r>
            <a:r>
              <a:rPr lang="en-US" altLang="zh-HK" sz="2000" dirty="0" smtClean="0"/>
              <a:t>and </a:t>
            </a:r>
            <a:r>
              <a:rPr lang="en-US" altLang="zh-HK" sz="2000" dirty="0" smtClean="0">
                <a:solidFill>
                  <a:srgbClr val="FF0000"/>
                </a:solidFill>
              </a:rPr>
              <a:t>is expected to last into the future</a:t>
            </a:r>
            <a:r>
              <a:rPr lang="en-US" altLang="zh-HK" sz="2000" dirty="0">
                <a:solidFill>
                  <a:srgbClr val="FF0000"/>
                </a:solidFill>
              </a:rPr>
              <a:t>.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1293" y="2141787"/>
            <a:ext cx="3618779" cy="2408133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2004" y="2688401"/>
            <a:ext cx="2797365" cy="1861519"/>
          </a:xfrm>
          <a:prstGeom prst="rect">
            <a:avLst/>
          </a:prstGeom>
        </p:spPr>
      </p:pic>
      <p:sp>
        <p:nvSpPr>
          <p:cNvPr id="10" name="文字方塊 9"/>
          <p:cNvSpPr txBox="1"/>
          <p:nvPr/>
        </p:nvSpPr>
        <p:spPr>
          <a:xfrm>
            <a:off x="6725096" y="2102777"/>
            <a:ext cx="22803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sz="2400" dirty="0" smtClean="0"/>
              <a:t>Day 1 to Day 3</a:t>
            </a:r>
            <a:endParaRPr lang="zh-HK" altLang="en-US" sz="2400" dirty="0"/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9563" y="2584190"/>
            <a:ext cx="2143125" cy="2143125"/>
          </a:xfrm>
          <a:prstGeom prst="rect">
            <a:avLst/>
          </a:prstGeom>
        </p:spPr>
      </p:pic>
      <p:sp>
        <p:nvSpPr>
          <p:cNvPr id="12" name="文字方塊 11"/>
          <p:cNvSpPr txBox="1"/>
          <p:nvPr/>
        </p:nvSpPr>
        <p:spPr>
          <a:xfrm>
            <a:off x="10231834" y="2102776"/>
            <a:ext cx="10385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sz="2400" dirty="0" smtClean="0"/>
              <a:t>Day 4</a:t>
            </a:r>
            <a:endParaRPr lang="zh-HK" altLang="en-US" sz="2400" dirty="0"/>
          </a:p>
        </p:txBody>
      </p:sp>
      <p:sp>
        <p:nvSpPr>
          <p:cNvPr id="13" name="矩形 12"/>
          <p:cNvSpPr/>
          <p:nvPr/>
        </p:nvSpPr>
        <p:spPr>
          <a:xfrm>
            <a:off x="2717493" y="4787783"/>
            <a:ext cx="249299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HK" altLang="en-US" sz="3600" dirty="0"/>
              <a:t>病</a:t>
            </a:r>
            <a:r>
              <a:rPr lang="zh-HK" altLang="en-US" sz="3600" b="1" dirty="0">
                <a:solidFill>
                  <a:srgbClr val="FF0000"/>
                </a:solidFill>
              </a:rPr>
              <a:t>了</a:t>
            </a:r>
            <a:r>
              <a:rPr lang="zh-HK" altLang="en-US" sz="3600" dirty="0"/>
              <a:t>三天</a:t>
            </a:r>
            <a:r>
              <a:rPr lang="zh-HK" altLang="en-US" sz="3600" b="1" dirty="0">
                <a:solidFill>
                  <a:srgbClr val="FF0000"/>
                </a:solidFill>
              </a:rPr>
              <a:t>了</a:t>
            </a:r>
            <a:endParaRPr lang="zh-HK" alt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10" grpId="0"/>
      <p:bldP spid="12" grpId="0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K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Words </a:t>
            </a:r>
            <a:r>
              <a:rPr lang="zh-CN" altLang="zh-HK" b="1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单词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609600" y="778118"/>
            <a:ext cx="1098203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HK" sz="2000" dirty="0" smtClean="0"/>
              <a:t>(b) If, however, a clause in this pattern is </a:t>
            </a:r>
            <a:r>
              <a:rPr lang="en-US" altLang="zh-HK" sz="2000" dirty="0" smtClean="0">
                <a:solidFill>
                  <a:srgbClr val="FF0000"/>
                </a:solidFill>
              </a:rPr>
              <a:t>followed by another clause</a:t>
            </a:r>
            <a:r>
              <a:rPr lang="en-US" altLang="zh-HK" sz="2000" dirty="0" smtClean="0"/>
              <a:t>, it may suggest that </a:t>
            </a:r>
            <a:r>
              <a:rPr lang="en-US" altLang="zh-HK" sz="2000" dirty="0" smtClean="0">
                <a:solidFill>
                  <a:srgbClr val="FF0000"/>
                </a:solidFill>
              </a:rPr>
              <a:t>the action may come to an end</a:t>
            </a:r>
            <a:r>
              <a:rPr lang="en-US" altLang="zh-HK" sz="2000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3" name="矩形 2"/>
          <p:cNvSpPr/>
          <p:nvPr/>
        </p:nvSpPr>
        <p:spPr>
          <a:xfrm>
            <a:off x="286326" y="316453"/>
            <a:ext cx="875607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HK" sz="2400" dirty="0"/>
              <a:t>1. verb + </a:t>
            </a:r>
            <a:r>
              <a:rPr lang="zh-HK" altLang="en-US" sz="2400" b="1" dirty="0">
                <a:solidFill>
                  <a:srgbClr val="FF0000"/>
                </a:solidFill>
              </a:rPr>
              <a:t>了</a:t>
            </a:r>
            <a:r>
              <a:rPr lang="zh-HK" altLang="en-US" sz="2400" dirty="0"/>
              <a:t> </a:t>
            </a:r>
            <a:r>
              <a:rPr lang="en-US" altLang="zh-HK" sz="2400" dirty="0"/>
              <a:t>(le) + numeral + Measure Word + noun + </a:t>
            </a:r>
            <a:r>
              <a:rPr lang="zh-HK" altLang="en-US" sz="2400" b="1" dirty="0">
                <a:solidFill>
                  <a:srgbClr val="FF0000"/>
                </a:solidFill>
              </a:rPr>
              <a:t>了</a:t>
            </a:r>
            <a:r>
              <a:rPr lang="zh-HK" altLang="en-US" sz="2400" dirty="0"/>
              <a:t> </a:t>
            </a:r>
            <a:r>
              <a:rPr lang="en-US" altLang="zh-HK" sz="2400" dirty="0"/>
              <a:t>(le) </a:t>
            </a:r>
            <a:endParaRPr lang="zh-HK" altLang="en-US" sz="2400" dirty="0"/>
          </a:p>
        </p:txBody>
      </p:sp>
      <p:sp>
        <p:nvSpPr>
          <p:cNvPr id="4" name="矩形 3"/>
          <p:cNvSpPr/>
          <p:nvPr/>
        </p:nvSpPr>
        <p:spPr>
          <a:xfrm>
            <a:off x="832226" y="1947669"/>
            <a:ext cx="730039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Zuzana</a:t>
            </a:r>
            <a:r>
              <a:rPr lang="zh-CN" altLang="en-US" sz="36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打</a:t>
            </a:r>
            <a:r>
              <a:rPr lang="zh-CN" altLang="en-US" sz="3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扫房子</a:t>
            </a:r>
            <a:r>
              <a:rPr lang="zh-CN" altLang="en-US" sz="3600" u="sng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打扫</a:t>
            </a:r>
            <a:r>
              <a:rPr lang="zh-CN" altLang="en-US" sz="3600" b="1" u="sng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了</a:t>
            </a:r>
            <a:r>
              <a:rPr lang="zh-CN" altLang="en-US" sz="3600" u="sng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一上午</a:t>
            </a:r>
            <a:r>
              <a:rPr lang="zh-CN" altLang="en-US" sz="3600" b="1" u="sng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了</a:t>
            </a:r>
            <a:r>
              <a:rPr lang="zh-CN" altLang="en-US" sz="36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，</a:t>
            </a:r>
            <a:endParaRPr lang="en-US" altLang="zh-CN" sz="3600" dirty="0" smtClean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zh-CN" altLang="en-US" sz="36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想</a:t>
            </a:r>
            <a:r>
              <a:rPr lang="zh-CN" altLang="en-US" sz="3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休息一下。 </a:t>
            </a:r>
            <a:endParaRPr lang="zh-HK" altLang="en-US" sz="36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1083285" y="3065898"/>
            <a:ext cx="1918533" cy="40011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HK" sz="2000" dirty="0" smtClean="0"/>
              <a:t>Another clause</a:t>
            </a:r>
            <a:endParaRPr lang="zh-HK" altLang="en-US" sz="2000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7794" y="1698322"/>
            <a:ext cx="3165018" cy="2125414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832226" y="4543572"/>
            <a:ext cx="5892800" cy="11988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Dima</a:t>
            </a:r>
            <a:r>
              <a:rPr lang="zh-CN" altLang="en-US" sz="36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做运动</a:t>
            </a:r>
            <a:r>
              <a:rPr lang="zh-CN" altLang="en-US" sz="3600" u="sng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做</a:t>
            </a:r>
            <a:r>
              <a:rPr lang="zh-CN" altLang="en-US" sz="3600" b="1" u="sng" dirty="0" smtClean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了</a:t>
            </a:r>
            <a:r>
              <a:rPr lang="zh-CN" altLang="en-US" sz="3600" u="sng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一下午</a:t>
            </a:r>
            <a:r>
              <a:rPr lang="zh-CN" altLang="en-US" sz="3600" b="1" u="sng" dirty="0" smtClean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了</a:t>
            </a:r>
            <a:r>
              <a:rPr lang="zh-CN" altLang="en-US" sz="36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，</a:t>
            </a:r>
            <a:endParaRPr lang="en-US" altLang="zh-CN" sz="3600" dirty="0" smtClean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zh-CN" altLang="en-US" sz="36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现在要吃东西了。 </a:t>
            </a:r>
            <a:endParaRPr lang="zh-HK" altLang="en-US" sz="36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1235685" y="5751382"/>
            <a:ext cx="1918533" cy="40011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HK" sz="2000" dirty="0" smtClean="0"/>
              <a:t>Another clause</a:t>
            </a:r>
            <a:endParaRPr lang="zh-HK" altLang="en-US" sz="2000" dirty="0"/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0037" y="4115378"/>
            <a:ext cx="2171988" cy="24065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609601" y="842926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HK" sz="2000" dirty="0" smtClean="0"/>
              <a:t>(c) It can also be used to </a:t>
            </a:r>
            <a:r>
              <a:rPr lang="en-US" altLang="zh-HK" sz="2000" dirty="0" smtClean="0">
                <a:solidFill>
                  <a:srgbClr val="FF0000"/>
                </a:solidFill>
              </a:rPr>
              <a:t>indicate quantity</a:t>
            </a:r>
            <a:r>
              <a:rPr lang="en-US" altLang="zh-HK" sz="2000" dirty="0"/>
              <a:t>:</a:t>
            </a:r>
          </a:p>
        </p:txBody>
      </p:sp>
      <p:sp>
        <p:nvSpPr>
          <p:cNvPr id="3" name="矩形 2"/>
          <p:cNvSpPr/>
          <p:nvPr/>
        </p:nvSpPr>
        <p:spPr>
          <a:xfrm>
            <a:off x="286326" y="316453"/>
            <a:ext cx="875607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HK" sz="2400" dirty="0"/>
              <a:t>1. verb + </a:t>
            </a:r>
            <a:r>
              <a:rPr lang="zh-HK" altLang="en-US" sz="2400" b="1" dirty="0">
                <a:solidFill>
                  <a:srgbClr val="FF0000"/>
                </a:solidFill>
              </a:rPr>
              <a:t>了</a:t>
            </a:r>
            <a:r>
              <a:rPr lang="zh-HK" altLang="en-US" sz="2400" dirty="0"/>
              <a:t> </a:t>
            </a:r>
            <a:r>
              <a:rPr lang="en-US" altLang="zh-HK" sz="2400" dirty="0"/>
              <a:t>(le) + numeral + Measure Word + noun + </a:t>
            </a:r>
            <a:r>
              <a:rPr lang="zh-HK" altLang="en-US" sz="2400" b="1" dirty="0">
                <a:solidFill>
                  <a:srgbClr val="FF0000"/>
                </a:solidFill>
              </a:rPr>
              <a:t>了</a:t>
            </a:r>
            <a:r>
              <a:rPr lang="zh-HK" altLang="en-US" sz="2400" dirty="0"/>
              <a:t> </a:t>
            </a:r>
            <a:r>
              <a:rPr lang="en-US" altLang="zh-HK" sz="2400" dirty="0"/>
              <a:t>(le) </a:t>
            </a:r>
            <a:endParaRPr lang="zh-HK" altLang="en-US" sz="2400" dirty="0"/>
          </a:p>
        </p:txBody>
      </p:sp>
      <p:sp>
        <p:nvSpPr>
          <p:cNvPr id="4" name="矩形 3"/>
          <p:cNvSpPr/>
          <p:nvPr/>
        </p:nvSpPr>
        <p:spPr>
          <a:xfrm>
            <a:off x="609601" y="1799369"/>
            <a:ext cx="714330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衣服我已</a:t>
            </a:r>
            <a:r>
              <a:rPr lang="zh-CN" altLang="en-US" sz="36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经</a:t>
            </a:r>
            <a:r>
              <a:rPr lang="en-US" altLang="zh-CN" sz="36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_____________</a:t>
            </a:r>
            <a:r>
              <a:rPr lang="zh-CN" altLang="en-US" sz="36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，</a:t>
            </a:r>
            <a:r>
              <a:rPr lang="zh-CN" altLang="en-US" sz="3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够了。 </a:t>
            </a:r>
            <a:endParaRPr lang="zh-HK" altLang="en-US" sz="36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609601" y="5224154"/>
            <a:ext cx="893866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这</a:t>
            </a:r>
            <a:r>
              <a:rPr lang="zh-CN" altLang="en-US" sz="3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封信我已</a:t>
            </a:r>
            <a:r>
              <a:rPr lang="zh-CN" altLang="en-US" sz="36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经</a:t>
            </a:r>
            <a:r>
              <a:rPr lang="en-US" altLang="zh-CN" sz="36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____________</a:t>
            </a:r>
            <a:r>
              <a:rPr lang="zh-CN" altLang="en-US" sz="36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，</a:t>
            </a:r>
            <a:r>
              <a:rPr lang="zh-CN" altLang="en-US" sz="3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不想再看了。</a:t>
            </a:r>
            <a:r>
              <a:rPr lang="zh-CN" altLang="en-US" dirty="0"/>
              <a:t> </a:t>
            </a:r>
            <a:endParaRPr lang="zh-HK" altLang="en-US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2"/>
          <a:srcRect b="9251"/>
          <a:stretch>
            <a:fillRect/>
          </a:stretch>
        </p:blipFill>
        <p:spPr>
          <a:xfrm>
            <a:off x="7452334" y="1063571"/>
            <a:ext cx="2464665" cy="1863888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68354" y="4945838"/>
            <a:ext cx="2847975" cy="1609725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609601" y="3558386"/>
            <a:ext cx="832150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热狗我</a:t>
            </a:r>
            <a:r>
              <a:rPr lang="zh-CN" altLang="en-US" sz="3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已</a:t>
            </a:r>
            <a:r>
              <a:rPr lang="zh-CN" altLang="en-US" sz="36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经</a:t>
            </a:r>
            <a:r>
              <a:rPr lang="en-US" altLang="zh-CN" sz="36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____________</a:t>
            </a:r>
            <a:r>
              <a:rPr lang="zh-CN" altLang="en-US" sz="36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，已经很饱了</a:t>
            </a:r>
            <a:r>
              <a:rPr lang="zh-CN" altLang="en-US" sz="3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。 </a:t>
            </a:r>
            <a:endParaRPr lang="zh-HK" altLang="en-US" sz="36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06619" y="3100620"/>
            <a:ext cx="1784985" cy="1561862"/>
          </a:xfrm>
          <a:prstGeom prst="rect">
            <a:avLst/>
          </a:prstGeom>
        </p:spPr>
      </p:pic>
      <p:sp>
        <p:nvSpPr>
          <p:cNvPr id="10" name="文字方塊 9"/>
          <p:cNvSpPr txBox="1"/>
          <p:nvPr/>
        </p:nvSpPr>
        <p:spPr>
          <a:xfrm>
            <a:off x="10591604" y="3475473"/>
            <a:ext cx="91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/>
              <a:t>x</a:t>
            </a:r>
            <a:r>
              <a:rPr lang="en-US" altLang="zh-CN" sz="3600" dirty="0" smtClean="0"/>
              <a:t> 8</a:t>
            </a:r>
            <a:endParaRPr lang="zh-HK" altLang="en-US" sz="3600" dirty="0"/>
          </a:p>
        </p:txBody>
      </p:sp>
      <p:sp>
        <p:nvSpPr>
          <p:cNvPr id="11" name="文字方塊 10"/>
          <p:cNvSpPr txBox="1"/>
          <p:nvPr/>
        </p:nvSpPr>
        <p:spPr>
          <a:xfrm>
            <a:off x="10134404" y="1613651"/>
            <a:ext cx="91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/>
              <a:t>x</a:t>
            </a:r>
            <a:r>
              <a:rPr lang="en-US" altLang="zh-CN" sz="3600" dirty="0" smtClean="0"/>
              <a:t> 3</a:t>
            </a:r>
            <a:endParaRPr lang="zh-HK" altLang="en-US" sz="3600" dirty="0"/>
          </a:p>
        </p:txBody>
      </p:sp>
      <p:sp>
        <p:nvSpPr>
          <p:cNvPr id="12" name="矩形 11"/>
          <p:cNvSpPr/>
          <p:nvPr/>
        </p:nvSpPr>
        <p:spPr>
          <a:xfrm>
            <a:off x="3200622" y="1722783"/>
            <a:ext cx="249299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买</a:t>
            </a:r>
            <a:r>
              <a:rPr lang="zh-CN" altLang="en-US" sz="36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了</a:t>
            </a:r>
            <a:r>
              <a:rPr lang="zh-CN" altLang="en-US" sz="3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三件</a:t>
            </a:r>
            <a:r>
              <a:rPr lang="zh-CN" altLang="en-US" sz="36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了</a:t>
            </a:r>
            <a:endParaRPr lang="zh-HK" altLang="en-US" sz="3600" dirty="0"/>
          </a:p>
        </p:txBody>
      </p:sp>
      <p:sp>
        <p:nvSpPr>
          <p:cNvPr id="13" name="矩形 12"/>
          <p:cNvSpPr/>
          <p:nvPr/>
        </p:nvSpPr>
        <p:spPr>
          <a:xfrm>
            <a:off x="3071312" y="3455700"/>
            <a:ext cx="249299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吃</a:t>
            </a:r>
            <a:r>
              <a:rPr lang="zh-CN" altLang="en-US" sz="36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了</a:t>
            </a:r>
            <a:r>
              <a:rPr lang="zh-CN" altLang="en-US" sz="3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八个</a:t>
            </a:r>
            <a:r>
              <a:rPr lang="zh-CN" altLang="en-US" sz="36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了</a:t>
            </a:r>
            <a:endParaRPr lang="zh-HK" altLang="en-US" sz="3600" dirty="0"/>
          </a:p>
        </p:txBody>
      </p:sp>
      <p:sp>
        <p:nvSpPr>
          <p:cNvPr id="14" name="文字方塊 13"/>
          <p:cNvSpPr txBox="1"/>
          <p:nvPr/>
        </p:nvSpPr>
        <p:spPr>
          <a:xfrm>
            <a:off x="11277600" y="5069595"/>
            <a:ext cx="91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/>
              <a:t>x</a:t>
            </a:r>
            <a:r>
              <a:rPr lang="en-US" altLang="zh-CN" sz="3600" dirty="0" smtClean="0"/>
              <a:t> 2</a:t>
            </a:r>
            <a:endParaRPr lang="zh-HK" altLang="en-US" sz="3600" dirty="0"/>
          </a:p>
        </p:txBody>
      </p:sp>
      <p:sp>
        <p:nvSpPr>
          <p:cNvPr id="15" name="矩形 14"/>
          <p:cNvSpPr/>
          <p:nvPr/>
        </p:nvSpPr>
        <p:spPr>
          <a:xfrm>
            <a:off x="3523860" y="5112031"/>
            <a:ext cx="249299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看</a:t>
            </a:r>
            <a:r>
              <a:rPr lang="zh-CN" altLang="en-US" sz="36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了</a:t>
            </a:r>
            <a:r>
              <a:rPr lang="zh-CN" altLang="en-US" sz="3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两遍</a:t>
            </a:r>
            <a:r>
              <a:rPr lang="zh-CN" altLang="en-US" sz="36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了</a:t>
            </a:r>
            <a:endParaRPr lang="zh-HK" alt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10" grpId="0"/>
      <p:bldP spid="12" grpId="0"/>
      <p:bldP spid="13" grpId="0"/>
      <p:bldP spid="14" grpId="0"/>
      <p:bldP spid="1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28689" y="1836974"/>
            <a:ext cx="567815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HK" sz="3200" dirty="0"/>
              <a:t>1. </a:t>
            </a:r>
            <a:r>
              <a:rPr lang="zh-HK" altLang="en-US" sz="3200" dirty="0"/>
              <a:t>你学中文</a:t>
            </a:r>
            <a:r>
              <a:rPr lang="zh-HK" altLang="en-US" sz="3200" u="sng" dirty="0"/>
              <a:t>学</a:t>
            </a:r>
            <a:r>
              <a:rPr lang="zh-HK" altLang="en-US" sz="3200" b="1" u="sng" dirty="0" smtClean="0">
                <a:solidFill>
                  <a:srgbClr val="FF0000"/>
                </a:solidFill>
              </a:rPr>
              <a:t>了</a:t>
            </a:r>
            <a:r>
              <a:rPr lang="zh-HK" altLang="en-US" sz="3200" u="sng" dirty="0" smtClean="0"/>
              <a:t>多</a:t>
            </a:r>
            <a:r>
              <a:rPr lang="zh-HK" altLang="en-US" sz="3200" u="sng" dirty="0"/>
              <a:t>长时间</a:t>
            </a:r>
            <a:r>
              <a:rPr lang="zh-HK" altLang="en-US" sz="3200" b="1" u="sng" dirty="0">
                <a:solidFill>
                  <a:srgbClr val="FF0000"/>
                </a:solidFill>
              </a:rPr>
              <a:t>了</a:t>
            </a:r>
            <a:r>
              <a:rPr lang="zh-HK" altLang="en-US" sz="3200" dirty="0"/>
              <a:t>？ </a:t>
            </a:r>
          </a:p>
        </p:txBody>
      </p:sp>
      <p:sp>
        <p:nvSpPr>
          <p:cNvPr id="3" name="矩形 2"/>
          <p:cNvSpPr/>
          <p:nvPr/>
        </p:nvSpPr>
        <p:spPr>
          <a:xfrm>
            <a:off x="428689" y="4293900"/>
            <a:ext cx="703810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HK" sz="3200" dirty="0"/>
              <a:t>3</a:t>
            </a:r>
            <a:r>
              <a:rPr lang="en-US" altLang="zh-HK" sz="3200" dirty="0" smtClean="0"/>
              <a:t>. </a:t>
            </a:r>
            <a:r>
              <a:rPr lang="zh-HK" altLang="en-US" sz="3200" dirty="0"/>
              <a:t>你</a:t>
            </a:r>
            <a:r>
              <a:rPr lang="zh-HK" altLang="en-US" sz="3200" dirty="0" smtClean="0"/>
              <a:t>上</a:t>
            </a:r>
            <a:r>
              <a:rPr lang="zh-CN" altLang="en-US" sz="32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马萨里克大学</a:t>
            </a:r>
            <a:r>
              <a:rPr lang="zh-HK" altLang="en-US" sz="3200" u="sng" dirty="0" smtClean="0"/>
              <a:t>上</a:t>
            </a:r>
            <a:r>
              <a:rPr lang="zh-HK" altLang="en-US" sz="3200" b="1" u="sng" dirty="0" smtClean="0">
                <a:solidFill>
                  <a:srgbClr val="FF0000"/>
                </a:solidFill>
              </a:rPr>
              <a:t>了</a:t>
            </a:r>
            <a:r>
              <a:rPr lang="zh-HK" altLang="en-US" sz="3200" u="sng" dirty="0" smtClean="0"/>
              <a:t>多长</a:t>
            </a:r>
            <a:r>
              <a:rPr lang="zh-HK" altLang="en-US" sz="3200" u="sng" dirty="0"/>
              <a:t>时间</a:t>
            </a:r>
            <a:r>
              <a:rPr lang="zh-HK" altLang="en-US" sz="3200" b="1" u="sng" dirty="0">
                <a:solidFill>
                  <a:srgbClr val="FF0000"/>
                </a:solidFill>
              </a:rPr>
              <a:t>了</a:t>
            </a:r>
            <a:r>
              <a:rPr lang="zh-HK" altLang="en-US" sz="3200" dirty="0"/>
              <a:t>？ </a:t>
            </a:r>
          </a:p>
        </p:txBody>
      </p:sp>
      <p:sp>
        <p:nvSpPr>
          <p:cNvPr id="4" name="矩形 3"/>
          <p:cNvSpPr/>
          <p:nvPr/>
        </p:nvSpPr>
        <p:spPr>
          <a:xfrm>
            <a:off x="428689" y="5530161"/>
            <a:ext cx="738882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HK" sz="3200" dirty="0"/>
              <a:t>4</a:t>
            </a:r>
            <a:r>
              <a:rPr lang="en-US" altLang="zh-HK" sz="3200" dirty="0" smtClean="0"/>
              <a:t>. </a:t>
            </a:r>
            <a:r>
              <a:rPr lang="zh-HK" altLang="en-US" sz="3200" dirty="0"/>
              <a:t>你在你现在住的</a:t>
            </a:r>
            <a:r>
              <a:rPr lang="zh-HK" altLang="en-US" sz="3200" dirty="0" smtClean="0"/>
              <a:t>地方</a:t>
            </a:r>
            <a:r>
              <a:rPr lang="zh-HK" altLang="en-US" sz="3200" u="sng" dirty="0" smtClean="0"/>
              <a:t>住</a:t>
            </a:r>
            <a:r>
              <a:rPr lang="zh-HK" altLang="en-US" sz="3200" b="1" u="sng" dirty="0">
                <a:solidFill>
                  <a:srgbClr val="FF0000"/>
                </a:solidFill>
              </a:rPr>
              <a:t>了</a:t>
            </a:r>
            <a:r>
              <a:rPr lang="zh-HK" altLang="en-US" sz="3200" u="sng" dirty="0"/>
              <a:t>多长时间</a:t>
            </a:r>
            <a:r>
              <a:rPr lang="zh-HK" altLang="en-US" sz="3200" b="1" u="sng" dirty="0">
                <a:solidFill>
                  <a:srgbClr val="FF0000"/>
                </a:solidFill>
              </a:rPr>
              <a:t>了</a:t>
            </a:r>
            <a:r>
              <a:rPr lang="zh-HK" altLang="en-US" sz="3200" dirty="0"/>
              <a:t>？ </a:t>
            </a:r>
          </a:p>
        </p:txBody>
      </p:sp>
      <p:sp>
        <p:nvSpPr>
          <p:cNvPr id="5" name="矩形 4"/>
          <p:cNvSpPr/>
          <p:nvPr/>
        </p:nvSpPr>
        <p:spPr>
          <a:xfrm>
            <a:off x="286326" y="316453"/>
            <a:ext cx="875607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HK" sz="2400" dirty="0"/>
              <a:t>1. verb + </a:t>
            </a:r>
            <a:r>
              <a:rPr lang="zh-HK" altLang="en-US" sz="2400" b="1" dirty="0">
                <a:solidFill>
                  <a:srgbClr val="FF0000"/>
                </a:solidFill>
              </a:rPr>
              <a:t>了</a:t>
            </a:r>
            <a:r>
              <a:rPr lang="zh-HK" altLang="en-US" sz="2400" dirty="0"/>
              <a:t> </a:t>
            </a:r>
            <a:r>
              <a:rPr lang="en-US" altLang="zh-HK" sz="2400" dirty="0"/>
              <a:t>(le) + numeral + Measure Word + noun + </a:t>
            </a:r>
            <a:r>
              <a:rPr lang="zh-HK" altLang="en-US" sz="2400" b="1" dirty="0">
                <a:solidFill>
                  <a:srgbClr val="FF0000"/>
                </a:solidFill>
              </a:rPr>
              <a:t>了</a:t>
            </a:r>
            <a:r>
              <a:rPr lang="zh-HK" altLang="en-US" sz="2400" dirty="0"/>
              <a:t> </a:t>
            </a:r>
            <a:r>
              <a:rPr lang="en-US" altLang="zh-HK" sz="2400" dirty="0"/>
              <a:t>(le) </a:t>
            </a:r>
            <a:endParaRPr lang="zh-HK" altLang="en-US" sz="2400" dirty="0"/>
          </a:p>
        </p:txBody>
      </p:sp>
      <p:sp>
        <p:nvSpPr>
          <p:cNvPr id="6" name="文本框 4"/>
          <p:cNvSpPr txBox="1"/>
          <p:nvPr/>
        </p:nvSpPr>
        <p:spPr>
          <a:xfrm>
            <a:off x="6699942" y="791831"/>
            <a:ext cx="571373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4400" b="1" dirty="0">
                <a:latin typeface="+mj-ea"/>
                <a:ea typeface="+mj-ea"/>
              </a:rPr>
              <a:t>对话练习</a:t>
            </a:r>
            <a:r>
              <a:rPr lang="zh-CN" altLang="en-US" sz="4400" b="1" dirty="0">
                <a:latin typeface="+mj-ea"/>
                <a:ea typeface="+mj-ea"/>
                <a:sym typeface="+mn-ea"/>
              </a:rPr>
              <a:t> </a:t>
            </a:r>
            <a:r>
              <a:rPr lang="en-US" altLang="zh-CN" sz="3200" b="1" dirty="0" smtClean="0">
                <a:latin typeface="+mj-ea"/>
                <a:ea typeface="+mj-ea"/>
                <a:sym typeface="+mn-ea"/>
              </a:rPr>
              <a:t>– </a:t>
            </a:r>
            <a:r>
              <a:rPr lang="en-US" altLang="zh-CN" sz="3200" b="1" i="1" dirty="0" err="1">
                <a:latin typeface="Calibri" panose="020F0502020204030204" charset="0"/>
                <a:ea typeface="+mj-ea"/>
                <a:sym typeface="+mn-ea"/>
              </a:rPr>
              <a:t>Pairwork</a:t>
            </a:r>
            <a:r>
              <a:rPr lang="en-US" altLang="zh-CN" sz="3200" b="1" i="1" dirty="0">
                <a:latin typeface="Calibri" panose="020F0502020204030204" charset="0"/>
                <a:ea typeface="+mj-ea"/>
                <a:sym typeface="+mn-ea"/>
              </a:rPr>
              <a:t> </a:t>
            </a:r>
            <a:r>
              <a:rPr lang="zh-CN" altLang="zh-CN" sz="3200" b="1" i="1" dirty="0">
                <a:latin typeface="Calibri" panose="020F0502020204030204" charset="0"/>
                <a:ea typeface="+mj-ea"/>
                <a:sym typeface="+mn-ea"/>
              </a:rPr>
              <a:t>1</a:t>
            </a:r>
            <a:endParaRPr lang="en-US" altLang="zh-CN" sz="4400" b="1" dirty="0">
              <a:latin typeface="+mj-ea"/>
              <a:ea typeface="+mj-ea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461001" y="3055795"/>
            <a:ext cx="649889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HK" sz="3200" dirty="0"/>
              <a:t>2</a:t>
            </a:r>
            <a:r>
              <a:rPr lang="en-US" altLang="zh-HK" sz="3200" dirty="0" smtClean="0"/>
              <a:t>. </a:t>
            </a:r>
            <a:r>
              <a:rPr lang="zh-HK" altLang="en-US" sz="3200" dirty="0" smtClean="0"/>
              <a:t>你</a:t>
            </a:r>
            <a:r>
              <a:rPr lang="zh-CN" altLang="en-US" sz="32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看这部电影看</a:t>
            </a:r>
            <a:r>
              <a:rPr lang="zh-HK" altLang="en-US" sz="3200" b="1" u="sng" dirty="0" smtClean="0">
                <a:solidFill>
                  <a:srgbClr val="FF0000"/>
                </a:solidFill>
              </a:rPr>
              <a:t>了</a:t>
            </a:r>
            <a:r>
              <a:rPr lang="zh-HK" altLang="en-US" sz="3200" u="sng" dirty="0" smtClean="0"/>
              <a:t>多</a:t>
            </a:r>
            <a:r>
              <a:rPr lang="zh-HK" altLang="en-US" sz="3200" u="sng" dirty="0"/>
              <a:t>长时间</a:t>
            </a:r>
            <a:r>
              <a:rPr lang="zh-HK" altLang="en-US" sz="3200" b="1" u="sng" dirty="0">
                <a:solidFill>
                  <a:srgbClr val="FF0000"/>
                </a:solidFill>
              </a:rPr>
              <a:t>了</a:t>
            </a:r>
            <a:r>
              <a:rPr lang="zh-HK" altLang="en-US" sz="3200" dirty="0"/>
              <a:t>？ </a:t>
            </a: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9160" y="1616154"/>
            <a:ext cx="2379229" cy="1583269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14136" y="2000953"/>
            <a:ext cx="1998532" cy="2694458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0615" y="3491810"/>
            <a:ext cx="2406519" cy="1807286"/>
          </a:xfrm>
          <a:prstGeom prst="rect">
            <a:avLst/>
          </a:prstGeom>
        </p:spPr>
      </p:pic>
      <p:cxnSp>
        <p:nvCxnSpPr>
          <p:cNvPr id="13" name="直線單箭頭接點 12"/>
          <p:cNvCxnSpPr/>
          <p:nvPr/>
        </p:nvCxnSpPr>
        <p:spPr>
          <a:xfrm>
            <a:off x="6699942" y="3348182"/>
            <a:ext cx="3355349" cy="0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6" name="圖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0786" y="5136184"/>
            <a:ext cx="2857500" cy="1600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238990" y="2856407"/>
            <a:ext cx="384752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HK" sz="4800" dirty="0"/>
              <a:t>2. </a:t>
            </a:r>
            <a:r>
              <a:rPr lang="zh-HK" altLang="en-US" sz="4800" dirty="0"/>
              <a:t>连</a:t>
            </a:r>
            <a:r>
              <a:rPr lang="en-US" altLang="zh-HK" sz="4800" dirty="0"/>
              <a:t>…</a:t>
            </a:r>
            <a:r>
              <a:rPr lang="zh-HK" altLang="en-US" sz="4800" dirty="0" smtClean="0"/>
              <a:t>都 </a:t>
            </a:r>
            <a:r>
              <a:rPr lang="en-US" altLang="zh-HK" sz="4800" dirty="0" smtClean="0"/>
              <a:t>/ </a:t>
            </a:r>
            <a:r>
              <a:rPr lang="zh-HK" altLang="en-US" sz="4800" dirty="0" smtClean="0"/>
              <a:t>也</a:t>
            </a:r>
            <a:endParaRPr lang="zh-HK" altLang="en-US" sz="4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76127" y="427243"/>
            <a:ext cx="231826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HK" sz="2800" dirty="0"/>
              <a:t>2. </a:t>
            </a:r>
            <a:r>
              <a:rPr lang="zh-HK" altLang="en-US" sz="2800" dirty="0"/>
              <a:t>连</a:t>
            </a:r>
            <a:r>
              <a:rPr lang="en-US" altLang="zh-HK" sz="2800" dirty="0"/>
              <a:t>…</a:t>
            </a:r>
            <a:r>
              <a:rPr lang="zh-HK" altLang="en-US" sz="2800" dirty="0"/>
              <a:t>都 </a:t>
            </a:r>
            <a:r>
              <a:rPr lang="en-US" altLang="zh-HK" sz="2800" dirty="0"/>
              <a:t>/ </a:t>
            </a:r>
            <a:r>
              <a:rPr lang="zh-HK" altLang="en-US" sz="2800" dirty="0"/>
              <a:t>也</a:t>
            </a:r>
          </a:p>
        </p:txBody>
      </p:sp>
      <p:sp>
        <p:nvSpPr>
          <p:cNvPr id="3" name="矩形 2"/>
          <p:cNvSpPr/>
          <p:nvPr/>
        </p:nvSpPr>
        <p:spPr>
          <a:xfrm>
            <a:off x="766617" y="986526"/>
            <a:ext cx="1040938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HK" altLang="en-US" sz="2000" dirty="0" smtClean="0"/>
              <a:t>连</a:t>
            </a:r>
            <a:r>
              <a:rPr lang="en-US" altLang="zh-HK" sz="2000" dirty="0" smtClean="0"/>
              <a:t>(</a:t>
            </a:r>
            <a:r>
              <a:rPr lang="en-US" altLang="zh-HK" sz="2000" dirty="0" err="1" smtClean="0"/>
              <a:t>lián</a:t>
            </a:r>
            <a:r>
              <a:rPr lang="en-US" altLang="zh-HK" sz="2000" dirty="0" smtClean="0"/>
              <a:t>) is </a:t>
            </a:r>
            <a:r>
              <a:rPr lang="en-US" altLang="zh-HK" sz="2000" dirty="0" smtClean="0">
                <a:solidFill>
                  <a:srgbClr val="FF0000"/>
                </a:solidFill>
              </a:rPr>
              <a:t>an intensifier </a:t>
            </a:r>
            <a:r>
              <a:rPr lang="en-US" altLang="zh-HK" sz="2000" dirty="0" smtClean="0"/>
              <a:t>which is always used in </a:t>
            </a:r>
            <a:r>
              <a:rPr lang="en-US" altLang="zh-HK" sz="2000" dirty="0" smtClean="0">
                <a:solidFill>
                  <a:srgbClr val="FF0000"/>
                </a:solidFill>
              </a:rPr>
              <a:t>conjunction with </a:t>
            </a:r>
            <a:r>
              <a:rPr lang="zh-HK" altLang="en-US" sz="2000" b="1" dirty="0" smtClean="0">
                <a:solidFill>
                  <a:srgbClr val="00B050"/>
                </a:solidFill>
              </a:rPr>
              <a:t>都</a:t>
            </a:r>
            <a:r>
              <a:rPr lang="en-US" altLang="zh-HK" sz="2000" dirty="0">
                <a:solidFill>
                  <a:srgbClr val="FF0000"/>
                </a:solidFill>
              </a:rPr>
              <a:t>/</a:t>
            </a:r>
            <a:r>
              <a:rPr lang="zh-HK" altLang="en-US" sz="2000" b="1" dirty="0" smtClean="0">
                <a:solidFill>
                  <a:srgbClr val="00B0F0"/>
                </a:solidFill>
              </a:rPr>
              <a:t>也</a:t>
            </a:r>
            <a:r>
              <a:rPr lang="en-US" altLang="zh-HK" sz="2000" dirty="0" smtClean="0"/>
              <a:t>. </a:t>
            </a:r>
            <a:endParaRPr lang="zh-HK" altLang="en-US" sz="2000" dirty="0"/>
          </a:p>
        </p:txBody>
      </p:sp>
      <p:sp>
        <p:nvSpPr>
          <p:cNvPr id="4" name="矩形 3"/>
          <p:cNvSpPr/>
          <p:nvPr/>
        </p:nvSpPr>
        <p:spPr>
          <a:xfrm>
            <a:off x="766617" y="1914298"/>
            <a:ext cx="722505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李老师很</a:t>
            </a:r>
            <a:r>
              <a:rPr lang="zh-CN" altLang="en-US" sz="3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聪明，</a:t>
            </a:r>
            <a:r>
              <a:rPr lang="zh-CN" altLang="en-US" sz="36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连</a:t>
            </a:r>
            <a:r>
              <a:rPr lang="zh-CN" altLang="en-US" sz="3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日本话</a:t>
            </a:r>
            <a:r>
              <a:rPr lang="zh-CN" altLang="en-US" sz="3600" b="1" dirty="0">
                <a:solidFill>
                  <a:srgbClr val="00B05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都</a:t>
            </a:r>
            <a:r>
              <a:rPr lang="zh-CN" altLang="en-US" sz="3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会说。 </a:t>
            </a:r>
            <a:endParaRPr lang="zh-HK" altLang="en-US" sz="36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766617" y="2874149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CN" altLang="en-US" sz="36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我</a:t>
            </a:r>
            <a:r>
              <a:rPr lang="zh-CN" altLang="en-US" sz="3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弟弟学中文学了一年了，可是</a:t>
            </a:r>
            <a:r>
              <a:rPr lang="zh-CN" altLang="en-US" sz="36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连</a:t>
            </a:r>
            <a:r>
              <a:rPr lang="zh-CN" altLang="en-US" sz="3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“</a:t>
            </a:r>
            <a:r>
              <a:rPr lang="zh-CN" altLang="en-US" sz="36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天”字</a:t>
            </a:r>
            <a:r>
              <a:rPr lang="zh-CN" altLang="en-US" sz="3600" b="1" dirty="0">
                <a:solidFill>
                  <a:srgbClr val="00B05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都</a:t>
            </a:r>
            <a:r>
              <a:rPr lang="zh-CN" altLang="en-US" sz="36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不会</a:t>
            </a:r>
            <a:r>
              <a:rPr lang="zh-CN" altLang="en-US" sz="3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写。</a:t>
            </a:r>
            <a:r>
              <a:rPr lang="zh-CN" altLang="en-US" dirty="0"/>
              <a:t> </a:t>
            </a:r>
            <a:endParaRPr lang="zh-HK" altLang="en-US" dirty="0"/>
          </a:p>
        </p:txBody>
      </p:sp>
      <p:sp>
        <p:nvSpPr>
          <p:cNvPr id="7" name="矩形 6"/>
          <p:cNvSpPr/>
          <p:nvPr/>
        </p:nvSpPr>
        <p:spPr>
          <a:xfrm>
            <a:off x="3990901" y="5637974"/>
            <a:ext cx="53270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安琪怎</a:t>
            </a:r>
            <a:r>
              <a:rPr lang="zh-CN" altLang="en-US" sz="3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么</a:t>
            </a:r>
            <a:r>
              <a:rPr lang="zh-CN" altLang="en-US" sz="36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连</a:t>
            </a:r>
            <a:r>
              <a:rPr lang="zh-CN" altLang="en-US" sz="3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药</a:t>
            </a:r>
            <a:r>
              <a:rPr lang="zh-CN" altLang="en-US" sz="3600" b="1" dirty="0">
                <a:solidFill>
                  <a:srgbClr val="00B05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都</a:t>
            </a:r>
            <a:r>
              <a:rPr lang="zh-CN" altLang="en-US" sz="3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忘了吃？</a:t>
            </a:r>
            <a:r>
              <a:rPr lang="zh-CN" altLang="en-US" dirty="0"/>
              <a:t> </a:t>
            </a:r>
            <a:endParaRPr lang="zh-HK" altLang="en-US" dirty="0"/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2709" y="1386636"/>
            <a:ext cx="3016417" cy="2287732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2801" y="4074478"/>
            <a:ext cx="1924050" cy="2371725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0025" y="2735877"/>
            <a:ext cx="2847975" cy="1609725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99796" y="3222476"/>
            <a:ext cx="670677" cy="67067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矩形 4"/>
          <p:cNvSpPr/>
          <p:nvPr/>
        </p:nvSpPr>
        <p:spPr>
          <a:xfrm>
            <a:off x="692726" y="4654479"/>
            <a:ext cx="8625274" cy="707886"/>
          </a:xfrm>
          <a:prstGeom prst="rect">
            <a:avLst/>
          </a:prstGeom>
          <a:solidFill>
            <a:srgbClr val="B4F8FA"/>
          </a:solidFill>
        </p:spPr>
        <p:txBody>
          <a:bodyPr wrap="square">
            <a:spAutoFit/>
          </a:bodyPr>
          <a:lstStyle/>
          <a:p>
            <a:r>
              <a:rPr lang="en-US" altLang="zh-HK" sz="2000" dirty="0" smtClean="0"/>
              <a:t>What follows </a:t>
            </a:r>
            <a:r>
              <a:rPr lang="zh-HK" altLang="en-US" sz="2000" dirty="0" smtClean="0"/>
              <a:t>连</a:t>
            </a:r>
            <a:r>
              <a:rPr lang="en-US" altLang="zh-HK" sz="2000" dirty="0" smtClean="0"/>
              <a:t>(</a:t>
            </a:r>
            <a:r>
              <a:rPr lang="en-US" altLang="zh-HK" sz="2000" dirty="0" err="1" smtClean="0"/>
              <a:t>lián</a:t>
            </a:r>
            <a:r>
              <a:rPr lang="en-US" altLang="zh-HK" sz="2000" dirty="0" smtClean="0"/>
              <a:t>) usually </a:t>
            </a:r>
            <a:r>
              <a:rPr lang="en-US" altLang="zh-HK" sz="2000" b="1" dirty="0" smtClean="0">
                <a:solidFill>
                  <a:srgbClr val="FF0000"/>
                </a:solidFill>
              </a:rPr>
              <a:t>represents an</a:t>
            </a:r>
            <a:r>
              <a:rPr lang="en-US" altLang="zh-HK" sz="2000" dirty="0" smtClean="0">
                <a:solidFill>
                  <a:srgbClr val="FF0000"/>
                </a:solidFill>
              </a:rPr>
              <a:t> </a:t>
            </a:r>
            <a:r>
              <a:rPr lang="en-US" altLang="zh-HK" sz="2000" b="1" dirty="0" smtClean="0">
                <a:solidFill>
                  <a:srgbClr val="FF0000"/>
                </a:solidFill>
              </a:rPr>
              <a:t>extreme case</a:t>
            </a:r>
            <a:r>
              <a:rPr lang="en-US" altLang="zh-HK" sz="2000" dirty="0" smtClean="0"/>
              <a:t>: </a:t>
            </a:r>
          </a:p>
          <a:p>
            <a:r>
              <a:rPr lang="en-US" altLang="zh-HK" sz="2000" dirty="0" smtClean="0"/>
              <a:t>the biggest or smallest, the best or worst, the most difficult or easiest, etc</a:t>
            </a:r>
            <a:r>
              <a:rPr lang="en-US" altLang="zh-HK" sz="2000" dirty="0"/>
              <a:t>.</a:t>
            </a:r>
            <a:endParaRPr lang="zh-HK" altLang="en-US" dirty="0"/>
          </a:p>
        </p:txBody>
      </p:sp>
      <p:sp>
        <p:nvSpPr>
          <p:cNvPr id="12" name="文字方塊 11"/>
          <p:cNvSpPr txBox="1"/>
          <p:nvPr/>
        </p:nvSpPr>
        <p:spPr>
          <a:xfrm>
            <a:off x="4379144" y="1533521"/>
            <a:ext cx="1985818" cy="400110"/>
          </a:xfrm>
          <a:prstGeom prst="rect">
            <a:avLst/>
          </a:prstGeom>
          <a:solidFill>
            <a:srgbClr val="FBC297"/>
          </a:solidFill>
        </p:spPr>
        <p:txBody>
          <a:bodyPr wrap="square" rtlCol="0">
            <a:spAutoFit/>
          </a:bodyPr>
          <a:lstStyle/>
          <a:p>
            <a:r>
              <a:rPr lang="en-US" altLang="zh-HK" sz="2000" dirty="0" smtClean="0"/>
              <a:t>Difficult to learn</a:t>
            </a:r>
            <a:endParaRPr lang="zh-HK" altLang="en-US" sz="2000" dirty="0"/>
          </a:p>
        </p:txBody>
      </p:sp>
      <p:sp>
        <p:nvSpPr>
          <p:cNvPr id="13" name="文字方塊 12"/>
          <p:cNvSpPr txBox="1"/>
          <p:nvPr/>
        </p:nvSpPr>
        <p:spPr>
          <a:xfrm>
            <a:off x="2185508" y="4061844"/>
            <a:ext cx="1610637" cy="400110"/>
          </a:xfrm>
          <a:prstGeom prst="rect">
            <a:avLst/>
          </a:prstGeom>
          <a:solidFill>
            <a:srgbClr val="FBC297"/>
          </a:solidFill>
        </p:spPr>
        <p:txBody>
          <a:bodyPr wrap="square" rtlCol="0">
            <a:spAutoFit/>
          </a:bodyPr>
          <a:lstStyle/>
          <a:p>
            <a:r>
              <a:rPr lang="en-US" altLang="zh-HK" sz="2000" dirty="0" smtClean="0"/>
              <a:t>easy to write</a:t>
            </a:r>
            <a:endParaRPr lang="zh-HK" alt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5" grpId="0" bldLvl="0" animBg="1"/>
      <p:bldP spid="12" grpId="0" bldLvl="0" animBg="1"/>
      <p:bldP spid="13" grpId="0" bldLvl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5119" y="2944127"/>
            <a:ext cx="2143125" cy="2143125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766617" y="3572452"/>
            <a:ext cx="7851140" cy="6451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昨天</a:t>
            </a:r>
            <a:r>
              <a:rPr lang="zh-CN" altLang="en-US" sz="3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学的生</a:t>
            </a:r>
            <a:r>
              <a:rPr lang="zh-CN" altLang="en-US" sz="36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词</a:t>
            </a:r>
            <a:r>
              <a:rPr lang="en-US" altLang="zh-CN" sz="36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Mia</a:t>
            </a:r>
            <a:r>
              <a:rPr lang="zh-CN" altLang="en-US" sz="3600" b="1" dirty="0" smtClean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连</a:t>
            </a:r>
            <a:r>
              <a:rPr lang="zh-CN" altLang="en-US" sz="3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一个</a:t>
            </a:r>
            <a:r>
              <a:rPr lang="zh-CN" altLang="en-US" sz="3600" b="1" dirty="0">
                <a:solidFill>
                  <a:srgbClr val="00B0F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也</a:t>
            </a:r>
            <a:r>
              <a:rPr lang="zh-CN" altLang="en-US" sz="3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不记得了。</a:t>
            </a:r>
            <a:endParaRPr lang="zh-HK" altLang="en-US" sz="36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376127" y="427243"/>
            <a:ext cx="231826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HK" sz="2800" dirty="0"/>
              <a:t>2. </a:t>
            </a:r>
            <a:r>
              <a:rPr lang="zh-HK" altLang="en-US" sz="2800" dirty="0"/>
              <a:t>连</a:t>
            </a:r>
            <a:r>
              <a:rPr lang="en-US" altLang="zh-HK" sz="2800" dirty="0"/>
              <a:t>…</a:t>
            </a:r>
            <a:r>
              <a:rPr lang="zh-HK" altLang="en-US" sz="2800" dirty="0"/>
              <a:t>都 </a:t>
            </a:r>
            <a:r>
              <a:rPr lang="en-US" altLang="zh-HK" sz="2800" dirty="0"/>
              <a:t>/ </a:t>
            </a:r>
            <a:r>
              <a:rPr lang="zh-HK" altLang="en-US" sz="2800" dirty="0"/>
              <a:t>也</a:t>
            </a:r>
          </a:p>
        </p:txBody>
      </p:sp>
      <p:sp>
        <p:nvSpPr>
          <p:cNvPr id="5" name="矩形 4"/>
          <p:cNvSpPr/>
          <p:nvPr/>
        </p:nvSpPr>
        <p:spPr>
          <a:xfrm>
            <a:off x="766617" y="986526"/>
            <a:ext cx="1040938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HK" altLang="en-US" sz="2000" dirty="0" smtClean="0"/>
              <a:t>连</a:t>
            </a:r>
            <a:r>
              <a:rPr lang="en-US" altLang="zh-HK" sz="2000" dirty="0" smtClean="0"/>
              <a:t>(</a:t>
            </a:r>
            <a:r>
              <a:rPr lang="en-US" altLang="zh-HK" sz="2000" dirty="0" err="1" smtClean="0"/>
              <a:t>lián</a:t>
            </a:r>
            <a:r>
              <a:rPr lang="en-US" altLang="zh-HK" sz="2000" dirty="0" smtClean="0"/>
              <a:t>) is </a:t>
            </a:r>
            <a:r>
              <a:rPr lang="en-US" altLang="zh-HK" sz="2000" dirty="0" smtClean="0">
                <a:solidFill>
                  <a:srgbClr val="FF0000"/>
                </a:solidFill>
              </a:rPr>
              <a:t>an intensifier </a:t>
            </a:r>
            <a:r>
              <a:rPr lang="en-US" altLang="zh-HK" sz="2000" dirty="0" smtClean="0"/>
              <a:t>which is always used in </a:t>
            </a:r>
            <a:r>
              <a:rPr lang="en-US" altLang="zh-HK" sz="2000" dirty="0" smtClean="0">
                <a:solidFill>
                  <a:srgbClr val="FF0000"/>
                </a:solidFill>
              </a:rPr>
              <a:t>conjunction with </a:t>
            </a:r>
            <a:r>
              <a:rPr lang="zh-HK" altLang="en-US" sz="2000" b="1" dirty="0" smtClean="0">
                <a:solidFill>
                  <a:srgbClr val="00B050"/>
                </a:solidFill>
              </a:rPr>
              <a:t>都</a:t>
            </a:r>
            <a:r>
              <a:rPr lang="en-US" altLang="zh-HK" sz="2000" dirty="0" smtClean="0">
                <a:solidFill>
                  <a:srgbClr val="FF0000"/>
                </a:solidFill>
              </a:rPr>
              <a:t>/</a:t>
            </a:r>
            <a:r>
              <a:rPr lang="zh-HK" altLang="en-US" sz="2000" b="1" dirty="0" smtClean="0">
                <a:solidFill>
                  <a:srgbClr val="00B0F0"/>
                </a:solidFill>
              </a:rPr>
              <a:t>也</a:t>
            </a:r>
            <a:r>
              <a:rPr lang="en-US" altLang="zh-HK" sz="2000" dirty="0" smtClean="0"/>
              <a:t>. </a:t>
            </a:r>
            <a:endParaRPr lang="zh-HK" altLang="en-US" sz="2000" dirty="0"/>
          </a:p>
        </p:txBody>
      </p:sp>
      <p:sp>
        <p:nvSpPr>
          <p:cNvPr id="7" name="文字方塊 6"/>
          <p:cNvSpPr txBox="1"/>
          <p:nvPr/>
        </p:nvSpPr>
        <p:spPr>
          <a:xfrm>
            <a:off x="766617" y="1973029"/>
            <a:ext cx="73429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可乐很好喝，</a:t>
            </a:r>
            <a:r>
              <a:rPr lang="zh-CN" altLang="en-US" sz="3600" b="1" dirty="0" smtClean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连</a:t>
            </a:r>
            <a:r>
              <a:rPr lang="zh-CN" altLang="en-US" sz="36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小猫</a:t>
            </a:r>
            <a:r>
              <a:rPr lang="zh-CN" altLang="en-US" sz="3600" b="1" dirty="0" smtClean="0">
                <a:solidFill>
                  <a:srgbClr val="00B0F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也</a:t>
            </a:r>
            <a:r>
              <a:rPr lang="zh-CN" altLang="en-US" sz="36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想喝</a:t>
            </a:r>
            <a:r>
              <a:rPr lang="zh-CN" altLang="en-US" dirty="0" smtClean="0"/>
              <a:t>。</a:t>
            </a:r>
            <a:endParaRPr lang="zh-HK" altLang="en-US" dirty="0"/>
          </a:p>
        </p:txBody>
      </p:sp>
      <p:sp>
        <p:nvSpPr>
          <p:cNvPr id="8" name="文字方塊 7"/>
          <p:cNvSpPr txBox="1"/>
          <p:nvPr/>
        </p:nvSpPr>
        <p:spPr>
          <a:xfrm>
            <a:off x="766617" y="5283200"/>
            <a:ext cx="7315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你今天上课为什么</a:t>
            </a:r>
            <a:r>
              <a:rPr lang="zh-CN" altLang="en-US" sz="3600" b="1" dirty="0" smtClean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连</a:t>
            </a:r>
            <a:r>
              <a:rPr lang="zh-CN" altLang="en-US" sz="36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课本</a:t>
            </a:r>
            <a:r>
              <a:rPr lang="zh-CN" altLang="en-US" sz="3600" b="1" dirty="0" smtClean="0">
                <a:solidFill>
                  <a:srgbClr val="00B0F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也</a:t>
            </a:r>
            <a:r>
              <a:rPr lang="zh-CN" altLang="en-US" sz="36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没有带？</a:t>
            </a:r>
            <a:endParaRPr lang="zh-HK" altLang="en-US" sz="36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2811" y="1474350"/>
            <a:ext cx="2524616" cy="1680017"/>
          </a:xfrm>
          <a:prstGeom prst="rect">
            <a:avLst/>
          </a:prstGeom>
        </p:spPr>
      </p:pic>
      <p:sp>
        <p:nvSpPr>
          <p:cNvPr id="12" name="橢圓形圖說文字 11"/>
          <p:cNvSpPr/>
          <p:nvPr/>
        </p:nvSpPr>
        <p:spPr>
          <a:xfrm>
            <a:off x="10233891" y="3154367"/>
            <a:ext cx="1570182" cy="1228436"/>
          </a:xfrm>
          <a:prstGeom prst="wedgeEllipseCallout">
            <a:avLst>
              <a:gd name="adj1" fmla="val -71421"/>
              <a:gd name="adj2" fmla="val 30169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生词</a:t>
            </a:r>
            <a:endParaRPr lang="en-US" altLang="zh-CN" sz="240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zh-CN" altLang="en-US" sz="2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怎么读？</a:t>
            </a:r>
            <a:endParaRPr lang="zh-HK" altLang="en-US" sz="2400" dirty="0"/>
          </a:p>
        </p:txBody>
      </p:sp>
      <p:pic>
        <p:nvPicPr>
          <p:cNvPr id="13" name="圖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87405" y="4820026"/>
            <a:ext cx="3053147" cy="1896165"/>
          </a:xfrm>
          <a:prstGeom prst="rect">
            <a:avLst/>
          </a:prstGeom>
        </p:spPr>
      </p:pic>
      <p:sp>
        <p:nvSpPr>
          <p:cNvPr id="15" name="圓角矩形圖說文字 14"/>
          <p:cNvSpPr/>
          <p:nvPr/>
        </p:nvSpPr>
        <p:spPr>
          <a:xfrm>
            <a:off x="8450076" y="5523345"/>
            <a:ext cx="1783815" cy="489528"/>
          </a:xfrm>
          <a:prstGeom prst="wedgeRoundRectCallout">
            <a:avLst>
              <a:gd name="adj1" fmla="val 60460"/>
              <a:gd name="adj2" fmla="val 9080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dirty="0"/>
              <a:t>你没有带课本？</a:t>
            </a:r>
            <a:endParaRPr lang="zh-HK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  <p:bldP spid="12" grpId="0" animBg="1"/>
      <p:bldP spid="1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812800" y="1687550"/>
            <a:ext cx="9642764" cy="101566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HK" sz="2400" dirty="0" smtClean="0"/>
              <a:t>He </a:t>
            </a:r>
            <a:r>
              <a:rPr lang="en-US" altLang="zh-HK" sz="2400" dirty="0"/>
              <a:t>even forgot to bring a pen with him when he had to take a test. </a:t>
            </a:r>
            <a:endParaRPr lang="en-US" altLang="zh-HK" sz="2400" dirty="0" smtClean="0"/>
          </a:p>
          <a:p>
            <a:r>
              <a:rPr lang="en-US" altLang="zh-HK" sz="3600" dirty="0" smtClean="0">
                <a:sym typeface="Wingdings" panose="05000000000000000000" pitchFamily="2" charset="2"/>
              </a:rPr>
              <a:t></a:t>
            </a:r>
            <a:r>
              <a:rPr lang="zh-HK" altLang="en-US" sz="3600" dirty="0" smtClean="0"/>
              <a:t>考</a:t>
            </a:r>
            <a:r>
              <a:rPr lang="zh-HK" altLang="en-US" sz="3600" dirty="0"/>
              <a:t>试的时候</a:t>
            </a:r>
            <a:r>
              <a:rPr lang="zh-HK" altLang="en-US" sz="3600" dirty="0" smtClean="0"/>
              <a:t>，他</a:t>
            </a:r>
            <a:r>
              <a:rPr lang="zh-HK" altLang="en-US" sz="3600" b="1" dirty="0">
                <a:solidFill>
                  <a:srgbClr val="FF0000"/>
                </a:solidFill>
              </a:rPr>
              <a:t>连</a:t>
            </a:r>
            <a:r>
              <a:rPr lang="zh-HK" altLang="en-US" sz="3600" dirty="0"/>
              <a:t>笔</a:t>
            </a:r>
            <a:r>
              <a:rPr lang="zh-HK" altLang="en-US" sz="3600" b="1" dirty="0">
                <a:solidFill>
                  <a:srgbClr val="00B050"/>
                </a:solidFill>
              </a:rPr>
              <a:t>都</a:t>
            </a:r>
            <a:r>
              <a:rPr lang="en-US" altLang="zh-HK" sz="3600" dirty="0"/>
              <a:t>/</a:t>
            </a:r>
            <a:r>
              <a:rPr lang="zh-HK" altLang="en-US" sz="3600" b="1" dirty="0">
                <a:solidFill>
                  <a:srgbClr val="00B0F0"/>
                </a:solidFill>
              </a:rPr>
              <a:t>也</a:t>
            </a:r>
            <a:r>
              <a:rPr lang="zh-HK" altLang="en-US" sz="3600" dirty="0"/>
              <a:t>忘了带了</a:t>
            </a:r>
            <a:r>
              <a:rPr lang="zh-HK" altLang="en-US" sz="3600" dirty="0" smtClean="0"/>
              <a:t>。</a:t>
            </a:r>
            <a:endParaRPr lang="zh-HK" altLang="en-US" sz="3600" dirty="0"/>
          </a:p>
        </p:txBody>
      </p:sp>
      <p:sp>
        <p:nvSpPr>
          <p:cNvPr id="3" name="矩形 2"/>
          <p:cNvSpPr/>
          <p:nvPr/>
        </p:nvSpPr>
        <p:spPr>
          <a:xfrm>
            <a:off x="376127" y="427243"/>
            <a:ext cx="231826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HK" sz="2800" dirty="0"/>
              <a:t>2. </a:t>
            </a:r>
            <a:r>
              <a:rPr lang="zh-HK" altLang="en-US" sz="2800" dirty="0"/>
              <a:t>连</a:t>
            </a:r>
            <a:r>
              <a:rPr lang="en-US" altLang="zh-HK" sz="2800" dirty="0"/>
              <a:t>…</a:t>
            </a:r>
            <a:r>
              <a:rPr lang="zh-HK" altLang="en-US" sz="2800" dirty="0"/>
              <a:t>都 </a:t>
            </a:r>
            <a:r>
              <a:rPr lang="en-US" altLang="zh-HK" sz="2800" dirty="0"/>
              <a:t>/ </a:t>
            </a:r>
            <a:r>
              <a:rPr lang="zh-HK" altLang="en-US" sz="2800" dirty="0"/>
              <a:t>也</a:t>
            </a:r>
          </a:p>
        </p:txBody>
      </p:sp>
      <p:sp>
        <p:nvSpPr>
          <p:cNvPr id="4" name="文字方塊 3"/>
          <p:cNvSpPr txBox="1"/>
          <p:nvPr/>
        </p:nvSpPr>
        <p:spPr>
          <a:xfrm>
            <a:off x="812800" y="1142035"/>
            <a:ext cx="17153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 smtClean="0"/>
              <a:t>例子：</a:t>
            </a:r>
            <a:endParaRPr lang="zh-HK" altLang="en-US" sz="2800" dirty="0"/>
          </a:p>
        </p:txBody>
      </p:sp>
      <p:sp>
        <p:nvSpPr>
          <p:cNvPr id="5" name="矩形 4"/>
          <p:cNvSpPr/>
          <p:nvPr/>
        </p:nvSpPr>
        <p:spPr>
          <a:xfrm>
            <a:off x="812800" y="3370931"/>
            <a:ext cx="66901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HK" sz="2800" dirty="0"/>
              <a:t>1. He even forgot his girlfriend’s birthday.</a:t>
            </a:r>
            <a:endParaRPr lang="zh-HK" altLang="en-US" sz="2800" dirty="0"/>
          </a:p>
        </p:txBody>
      </p:sp>
      <p:sp>
        <p:nvSpPr>
          <p:cNvPr id="6" name="文字方塊 5"/>
          <p:cNvSpPr txBox="1"/>
          <p:nvPr/>
        </p:nvSpPr>
        <p:spPr>
          <a:xfrm>
            <a:off x="1265380" y="3894151"/>
            <a:ext cx="67240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 smtClean="0">
                <a:latin typeface="Microsoft JhengHei" panose="020B0604030504040204" pitchFamily="34" charset="-120"/>
                <a:ea typeface="Microsoft JhengHei" panose="020B0604030504040204" pitchFamily="34" charset="-120"/>
                <a:sym typeface="Wingdings" panose="05000000000000000000" pitchFamily="2" charset="2"/>
              </a:rPr>
              <a:t></a:t>
            </a:r>
            <a:r>
              <a:rPr lang="zh-CN" altLang="en-US" sz="36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他</a:t>
            </a:r>
            <a:r>
              <a:rPr lang="zh-CN" altLang="en-US" sz="3600" b="1" dirty="0" smtClean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连</a:t>
            </a:r>
            <a:r>
              <a:rPr lang="zh-CN" altLang="en-US" sz="36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女朋友的生日</a:t>
            </a:r>
            <a:r>
              <a:rPr lang="zh-CN" altLang="en-US" sz="3600" b="1" dirty="0" smtClean="0">
                <a:solidFill>
                  <a:srgbClr val="00B05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都</a:t>
            </a:r>
            <a:r>
              <a:rPr lang="en-US" altLang="zh-HK" sz="3600" dirty="0">
                <a:solidFill>
                  <a:srgbClr val="000000"/>
                </a:solidFill>
              </a:rPr>
              <a:t>/</a:t>
            </a:r>
            <a:r>
              <a:rPr lang="zh-HK" altLang="en-US" sz="3600" b="1" dirty="0">
                <a:solidFill>
                  <a:srgbClr val="00B0F0"/>
                </a:solidFill>
              </a:rPr>
              <a:t>也</a:t>
            </a:r>
            <a:r>
              <a:rPr lang="zh-CN" altLang="en-US" sz="36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忘了。</a:t>
            </a:r>
            <a:endParaRPr lang="zh-HK" altLang="en-US" sz="36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812800" y="5122157"/>
            <a:ext cx="844596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HK" sz="2800" dirty="0"/>
              <a:t>2. He didn’t even remember his own phone number.</a:t>
            </a:r>
          </a:p>
        </p:txBody>
      </p:sp>
      <p:sp>
        <p:nvSpPr>
          <p:cNvPr id="8" name="文字方塊 7"/>
          <p:cNvSpPr txBox="1"/>
          <p:nvPr/>
        </p:nvSpPr>
        <p:spPr>
          <a:xfrm>
            <a:off x="1290437" y="5768488"/>
            <a:ext cx="74906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 smtClean="0">
                <a:latin typeface="Microsoft JhengHei" panose="020B0604030504040204" pitchFamily="34" charset="-120"/>
                <a:ea typeface="Microsoft JhengHei" panose="020B0604030504040204" pitchFamily="34" charset="-120"/>
                <a:sym typeface="Wingdings" panose="05000000000000000000" pitchFamily="2" charset="2"/>
              </a:rPr>
              <a:t></a:t>
            </a:r>
            <a:r>
              <a:rPr lang="zh-CN" altLang="en-US" sz="36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他</a:t>
            </a:r>
            <a:r>
              <a:rPr lang="zh-CN" altLang="en-US" sz="3600" b="1" dirty="0" smtClean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连</a:t>
            </a:r>
            <a:r>
              <a:rPr lang="zh-CN" altLang="en-US" sz="36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自己的电话号码</a:t>
            </a:r>
            <a:r>
              <a:rPr lang="zh-CN" altLang="en-US" sz="3600" b="1" dirty="0" smtClean="0">
                <a:solidFill>
                  <a:srgbClr val="00B05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都</a:t>
            </a:r>
            <a:r>
              <a:rPr lang="en-US" altLang="zh-CN" sz="3600" b="1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/</a:t>
            </a:r>
            <a:r>
              <a:rPr lang="zh-CN" altLang="en-US" sz="3600" b="1" dirty="0" smtClean="0">
                <a:solidFill>
                  <a:srgbClr val="00B0F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也</a:t>
            </a:r>
            <a:r>
              <a:rPr lang="zh-CN" altLang="en-US" sz="36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忘了。</a:t>
            </a:r>
            <a:endParaRPr lang="zh-HK" altLang="en-US" sz="36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9" name="文本框 6"/>
          <p:cNvSpPr txBox="1"/>
          <p:nvPr/>
        </p:nvSpPr>
        <p:spPr>
          <a:xfrm>
            <a:off x="5915491" y="718054"/>
            <a:ext cx="66865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造句练习</a:t>
            </a:r>
            <a:r>
              <a:rPr lang="zh-CN" alt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 </a:t>
            </a:r>
            <a:r>
              <a:rPr lang="en-US" altLang="zh-CN" sz="2800" b="1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- </a:t>
            </a:r>
            <a:r>
              <a:rPr lang="en-US" altLang="zh-CN" sz="2800" b="1" i="1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Sentence-making 1</a:t>
            </a:r>
            <a:endParaRPr lang="en-US" altLang="zh-CN" sz="40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0" name="文本框 7"/>
          <p:cNvSpPr txBox="1"/>
          <p:nvPr/>
        </p:nvSpPr>
        <p:spPr>
          <a:xfrm>
            <a:off x="5256472" y="315190"/>
            <a:ext cx="32766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/>
              <a:t>       </a:t>
            </a:r>
            <a:r>
              <a:rPr lang="en-US" altLang="zh-CN" sz="2800" dirty="0" err="1"/>
              <a:t>zàojù</a:t>
            </a:r>
            <a:r>
              <a:rPr lang="en-US" altLang="zh-CN" sz="2800" dirty="0"/>
              <a:t>  </a:t>
            </a:r>
            <a:r>
              <a:rPr lang="en-US" altLang="zh-CN" sz="2800" dirty="0" err="1"/>
              <a:t>liànxí</a:t>
            </a:r>
            <a:endParaRPr lang="en-US" altLang="zh-CN" sz="2800" dirty="0"/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1055" y="3282018"/>
            <a:ext cx="2540000" cy="1630665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7664" y="5122156"/>
            <a:ext cx="1639669" cy="16323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76127" y="427243"/>
            <a:ext cx="231826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HK" sz="2800" dirty="0"/>
              <a:t>2. </a:t>
            </a:r>
            <a:r>
              <a:rPr lang="zh-HK" altLang="en-US" sz="2800" dirty="0"/>
              <a:t>连</a:t>
            </a:r>
            <a:r>
              <a:rPr lang="en-US" altLang="zh-HK" sz="2800" dirty="0"/>
              <a:t>…</a:t>
            </a:r>
            <a:r>
              <a:rPr lang="zh-HK" altLang="en-US" sz="2800" dirty="0"/>
              <a:t>都 </a:t>
            </a:r>
            <a:r>
              <a:rPr lang="en-US" altLang="zh-HK" sz="2800" dirty="0"/>
              <a:t>/ </a:t>
            </a:r>
            <a:r>
              <a:rPr lang="zh-HK" altLang="en-US" sz="2800" dirty="0"/>
              <a:t>也</a:t>
            </a:r>
          </a:p>
        </p:txBody>
      </p:sp>
      <p:sp>
        <p:nvSpPr>
          <p:cNvPr id="6" name="矩形 5"/>
          <p:cNvSpPr/>
          <p:nvPr/>
        </p:nvSpPr>
        <p:spPr>
          <a:xfrm>
            <a:off x="812800" y="4986336"/>
            <a:ext cx="63418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HK" sz="2800" dirty="0"/>
              <a:t>4</a:t>
            </a:r>
            <a:r>
              <a:rPr lang="en-US" altLang="zh-HK" sz="2800" dirty="0" smtClean="0"/>
              <a:t>. </a:t>
            </a:r>
            <a:r>
              <a:rPr lang="en-US" altLang="zh-HK" sz="2800" dirty="0"/>
              <a:t>He doesn’t know how to send email.</a:t>
            </a:r>
          </a:p>
        </p:txBody>
      </p:sp>
      <p:sp>
        <p:nvSpPr>
          <p:cNvPr id="7" name="文字方塊 6"/>
          <p:cNvSpPr txBox="1"/>
          <p:nvPr/>
        </p:nvSpPr>
        <p:spPr>
          <a:xfrm>
            <a:off x="1182920" y="5621945"/>
            <a:ext cx="74906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 smtClean="0">
                <a:latin typeface="Microsoft JhengHei" panose="020B0604030504040204" pitchFamily="34" charset="-120"/>
                <a:ea typeface="Microsoft JhengHei" panose="020B0604030504040204" pitchFamily="34" charset="-120"/>
                <a:sym typeface="Wingdings" panose="05000000000000000000" pitchFamily="2" charset="2"/>
              </a:rPr>
              <a:t></a:t>
            </a:r>
            <a:r>
              <a:rPr lang="zh-CN" altLang="en-US" sz="36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他</a:t>
            </a:r>
            <a:r>
              <a:rPr lang="zh-CN" altLang="en-US" sz="3600" b="1" dirty="0" smtClean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连</a:t>
            </a:r>
            <a:r>
              <a:rPr lang="zh-CN" altLang="en-US" sz="36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电子邮件</a:t>
            </a:r>
            <a:r>
              <a:rPr lang="zh-CN" altLang="en-US" sz="3600" b="1" dirty="0" smtClean="0">
                <a:solidFill>
                  <a:srgbClr val="00B05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都</a:t>
            </a:r>
            <a:r>
              <a:rPr lang="en-US" altLang="zh-CN" sz="3600" b="1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/</a:t>
            </a:r>
            <a:r>
              <a:rPr lang="zh-CN" altLang="en-US" sz="3600" b="1" dirty="0" smtClean="0">
                <a:solidFill>
                  <a:srgbClr val="00B0F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也</a:t>
            </a:r>
            <a:r>
              <a:rPr lang="zh-CN" altLang="en-US" sz="36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不</a:t>
            </a:r>
            <a:r>
              <a:rPr lang="zh-CN" altLang="en-US" sz="3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会</a:t>
            </a:r>
            <a:r>
              <a:rPr lang="zh-CN" altLang="en-US" sz="36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发。</a:t>
            </a:r>
            <a:endParaRPr lang="zh-HK" altLang="en-US" sz="36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8352972" y="4832447"/>
            <a:ext cx="3441863" cy="830997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2400" dirty="0" smtClean="0"/>
              <a:t>Email:</a:t>
            </a:r>
          </a:p>
          <a:p>
            <a:r>
              <a:rPr lang="zh-CN" altLang="en-US" sz="2400" dirty="0" smtClean="0"/>
              <a:t>电子邮件</a:t>
            </a:r>
            <a:r>
              <a:rPr lang="en-US" altLang="zh-CN" sz="2400" dirty="0" err="1" smtClean="0"/>
              <a:t>diànzĭ</a:t>
            </a:r>
            <a:r>
              <a:rPr lang="en-US" altLang="zh-CN" sz="2400" dirty="0" smtClean="0"/>
              <a:t> </a:t>
            </a:r>
            <a:r>
              <a:rPr lang="en-US" altLang="zh-CN" sz="2400" dirty="0" err="1" smtClean="0"/>
              <a:t>yóujiàn</a:t>
            </a:r>
            <a:endParaRPr lang="zh-HK" altLang="en-US" sz="2400" dirty="0"/>
          </a:p>
        </p:txBody>
      </p:sp>
      <p:sp>
        <p:nvSpPr>
          <p:cNvPr id="10" name="文字方塊 9"/>
          <p:cNvSpPr txBox="1"/>
          <p:nvPr/>
        </p:nvSpPr>
        <p:spPr>
          <a:xfrm>
            <a:off x="8352973" y="5870644"/>
            <a:ext cx="1696191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2400" dirty="0" smtClean="0"/>
              <a:t>Send: </a:t>
            </a:r>
            <a:r>
              <a:rPr lang="zh-CN" altLang="en-US" sz="2400" dirty="0" smtClean="0"/>
              <a:t>发</a:t>
            </a:r>
            <a:r>
              <a:rPr lang="en-US" altLang="zh-CN" sz="2400" dirty="0" err="1"/>
              <a:t>fā</a:t>
            </a:r>
            <a:endParaRPr lang="zh-HK" altLang="en-US" sz="2400" dirty="0"/>
          </a:p>
        </p:txBody>
      </p:sp>
      <p:sp>
        <p:nvSpPr>
          <p:cNvPr id="11" name="矩形 10"/>
          <p:cNvSpPr/>
          <p:nvPr/>
        </p:nvSpPr>
        <p:spPr>
          <a:xfrm>
            <a:off x="723110" y="1686520"/>
            <a:ext cx="7641259" cy="1077218"/>
          </a:xfrm>
          <a:prstGeom prst="rect">
            <a:avLst/>
          </a:prstGeom>
          <a:solidFill>
            <a:srgbClr val="FDEAC5"/>
          </a:solidFill>
        </p:spPr>
        <p:txBody>
          <a:bodyPr wrap="none">
            <a:spAutoFit/>
          </a:bodyPr>
          <a:lstStyle/>
          <a:p>
            <a:r>
              <a:rPr lang="en-US" altLang="zh-HK" sz="2800" dirty="0" smtClean="0"/>
              <a:t>He </a:t>
            </a:r>
            <a:r>
              <a:rPr lang="en-US" altLang="zh-HK" sz="2800" dirty="0"/>
              <a:t>doesn’t even know how to use a computer. </a:t>
            </a:r>
            <a:endParaRPr lang="en-US" altLang="zh-HK" sz="2800" dirty="0" smtClean="0"/>
          </a:p>
          <a:p>
            <a:r>
              <a:rPr lang="en-US" altLang="zh-CN" sz="3600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Wingdings" panose="05000000000000000000" pitchFamily="2" charset="2"/>
              </a:rPr>
              <a:t></a:t>
            </a:r>
            <a:r>
              <a:rPr lang="zh-CN" altLang="en-US" sz="3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他</a:t>
            </a:r>
            <a:r>
              <a:rPr lang="zh-CN" altLang="en-US" sz="36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连</a:t>
            </a:r>
            <a:r>
              <a:rPr lang="zh-CN" altLang="en-US" sz="3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电脑</a:t>
            </a:r>
            <a:r>
              <a:rPr lang="zh-CN" altLang="en-US" sz="3600" b="1" dirty="0">
                <a:solidFill>
                  <a:srgbClr val="00B05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都</a:t>
            </a:r>
            <a:r>
              <a:rPr lang="en-US" altLang="zh-CN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/</a:t>
            </a:r>
            <a:r>
              <a:rPr lang="zh-CN" altLang="en-US" sz="3600" b="1" dirty="0">
                <a:solidFill>
                  <a:srgbClr val="00B0F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也</a:t>
            </a:r>
            <a:r>
              <a:rPr lang="zh-CN" altLang="en-US" sz="3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不会用</a:t>
            </a:r>
            <a:r>
              <a:rPr lang="zh-CN" altLang="en-US" sz="36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。</a:t>
            </a:r>
            <a:endParaRPr lang="zh-HK" altLang="en-US" sz="3600" dirty="0">
              <a:latin typeface="Microsoft JhengHei" panose="020B0604030504040204" pitchFamily="34" charset="-120"/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812800" y="1142035"/>
            <a:ext cx="17153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 smtClean="0"/>
              <a:t>例子：</a:t>
            </a:r>
            <a:endParaRPr lang="zh-HK" altLang="en-US" sz="2800" dirty="0"/>
          </a:p>
        </p:txBody>
      </p:sp>
      <p:sp>
        <p:nvSpPr>
          <p:cNvPr id="14" name="矩形 13"/>
          <p:cNvSpPr/>
          <p:nvPr/>
        </p:nvSpPr>
        <p:spPr>
          <a:xfrm>
            <a:off x="761360" y="3214242"/>
            <a:ext cx="72603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HK" sz="2800" dirty="0"/>
              <a:t>3</a:t>
            </a:r>
            <a:r>
              <a:rPr lang="en-US" altLang="zh-HK" sz="2800" dirty="0" smtClean="0"/>
              <a:t>. </a:t>
            </a:r>
            <a:r>
              <a:rPr lang="en-US" altLang="zh-HK" sz="2800" dirty="0"/>
              <a:t>He doesn’t know how to use a credit card.</a:t>
            </a:r>
          </a:p>
        </p:txBody>
      </p:sp>
      <p:sp>
        <p:nvSpPr>
          <p:cNvPr id="15" name="文字方塊 14"/>
          <p:cNvSpPr txBox="1"/>
          <p:nvPr/>
        </p:nvSpPr>
        <p:spPr>
          <a:xfrm>
            <a:off x="1113822" y="3808781"/>
            <a:ext cx="74906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 smtClean="0">
                <a:latin typeface="Microsoft JhengHei" panose="020B0604030504040204" pitchFamily="34" charset="-120"/>
                <a:ea typeface="Microsoft JhengHei" panose="020B0604030504040204" pitchFamily="34" charset="-120"/>
                <a:sym typeface="Wingdings" panose="05000000000000000000" pitchFamily="2" charset="2"/>
              </a:rPr>
              <a:t></a:t>
            </a:r>
            <a:r>
              <a:rPr lang="zh-CN" altLang="en-US" sz="36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他</a:t>
            </a:r>
            <a:r>
              <a:rPr lang="zh-CN" altLang="en-US" sz="3600" b="1" dirty="0" smtClean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连</a:t>
            </a:r>
            <a:r>
              <a:rPr lang="zh-CN" altLang="en-US" sz="36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信用卡</a:t>
            </a:r>
            <a:r>
              <a:rPr lang="zh-CN" altLang="en-US" sz="3600" b="1" dirty="0" smtClean="0">
                <a:solidFill>
                  <a:srgbClr val="00B05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都</a:t>
            </a:r>
            <a:r>
              <a:rPr lang="en-US" altLang="zh-CN" sz="3600" b="1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/</a:t>
            </a:r>
            <a:r>
              <a:rPr lang="zh-CN" altLang="en-US" sz="3600" b="1" dirty="0" smtClean="0">
                <a:solidFill>
                  <a:srgbClr val="00B0F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也</a:t>
            </a:r>
            <a:r>
              <a:rPr lang="zh-CN" altLang="en-US" sz="36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不会</a:t>
            </a:r>
            <a:r>
              <a:rPr lang="zh-CN" altLang="en-US" sz="3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用</a:t>
            </a:r>
            <a:r>
              <a:rPr lang="zh-CN" altLang="en-US" sz="36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。</a:t>
            </a:r>
            <a:endParaRPr lang="zh-HK" altLang="en-US" sz="36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8352973" y="3281984"/>
            <a:ext cx="2592118" cy="830997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en-US" altLang="zh-CN" sz="2400" dirty="0" smtClean="0"/>
              <a:t>Credit card:</a:t>
            </a:r>
          </a:p>
          <a:p>
            <a:r>
              <a:rPr lang="zh-CN" altLang="en-US" sz="2400" dirty="0" smtClean="0"/>
              <a:t>信用卡</a:t>
            </a:r>
            <a:r>
              <a:rPr lang="en-US" altLang="zh-CN" sz="2400" dirty="0"/>
              <a:t> </a:t>
            </a:r>
            <a:r>
              <a:rPr lang="en-US" altLang="zh-HK" sz="2400" dirty="0" err="1" smtClean="0"/>
              <a:t>xìnyòngkă</a:t>
            </a:r>
            <a:endParaRPr lang="zh-HK" altLang="en-US" sz="2400" dirty="0"/>
          </a:p>
        </p:txBody>
      </p:sp>
      <p:sp>
        <p:nvSpPr>
          <p:cNvPr id="17" name="文本框 6"/>
          <p:cNvSpPr txBox="1"/>
          <p:nvPr/>
        </p:nvSpPr>
        <p:spPr>
          <a:xfrm>
            <a:off x="6090982" y="688853"/>
            <a:ext cx="60086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造句练习</a:t>
            </a:r>
            <a:r>
              <a:rPr lang="zh-CN" alt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 </a:t>
            </a:r>
            <a:r>
              <a:rPr lang="en-US" altLang="zh-CN" sz="2800" b="1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- </a:t>
            </a:r>
            <a:r>
              <a:rPr lang="en-US" altLang="zh-CN" sz="2800" b="1" i="1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Sentence-making 1</a:t>
            </a:r>
            <a:endParaRPr lang="en-US" altLang="zh-CN" sz="40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8" name="文本框 7"/>
          <p:cNvSpPr txBox="1"/>
          <p:nvPr/>
        </p:nvSpPr>
        <p:spPr>
          <a:xfrm>
            <a:off x="5516301" y="324268"/>
            <a:ext cx="32766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/>
              <a:t>       </a:t>
            </a:r>
            <a:r>
              <a:rPr lang="en-US" altLang="zh-CN" sz="2800" dirty="0" err="1"/>
              <a:t>zàojù</a:t>
            </a:r>
            <a:r>
              <a:rPr lang="en-US" altLang="zh-CN" sz="2800" dirty="0"/>
              <a:t>  </a:t>
            </a:r>
            <a:r>
              <a:rPr lang="en-US" altLang="zh-CN" sz="2800" dirty="0" err="1"/>
              <a:t>liànxí</a:t>
            </a:r>
            <a:endParaRPr lang="en-US" altLang="zh-CN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 animBg="1"/>
      <p:bldP spid="10" grpId="0" animBg="1"/>
      <p:bldP spid="14" grpId="0"/>
      <p:bldP spid="15" grpId="0"/>
      <p:bldP spid="1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62286"/>
            <a:ext cx="10515600" cy="1025525"/>
          </a:xfrm>
        </p:spPr>
        <p:txBody>
          <a:bodyPr>
            <a:normAutofit/>
          </a:bodyPr>
          <a:lstStyle/>
          <a:p>
            <a:r>
              <a:rPr kumimoji="1" lang="en-US" altLang="zh-CN" dirty="0"/>
              <a:t>3</a:t>
            </a:r>
            <a:r>
              <a:rPr kumimoji="1" lang="en-US" altLang="zh-CN" dirty="0" smtClean="0"/>
              <a:t>.Potential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complements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with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Verb+</a:t>
            </a:r>
            <a:r>
              <a:rPr kumimoji="1" lang="zh-CN" altLang="en-US" dirty="0" smtClean="0"/>
              <a:t>不下</a:t>
            </a:r>
            <a:endParaRPr kumimoji="1" lang="zh-CN" altLang="en-US" dirty="0"/>
          </a:p>
        </p:txBody>
      </p:sp>
      <p:sp>
        <p:nvSpPr>
          <p:cNvPr id="4" name="文本框 3"/>
          <p:cNvSpPr txBox="1"/>
          <p:nvPr/>
        </p:nvSpPr>
        <p:spPr>
          <a:xfrm>
            <a:off x="2667000" y="5984875"/>
            <a:ext cx="1920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kumimoji="1" lang="zh-CN" alt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27080" y="826114"/>
            <a:ext cx="11843658" cy="823232"/>
          </a:xfrm>
        </p:spPr>
        <p:txBody>
          <a:bodyPr>
            <a:normAutofit/>
          </a:bodyPr>
          <a:lstStyle/>
          <a:p>
            <a:r>
              <a:rPr kumimoji="1" lang="en-US" altLang="zh-CN" sz="2000" dirty="0" smtClean="0"/>
              <a:t>The</a:t>
            </a:r>
            <a:r>
              <a:rPr kumimoji="1" lang="zh-CN" altLang="en-US" sz="2000" dirty="0" smtClean="0"/>
              <a:t> </a:t>
            </a:r>
            <a:r>
              <a:rPr kumimoji="1" lang="en-US" altLang="zh-CN" sz="2000" dirty="0" smtClean="0">
                <a:solidFill>
                  <a:srgbClr val="008000"/>
                </a:solidFill>
              </a:rPr>
              <a:t>V.</a:t>
            </a:r>
            <a:r>
              <a:rPr kumimoji="1" lang="en-US" altLang="zh-CN" sz="2000" dirty="0" smtClean="0">
                <a:solidFill>
                  <a:srgbClr val="FF0000"/>
                </a:solidFill>
              </a:rPr>
              <a:t>+</a:t>
            </a:r>
            <a:r>
              <a:rPr kumimoji="1" lang="zh-CN" altLang="en-US" sz="2000" dirty="0" smtClean="0">
                <a:solidFill>
                  <a:srgbClr val="FF0000"/>
                </a:solidFill>
              </a:rPr>
              <a:t>不下 </a:t>
            </a:r>
            <a:r>
              <a:rPr kumimoji="1" lang="en-US" altLang="zh-CN" sz="2000" dirty="0" smtClean="0"/>
              <a:t>structure</a:t>
            </a:r>
            <a:r>
              <a:rPr kumimoji="1" lang="zh-CN" altLang="en-US" sz="2000" dirty="0" smtClean="0"/>
              <a:t> </a:t>
            </a:r>
            <a:r>
              <a:rPr kumimoji="1" lang="en-US" altLang="zh-CN" sz="2000" dirty="0" smtClean="0"/>
              <a:t>suggests</a:t>
            </a:r>
            <a:r>
              <a:rPr kumimoji="1" lang="zh-CN" altLang="en-US" sz="2000" dirty="0" smtClean="0"/>
              <a:t> </a:t>
            </a:r>
            <a:r>
              <a:rPr kumimoji="1" lang="en-US" altLang="zh-CN" sz="2000" dirty="0" smtClean="0"/>
              <a:t>that</a:t>
            </a:r>
            <a:r>
              <a:rPr kumimoji="1" lang="zh-CN" altLang="en-US" sz="2000" dirty="0" smtClean="0"/>
              <a:t> </a:t>
            </a:r>
            <a:r>
              <a:rPr kumimoji="1" lang="en-US" altLang="zh-CN" sz="2000" dirty="0" smtClean="0"/>
              <a:t>a</a:t>
            </a:r>
            <a:r>
              <a:rPr kumimoji="1" lang="zh-CN" altLang="en-US" sz="2000" dirty="0" smtClean="0"/>
              <a:t> </a:t>
            </a:r>
            <a:r>
              <a:rPr kumimoji="1" lang="en-US" altLang="zh-CN" sz="2000" dirty="0" smtClean="0"/>
              <a:t>location</a:t>
            </a:r>
            <a:r>
              <a:rPr kumimoji="1" lang="zh-CN" altLang="en-US" sz="2000" dirty="0" smtClean="0"/>
              <a:t> </a:t>
            </a:r>
            <a:r>
              <a:rPr kumimoji="1" lang="en-US" altLang="zh-CN" sz="2000" dirty="0" smtClean="0"/>
              <a:t>or</a:t>
            </a:r>
            <a:r>
              <a:rPr kumimoji="1" lang="zh-CN" altLang="en-US" sz="2000" dirty="0" smtClean="0"/>
              <a:t> </a:t>
            </a:r>
            <a:r>
              <a:rPr kumimoji="1" lang="en-US" altLang="zh-CN" sz="2000" dirty="0" smtClean="0"/>
              <a:t>container</a:t>
            </a:r>
            <a:r>
              <a:rPr kumimoji="1" lang="zh-CN" altLang="en-US" sz="2000" dirty="0" smtClean="0"/>
              <a:t> </a:t>
            </a:r>
            <a:r>
              <a:rPr kumimoji="1" lang="en-US" altLang="zh-CN" sz="2000" dirty="0" smtClean="0"/>
              <a:t>in</a:t>
            </a:r>
            <a:r>
              <a:rPr kumimoji="1" lang="zh-CN" altLang="en-US" sz="2000" dirty="0" smtClean="0"/>
              <a:t> </a:t>
            </a:r>
            <a:r>
              <a:rPr kumimoji="1" lang="en-US" altLang="zh-CN" sz="2000" dirty="0" smtClean="0"/>
              <a:t>question</a:t>
            </a:r>
            <a:r>
              <a:rPr kumimoji="1" lang="zh-CN" altLang="en-US" sz="2000" dirty="0" smtClean="0"/>
              <a:t> </a:t>
            </a:r>
            <a:r>
              <a:rPr kumimoji="1" lang="en-US" altLang="zh-CN" sz="2000" dirty="0" smtClean="0">
                <a:solidFill>
                  <a:srgbClr val="FF0000"/>
                </a:solidFill>
              </a:rPr>
              <a:t>does</a:t>
            </a:r>
            <a:r>
              <a:rPr kumimoji="1" lang="zh-CN" altLang="en-US" sz="2000" dirty="0" smtClean="0">
                <a:solidFill>
                  <a:srgbClr val="FF0000"/>
                </a:solidFill>
              </a:rPr>
              <a:t> </a:t>
            </a:r>
            <a:r>
              <a:rPr kumimoji="1" lang="en-US" altLang="zh-CN" sz="2000" dirty="0" smtClean="0">
                <a:solidFill>
                  <a:srgbClr val="FF0000"/>
                </a:solidFill>
              </a:rPr>
              <a:t>not</a:t>
            </a:r>
            <a:r>
              <a:rPr kumimoji="1" lang="zh-CN" altLang="en-US" sz="2000" dirty="0" smtClean="0">
                <a:solidFill>
                  <a:srgbClr val="FF0000"/>
                </a:solidFill>
              </a:rPr>
              <a:t> </a:t>
            </a:r>
            <a:r>
              <a:rPr kumimoji="1" lang="en-US" altLang="zh-CN" sz="2000" dirty="0" smtClean="0">
                <a:solidFill>
                  <a:srgbClr val="FF0000"/>
                </a:solidFill>
              </a:rPr>
              <a:t>have</a:t>
            </a:r>
            <a:r>
              <a:rPr kumimoji="1" lang="zh-CN" altLang="en-US" sz="2000" dirty="0" smtClean="0">
                <a:solidFill>
                  <a:srgbClr val="FF0000"/>
                </a:solidFill>
              </a:rPr>
              <a:t> </a:t>
            </a:r>
            <a:r>
              <a:rPr kumimoji="1" lang="en-US" altLang="zh-CN" sz="2000" dirty="0" smtClean="0">
                <a:solidFill>
                  <a:srgbClr val="FF0000"/>
                </a:solidFill>
              </a:rPr>
              <a:t>the</a:t>
            </a:r>
            <a:r>
              <a:rPr kumimoji="1" lang="zh-CN" altLang="en-US" sz="2000" dirty="0" smtClean="0">
                <a:solidFill>
                  <a:srgbClr val="FF0000"/>
                </a:solidFill>
              </a:rPr>
              <a:t> </a:t>
            </a:r>
            <a:r>
              <a:rPr kumimoji="1" lang="en-US" altLang="zh-CN" sz="2000" dirty="0" smtClean="0">
                <a:solidFill>
                  <a:srgbClr val="FF0000"/>
                </a:solidFill>
              </a:rPr>
              <a:t>capacity</a:t>
            </a:r>
            <a:r>
              <a:rPr kumimoji="1" lang="zh-CN" altLang="en-US" sz="2000" dirty="0" smtClean="0">
                <a:solidFill>
                  <a:srgbClr val="FF0000"/>
                </a:solidFill>
              </a:rPr>
              <a:t> </a:t>
            </a:r>
            <a:r>
              <a:rPr kumimoji="1" lang="en-US" altLang="zh-CN" sz="2000" dirty="0" smtClean="0">
                <a:solidFill>
                  <a:srgbClr val="FF0000"/>
                </a:solidFill>
              </a:rPr>
              <a:t>to</a:t>
            </a:r>
            <a:r>
              <a:rPr kumimoji="1" lang="zh-CN" altLang="en-US" sz="2000" dirty="0" smtClean="0">
                <a:solidFill>
                  <a:srgbClr val="FF0000"/>
                </a:solidFill>
              </a:rPr>
              <a:t> </a:t>
            </a:r>
            <a:r>
              <a:rPr kumimoji="1" lang="en-US" altLang="zh-CN" sz="2000" dirty="0" smtClean="0">
                <a:solidFill>
                  <a:srgbClr val="FF0000"/>
                </a:solidFill>
              </a:rPr>
              <a:t>hold</a:t>
            </a:r>
            <a:r>
              <a:rPr kumimoji="1" lang="zh-CN" altLang="en-US" sz="2000" dirty="0" smtClean="0">
                <a:solidFill>
                  <a:srgbClr val="FF0000"/>
                </a:solidFill>
              </a:rPr>
              <a:t> </a:t>
            </a:r>
            <a:r>
              <a:rPr kumimoji="1" lang="en-US" altLang="zh-CN" sz="2000" dirty="0" smtClean="0">
                <a:solidFill>
                  <a:srgbClr val="FF0000"/>
                </a:solidFill>
              </a:rPr>
              <a:t>something.</a:t>
            </a:r>
            <a:endParaRPr kumimoji="1" lang="zh-CN" altLang="en-US" sz="2000" dirty="0">
              <a:solidFill>
                <a:srgbClr val="FF0000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16257" y="5703985"/>
            <a:ext cx="55199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800" dirty="0" smtClean="0"/>
              <a:t>这饭桌</a:t>
            </a:r>
            <a:r>
              <a:rPr kumimoji="1" lang="zh-CN" altLang="en-US" sz="2800" dirty="0" smtClean="0">
                <a:solidFill>
                  <a:srgbClr val="008000"/>
                </a:solidFill>
              </a:rPr>
              <a:t>放</a:t>
            </a:r>
            <a:r>
              <a:rPr kumimoji="1" lang="zh-CN" altLang="en-US" sz="2800" dirty="0" smtClean="0">
                <a:solidFill>
                  <a:srgbClr val="FF0000"/>
                </a:solidFill>
              </a:rPr>
              <a:t>不下</a:t>
            </a:r>
            <a:r>
              <a:rPr kumimoji="1" lang="zh-CN" altLang="en-US" sz="2800" dirty="0" smtClean="0"/>
              <a:t>三百个蛋糕。</a:t>
            </a:r>
            <a:endParaRPr kumimoji="1" lang="zh-CN" altLang="en-US" sz="2800" dirty="0"/>
          </a:p>
        </p:txBody>
      </p:sp>
      <p:sp>
        <p:nvSpPr>
          <p:cNvPr id="5" name="文本框 4"/>
          <p:cNvSpPr txBox="1"/>
          <p:nvPr/>
        </p:nvSpPr>
        <p:spPr>
          <a:xfrm>
            <a:off x="6148909" y="5758603"/>
            <a:ext cx="50455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800" dirty="0" smtClean="0"/>
              <a:t>这部公共汽车</a:t>
            </a:r>
            <a:r>
              <a:rPr kumimoji="1" lang="zh-CN" altLang="en-US" sz="2800" dirty="0" smtClean="0">
                <a:solidFill>
                  <a:srgbClr val="008000"/>
                </a:solidFill>
              </a:rPr>
              <a:t>坐</a:t>
            </a:r>
            <a:r>
              <a:rPr kumimoji="1" lang="zh-CN" altLang="en-US" sz="2800" dirty="0" smtClean="0">
                <a:solidFill>
                  <a:srgbClr val="FF0000"/>
                </a:solidFill>
              </a:rPr>
              <a:t>不下</a:t>
            </a:r>
            <a:r>
              <a:rPr kumimoji="1" lang="zh-CN" altLang="en-US" sz="2800" dirty="0" smtClean="0"/>
              <a:t>九十个人</a:t>
            </a:r>
            <a:r>
              <a:rPr kumimoji="1" lang="zh-CN" altLang="en-US" sz="2400" dirty="0" smtClean="0"/>
              <a:t>。</a:t>
            </a:r>
            <a:endParaRPr kumimoji="1" lang="zh-CN" altLang="en-US" sz="2400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316" y="2178761"/>
            <a:ext cx="3522555" cy="308426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4816999" y="4687042"/>
            <a:ext cx="15560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4000" dirty="0" smtClean="0"/>
              <a:t>X300</a:t>
            </a:r>
            <a:endParaRPr kumimoji="1" lang="zh-CN" altLang="en-US" sz="4000" dirty="0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9990" y="3672319"/>
            <a:ext cx="1229944" cy="169780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0867" y="2243214"/>
            <a:ext cx="4514138" cy="3159897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47720" y="3630210"/>
            <a:ext cx="1017046" cy="1801112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10949342" y="4579350"/>
            <a:ext cx="1104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4000" dirty="0" smtClean="0"/>
              <a:t>X90</a:t>
            </a:r>
            <a:endParaRPr kumimoji="1" lang="zh-CN" altLang="en-US" sz="4000" dirty="0"/>
          </a:p>
        </p:txBody>
      </p:sp>
      <p:sp>
        <p:nvSpPr>
          <p:cNvPr id="13" name="标题 1"/>
          <p:cNvSpPr>
            <a:spLocks noGrp="1"/>
          </p:cNvSpPr>
          <p:nvPr>
            <p:ph type="title"/>
          </p:nvPr>
        </p:nvSpPr>
        <p:spPr>
          <a:xfrm>
            <a:off x="143532" y="41242"/>
            <a:ext cx="10515600" cy="1025525"/>
          </a:xfrm>
        </p:spPr>
        <p:txBody>
          <a:bodyPr>
            <a:normAutofit/>
          </a:bodyPr>
          <a:lstStyle/>
          <a:p>
            <a:r>
              <a:rPr kumimoji="1" lang="en-US" altLang="zh-CN" sz="2400" dirty="0"/>
              <a:t>3</a:t>
            </a:r>
            <a:r>
              <a:rPr kumimoji="1" lang="en-US" altLang="zh-CN" sz="2400" dirty="0" smtClean="0"/>
              <a:t>.Potential</a:t>
            </a:r>
            <a:r>
              <a:rPr kumimoji="1" lang="zh-CN" altLang="en-US" sz="2400" dirty="0" smtClean="0"/>
              <a:t> </a:t>
            </a:r>
            <a:r>
              <a:rPr kumimoji="1" lang="en-US" altLang="zh-CN" sz="2400" dirty="0" smtClean="0"/>
              <a:t>complements</a:t>
            </a:r>
            <a:r>
              <a:rPr kumimoji="1" lang="zh-CN" altLang="en-US" sz="2400" dirty="0" smtClean="0"/>
              <a:t> </a:t>
            </a:r>
            <a:r>
              <a:rPr kumimoji="1" lang="en-US" altLang="zh-CN" sz="2400" dirty="0" smtClean="0"/>
              <a:t>with</a:t>
            </a:r>
            <a:r>
              <a:rPr kumimoji="1" lang="zh-CN" altLang="en-US" sz="2400" dirty="0" smtClean="0"/>
              <a:t> </a:t>
            </a:r>
            <a:r>
              <a:rPr kumimoji="1" lang="en-US" altLang="zh-CN" sz="2400" dirty="0" smtClean="0"/>
              <a:t>Verb+</a:t>
            </a:r>
            <a:r>
              <a:rPr kumimoji="1" lang="zh-CN" altLang="en-US" sz="2400" dirty="0" smtClean="0"/>
              <a:t>不下</a:t>
            </a:r>
            <a:endParaRPr kumimoji="1" lang="zh-CN" alt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18745" y="555625"/>
            <a:ext cx="28575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ctr">
              <a:buNone/>
            </a:pPr>
            <a:r>
              <a:rPr lang="zh-CN" altLang="zh-CN" sz="36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吵</a:t>
            </a:r>
            <a:endParaRPr lang="zh-CN" altLang="zh-CN" sz="3200" b="1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18745" y="1200785"/>
            <a:ext cx="28575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ctr">
              <a:buNone/>
            </a:pPr>
            <a:r>
              <a:rPr lang="zh-CN" altLang="zh-CN" sz="36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连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118745" y="1845945"/>
            <a:ext cx="28575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ctr">
              <a:buNone/>
            </a:pPr>
            <a:r>
              <a:rPr lang="zh-CN" altLang="zh-CN" sz="36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做饭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118745" y="2491105"/>
            <a:ext cx="28575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ctr">
              <a:buNone/>
            </a:pPr>
            <a:r>
              <a:rPr lang="zh-CN" altLang="zh-CN" sz="36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报纸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118745" y="3136265"/>
            <a:ext cx="28575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ctr">
              <a:buNone/>
            </a:pPr>
            <a:r>
              <a:rPr lang="zh-CN" altLang="zh-CN" sz="36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广告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118745" y="3781425"/>
            <a:ext cx="28575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ctr">
              <a:buNone/>
            </a:pPr>
            <a:r>
              <a:rPr lang="zh-CN" altLang="zh-CN" sz="36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附近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118745" y="4426585"/>
            <a:ext cx="28575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ctr">
              <a:buNone/>
            </a:pPr>
            <a:r>
              <a:rPr lang="zh-CN" altLang="zh-CN" sz="36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套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118745" y="5071745"/>
            <a:ext cx="28575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ctr">
              <a:buNone/>
            </a:pPr>
            <a:r>
              <a:rPr lang="zh-CN" altLang="zh-CN" sz="36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公寓</a:t>
            </a:r>
          </a:p>
        </p:txBody>
      </p:sp>
      <p:sp>
        <p:nvSpPr>
          <p:cNvPr id="18" name="文本框 17"/>
          <p:cNvSpPr txBox="1"/>
          <p:nvPr/>
        </p:nvSpPr>
        <p:spPr>
          <a:xfrm>
            <a:off x="118745" y="5716905"/>
            <a:ext cx="28575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ctr">
              <a:buNone/>
            </a:pPr>
            <a:r>
              <a:rPr lang="zh-CN" altLang="zh-CN" sz="36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出租</a:t>
            </a:r>
          </a:p>
        </p:txBody>
      </p:sp>
      <p:sp>
        <p:nvSpPr>
          <p:cNvPr id="19" name="文本框 18"/>
          <p:cNvSpPr txBox="1"/>
          <p:nvPr/>
        </p:nvSpPr>
        <p:spPr>
          <a:xfrm>
            <a:off x="2240915" y="555625"/>
            <a:ext cx="28575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ctr">
              <a:buNone/>
            </a:pPr>
            <a:r>
              <a:rPr lang="zh-CN" altLang="zh-CN" sz="36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走路</a:t>
            </a:r>
          </a:p>
        </p:txBody>
      </p:sp>
      <p:sp>
        <p:nvSpPr>
          <p:cNvPr id="20" name="文本框 19"/>
          <p:cNvSpPr txBox="1"/>
          <p:nvPr/>
        </p:nvSpPr>
        <p:spPr>
          <a:xfrm>
            <a:off x="2240915" y="1200785"/>
            <a:ext cx="28575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ctr">
              <a:buNone/>
            </a:pPr>
            <a:r>
              <a:rPr lang="zh-CN" altLang="zh-CN" sz="36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分钟</a:t>
            </a:r>
          </a:p>
        </p:txBody>
      </p:sp>
      <p:sp>
        <p:nvSpPr>
          <p:cNvPr id="21" name="文本框 20"/>
          <p:cNvSpPr txBox="1"/>
          <p:nvPr/>
        </p:nvSpPr>
        <p:spPr>
          <a:xfrm>
            <a:off x="1978659" y="1845945"/>
            <a:ext cx="3381863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ctr">
              <a:buNone/>
            </a:pPr>
            <a:r>
              <a:rPr lang="zh-CN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卧室</a:t>
            </a:r>
          </a:p>
        </p:txBody>
      </p:sp>
      <p:sp>
        <p:nvSpPr>
          <p:cNvPr id="22" name="文本框 21"/>
          <p:cNvSpPr txBox="1"/>
          <p:nvPr/>
        </p:nvSpPr>
        <p:spPr>
          <a:xfrm>
            <a:off x="2240915" y="2491105"/>
            <a:ext cx="28575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ctr">
              <a:buNone/>
            </a:pPr>
            <a:r>
              <a:rPr lang="zh-CN" altLang="en-US" sz="36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厨房</a:t>
            </a:r>
          </a:p>
        </p:txBody>
      </p:sp>
      <p:sp>
        <p:nvSpPr>
          <p:cNvPr id="23" name="文本框 22"/>
          <p:cNvSpPr txBox="1"/>
          <p:nvPr/>
        </p:nvSpPr>
        <p:spPr>
          <a:xfrm>
            <a:off x="2240915" y="3136265"/>
            <a:ext cx="28575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ctr">
              <a:buNone/>
            </a:pPr>
            <a:r>
              <a:rPr lang="zh-CN" altLang="zh-CN" sz="36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卫生间</a:t>
            </a:r>
          </a:p>
        </p:txBody>
      </p:sp>
      <p:sp>
        <p:nvSpPr>
          <p:cNvPr id="24" name="文本框 23"/>
          <p:cNvSpPr txBox="1"/>
          <p:nvPr/>
        </p:nvSpPr>
        <p:spPr>
          <a:xfrm>
            <a:off x="2240915" y="3781425"/>
            <a:ext cx="28575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ctr">
              <a:buNone/>
            </a:pPr>
            <a:r>
              <a:rPr lang="zh-CN" altLang="zh-CN" sz="36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客厅</a:t>
            </a:r>
          </a:p>
        </p:txBody>
      </p:sp>
      <p:sp>
        <p:nvSpPr>
          <p:cNvPr id="25" name="文本框 24"/>
          <p:cNvSpPr txBox="1"/>
          <p:nvPr/>
        </p:nvSpPr>
        <p:spPr>
          <a:xfrm>
            <a:off x="2240915" y="4426585"/>
            <a:ext cx="28575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ctr">
              <a:buNone/>
            </a:pPr>
            <a:r>
              <a:rPr lang="zh-CN" altLang="zh-CN" sz="36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家具</a:t>
            </a:r>
          </a:p>
        </p:txBody>
      </p:sp>
      <p:sp>
        <p:nvSpPr>
          <p:cNvPr id="26" name="文本框 25"/>
          <p:cNvSpPr txBox="1"/>
          <p:nvPr/>
        </p:nvSpPr>
        <p:spPr>
          <a:xfrm>
            <a:off x="2240915" y="5071745"/>
            <a:ext cx="28575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ctr">
              <a:buNone/>
            </a:pPr>
            <a:r>
              <a:rPr lang="zh-CN" altLang="zh-CN" sz="36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可能</a:t>
            </a:r>
          </a:p>
        </p:txBody>
      </p:sp>
      <p:sp>
        <p:nvSpPr>
          <p:cNvPr id="27" name="文本框 26"/>
          <p:cNvSpPr txBox="1"/>
          <p:nvPr/>
        </p:nvSpPr>
        <p:spPr>
          <a:xfrm>
            <a:off x="2240915" y="5716905"/>
            <a:ext cx="28575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ctr">
              <a:buNone/>
            </a:pPr>
            <a:r>
              <a:rPr lang="zh-CN" altLang="zh-CN" sz="36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一房一厅</a:t>
            </a:r>
          </a:p>
        </p:txBody>
      </p:sp>
      <p:sp>
        <p:nvSpPr>
          <p:cNvPr id="28" name="文本框 27"/>
          <p:cNvSpPr txBox="1"/>
          <p:nvPr/>
        </p:nvSpPr>
        <p:spPr>
          <a:xfrm>
            <a:off x="4533265" y="555625"/>
            <a:ext cx="28575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ctr">
              <a:buNone/>
            </a:pPr>
            <a:r>
              <a:rPr lang="zh-CN" altLang="zh-CN" sz="36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干净</a:t>
            </a:r>
          </a:p>
        </p:txBody>
      </p:sp>
      <p:sp>
        <p:nvSpPr>
          <p:cNvPr id="29" name="文本框 28"/>
          <p:cNvSpPr txBox="1"/>
          <p:nvPr/>
        </p:nvSpPr>
        <p:spPr>
          <a:xfrm>
            <a:off x="4443095" y="1200785"/>
            <a:ext cx="30378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ctr">
              <a:buNone/>
            </a:pPr>
            <a:r>
              <a:rPr lang="zh-CN" sz="36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沙发</a:t>
            </a:r>
          </a:p>
        </p:txBody>
      </p:sp>
      <p:sp>
        <p:nvSpPr>
          <p:cNvPr id="30" name="文本框 29"/>
          <p:cNvSpPr txBox="1"/>
          <p:nvPr/>
        </p:nvSpPr>
        <p:spPr>
          <a:xfrm>
            <a:off x="4533265" y="1845945"/>
            <a:ext cx="28575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ctr">
              <a:buNone/>
            </a:pPr>
            <a:r>
              <a:rPr lang="zh-CN" altLang="en-US" sz="36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饭桌</a:t>
            </a:r>
          </a:p>
        </p:txBody>
      </p:sp>
      <p:sp>
        <p:nvSpPr>
          <p:cNvPr id="31" name="文本框 30"/>
          <p:cNvSpPr txBox="1"/>
          <p:nvPr/>
        </p:nvSpPr>
        <p:spPr>
          <a:xfrm>
            <a:off x="4533265" y="2491105"/>
            <a:ext cx="28575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ctr">
              <a:buNone/>
            </a:pPr>
            <a:r>
              <a:rPr lang="zh-CN" altLang="zh-CN" sz="36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椅子</a:t>
            </a:r>
          </a:p>
        </p:txBody>
      </p:sp>
      <p:sp>
        <p:nvSpPr>
          <p:cNvPr id="32" name="文本框 31"/>
          <p:cNvSpPr txBox="1"/>
          <p:nvPr/>
        </p:nvSpPr>
        <p:spPr>
          <a:xfrm>
            <a:off x="4533265" y="3136265"/>
            <a:ext cx="28575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ctr">
              <a:buNone/>
            </a:pPr>
            <a:r>
              <a:rPr lang="zh-CN" altLang="zh-CN" sz="36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书桌</a:t>
            </a:r>
          </a:p>
        </p:txBody>
      </p:sp>
      <p:sp>
        <p:nvSpPr>
          <p:cNvPr id="33" name="文本框 32"/>
          <p:cNvSpPr txBox="1"/>
          <p:nvPr/>
        </p:nvSpPr>
        <p:spPr>
          <a:xfrm>
            <a:off x="4533265" y="3781425"/>
            <a:ext cx="28575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ctr">
              <a:buNone/>
            </a:pPr>
            <a:r>
              <a:rPr lang="zh-CN" altLang="zh-CN" sz="36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书架</a:t>
            </a:r>
          </a:p>
        </p:txBody>
      </p:sp>
      <p:sp>
        <p:nvSpPr>
          <p:cNvPr id="34" name="文本框 33"/>
          <p:cNvSpPr txBox="1"/>
          <p:nvPr/>
        </p:nvSpPr>
        <p:spPr>
          <a:xfrm>
            <a:off x="4533265" y="4426585"/>
            <a:ext cx="28575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ctr">
              <a:buNone/>
            </a:pPr>
            <a:r>
              <a:rPr lang="zh-CN" altLang="zh-CN" sz="36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那里</a:t>
            </a:r>
          </a:p>
        </p:txBody>
      </p:sp>
      <p:sp>
        <p:nvSpPr>
          <p:cNvPr id="35" name="文本框 34"/>
          <p:cNvSpPr txBox="1"/>
          <p:nvPr/>
        </p:nvSpPr>
        <p:spPr>
          <a:xfrm>
            <a:off x="4533265" y="5071745"/>
            <a:ext cx="28575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ctr">
              <a:buNone/>
            </a:pPr>
            <a:r>
              <a:rPr lang="zh-CN" altLang="zh-CN" sz="36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安静</a:t>
            </a:r>
          </a:p>
        </p:txBody>
      </p:sp>
      <p:sp>
        <p:nvSpPr>
          <p:cNvPr id="36" name="文本框 35"/>
          <p:cNvSpPr txBox="1"/>
          <p:nvPr/>
        </p:nvSpPr>
        <p:spPr>
          <a:xfrm>
            <a:off x="4533265" y="5716905"/>
            <a:ext cx="28575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ctr">
              <a:buNone/>
            </a:pPr>
            <a:r>
              <a:rPr lang="zh-CN" altLang="zh-CN" sz="36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房租</a:t>
            </a:r>
          </a:p>
        </p:txBody>
      </p:sp>
      <p:sp>
        <p:nvSpPr>
          <p:cNvPr id="37" name="文本框 36"/>
          <p:cNvSpPr txBox="1"/>
          <p:nvPr/>
        </p:nvSpPr>
        <p:spPr>
          <a:xfrm>
            <a:off x="6702425" y="555625"/>
            <a:ext cx="30378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ctr">
              <a:buNone/>
            </a:pPr>
            <a:r>
              <a:rPr lang="zh-CN" sz="36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元</a:t>
            </a:r>
          </a:p>
        </p:txBody>
      </p:sp>
      <p:sp>
        <p:nvSpPr>
          <p:cNvPr id="38" name="文本框 37"/>
          <p:cNvSpPr txBox="1"/>
          <p:nvPr/>
        </p:nvSpPr>
        <p:spPr>
          <a:xfrm>
            <a:off x="6792595" y="1200785"/>
            <a:ext cx="28575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ctr">
              <a:buNone/>
            </a:pPr>
            <a:r>
              <a:rPr lang="zh-CN" altLang="en-US" sz="36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美元</a:t>
            </a:r>
          </a:p>
        </p:txBody>
      </p:sp>
      <p:sp>
        <p:nvSpPr>
          <p:cNvPr id="39" name="文本框 38"/>
          <p:cNvSpPr txBox="1"/>
          <p:nvPr/>
        </p:nvSpPr>
        <p:spPr>
          <a:xfrm>
            <a:off x="6792595" y="1845945"/>
            <a:ext cx="28575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ctr">
              <a:buNone/>
            </a:pPr>
            <a:r>
              <a:rPr lang="zh-CN" altLang="zh-CN" sz="36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人民</a:t>
            </a:r>
          </a:p>
        </p:txBody>
      </p:sp>
      <p:sp>
        <p:nvSpPr>
          <p:cNvPr id="40" name="文本框 39"/>
          <p:cNvSpPr txBox="1"/>
          <p:nvPr/>
        </p:nvSpPr>
        <p:spPr>
          <a:xfrm>
            <a:off x="6792595" y="2491105"/>
            <a:ext cx="28575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ctr">
              <a:buNone/>
            </a:pPr>
            <a:r>
              <a:rPr lang="zh-CN" altLang="zh-CN" sz="36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币</a:t>
            </a:r>
          </a:p>
        </p:txBody>
      </p:sp>
      <p:sp>
        <p:nvSpPr>
          <p:cNvPr id="41" name="文本框 40"/>
          <p:cNvSpPr txBox="1"/>
          <p:nvPr/>
        </p:nvSpPr>
        <p:spPr>
          <a:xfrm>
            <a:off x="6792595" y="3136265"/>
            <a:ext cx="28575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ctr">
              <a:buNone/>
            </a:pPr>
            <a:r>
              <a:rPr lang="zh-CN" sz="36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人民币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6792595" y="3781425"/>
            <a:ext cx="28575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ctr">
              <a:buNone/>
            </a:pPr>
            <a:r>
              <a:rPr lang="zh-CN" sz="36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差不多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6792595" y="4426585"/>
            <a:ext cx="28575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ctr">
              <a:buNone/>
            </a:pPr>
            <a:r>
              <a:rPr lang="zh-CN" sz="36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费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6792595" y="5071745"/>
            <a:ext cx="28575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ctr">
              <a:buNone/>
            </a:pPr>
            <a:r>
              <a:rPr lang="zh-CN" sz="36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押金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6792595" y="5716905"/>
            <a:ext cx="28575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ctr">
              <a:buNone/>
            </a:pPr>
            <a:r>
              <a:rPr lang="zh-CN" sz="36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当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8910955" y="555625"/>
            <a:ext cx="28575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ctr">
              <a:buNone/>
            </a:pPr>
            <a:r>
              <a:rPr lang="zh-CN" sz="36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还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8910955" y="1200785"/>
            <a:ext cx="28575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ctr">
              <a:buNone/>
            </a:pPr>
            <a:r>
              <a:rPr lang="zh-CN" sz="36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另外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8910955" y="1845945"/>
            <a:ext cx="28575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ctr">
              <a:buNone/>
            </a:pPr>
            <a:r>
              <a:rPr lang="zh-CN" sz="36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准</a:t>
            </a:r>
          </a:p>
        </p:txBody>
      </p:sp>
      <p:sp>
        <p:nvSpPr>
          <p:cNvPr id="42" name="文本框 41"/>
          <p:cNvSpPr txBox="1"/>
          <p:nvPr/>
        </p:nvSpPr>
        <p:spPr>
          <a:xfrm>
            <a:off x="8910955" y="2491105"/>
            <a:ext cx="28575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ctr">
              <a:buNone/>
            </a:pPr>
            <a:r>
              <a:rPr lang="zh-CN" sz="36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养</a:t>
            </a:r>
          </a:p>
        </p:txBody>
      </p:sp>
      <p:sp>
        <p:nvSpPr>
          <p:cNvPr id="43" name="文本框 42"/>
          <p:cNvSpPr txBox="1"/>
          <p:nvPr/>
        </p:nvSpPr>
        <p:spPr>
          <a:xfrm>
            <a:off x="8910955" y="3136265"/>
            <a:ext cx="28575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ctr">
              <a:buNone/>
            </a:pPr>
            <a:r>
              <a:rPr lang="zh-CN" sz="36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宠物</a:t>
            </a:r>
          </a:p>
        </p:txBody>
      </p:sp>
      <p:sp>
        <p:nvSpPr>
          <p:cNvPr id="44" name="文本框 43"/>
          <p:cNvSpPr txBox="1"/>
          <p:nvPr/>
        </p:nvSpPr>
        <p:spPr>
          <a:xfrm>
            <a:off x="8910955" y="3781425"/>
            <a:ext cx="28575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ctr">
              <a:buNone/>
            </a:pPr>
            <a:r>
              <a:rPr lang="zh-CN" sz="36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兴趣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4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1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8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5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0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2" fill="hold">
                      <p:stCondLst>
                        <p:cond delay="indefinite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6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7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9" fill="hold">
                      <p:stCondLst>
                        <p:cond delay="indefinite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3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4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6" fill="hold">
                      <p:stCondLst>
                        <p:cond delay="indefinite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0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1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7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8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9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0" fill="hold">
                      <p:stCondLst>
                        <p:cond delay="indefinite"/>
                      </p:stCondLst>
                      <p:childTnLst>
                        <p:par>
                          <p:cTn id="291" fill="hold">
                            <p:stCondLst>
                              <p:cond delay="0"/>
                            </p:stCondLst>
                            <p:childTnLst>
                              <p:par>
                                <p:cTn id="29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4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5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6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5325154" y="5597626"/>
            <a:ext cx="65019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800" dirty="0" smtClean="0"/>
              <a:t>这间房子大是大，不过</a:t>
            </a:r>
            <a:r>
              <a:rPr kumimoji="1" lang="zh-CN" altLang="en-US" sz="2800" dirty="0" smtClean="0">
                <a:solidFill>
                  <a:srgbClr val="008000"/>
                </a:solidFill>
              </a:rPr>
              <a:t>住</a:t>
            </a:r>
            <a:r>
              <a:rPr kumimoji="1" lang="zh-CN" altLang="en-US" sz="2800" dirty="0" smtClean="0">
                <a:solidFill>
                  <a:srgbClr val="FF0000"/>
                </a:solidFill>
              </a:rPr>
              <a:t>不下</a:t>
            </a:r>
            <a:r>
              <a:rPr kumimoji="1" lang="zh-CN" altLang="en-US" sz="2800" dirty="0" smtClean="0"/>
              <a:t>四十个人。</a:t>
            </a:r>
            <a:endParaRPr kumimoji="1" lang="zh-CN" altLang="en-US" sz="2800" dirty="0"/>
          </a:p>
        </p:txBody>
      </p:sp>
      <p:sp>
        <p:nvSpPr>
          <p:cNvPr id="6" name="文本框 5"/>
          <p:cNvSpPr txBox="1"/>
          <p:nvPr/>
        </p:nvSpPr>
        <p:spPr>
          <a:xfrm>
            <a:off x="524443" y="5520390"/>
            <a:ext cx="37601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800" dirty="0" smtClean="0"/>
              <a:t>这张床</a:t>
            </a:r>
            <a:r>
              <a:rPr kumimoji="1" lang="zh-CN" altLang="en-US" sz="2800" dirty="0" smtClean="0">
                <a:solidFill>
                  <a:srgbClr val="008000"/>
                </a:solidFill>
              </a:rPr>
              <a:t>躺</a:t>
            </a:r>
            <a:r>
              <a:rPr kumimoji="1" lang="zh-CN" altLang="en-US" sz="2800" dirty="0" smtClean="0">
                <a:solidFill>
                  <a:srgbClr val="FF0000"/>
                </a:solidFill>
              </a:rPr>
              <a:t>不下</a:t>
            </a:r>
            <a:r>
              <a:rPr kumimoji="1" lang="zh-CN" altLang="en-US" sz="2800" dirty="0" smtClean="0"/>
              <a:t>三个人。</a:t>
            </a:r>
            <a:endParaRPr kumimoji="1" lang="zh-CN" altLang="en-US" sz="2800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876" y="1988935"/>
            <a:ext cx="3943314" cy="287300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1006" y="3171225"/>
            <a:ext cx="1017046" cy="1801112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3680814" y="4166263"/>
            <a:ext cx="1104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4000" dirty="0" smtClean="0"/>
              <a:t>X3</a:t>
            </a:r>
            <a:endParaRPr kumimoji="1" lang="zh-CN" altLang="en-US" sz="4000" dirty="0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4383" y="1897139"/>
            <a:ext cx="4853974" cy="2965752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94078" y="3109432"/>
            <a:ext cx="1017046" cy="1801112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10872210" y="4119769"/>
            <a:ext cx="1104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4000" dirty="0" smtClean="0"/>
              <a:t>X40</a:t>
            </a:r>
            <a:endParaRPr kumimoji="1" lang="zh-CN" altLang="en-US" sz="4000" dirty="0"/>
          </a:p>
        </p:txBody>
      </p:sp>
      <p:sp>
        <p:nvSpPr>
          <p:cNvPr id="14" name="标题 1"/>
          <p:cNvSpPr>
            <a:spLocks noGrp="1"/>
          </p:cNvSpPr>
          <p:nvPr>
            <p:ph type="title"/>
          </p:nvPr>
        </p:nvSpPr>
        <p:spPr>
          <a:xfrm>
            <a:off x="143532" y="41242"/>
            <a:ext cx="10515600" cy="1025525"/>
          </a:xfrm>
        </p:spPr>
        <p:txBody>
          <a:bodyPr>
            <a:normAutofit/>
          </a:bodyPr>
          <a:lstStyle/>
          <a:p>
            <a:r>
              <a:rPr kumimoji="1" lang="en-US" altLang="zh-CN" sz="2400" dirty="0"/>
              <a:t>3</a:t>
            </a:r>
            <a:r>
              <a:rPr kumimoji="1" lang="en-US" altLang="zh-CN" sz="2400" dirty="0" smtClean="0"/>
              <a:t>.Potential</a:t>
            </a:r>
            <a:r>
              <a:rPr kumimoji="1" lang="zh-CN" altLang="en-US" sz="2400" dirty="0" smtClean="0"/>
              <a:t> </a:t>
            </a:r>
            <a:r>
              <a:rPr kumimoji="1" lang="en-US" altLang="zh-CN" sz="2400" dirty="0" smtClean="0"/>
              <a:t>complements</a:t>
            </a:r>
            <a:r>
              <a:rPr kumimoji="1" lang="zh-CN" altLang="en-US" sz="2400" dirty="0" smtClean="0"/>
              <a:t> </a:t>
            </a:r>
            <a:r>
              <a:rPr kumimoji="1" lang="en-US" altLang="zh-CN" sz="2400" dirty="0" smtClean="0"/>
              <a:t>with</a:t>
            </a:r>
            <a:r>
              <a:rPr kumimoji="1" lang="zh-CN" altLang="en-US" sz="2400" dirty="0" smtClean="0"/>
              <a:t> </a:t>
            </a:r>
            <a:r>
              <a:rPr kumimoji="1" lang="en-US" altLang="zh-CN" sz="2400" dirty="0" smtClean="0"/>
              <a:t>Verb+</a:t>
            </a:r>
            <a:r>
              <a:rPr kumimoji="1" lang="zh-CN" altLang="en-US" sz="2400" dirty="0" smtClean="0"/>
              <a:t>不下</a:t>
            </a:r>
            <a:endParaRPr kumimoji="1" lang="zh-CN" alt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6676350" y="5711181"/>
            <a:ext cx="4681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800" dirty="0" err="1" smtClean="0"/>
              <a:t>Lenka</a:t>
            </a:r>
            <a:r>
              <a:rPr kumimoji="1" lang="zh-CN" altLang="en-US" sz="2800" dirty="0" smtClean="0">
                <a:solidFill>
                  <a:srgbClr val="008000"/>
                </a:solidFill>
              </a:rPr>
              <a:t>吃</a:t>
            </a:r>
            <a:r>
              <a:rPr kumimoji="1" lang="zh-CN" altLang="en-US" sz="2800" dirty="0" smtClean="0">
                <a:solidFill>
                  <a:srgbClr val="FF0000"/>
                </a:solidFill>
              </a:rPr>
              <a:t>不下</a:t>
            </a:r>
            <a:r>
              <a:rPr kumimoji="1" lang="zh-CN" altLang="en-US" sz="2800" dirty="0" smtClean="0"/>
              <a:t>十五盘糖醋鱼</a:t>
            </a:r>
            <a:r>
              <a:rPr kumimoji="1" lang="zh-CN" altLang="en-US" sz="2400" dirty="0" smtClean="0"/>
              <a:t>。</a:t>
            </a:r>
            <a:endParaRPr kumimoji="1" lang="zh-CN" altLang="en-US" sz="2400" dirty="0"/>
          </a:p>
        </p:txBody>
      </p:sp>
      <p:sp>
        <p:nvSpPr>
          <p:cNvPr id="6" name="文本框 5"/>
          <p:cNvSpPr txBox="1"/>
          <p:nvPr/>
        </p:nvSpPr>
        <p:spPr>
          <a:xfrm>
            <a:off x="760939" y="5674237"/>
            <a:ext cx="4681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800" dirty="0" smtClean="0"/>
              <a:t>这张纸</a:t>
            </a:r>
            <a:r>
              <a:rPr kumimoji="1" lang="zh-CN" altLang="en-US" sz="2800" dirty="0" smtClean="0">
                <a:solidFill>
                  <a:srgbClr val="008000"/>
                </a:solidFill>
              </a:rPr>
              <a:t>写</a:t>
            </a:r>
            <a:r>
              <a:rPr kumimoji="1" lang="zh-CN" altLang="en-US" sz="2800" dirty="0" smtClean="0">
                <a:solidFill>
                  <a:srgbClr val="FF0000"/>
                </a:solidFill>
              </a:rPr>
              <a:t>不下</a:t>
            </a:r>
            <a:r>
              <a:rPr kumimoji="1" lang="zh-CN" altLang="en-US" sz="2800" dirty="0" smtClean="0"/>
              <a:t>八百个字。</a:t>
            </a:r>
            <a:endParaRPr kumimoji="1" lang="zh-CN" altLang="en-US" sz="2800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8338" y="4161825"/>
            <a:ext cx="994796" cy="122359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411" y="1524245"/>
            <a:ext cx="2892110" cy="3941756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4430619" y="4717045"/>
            <a:ext cx="16443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4000" dirty="0" smtClean="0"/>
              <a:t>X800</a:t>
            </a:r>
            <a:endParaRPr kumimoji="1" lang="zh-CN" altLang="en-US" sz="4000" dirty="0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6611" y="2981086"/>
            <a:ext cx="4284575" cy="232784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10745964" y="4578754"/>
            <a:ext cx="12471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4000" dirty="0" smtClean="0"/>
              <a:t>X15</a:t>
            </a:r>
            <a:endParaRPr kumimoji="1" lang="zh-CN" altLang="en-US" sz="4000" dirty="0"/>
          </a:p>
        </p:txBody>
      </p:sp>
      <p:sp>
        <p:nvSpPr>
          <p:cNvPr id="13" name="标题 1"/>
          <p:cNvSpPr>
            <a:spLocks noGrp="1"/>
          </p:cNvSpPr>
          <p:nvPr>
            <p:ph type="title"/>
          </p:nvPr>
        </p:nvSpPr>
        <p:spPr>
          <a:xfrm>
            <a:off x="143532" y="41242"/>
            <a:ext cx="10515600" cy="1025525"/>
          </a:xfrm>
        </p:spPr>
        <p:txBody>
          <a:bodyPr>
            <a:normAutofit/>
          </a:bodyPr>
          <a:lstStyle/>
          <a:p>
            <a:r>
              <a:rPr kumimoji="1" lang="en-US" altLang="zh-CN" sz="2400" dirty="0"/>
              <a:t>3</a:t>
            </a:r>
            <a:r>
              <a:rPr kumimoji="1" lang="en-US" altLang="zh-CN" sz="2400" dirty="0" smtClean="0"/>
              <a:t>.Potential</a:t>
            </a:r>
            <a:r>
              <a:rPr kumimoji="1" lang="zh-CN" altLang="en-US" sz="2400" dirty="0" smtClean="0"/>
              <a:t> </a:t>
            </a:r>
            <a:r>
              <a:rPr kumimoji="1" lang="en-US" altLang="zh-CN" sz="2400" dirty="0" smtClean="0"/>
              <a:t>complements</a:t>
            </a:r>
            <a:r>
              <a:rPr kumimoji="1" lang="zh-CN" altLang="en-US" sz="2400" dirty="0" smtClean="0"/>
              <a:t> </a:t>
            </a:r>
            <a:r>
              <a:rPr kumimoji="1" lang="en-US" altLang="zh-CN" sz="2400" dirty="0" smtClean="0"/>
              <a:t>with</a:t>
            </a:r>
            <a:r>
              <a:rPr kumimoji="1" lang="zh-CN" altLang="en-US" sz="2400" dirty="0" smtClean="0"/>
              <a:t> </a:t>
            </a:r>
            <a:r>
              <a:rPr kumimoji="1" lang="en-US" altLang="zh-CN" sz="2400" dirty="0" smtClean="0"/>
              <a:t>Verb+</a:t>
            </a:r>
            <a:r>
              <a:rPr kumimoji="1" lang="zh-CN" altLang="en-US" sz="2400" dirty="0" smtClean="0"/>
              <a:t>不下</a:t>
            </a:r>
            <a:endParaRPr kumimoji="1" lang="zh-CN" alt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1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097587" y="5674237"/>
            <a:ext cx="4681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800" dirty="0" smtClean="0"/>
              <a:t>这把椅子</a:t>
            </a:r>
            <a:r>
              <a:rPr kumimoji="1" lang="zh-CN" altLang="en-US" sz="2800" dirty="0" smtClean="0">
                <a:solidFill>
                  <a:srgbClr val="008000"/>
                </a:solidFill>
              </a:rPr>
              <a:t>坐</a:t>
            </a:r>
            <a:r>
              <a:rPr kumimoji="1" lang="zh-CN" altLang="en-US" sz="2800" dirty="0" smtClean="0">
                <a:solidFill>
                  <a:srgbClr val="FF0000"/>
                </a:solidFill>
              </a:rPr>
              <a:t>不下</a:t>
            </a:r>
            <a:r>
              <a:rPr kumimoji="1" lang="zh-CN" altLang="en-US" sz="2800" dirty="0" smtClean="0"/>
              <a:t>十个人</a:t>
            </a:r>
            <a:r>
              <a:rPr kumimoji="1" lang="zh-CN" altLang="en-US" sz="2400" dirty="0" smtClean="0"/>
              <a:t>。</a:t>
            </a:r>
            <a:endParaRPr kumimoji="1" lang="zh-CN" altLang="en-US" sz="2400" dirty="0"/>
          </a:p>
        </p:txBody>
      </p:sp>
      <p:sp>
        <p:nvSpPr>
          <p:cNvPr id="5" name="文本框 4"/>
          <p:cNvSpPr txBox="1"/>
          <p:nvPr/>
        </p:nvSpPr>
        <p:spPr>
          <a:xfrm>
            <a:off x="6653259" y="5757365"/>
            <a:ext cx="4681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800" dirty="0" smtClean="0"/>
              <a:t>这个书架</a:t>
            </a:r>
            <a:r>
              <a:rPr kumimoji="1" lang="zh-CN" altLang="en-US" sz="2800" dirty="0" smtClean="0">
                <a:solidFill>
                  <a:srgbClr val="008000"/>
                </a:solidFill>
              </a:rPr>
              <a:t>放</a:t>
            </a:r>
            <a:r>
              <a:rPr kumimoji="1" lang="zh-CN" altLang="en-US" sz="2800" dirty="0" smtClean="0">
                <a:solidFill>
                  <a:srgbClr val="FF0000"/>
                </a:solidFill>
              </a:rPr>
              <a:t>不下</a:t>
            </a:r>
            <a:r>
              <a:rPr kumimoji="1" lang="zh-CN" altLang="en-US" sz="2800" dirty="0" smtClean="0"/>
              <a:t>四百本书</a:t>
            </a:r>
            <a:r>
              <a:rPr kumimoji="1" lang="zh-CN" altLang="en-US" sz="2400" dirty="0" smtClean="0"/>
              <a:t>。</a:t>
            </a:r>
            <a:endParaRPr kumimoji="1" lang="zh-CN" altLang="en-US" sz="2400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5796" y="1555569"/>
            <a:ext cx="2071618" cy="369215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3890" y="3416017"/>
            <a:ext cx="1017046" cy="1801112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3925027" y="4502257"/>
            <a:ext cx="1104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4000" dirty="0" smtClean="0"/>
              <a:t>X10</a:t>
            </a:r>
            <a:endParaRPr kumimoji="1" lang="zh-CN" altLang="en-US" sz="4000" dirty="0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2694" y="1239259"/>
            <a:ext cx="2490422" cy="387077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61034" y="3700616"/>
            <a:ext cx="1619660" cy="1409416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10814806" y="4333368"/>
            <a:ext cx="13771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4000" dirty="0" smtClean="0"/>
              <a:t>X400</a:t>
            </a:r>
            <a:endParaRPr kumimoji="1" lang="zh-CN" altLang="en-US" sz="4000" dirty="0"/>
          </a:p>
        </p:txBody>
      </p:sp>
      <p:sp>
        <p:nvSpPr>
          <p:cNvPr id="12" name="标题 1"/>
          <p:cNvSpPr>
            <a:spLocks noGrp="1"/>
          </p:cNvSpPr>
          <p:nvPr>
            <p:ph type="title"/>
          </p:nvPr>
        </p:nvSpPr>
        <p:spPr>
          <a:xfrm>
            <a:off x="143532" y="41242"/>
            <a:ext cx="10515600" cy="1025525"/>
          </a:xfrm>
        </p:spPr>
        <p:txBody>
          <a:bodyPr>
            <a:normAutofit/>
          </a:bodyPr>
          <a:lstStyle/>
          <a:p>
            <a:r>
              <a:rPr kumimoji="1" lang="en-US" altLang="zh-CN" sz="2400" dirty="0"/>
              <a:t>3</a:t>
            </a:r>
            <a:r>
              <a:rPr kumimoji="1" lang="en-US" altLang="zh-CN" sz="2400" dirty="0" smtClean="0"/>
              <a:t>.Potential</a:t>
            </a:r>
            <a:r>
              <a:rPr kumimoji="1" lang="zh-CN" altLang="en-US" sz="2400" dirty="0" smtClean="0"/>
              <a:t> </a:t>
            </a:r>
            <a:r>
              <a:rPr kumimoji="1" lang="en-US" altLang="zh-CN" sz="2400" dirty="0" smtClean="0"/>
              <a:t>complements</a:t>
            </a:r>
            <a:r>
              <a:rPr kumimoji="1" lang="zh-CN" altLang="en-US" sz="2400" dirty="0" smtClean="0"/>
              <a:t> </a:t>
            </a:r>
            <a:r>
              <a:rPr kumimoji="1" lang="en-US" altLang="zh-CN" sz="2400" dirty="0" smtClean="0"/>
              <a:t>with</a:t>
            </a:r>
            <a:r>
              <a:rPr kumimoji="1" lang="zh-CN" altLang="en-US" sz="2400" dirty="0" smtClean="0"/>
              <a:t> </a:t>
            </a:r>
            <a:r>
              <a:rPr kumimoji="1" lang="en-US" altLang="zh-CN" sz="2400" dirty="0" smtClean="0"/>
              <a:t>Verb+</a:t>
            </a:r>
            <a:r>
              <a:rPr kumimoji="1" lang="zh-CN" altLang="en-US" sz="2400" dirty="0" smtClean="0"/>
              <a:t>不下</a:t>
            </a:r>
            <a:endParaRPr kumimoji="1" lang="zh-CN" alt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1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501874" y="2810343"/>
            <a:ext cx="7009318" cy="3506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zh-CN" altLang="ja-JP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例（</a:t>
            </a:r>
            <a:r>
              <a:rPr lang="en-US" altLang="zh-CN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Example</a:t>
            </a:r>
            <a:r>
              <a:rPr lang="zh-CN" altLang="ja-JP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）</a:t>
            </a:r>
            <a:r>
              <a:rPr lang="zh-CN" altLang="ja-JP" sz="3200" b="1" dirty="0" smtClean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：</a:t>
            </a:r>
            <a:endParaRPr lang="en-US" altLang="zh-CN" sz="3200" b="1" dirty="0" smtClean="0">
              <a:latin typeface="Microsoft JhengHei" panose="020B0604030504040204" pitchFamily="34" charset="-120"/>
              <a:ea typeface="Microsoft JhengHei" panose="020B0604030504040204" pitchFamily="34" charset="-120"/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en-US" altLang="zh-CN" sz="3200" b="1" dirty="0" smtClean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A</a:t>
            </a:r>
            <a:r>
              <a:rPr lang="zh-CN" altLang="en-US" sz="3200" b="1" dirty="0" smtClean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：你的房间</a:t>
            </a:r>
            <a:r>
              <a:rPr lang="zh-CN" altLang="en-US" sz="3200" b="1" dirty="0" smtClean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住得下</a:t>
            </a:r>
            <a:r>
              <a:rPr lang="zh-CN" altLang="en-US" sz="3200" b="1" u="sng" dirty="0" smtClean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十个人吗</a:t>
            </a:r>
            <a:r>
              <a:rPr lang="zh-CN" altLang="en-US" sz="3200" b="1" dirty="0" smtClean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？</a:t>
            </a:r>
            <a:endParaRPr lang="en-US" altLang="zh-CN" sz="3200" b="1" dirty="0" smtClean="0">
              <a:latin typeface="Microsoft JhengHei" panose="020B0604030504040204" pitchFamily="34" charset="-120"/>
              <a:ea typeface="Microsoft JhengHei" panose="020B0604030504040204" pitchFamily="34" charset="-120"/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en-US" altLang="zh-CN" sz="3200" b="1" dirty="0" smtClean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B</a:t>
            </a:r>
            <a:r>
              <a:rPr lang="zh-CN" altLang="en-US" sz="3200" b="1" dirty="0" smtClean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：我的房间</a:t>
            </a:r>
            <a:r>
              <a:rPr lang="zh-CN" altLang="en-US" sz="3200" b="1" dirty="0" smtClean="0">
                <a:solidFill>
                  <a:srgbClr val="00B05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住不下</a:t>
            </a:r>
            <a:r>
              <a:rPr lang="zh-CN" altLang="en-US" sz="3200" b="1" u="sng" dirty="0" smtClean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十个人</a:t>
            </a:r>
            <a:r>
              <a:rPr lang="zh-CN" altLang="en-US" sz="3200" b="1" dirty="0" smtClean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。</a:t>
            </a:r>
            <a:endParaRPr lang="en-US" altLang="zh-CN" sz="3200" b="1" dirty="0" smtClean="0">
              <a:latin typeface="Microsoft JhengHei" panose="020B0604030504040204" pitchFamily="34" charset="-120"/>
              <a:ea typeface="Microsoft JhengHei" panose="020B0604030504040204" pitchFamily="34" charset="-120"/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en-US" altLang="zh-CN" sz="3200" b="1" dirty="0" smtClean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A</a:t>
            </a:r>
            <a:r>
              <a:rPr lang="zh-CN" altLang="en-US" sz="3200" b="1" dirty="0" smtClean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：那你的房间</a:t>
            </a:r>
            <a:r>
              <a:rPr lang="zh-CN" altLang="en-US" sz="3200" b="1" dirty="0" smtClean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住得下</a:t>
            </a:r>
            <a:r>
              <a:rPr lang="zh-CN" altLang="en-US" sz="3200" b="1" u="sng" dirty="0" smtClean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多少</a:t>
            </a:r>
            <a:r>
              <a:rPr lang="en-US" altLang="zh-CN" sz="3200" b="1" u="sng" dirty="0" smtClean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/</a:t>
            </a:r>
            <a:r>
              <a:rPr lang="zh-CN" altLang="en-US" sz="3200" b="1" u="sng" dirty="0" smtClean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几个人</a:t>
            </a:r>
            <a:r>
              <a:rPr lang="zh-CN" altLang="en-US" sz="3200" b="1" dirty="0" smtClean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？</a:t>
            </a:r>
            <a:endParaRPr lang="en-US" altLang="zh-CN" sz="3200" b="1" dirty="0" smtClean="0">
              <a:latin typeface="Microsoft JhengHei" panose="020B0604030504040204" pitchFamily="34" charset="-120"/>
              <a:ea typeface="Microsoft JhengHei" panose="020B0604030504040204" pitchFamily="34" charset="-120"/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en-US" altLang="zh-CN" sz="3200" b="1" dirty="0" smtClean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B</a:t>
            </a:r>
            <a:r>
              <a:rPr lang="zh-CN" altLang="en-US" sz="3200" b="1" dirty="0" smtClean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：我的房间</a:t>
            </a:r>
            <a:r>
              <a:rPr lang="zh-CN" altLang="en-US" sz="3200" b="1" dirty="0" smtClean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住得下</a:t>
            </a:r>
            <a:r>
              <a:rPr lang="zh-CN" altLang="en-US" sz="3200" b="1" u="sng" dirty="0" smtClean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两个</a:t>
            </a:r>
            <a:r>
              <a:rPr lang="zh-CN" altLang="en-US" sz="3200" b="1" dirty="0" smtClean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人。</a:t>
            </a:r>
            <a:endParaRPr lang="en-US" altLang="zh-CN" sz="3200" b="1" dirty="0" smtClean="0">
              <a:latin typeface="Microsoft JhengHei" panose="020B0604030504040204" pitchFamily="34" charset="-120"/>
              <a:ea typeface="Microsoft JhengHei" panose="020B0604030504040204" pitchFamily="34" charset="-120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8213" y="1325780"/>
            <a:ext cx="5687476" cy="3722397"/>
          </a:xfrm>
          <a:prstGeom prst="rect">
            <a:avLst/>
          </a:prstGeom>
        </p:spPr>
      </p:pic>
      <p:sp>
        <p:nvSpPr>
          <p:cNvPr id="6" name="文本框 6"/>
          <p:cNvSpPr txBox="1"/>
          <p:nvPr/>
        </p:nvSpPr>
        <p:spPr>
          <a:xfrm>
            <a:off x="6001052" y="556368"/>
            <a:ext cx="60201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造句练习</a:t>
            </a:r>
            <a:r>
              <a:rPr lang="zh-CN" alt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 </a:t>
            </a:r>
            <a:r>
              <a:rPr lang="en-US" altLang="zh-CN" sz="2800" b="1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- </a:t>
            </a:r>
            <a:r>
              <a:rPr lang="en-US" altLang="zh-CN" sz="2800" b="1" i="1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Sentence-making </a:t>
            </a:r>
            <a:r>
              <a:rPr lang="zh-CN" altLang="zh-CN" sz="2800" b="1" i="1" dirty="0" smtClean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2</a:t>
            </a:r>
            <a:endParaRPr lang="en-US" altLang="zh-CN" sz="40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511192" y="5420950"/>
            <a:ext cx="49045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800" dirty="0" smtClean="0"/>
              <a:t>房间</a:t>
            </a:r>
            <a:r>
              <a:rPr kumimoji="1" lang="en-US" altLang="zh-CN" sz="2800" dirty="0" smtClean="0"/>
              <a:t> </a:t>
            </a:r>
            <a:r>
              <a:rPr kumimoji="1" lang="zh-CN" altLang="en-US" sz="2800" dirty="0" smtClean="0"/>
              <a:t>住</a:t>
            </a:r>
            <a:r>
              <a:rPr kumimoji="1" lang="en-US" altLang="zh-CN" sz="2800" dirty="0" smtClean="0"/>
              <a:t> 10</a:t>
            </a:r>
            <a:r>
              <a:rPr kumimoji="1" lang="zh-CN" altLang="en-US" sz="2800" dirty="0" smtClean="0"/>
              <a:t>个人</a:t>
            </a:r>
            <a:r>
              <a:rPr kumimoji="1" lang="en-US" altLang="zh-CN" sz="2800" dirty="0" smtClean="0">
                <a:solidFill>
                  <a:srgbClr val="FF0000"/>
                </a:solidFill>
              </a:rPr>
              <a:t>×</a:t>
            </a:r>
            <a:r>
              <a:rPr kumimoji="1" lang="en-US" altLang="en-US" sz="2800" dirty="0" smtClean="0"/>
              <a:t>/2</a:t>
            </a:r>
            <a:r>
              <a:rPr kumimoji="1" lang="zh-CN" altLang="en-US" sz="2800" dirty="0" smtClean="0"/>
              <a:t>个人</a:t>
            </a:r>
            <a:r>
              <a:rPr kumimoji="1" lang="en-US" altLang="zh-CN" sz="2800" dirty="0" smtClean="0">
                <a:solidFill>
                  <a:srgbClr val="FF0000"/>
                </a:solidFill>
              </a:rPr>
              <a:t>√</a:t>
            </a:r>
            <a:endParaRPr kumimoji="1" lang="zh-CN" altLang="en-US" sz="2800" dirty="0"/>
          </a:p>
        </p:txBody>
      </p:sp>
      <p:sp>
        <p:nvSpPr>
          <p:cNvPr id="8" name="标题 1"/>
          <p:cNvSpPr>
            <a:spLocks noGrp="1"/>
          </p:cNvSpPr>
          <p:nvPr>
            <p:ph type="title"/>
          </p:nvPr>
        </p:nvSpPr>
        <p:spPr>
          <a:xfrm>
            <a:off x="143532" y="41242"/>
            <a:ext cx="10515600" cy="1025525"/>
          </a:xfrm>
        </p:spPr>
        <p:txBody>
          <a:bodyPr>
            <a:normAutofit/>
          </a:bodyPr>
          <a:lstStyle/>
          <a:p>
            <a:r>
              <a:rPr kumimoji="1" lang="en-US" altLang="zh-CN" sz="2400" dirty="0"/>
              <a:t>3</a:t>
            </a:r>
            <a:r>
              <a:rPr kumimoji="1" lang="en-US" altLang="zh-CN" sz="2400" dirty="0" smtClean="0"/>
              <a:t>.Potential</a:t>
            </a:r>
            <a:r>
              <a:rPr kumimoji="1" lang="zh-CN" altLang="en-US" sz="2400" dirty="0" smtClean="0"/>
              <a:t> </a:t>
            </a:r>
            <a:r>
              <a:rPr kumimoji="1" lang="en-US" altLang="zh-CN" sz="2400" dirty="0" smtClean="0"/>
              <a:t>complements</a:t>
            </a:r>
            <a:r>
              <a:rPr kumimoji="1" lang="zh-CN" altLang="en-US" sz="2400" dirty="0" smtClean="0"/>
              <a:t> </a:t>
            </a:r>
            <a:r>
              <a:rPr kumimoji="1" lang="en-US" altLang="zh-CN" sz="2400" dirty="0" smtClean="0"/>
              <a:t>with</a:t>
            </a:r>
            <a:r>
              <a:rPr kumimoji="1" lang="zh-CN" altLang="en-US" sz="2400" dirty="0" smtClean="0"/>
              <a:t> </a:t>
            </a:r>
            <a:r>
              <a:rPr kumimoji="1" lang="en-US" altLang="zh-CN" sz="2400" dirty="0" smtClean="0"/>
              <a:t>Verb+</a:t>
            </a:r>
            <a:r>
              <a:rPr kumimoji="1" lang="zh-CN" altLang="en-US" sz="2400" dirty="0" smtClean="0"/>
              <a:t>不下</a:t>
            </a:r>
            <a:endParaRPr kumimoji="1" lang="zh-CN" alt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479959" y="1868333"/>
            <a:ext cx="530425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200" dirty="0" smtClean="0"/>
              <a:t>①</a:t>
            </a:r>
            <a:r>
              <a:rPr kumimoji="1" lang="zh-CN" altLang="en-US" sz="3200" dirty="0" smtClean="0"/>
              <a:t>客厅</a:t>
            </a:r>
            <a:r>
              <a:rPr kumimoji="1" lang="en-US" altLang="zh-CN" sz="3200" dirty="0" smtClean="0"/>
              <a:t> </a:t>
            </a:r>
            <a:r>
              <a:rPr kumimoji="1" lang="zh-CN" altLang="en-US" sz="3200" dirty="0" smtClean="0"/>
              <a:t>放</a:t>
            </a:r>
            <a:r>
              <a:rPr kumimoji="1" lang="en-US" altLang="zh-CN" sz="3200" dirty="0" smtClean="0"/>
              <a:t> </a:t>
            </a:r>
            <a:r>
              <a:rPr kumimoji="1" lang="zh-CN" altLang="zh-CN" sz="3200" dirty="0" smtClean="0"/>
              <a:t>2</a:t>
            </a:r>
            <a:r>
              <a:rPr kumimoji="1" lang="en-US" altLang="zh-CN" sz="3200" dirty="0" smtClean="0"/>
              <a:t>0</a:t>
            </a:r>
            <a:r>
              <a:rPr kumimoji="1" lang="en-US" altLang="zh-CN" sz="3200" dirty="0" smtClean="0">
                <a:solidFill>
                  <a:srgbClr val="FF0000"/>
                </a:solidFill>
              </a:rPr>
              <a:t>×</a:t>
            </a:r>
            <a:r>
              <a:rPr kumimoji="1" lang="en-US" altLang="en-US" sz="3200" dirty="0" smtClean="0"/>
              <a:t>/</a:t>
            </a:r>
            <a:r>
              <a:rPr kumimoji="1" lang="en-US" altLang="zh-CN" sz="3200" dirty="0" smtClean="0"/>
              <a:t>1</a:t>
            </a:r>
            <a:r>
              <a:rPr kumimoji="1" lang="en-US" altLang="zh-CN" sz="3200" dirty="0" smtClean="0">
                <a:solidFill>
                  <a:srgbClr val="FF0000"/>
                </a:solidFill>
              </a:rPr>
              <a:t>√  </a:t>
            </a:r>
            <a:r>
              <a:rPr kumimoji="1" lang="zh-CN" altLang="en-US" sz="3200" dirty="0" smtClean="0"/>
              <a:t>电</a:t>
            </a:r>
            <a:r>
              <a:rPr kumimoji="1" lang="zh-CN" altLang="en-US" sz="3200" dirty="0"/>
              <a:t>视</a:t>
            </a:r>
            <a:endParaRPr kumimoji="1" lang="zh-CN" altLang="en-US" sz="3200" dirty="0">
              <a:solidFill>
                <a:srgbClr val="FF0000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767991" y="1907497"/>
            <a:ext cx="52136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200" dirty="0" smtClean="0"/>
              <a:t>②</a:t>
            </a:r>
            <a:r>
              <a:rPr kumimoji="1" lang="zh-CN" altLang="en-US" sz="3200" dirty="0" smtClean="0"/>
              <a:t>教室</a:t>
            </a:r>
            <a:r>
              <a:rPr kumimoji="1" lang="en-US" altLang="zh-CN" sz="3200" dirty="0" smtClean="0"/>
              <a:t> </a:t>
            </a:r>
            <a:r>
              <a:rPr kumimoji="1" lang="zh-CN" altLang="en-US" sz="3200" dirty="0" smtClean="0"/>
              <a:t>坐 </a:t>
            </a:r>
            <a:r>
              <a:rPr kumimoji="1" lang="zh-CN" altLang="zh-CN" sz="3200" dirty="0" smtClean="0"/>
              <a:t>3</a:t>
            </a:r>
            <a:r>
              <a:rPr kumimoji="1" lang="en-US" altLang="zh-CN" sz="3200" dirty="0" smtClean="0"/>
              <a:t>00</a:t>
            </a:r>
            <a:r>
              <a:rPr kumimoji="1" lang="en-US" altLang="zh-CN" sz="3200" dirty="0" smtClean="0">
                <a:solidFill>
                  <a:srgbClr val="FF0000"/>
                </a:solidFill>
              </a:rPr>
              <a:t>×</a:t>
            </a:r>
            <a:r>
              <a:rPr kumimoji="1" lang="en-US" altLang="en-US" sz="3200" dirty="0" smtClean="0"/>
              <a:t>/</a:t>
            </a:r>
            <a:r>
              <a:rPr kumimoji="1" lang="zh-CN" altLang="zh-CN" sz="3200" dirty="0" smtClean="0"/>
              <a:t>3</a:t>
            </a:r>
            <a:r>
              <a:rPr kumimoji="1" lang="en-US" altLang="zh-CN" sz="3200" dirty="0" smtClean="0"/>
              <a:t>5</a:t>
            </a:r>
            <a:r>
              <a:rPr kumimoji="1" lang="en-US" altLang="zh-CN" sz="3200" dirty="0" smtClean="0">
                <a:solidFill>
                  <a:srgbClr val="FF0000"/>
                </a:solidFill>
              </a:rPr>
              <a:t>√  </a:t>
            </a:r>
            <a:r>
              <a:rPr kumimoji="1" lang="zh-CN" altLang="en-US" sz="3200" dirty="0" smtClean="0"/>
              <a:t>学</a:t>
            </a:r>
            <a:r>
              <a:rPr kumimoji="1" lang="zh-CN" altLang="en-US" sz="3200" dirty="0"/>
              <a:t>生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932" y="2694044"/>
            <a:ext cx="5370723" cy="3502253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4794377" y="971171"/>
            <a:ext cx="2687078" cy="58477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en-US" altLang="zh-CN" sz="3200" dirty="0" smtClean="0"/>
              <a:t>V.+</a:t>
            </a:r>
            <a:r>
              <a:rPr kumimoji="1" lang="zh-CN" altLang="en-US" sz="3200" dirty="0" smtClean="0"/>
              <a:t>得下</a:t>
            </a:r>
            <a:r>
              <a:rPr kumimoji="1" lang="en-US" altLang="zh-CN" sz="3200" dirty="0" smtClean="0"/>
              <a:t>/</a:t>
            </a:r>
            <a:r>
              <a:rPr kumimoji="1" lang="zh-CN" altLang="en-US" sz="3200" dirty="0" smtClean="0"/>
              <a:t>不下</a:t>
            </a:r>
            <a:endParaRPr kumimoji="1" lang="zh-CN" altLang="en-US" sz="3200" dirty="0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4161" y="2677954"/>
            <a:ext cx="4942599" cy="356866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776" y="4835896"/>
            <a:ext cx="2079779" cy="1394792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4023" y="4024390"/>
            <a:ext cx="1178267" cy="2601174"/>
          </a:xfrm>
          <a:prstGeom prst="rect">
            <a:avLst/>
          </a:prstGeom>
        </p:spPr>
      </p:pic>
      <p:sp>
        <p:nvSpPr>
          <p:cNvPr id="10" name="标题 1"/>
          <p:cNvSpPr>
            <a:spLocks noGrp="1"/>
          </p:cNvSpPr>
          <p:nvPr>
            <p:ph type="title"/>
          </p:nvPr>
        </p:nvSpPr>
        <p:spPr>
          <a:xfrm>
            <a:off x="143532" y="41242"/>
            <a:ext cx="10515600" cy="1025525"/>
          </a:xfrm>
        </p:spPr>
        <p:txBody>
          <a:bodyPr>
            <a:normAutofit/>
          </a:bodyPr>
          <a:lstStyle/>
          <a:p>
            <a:r>
              <a:rPr kumimoji="1" lang="en-US" altLang="zh-CN" sz="2400" dirty="0"/>
              <a:t>3</a:t>
            </a:r>
            <a:r>
              <a:rPr kumimoji="1" lang="en-US" altLang="zh-CN" sz="2400" dirty="0" smtClean="0"/>
              <a:t>.Potential</a:t>
            </a:r>
            <a:r>
              <a:rPr kumimoji="1" lang="zh-CN" altLang="en-US" sz="2400" dirty="0" smtClean="0"/>
              <a:t> </a:t>
            </a:r>
            <a:r>
              <a:rPr kumimoji="1" lang="en-US" altLang="zh-CN" sz="2400" dirty="0" smtClean="0"/>
              <a:t>complements</a:t>
            </a:r>
            <a:r>
              <a:rPr kumimoji="1" lang="zh-CN" altLang="en-US" sz="2400" dirty="0" smtClean="0"/>
              <a:t> </a:t>
            </a:r>
            <a:r>
              <a:rPr kumimoji="1" lang="en-US" altLang="zh-CN" sz="2400" dirty="0" smtClean="0"/>
              <a:t>with</a:t>
            </a:r>
            <a:r>
              <a:rPr kumimoji="1" lang="zh-CN" altLang="en-US" sz="2400" dirty="0" smtClean="0"/>
              <a:t> </a:t>
            </a:r>
            <a:r>
              <a:rPr kumimoji="1" lang="en-US" altLang="zh-CN" sz="2400" dirty="0" smtClean="0"/>
              <a:t>Verb+</a:t>
            </a:r>
            <a:r>
              <a:rPr kumimoji="1" lang="zh-CN" altLang="en-US" sz="2400" dirty="0" smtClean="0"/>
              <a:t>不下</a:t>
            </a:r>
            <a:endParaRPr kumimoji="1" lang="zh-CN" alt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592577" y="1610842"/>
            <a:ext cx="435002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200" dirty="0" smtClean="0"/>
              <a:t>③</a:t>
            </a:r>
            <a:r>
              <a:rPr kumimoji="1" lang="zh-CN" altLang="en-US" sz="3200" dirty="0" smtClean="0"/>
              <a:t>冰箱 放</a:t>
            </a:r>
            <a:r>
              <a:rPr kumimoji="1" lang="en-US" altLang="zh-CN" sz="3200" dirty="0" smtClean="0"/>
              <a:t> </a:t>
            </a:r>
            <a:r>
              <a:rPr kumimoji="1" lang="zh-CN" altLang="zh-CN" sz="3200" dirty="0" smtClean="0"/>
              <a:t>8</a:t>
            </a:r>
            <a:r>
              <a:rPr kumimoji="1" lang="en-US" altLang="zh-CN" sz="3200" dirty="0" smtClean="0">
                <a:solidFill>
                  <a:srgbClr val="FF0000"/>
                </a:solidFill>
              </a:rPr>
              <a:t>×</a:t>
            </a:r>
            <a:r>
              <a:rPr kumimoji="1" lang="en-US" altLang="en-US" sz="3200" dirty="0" smtClean="0"/>
              <a:t>/</a:t>
            </a:r>
            <a:r>
              <a:rPr kumimoji="1" lang="zh-CN" altLang="zh-CN" sz="3200" dirty="0"/>
              <a:t>3</a:t>
            </a:r>
            <a:r>
              <a:rPr kumimoji="1" lang="en-US" altLang="zh-CN" sz="3200" dirty="0" smtClean="0">
                <a:solidFill>
                  <a:srgbClr val="FF0000"/>
                </a:solidFill>
              </a:rPr>
              <a:t>√  </a:t>
            </a:r>
            <a:r>
              <a:rPr kumimoji="1" lang="zh-CN" altLang="en-US" sz="3200" dirty="0" smtClean="0"/>
              <a:t>西瓜</a:t>
            </a:r>
            <a:endParaRPr kumimoji="1" lang="zh-CN" altLang="en-US" sz="3200" dirty="0">
              <a:solidFill>
                <a:srgbClr val="FF0000"/>
              </a:solidFill>
            </a:endParaRPr>
          </a:p>
          <a:p>
            <a:endParaRPr kumimoji="1" lang="zh-CN" altLang="en-US" sz="2400" dirty="0"/>
          </a:p>
        </p:txBody>
      </p:sp>
      <p:sp>
        <p:nvSpPr>
          <p:cNvPr id="6" name="文本框 5"/>
          <p:cNvSpPr txBox="1"/>
          <p:nvPr/>
        </p:nvSpPr>
        <p:spPr>
          <a:xfrm>
            <a:off x="6439041" y="1652335"/>
            <a:ext cx="56328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200" dirty="0" smtClean="0"/>
              <a:t>④</a:t>
            </a:r>
            <a:r>
              <a:rPr kumimoji="1" lang="zh-CN" altLang="en-US" sz="3200" dirty="0" smtClean="0"/>
              <a:t>书桌 </a:t>
            </a:r>
            <a:r>
              <a:rPr kumimoji="1" lang="zh-CN" altLang="en-US" sz="3200" dirty="0" smtClean="0"/>
              <a:t>放 </a:t>
            </a:r>
            <a:r>
              <a:rPr kumimoji="1" lang="zh-CN" altLang="zh-CN" sz="3200" dirty="0" smtClean="0"/>
              <a:t>5</a:t>
            </a:r>
            <a:r>
              <a:rPr kumimoji="1" lang="en-US" altLang="zh-CN" sz="3200" dirty="0" smtClean="0"/>
              <a:t>00</a:t>
            </a:r>
            <a:r>
              <a:rPr kumimoji="1" lang="en-US" altLang="zh-CN" sz="3200" dirty="0" smtClean="0">
                <a:solidFill>
                  <a:srgbClr val="FF0000"/>
                </a:solidFill>
              </a:rPr>
              <a:t>×</a:t>
            </a:r>
            <a:r>
              <a:rPr kumimoji="1" lang="en-US" altLang="en-US" sz="3200" dirty="0" smtClean="0"/>
              <a:t>/</a:t>
            </a:r>
            <a:r>
              <a:rPr kumimoji="1" lang="zh-CN" altLang="zh-CN" sz="3200" dirty="0" smtClean="0"/>
              <a:t>2</a:t>
            </a:r>
            <a:r>
              <a:rPr kumimoji="1" lang="en-US" altLang="zh-CN" sz="3200" dirty="0" smtClean="0">
                <a:solidFill>
                  <a:srgbClr val="FF0000"/>
                </a:solidFill>
              </a:rPr>
              <a:t>√</a:t>
            </a:r>
            <a:r>
              <a:rPr kumimoji="1" lang="zh-CN" altLang="en-US" sz="2400" dirty="0"/>
              <a:t> </a:t>
            </a:r>
            <a:r>
              <a:rPr kumimoji="1" lang="zh-CN" altLang="en-US" sz="3200" dirty="0" smtClean="0"/>
              <a:t>电脑</a:t>
            </a:r>
            <a:endParaRPr kumimoji="1" lang="zh-CN" altLang="en-US" sz="4000" dirty="0">
              <a:solidFill>
                <a:srgbClr val="FF0000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425610" y="846788"/>
            <a:ext cx="2584790" cy="58477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en-US" altLang="zh-CN" sz="3200" dirty="0" smtClean="0"/>
              <a:t>V.+</a:t>
            </a:r>
            <a:r>
              <a:rPr kumimoji="1" lang="zh-CN" altLang="en-US" sz="3200" dirty="0" smtClean="0"/>
              <a:t>得下</a:t>
            </a:r>
            <a:r>
              <a:rPr kumimoji="1" lang="en-US" altLang="zh-CN" sz="3200" dirty="0" smtClean="0"/>
              <a:t>/</a:t>
            </a:r>
            <a:r>
              <a:rPr kumimoji="1" lang="zh-CN" altLang="en-US" sz="3200" dirty="0" smtClean="0"/>
              <a:t>不下</a:t>
            </a:r>
            <a:endParaRPr kumimoji="1" lang="zh-CN" altLang="en-US" sz="3200" dirty="0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993" y="2279625"/>
            <a:ext cx="3136344" cy="409876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1573" y="2728431"/>
            <a:ext cx="4669611" cy="358003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7383" y="4427929"/>
            <a:ext cx="1729467" cy="1691870"/>
          </a:xfrm>
          <a:prstGeom prst="rect">
            <a:avLst/>
          </a:prstGeom>
        </p:spPr>
      </p:pic>
      <p:sp>
        <p:nvSpPr>
          <p:cNvPr id="14" name="同心圆 13"/>
          <p:cNvSpPr/>
          <p:nvPr/>
        </p:nvSpPr>
        <p:spPr>
          <a:xfrm>
            <a:off x="7345038" y="2447920"/>
            <a:ext cx="2341232" cy="2325524"/>
          </a:xfrm>
          <a:prstGeom prst="donut">
            <a:avLst>
              <a:gd name="adj" fmla="val 3160"/>
            </a:avLst>
          </a:prstGeom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/>
              </a:solidFill>
            </a:endParaRPr>
          </a:p>
        </p:txBody>
      </p:sp>
      <p:sp>
        <p:nvSpPr>
          <p:cNvPr id="9" name="标题 1"/>
          <p:cNvSpPr>
            <a:spLocks noGrp="1"/>
          </p:cNvSpPr>
          <p:nvPr>
            <p:ph type="title"/>
          </p:nvPr>
        </p:nvSpPr>
        <p:spPr>
          <a:xfrm>
            <a:off x="143532" y="41242"/>
            <a:ext cx="10515600" cy="1025525"/>
          </a:xfrm>
        </p:spPr>
        <p:txBody>
          <a:bodyPr>
            <a:normAutofit/>
          </a:bodyPr>
          <a:lstStyle/>
          <a:p>
            <a:r>
              <a:rPr kumimoji="1" lang="en-US" altLang="zh-CN" sz="2400" dirty="0"/>
              <a:t>3</a:t>
            </a:r>
            <a:r>
              <a:rPr kumimoji="1" lang="en-US" altLang="zh-CN" sz="2400" dirty="0" smtClean="0"/>
              <a:t>.Potential</a:t>
            </a:r>
            <a:r>
              <a:rPr kumimoji="1" lang="zh-CN" altLang="en-US" sz="2400" dirty="0" smtClean="0"/>
              <a:t> </a:t>
            </a:r>
            <a:r>
              <a:rPr kumimoji="1" lang="en-US" altLang="zh-CN" sz="2400" dirty="0" smtClean="0"/>
              <a:t>complements</a:t>
            </a:r>
            <a:r>
              <a:rPr kumimoji="1" lang="zh-CN" altLang="en-US" sz="2400" dirty="0" smtClean="0"/>
              <a:t> </a:t>
            </a:r>
            <a:r>
              <a:rPr kumimoji="1" lang="en-US" altLang="zh-CN" sz="2400" dirty="0" smtClean="0"/>
              <a:t>with</a:t>
            </a:r>
            <a:r>
              <a:rPr kumimoji="1" lang="zh-CN" altLang="en-US" sz="2400" dirty="0" smtClean="0"/>
              <a:t> </a:t>
            </a:r>
            <a:r>
              <a:rPr kumimoji="1" lang="en-US" altLang="zh-CN" sz="2400" dirty="0" smtClean="0"/>
              <a:t>Verb+</a:t>
            </a:r>
            <a:r>
              <a:rPr kumimoji="1" lang="zh-CN" altLang="en-US" sz="2400" dirty="0" smtClean="0"/>
              <a:t>不下</a:t>
            </a:r>
            <a:endParaRPr kumimoji="1" lang="zh-CN" alt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>
            <a:spLocks noGrp="1"/>
          </p:cNvSpPr>
          <p:nvPr>
            <p:ph type="title"/>
          </p:nvPr>
        </p:nvSpPr>
        <p:spPr>
          <a:xfrm>
            <a:off x="1182914" y="2944143"/>
            <a:ext cx="10065657" cy="1025525"/>
          </a:xfrm>
        </p:spPr>
        <p:txBody>
          <a:bodyPr>
            <a:normAutofit/>
          </a:bodyPr>
          <a:lstStyle/>
          <a:p>
            <a:r>
              <a:rPr kumimoji="1" lang="zh-CN" altLang="zh-CN" dirty="0"/>
              <a:t>4</a:t>
            </a:r>
            <a:r>
              <a:rPr kumimoji="1" lang="en-US" altLang="zh-CN" dirty="0" smtClean="0"/>
              <a:t>.</a:t>
            </a:r>
            <a:r>
              <a:rPr kumimoji="1" lang="zh-CN" altLang="en-US" dirty="0" smtClean="0"/>
              <a:t>多 </a:t>
            </a:r>
            <a:r>
              <a:rPr kumimoji="1" lang="en-US" altLang="zh-CN" dirty="0" smtClean="0"/>
              <a:t>indicating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an approximate number</a:t>
            </a:r>
            <a:r>
              <a:rPr kumimoji="1" lang="zh-CN" altLang="en-US" dirty="0" smtClean="0"/>
              <a:t> </a:t>
            </a:r>
            <a:endParaRPr kumimoji="1"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27438" y="2310776"/>
            <a:ext cx="4731467" cy="98298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zh-CN" altLang="en-US" dirty="0" smtClean="0"/>
              <a:t>多 </a:t>
            </a:r>
            <a:r>
              <a:rPr kumimoji="1" lang="en-US" altLang="zh-CN" dirty="0" smtClean="0"/>
              <a:t>should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be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used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>
                <a:solidFill>
                  <a:srgbClr val="FF0000"/>
                </a:solidFill>
              </a:rPr>
              <a:t>after</a:t>
            </a:r>
            <a:r>
              <a:rPr kumimoji="1" lang="zh-CN" altLang="en-US" dirty="0" smtClean="0">
                <a:solidFill>
                  <a:srgbClr val="FF0000"/>
                </a:solidFill>
              </a:rPr>
              <a:t> </a:t>
            </a:r>
            <a:r>
              <a:rPr kumimoji="1" lang="en-US" altLang="zh-CN" dirty="0" smtClean="0"/>
              <a:t>the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measure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word.</a:t>
            </a:r>
            <a:endParaRPr kumimoji="1" lang="zh-CN" altLang="en-US" dirty="0"/>
          </a:p>
        </p:txBody>
      </p:sp>
      <p:sp>
        <p:nvSpPr>
          <p:cNvPr id="4" name="文本框 3"/>
          <p:cNvSpPr txBox="1"/>
          <p:nvPr/>
        </p:nvSpPr>
        <p:spPr>
          <a:xfrm>
            <a:off x="799333" y="3429499"/>
            <a:ext cx="16337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800" dirty="0" smtClean="0"/>
              <a:t>六块多</a:t>
            </a:r>
            <a:endParaRPr kumimoji="1" lang="zh-CN" altLang="en-US" sz="2800" dirty="0"/>
          </a:p>
        </p:txBody>
      </p:sp>
      <p:sp>
        <p:nvSpPr>
          <p:cNvPr id="6" name="内容占位符 2"/>
          <p:cNvSpPr txBox="1"/>
          <p:nvPr/>
        </p:nvSpPr>
        <p:spPr>
          <a:xfrm>
            <a:off x="5918496" y="2311559"/>
            <a:ext cx="5199319" cy="9829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kumimoji="1" lang="zh-CN" altLang="en-US" dirty="0" smtClean="0"/>
              <a:t>多 </a:t>
            </a:r>
            <a:r>
              <a:rPr kumimoji="1" lang="en-US" altLang="zh-CN" dirty="0" smtClean="0"/>
              <a:t>can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be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used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either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>
                <a:solidFill>
                  <a:srgbClr val="FF0000"/>
                </a:solidFill>
              </a:rPr>
              <a:t>before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the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measure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word.</a:t>
            </a:r>
            <a:endParaRPr kumimoji="1" lang="zh-CN" altLang="en-US" dirty="0"/>
          </a:p>
        </p:txBody>
      </p:sp>
      <p:sp>
        <p:nvSpPr>
          <p:cNvPr id="7" name="文本框 6"/>
          <p:cNvSpPr txBox="1"/>
          <p:nvPr/>
        </p:nvSpPr>
        <p:spPr>
          <a:xfrm>
            <a:off x="9339465" y="3273698"/>
            <a:ext cx="15709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800" dirty="0" smtClean="0"/>
              <a:t>十多块</a:t>
            </a:r>
            <a:endParaRPr kumimoji="1" lang="zh-CN" altLang="en-US" sz="2800" dirty="0"/>
          </a:p>
        </p:txBody>
      </p:sp>
      <p:sp>
        <p:nvSpPr>
          <p:cNvPr id="8" name="内容占位符 2"/>
          <p:cNvSpPr txBox="1"/>
          <p:nvPr/>
        </p:nvSpPr>
        <p:spPr>
          <a:xfrm>
            <a:off x="571336" y="987574"/>
            <a:ext cx="10694319" cy="8696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kumimoji="1" lang="zh-CN" altLang="en-US" sz="2000" dirty="0" smtClean="0">
                <a:solidFill>
                  <a:srgbClr val="FF0000"/>
                </a:solidFill>
              </a:rPr>
              <a:t>多</a:t>
            </a:r>
            <a:r>
              <a:rPr kumimoji="1" lang="zh-CN" altLang="en-US" sz="2000" dirty="0" smtClean="0"/>
              <a:t> </a:t>
            </a:r>
            <a:r>
              <a:rPr kumimoji="1" lang="en-US" altLang="zh-CN" sz="2000" dirty="0" smtClean="0"/>
              <a:t>can</a:t>
            </a:r>
            <a:r>
              <a:rPr kumimoji="1" lang="zh-CN" altLang="en-US" sz="2000" dirty="0" smtClean="0"/>
              <a:t> </a:t>
            </a:r>
            <a:r>
              <a:rPr kumimoji="1" lang="en-US" altLang="zh-CN" sz="2000" dirty="0" smtClean="0"/>
              <a:t>be</a:t>
            </a:r>
            <a:r>
              <a:rPr kumimoji="1" lang="zh-CN" altLang="en-US" sz="2000" dirty="0" smtClean="0"/>
              <a:t> </a:t>
            </a:r>
            <a:r>
              <a:rPr kumimoji="1" lang="en-US" altLang="zh-CN" sz="2000" dirty="0" smtClean="0"/>
              <a:t>placed</a:t>
            </a:r>
            <a:r>
              <a:rPr kumimoji="1" lang="zh-CN" altLang="en-US" sz="2000" dirty="0" smtClean="0"/>
              <a:t> </a:t>
            </a:r>
            <a:r>
              <a:rPr kumimoji="1" lang="en-US" altLang="zh-CN" sz="2000" dirty="0" smtClean="0"/>
              <a:t>after</a:t>
            </a:r>
            <a:r>
              <a:rPr kumimoji="1" lang="zh-CN" altLang="en-US" sz="2000" dirty="0" smtClean="0"/>
              <a:t> </a:t>
            </a:r>
            <a:r>
              <a:rPr kumimoji="1" lang="en-US" altLang="zh-CN" sz="2000" dirty="0" smtClean="0"/>
              <a:t>a</a:t>
            </a:r>
            <a:r>
              <a:rPr kumimoji="1" lang="zh-CN" altLang="en-US" sz="2000" dirty="0" smtClean="0"/>
              <a:t> </a:t>
            </a:r>
            <a:r>
              <a:rPr kumimoji="1" lang="en-US" altLang="zh-CN" sz="2000" dirty="0" smtClean="0"/>
              <a:t>number</a:t>
            </a:r>
            <a:r>
              <a:rPr kumimoji="1" lang="zh-CN" altLang="en-US" sz="2000" dirty="0" smtClean="0"/>
              <a:t> </a:t>
            </a:r>
            <a:r>
              <a:rPr kumimoji="1" lang="en-US" altLang="zh-CN" sz="2000" dirty="0" smtClean="0"/>
              <a:t>to</a:t>
            </a:r>
            <a:r>
              <a:rPr kumimoji="1" lang="zh-CN" altLang="en-US" sz="2000" dirty="0" smtClean="0"/>
              <a:t> </a:t>
            </a:r>
            <a:r>
              <a:rPr kumimoji="1" lang="en-US" altLang="zh-CN" sz="2000" dirty="0" smtClean="0"/>
              <a:t>indicate</a:t>
            </a:r>
            <a:r>
              <a:rPr kumimoji="1" lang="zh-CN" altLang="en-US" sz="2000" dirty="0" smtClean="0"/>
              <a:t> </a:t>
            </a:r>
            <a:r>
              <a:rPr kumimoji="1" lang="en-US" altLang="zh-CN" sz="2000" dirty="0" smtClean="0">
                <a:solidFill>
                  <a:srgbClr val="FF0000"/>
                </a:solidFill>
              </a:rPr>
              <a:t>an</a:t>
            </a:r>
            <a:r>
              <a:rPr kumimoji="1" lang="zh-CN" altLang="en-US" sz="2000" dirty="0" smtClean="0">
                <a:solidFill>
                  <a:srgbClr val="FF0000"/>
                </a:solidFill>
              </a:rPr>
              <a:t> </a:t>
            </a:r>
            <a:r>
              <a:rPr kumimoji="1" lang="en-US" altLang="zh-CN" sz="2000" dirty="0" smtClean="0">
                <a:solidFill>
                  <a:srgbClr val="FF0000"/>
                </a:solidFill>
              </a:rPr>
              <a:t>approximate</a:t>
            </a:r>
            <a:r>
              <a:rPr kumimoji="1" lang="zh-CN" altLang="en-US" sz="2000" dirty="0" smtClean="0">
                <a:solidFill>
                  <a:srgbClr val="FF0000"/>
                </a:solidFill>
              </a:rPr>
              <a:t> </a:t>
            </a:r>
            <a:r>
              <a:rPr kumimoji="1" lang="en-US" altLang="zh-CN" sz="2000" dirty="0" smtClean="0">
                <a:solidFill>
                  <a:srgbClr val="FF0000"/>
                </a:solidFill>
              </a:rPr>
              <a:t>number</a:t>
            </a:r>
            <a:r>
              <a:rPr kumimoji="1" lang="en-US" altLang="zh-CN" sz="2000" dirty="0" smtClean="0"/>
              <a:t>. The</a:t>
            </a:r>
            <a:r>
              <a:rPr kumimoji="1" lang="zh-CN" altLang="en-US" sz="2000" dirty="0" smtClean="0"/>
              <a:t> </a:t>
            </a:r>
            <a:r>
              <a:rPr kumimoji="1" lang="en-US" altLang="zh-CN" sz="2000" dirty="0" smtClean="0"/>
              <a:t>combination</a:t>
            </a:r>
            <a:r>
              <a:rPr kumimoji="1" lang="zh-CN" altLang="en-US" sz="2000" dirty="0" smtClean="0"/>
              <a:t> </a:t>
            </a:r>
            <a:r>
              <a:rPr kumimoji="1" lang="en-US" altLang="zh-CN" sz="2000" dirty="0" smtClean="0"/>
              <a:t>indicates</a:t>
            </a:r>
            <a:r>
              <a:rPr kumimoji="1" lang="zh-CN" altLang="en-US" sz="2000" dirty="0" smtClean="0"/>
              <a:t> </a:t>
            </a:r>
            <a:r>
              <a:rPr kumimoji="1" lang="en-US" altLang="zh-CN" sz="2000" dirty="0" smtClean="0">
                <a:solidFill>
                  <a:srgbClr val="FF0000"/>
                </a:solidFill>
              </a:rPr>
              <a:t>not</a:t>
            </a:r>
            <a:r>
              <a:rPr kumimoji="1" lang="zh-CN" altLang="en-US" sz="2000" dirty="0" smtClean="0">
                <a:solidFill>
                  <a:srgbClr val="FF0000"/>
                </a:solidFill>
              </a:rPr>
              <a:t> </a:t>
            </a:r>
            <a:r>
              <a:rPr kumimoji="1" lang="en-US" altLang="zh-CN" sz="2000" dirty="0" smtClean="0">
                <a:solidFill>
                  <a:srgbClr val="FF0000"/>
                </a:solidFill>
              </a:rPr>
              <a:t>an</a:t>
            </a:r>
            <a:r>
              <a:rPr kumimoji="1" lang="zh-CN" altLang="en-US" sz="2000" dirty="0" smtClean="0">
                <a:solidFill>
                  <a:srgbClr val="FF0000"/>
                </a:solidFill>
              </a:rPr>
              <a:t> </a:t>
            </a:r>
            <a:r>
              <a:rPr kumimoji="1" lang="en-US" altLang="zh-CN" sz="2000" dirty="0" smtClean="0">
                <a:solidFill>
                  <a:srgbClr val="FF0000"/>
                </a:solidFill>
              </a:rPr>
              <a:t>exact</a:t>
            </a:r>
            <a:r>
              <a:rPr kumimoji="1" lang="zh-CN" altLang="en-US" sz="2000" dirty="0" smtClean="0">
                <a:solidFill>
                  <a:srgbClr val="FF0000"/>
                </a:solidFill>
              </a:rPr>
              <a:t> </a:t>
            </a:r>
            <a:r>
              <a:rPr kumimoji="1" lang="en-US" altLang="zh-CN" sz="2000" dirty="0" smtClean="0">
                <a:solidFill>
                  <a:srgbClr val="FF0000"/>
                </a:solidFill>
              </a:rPr>
              <a:t>number</a:t>
            </a:r>
            <a:r>
              <a:rPr kumimoji="1" lang="zh-CN" altLang="en-US" sz="2000" dirty="0" smtClean="0">
                <a:solidFill>
                  <a:srgbClr val="FF0000"/>
                </a:solidFill>
              </a:rPr>
              <a:t> </a:t>
            </a:r>
            <a:r>
              <a:rPr kumimoji="1" lang="en-US" altLang="zh-CN" sz="2000" dirty="0" smtClean="0">
                <a:solidFill>
                  <a:srgbClr val="FF0000"/>
                </a:solidFill>
              </a:rPr>
              <a:t>but</a:t>
            </a:r>
            <a:r>
              <a:rPr kumimoji="1" lang="zh-CN" altLang="en-US" sz="2000" dirty="0" smtClean="0">
                <a:solidFill>
                  <a:srgbClr val="FF0000"/>
                </a:solidFill>
              </a:rPr>
              <a:t> </a:t>
            </a:r>
            <a:r>
              <a:rPr kumimoji="1" lang="en-US" altLang="zh-CN" sz="2000" dirty="0" smtClean="0">
                <a:solidFill>
                  <a:srgbClr val="FF0000"/>
                </a:solidFill>
              </a:rPr>
              <a:t>a</a:t>
            </a:r>
            <a:r>
              <a:rPr kumimoji="1" lang="zh-CN" altLang="en-US" sz="2000" dirty="0" smtClean="0">
                <a:solidFill>
                  <a:srgbClr val="FF0000"/>
                </a:solidFill>
              </a:rPr>
              <a:t> </a:t>
            </a:r>
            <a:r>
              <a:rPr kumimoji="1" lang="en-US" altLang="zh-CN" sz="2000" dirty="0" smtClean="0">
                <a:solidFill>
                  <a:srgbClr val="FF0000"/>
                </a:solidFill>
              </a:rPr>
              <a:t>general</a:t>
            </a:r>
            <a:r>
              <a:rPr kumimoji="1" lang="zh-CN" altLang="en-US" sz="2000" dirty="0" smtClean="0">
                <a:solidFill>
                  <a:srgbClr val="FF0000"/>
                </a:solidFill>
              </a:rPr>
              <a:t> </a:t>
            </a:r>
            <a:r>
              <a:rPr kumimoji="1" lang="en-US" altLang="zh-CN" sz="2000" dirty="0" smtClean="0">
                <a:solidFill>
                  <a:srgbClr val="FF0000"/>
                </a:solidFill>
              </a:rPr>
              <a:t>numeric</a:t>
            </a:r>
            <a:r>
              <a:rPr kumimoji="1" lang="zh-CN" altLang="en-US" sz="2000" dirty="0" smtClean="0">
                <a:solidFill>
                  <a:srgbClr val="FF0000"/>
                </a:solidFill>
              </a:rPr>
              <a:t> </a:t>
            </a:r>
            <a:r>
              <a:rPr kumimoji="1" lang="en-US" altLang="zh-CN" sz="2000" dirty="0" smtClean="0">
                <a:solidFill>
                  <a:srgbClr val="FF0000"/>
                </a:solidFill>
              </a:rPr>
              <a:t>range</a:t>
            </a:r>
            <a:r>
              <a:rPr kumimoji="1" lang="en-US" altLang="zh-CN" sz="2000" dirty="0" smtClean="0"/>
              <a:t>.</a:t>
            </a:r>
            <a:endParaRPr kumimoji="1" lang="zh-CN" altLang="en-US" sz="2000" dirty="0"/>
          </a:p>
        </p:txBody>
      </p:sp>
      <p:sp>
        <p:nvSpPr>
          <p:cNvPr id="10" name="下箭头 9"/>
          <p:cNvSpPr/>
          <p:nvPr/>
        </p:nvSpPr>
        <p:spPr>
          <a:xfrm>
            <a:off x="1132360" y="4023767"/>
            <a:ext cx="535576" cy="994468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1" name="下箭头 10"/>
          <p:cNvSpPr/>
          <p:nvPr/>
        </p:nvSpPr>
        <p:spPr>
          <a:xfrm>
            <a:off x="9732177" y="3931375"/>
            <a:ext cx="612087" cy="108686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527438" y="5165375"/>
            <a:ext cx="26539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800" dirty="0"/>
              <a:t>&gt;</a:t>
            </a:r>
            <a:r>
              <a:rPr kumimoji="1" lang="en-US" altLang="zh-CN" sz="2800" dirty="0" smtClean="0"/>
              <a:t>6</a:t>
            </a:r>
            <a:r>
              <a:rPr kumimoji="1" lang="zh-CN" altLang="en-US" sz="2800" dirty="0" smtClean="0"/>
              <a:t>块</a:t>
            </a:r>
            <a:r>
              <a:rPr kumimoji="1" lang="en-US" altLang="zh-CN" sz="2800" dirty="0" smtClean="0"/>
              <a:t>, &lt;7</a:t>
            </a:r>
            <a:r>
              <a:rPr kumimoji="1" lang="zh-CN" altLang="en-US" sz="2800" dirty="0" smtClean="0"/>
              <a:t>块</a:t>
            </a:r>
            <a:endParaRPr kumimoji="1" lang="en-US" altLang="zh-CN" sz="2800" dirty="0" smtClean="0"/>
          </a:p>
          <a:p>
            <a:r>
              <a:rPr kumimoji="1" lang="en-US" altLang="zh-CN" sz="2800" dirty="0" smtClean="0"/>
              <a:t>E.g. 6.3</a:t>
            </a:r>
            <a:r>
              <a:rPr kumimoji="1" lang="zh-CN" altLang="en-US" sz="2800" dirty="0" smtClean="0"/>
              <a:t>，</a:t>
            </a:r>
            <a:r>
              <a:rPr kumimoji="1" lang="en-US" altLang="zh-CN" sz="2800" dirty="0" smtClean="0"/>
              <a:t>6.7</a:t>
            </a:r>
            <a:endParaRPr kumimoji="1" lang="zh-CN" altLang="en-US" sz="2800" dirty="0"/>
          </a:p>
        </p:txBody>
      </p:sp>
      <p:sp>
        <p:nvSpPr>
          <p:cNvPr id="13" name="文本框 12"/>
          <p:cNvSpPr txBox="1"/>
          <p:nvPr/>
        </p:nvSpPr>
        <p:spPr>
          <a:xfrm>
            <a:off x="8876146" y="5136542"/>
            <a:ext cx="27062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800" dirty="0" smtClean="0"/>
              <a:t>&gt;10</a:t>
            </a:r>
            <a:r>
              <a:rPr kumimoji="1" lang="zh-CN" altLang="en-US" sz="2800" dirty="0" smtClean="0"/>
              <a:t>块</a:t>
            </a:r>
            <a:r>
              <a:rPr kumimoji="1" lang="en-US" altLang="zh-CN" sz="2800" dirty="0" smtClean="0"/>
              <a:t>, &lt;20</a:t>
            </a:r>
            <a:r>
              <a:rPr kumimoji="1" lang="zh-CN" altLang="en-US" sz="2800" dirty="0" smtClean="0"/>
              <a:t>块</a:t>
            </a:r>
            <a:endParaRPr kumimoji="1" lang="en-US" altLang="zh-CN" sz="2800" dirty="0" smtClean="0"/>
          </a:p>
          <a:p>
            <a:r>
              <a:rPr kumimoji="1" lang="en-US" altLang="zh-CN" sz="2800" dirty="0"/>
              <a:t>E.g</a:t>
            </a:r>
            <a:r>
              <a:rPr kumimoji="1" lang="en-US" altLang="zh-CN" sz="2800" dirty="0" smtClean="0"/>
              <a:t>. 14,18</a:t>
            </a:r>
            <a:endParaRPr kumimoji="1" lang="zh-CN" altLang="en-US" sz="2800" dirty="0"/>
          </a:p>
        </p:txBody>
      </p:sp>
      <p:sp>
        <p:nvSpPr>
          <p:cNvPr id="14" name="文本框 13"/>
          <p:cNvSpPr txBox="1"/>
          <p:nvPr/>
        </p:nvSpPr>
        <p:spPr>
          <a:xfrm>
            <a:off x="3181364" y="3273698"/>
            <a:ext cx="5260672" cy="310854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en-US" altLang="zh-CN" sz="2800" dirty="0" smtClean="0"/>
              <a:t>A</a:t>
            </a:r>
            <a:r>
              <a:rPr kumimoji="1" lang="zh-CN" altLang="en-US" sz="2800" dirty="0" smtClean="0"/>
              <a:t>：这家饭馆儿的师傅和服务员认识</a:t>
            </a:r>
            <a:r>
              <a:rPr kumimoji="1" lang="zh-CN" altLang="en-US" sz="2800" dirty="0" smtClean="0">
                <a:solidFill>
                  <a:srgbClr val="FF0000"/>
                </a:solidFill>
              </a:rPr>
              <a:t>十年多</a:t>
            </a:r>
            <a:r>
              <a:rPr kumimoji="1" lang="zh-CN" altLang="en-US" sz="2800" dirty="0" smtClean="0"/>
              <a:t>了。</a:t>
            </a:r>
            <a:endParaRPr kumimoji="1" lang="en-US" altLang="zh-CN" sz="2800" dirty="0" smtClean="0"/>
          </a:p>
          <a:p>
            <a:endParaRPr kumimoji="1" lang="en-US" altLang="zh-CN" sz="2800" dirty="0" smtClean="0"/>
          </a:p>
          <a:p>
            <a:endParaRPr kumimoji="1" lang="en-US" altLang="zh-CN" sz="2800" dirty="0" smtClean="0"/>
          </a:p>
          <a:p>
            <a:r>
              <a:rPr kumimoji="1" lang="en-US" altLang="zh-CN" sz="2800" dirty="0" smtClean="0"/>
              <a:t>B</a:t>
            </a:r>
            <a:r>
              <a:rPr kumimoji="1" lang="zh-CN" altLang="en-US" sz="2800" dirty="0" smtClean="0"/>
              <a:t>：我以为他们认识</a:t>
            </a:r>
            <a:r>
              <a:rPr kumimoji="1" lang="zh-CN" altLang="en-US" sz="2800" dirty="0" smtClean="0">
                <a:solidFill>
                  <a:srgbClr val="FF0000"/>
                </a:solidFill>
              </a:rPr>
              <a:t>十多年</a:t>
            </a:r>
            <a:r>
              <a:rPr kumimoji="1" lang="zh-CN" altLang="en-US" sz="2800" dirty="0" smtClean="0"/>
              <a:t>了。</a:t>
            </a:r>
            <a:endParaRPr kumimoji="1" lang="en-US" altLang="zh-CN" sz="2800" dirty="0" smtClean="0"/>
          </a:p>
          <a:p>
            <a:endParaRPr kumimoji="1" lang="en-US" altLang="zh-CN" sz="2800" dirty="0"/>
          </a:p>
          <a:p>
            <a:r>
              <a:rPr kumimoji="1" lang="en-US" altLang="zh-CN" sz="2800" dirty="0" smtClean="0"/>
              <a:t>    </a:t>
            </a:r>
            <a:endParaRPr kumimoji="1" lang="zh-CN" altLang="en-US" sz="2800" dirty="0"/>
          </a:p>
        </p:txBody>
      </p:sp>
      <p:sp>
        <p:nvSpPr>
          <p:cNvPr id="15" name="标题 1"/>
          <p:cNvSpPr>
            <a:spLocks noGrp="1"/>
          </p:cNvSpPr>
          <p:nvPr>
            <p:ph type="title"/>
          </p:nvPr>
        </p:nvSpPr>
        <p:spPr>
          <a:xfrm>
            <a:off x="278607" y="127938"/>
            <a:ext cx="10065657" cy="1025525"/>
          </a:xfrm>
        </p:spPr>
        <p:txBody>
          <a:bodyPr>
            <a:normAutofit/>
          </a:bodyPr>
          <a:lstStyle/>
          <a:p>
            <a:r>
              <a:rPr kumimoji="1" lang="zh-CN" altLang="zh-CN" sz="2400" dirty="0"/>
              <a:t>4</a:t>
            </a:r>
            <a:r>
              <a:rPr kumimoji="1" lang="en-US" altLang="zh-CN" sz="2400" dirty="0" smtClean="0"/>
              <a:t>.</a:t>
            </a:r>
            <a:r>
              <a:rPr kumimoji="1" lang="zh-CN" altLang="en-US" sz="2400" dirty="0" smtClean="0"/>
              <a:t>多 </a:t>
            </a:r>
            <a:r>
              <a:rPr kumimoji="1" lang="en-US" altLang="zh-CN" sz="2400" dirty="0" smtClean="0"/>
              <a:t>indicating</a:t>
            </a:r>
            <a:r>
              <a:rPr kumimoji="1" lang="zh-CN" altLang="en-US" sz="2400" dirty="0" smtClean="0"/>
              <a:t> </a:t>
            </a:r>
            <a:r>
              <a:rPr kumimoji="1" lang="en-US" altLang="zh-CN" sz="2400" dirty="0" smtClean="0"/>
              <a:t>an approximate number</a:t>
            </a:r>
            <a:r>
              <a:rPr kumimoji="1" lang="zh-CN" altLang="en-US" sz="2400" dirty="0" smtClean="0"/>
              <a:t> </a:t>
            </a:r>
            <a:endParaRPr kumimoji="1" lang="zh-CN" altLang="en-US" sz="2400" dirty="0"/>
          </a:p>
        </p:txBody>
      </p:sp>
      <p:sp>
        <p:nvSpPr>
          <p:cNvPr id="2" name="文字方塊 1"/>
          <p:cNvSpPr txBox="1"/>
          <p:nvPr/>
        </p:nvSpPr>
        <p:spPr>
          <a:xfrm>
            <a:off x="5918496" y="3796918"/>
            <a:ext cx="2320340" cy="83099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2400" dirty="0" smtClean="0"/>
              <a:t>Not more than 11 years</a:t>
            </a:r>
            <a:endParaRPr lang="zh-HK" altLang="en-US" sz="2400" dirty="0"/>
          </a:p>
        </p:txBody>
      </p:sp>
      <p:sp>
        <p:nvSpPr>
          <p:cNvPr id="16" name="文字方塊 15"/>
          <p:cNvSpPr txBox="1"/>
          <p:nvPr/>
        </p:nvSpPr>
        <p:spPr>
          <a:xfrm>
            <a:off x="5983150" y="5458910"/>
            <a:ext cx="2320340" cy="120032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2400" dirty="0" smtClean="0"/>
              <a:t>more than 10 years, but less than 20 years</a:t>
            </a:r>
            <a:endParaRPr lang="zh-HK" alt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6" grpId="0"/>
      <p:bldP spid="7" grpId="0"/>
      <p:bldP spid="10" grpId="0" animBg="1"/>
      <p:bldP spid="11" grpId="0" animBg="1"/>
      <p:bldP spid="12" grpId="0"/>
      <p:bldP spid="13" grpId="0"/>
      <p:bldP spid="14" grpId="0" animBg="1"/>
      <p:bldP spid="2" grpId="0" animBg="1"/>
      <p:bldP spid="16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221776" y="5545206"/>
            <a:ext cx="41214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800" dirty="0" smtClean="0"/>
              <a:t>我在布尔诺</a:t>
            </a:r>
            <a:r>
              <a:rPr kumimoji="1" lang="zh-CN" altLang="en-US" sz="2800" dirty="0" smtClean="0">
                <a:solidFill>
                  <a:srgbClr val="FF0000"/>
                </a:solidFill>
              </a:rPr>
              <a:t>五十多</a:t>
            </a:r>
            <a:r>
              <a:rPr kumimoji="1" lang="zh-CN" altLang="en-US" sz="2800" dirty="0" smtClean="0"/>
              <a:t>天了</a:t>
            </a:r>
            <a:r>
              <a:rPr kumimoji="1" lang="zh-CN" altLang="en-US" sz="2400" dirty="0" smtClean="0"/>
              <a:t>。</a:t>
            </a:r>
            <a:endParaRPr kumimoji="1" lang="zh-CN" altLang="en-US" sz="2400" dirty="0"/>
          </a:p>
        </p:txBody>
      </p:sp>
      <p:sp>
        <p:nvSpPr>
          <p:cNvPr id="5" name="文本框 4"/>
          <p:cNvSpPr txBox="1"/>
          <p:nvPr/>
        </p:nvSpPr>
        <p:spPr>
          <a:xfrm>
            <a:off x="7374370" y="5631927"/>
            <a:ext cx="40566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800" dirty="0" smtClean="0"/>
              <a:t>班上有</a:t>
            </a:r>
            <a:r>
              <a:rPr kumimoji="1" lang="zh-CN" altLang="en-US" sz="2800" dirty="0" smtClean="0">
                <a:solidFill>
                  <a:srgbClr val="FF0000"/>
                </a:solidFill>
              </a:rPr>
              <a:t>一百多</a:t>
            </a:r>
            <a:r>
              <a:rPr kumimoji="1" lang="zh-CN" altLang="en-US" sz="2800" dirty="0" smtClean="0"/>
              <a:t>个学生。</a:t>
            </a:r>
            <a:endParaRPr kumimoji="1" lang="zh-CN" altLang="en-US" sz="2800" dirty="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5837" y="1572161"/>
            <a:ext cx="4361118" cy="314882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81982" y="3228815"/>
            <a:ext cx="886796" cy="1957714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10615878" y="5052445"/>
            <a:ext cx="13771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4000" dirty="0" smtClean="0"/>
              <a:t>X100</a:t>
            </a:r>
            <a:endParaRPr kumimoji="1" lang="zh-CN" altLang="en-US" sz="4000" dirty="0"/>
          </a:p>
        </p:txBody>
      </p:sp>
      <p:sp>
        <p:nvSpPr>
          <p:cNvPr id="12" name="标题 1"/>
          <p:cNvSpPr>
            <a:spLocks noGrp="1"/>
          </p:cNvSpPr>
          <p:nvPr>
            <p:ph type="title"/>
          </p:nvPr>
        </p:nvSpPr>
        <p:spPr>
          <a:xfrm>
            <a:off x="278607" y="127938"/>
            <a:ext cx="10065657" cy="1025525"/>
          </a:xfrm>
        </p:spPr>
        <p:txBody>
          <a:bodyPr>
            <a:normAutofit/>
          </a:bodyPr>
          <a:lstStyle/>
          <a:p>
            <a:r>
              <a:rPr kumimoji="1" lang="zh-CN" altLang="zh-CN" sz="2400" dirty="0"/>
              <a:t>4</a:t>
            </a:r>
            <a:r>
              <a:rPr kumimoji="1" lang="en-US" altLang="zh-CN" sz="2400" dirty="0" smtClean="0"/>
              <a:t>.</a:t>
            </a:r>
            <a:r>
              <a:rPr kumimoji="1" lang="zh-CN" altLang="en-US" sz="2400" dirty="0" smtClean="0"/>
              <a:t>多 </a:t>
            </a:r>
            <a:r>
              <a:rPr kumimoji="1" lang="en-US" altLang="zh-CN" sz="2400" dirty="0" smtClean="0"/>
              <a:t>indicating</a:t>
            </a:r>
            <a:r>
              <a:rPr kumimoji="1" lang="zh-CN" altLang="en-US" sz="2400" dirty="0" smtClean="0"/>
              <a:t> </a:t>
            </a:r>
            <a:r>
              <a:rPr kumimoji="1" lang="en-US" altLang="zh-CN" sz="2400" dirty="0" smtClean="0"/>
              <a:t>an approximate number</a:t>
            </a:r>
            <a:r>
              <a:rPr kumimoji="1" lang="zh-CN" altLang="en-US" sz="2400" dirty="0" smtClean="0"/>
              <a:t> </a:t>
            </a:r>
            <a:endParaRPr kumimoji="1" lang="zh-CN" altLang="en-US" sz="2400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425" y="1603635"/>
            <a:ext cx="4333813" cy="32503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0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785047" y="5838794"/>
            <a:ext cx="43788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800" dirty="0" smtClean="0"/>
              <a:t>这部电影要看</a:t>
            </a:r>
            <a:r>
              <a:rPr kumimoji="1" lang="zh-CN" altLang="en-US" sz="2800" dirty="0" smtClean="0">
                <a:solidFill>
                  <a:srgbClr val="FF0000"/>
                </a:solidFill>
              </a:rPr>
              <a:t>两个多</a:t>
            </a:r>
            <a:r>
              <a:rPr kumimoji="1" lang="zh-CN" altLang="en-US" sz="2800" dirty="0" smtClean="0"/>
              <a:t>小时。</a:t>
            </a:r>
            <a:endParaRPr kumimoji="1" lang="zh-CN" altLang="en-US" sz="2800" dirty="0"/>
          </a:p>
        </p:txBody>
      </p:sp>
      <p:sp>
        <p:nvSpPr>
          <p:cNvPr id="8" name="文本框 7"/>
          <p:cNvSpPr txBox="1"/>
          <p:nvPr/>
        </p:nvSpPr>
        <p:spPr>
          <a:xfrm>
            <a:off x="6499502" y="5802334"/>
            <a:ext cx="4626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800" dirty="0" smtClean="0"/>
              <a:t>Jana</a:t>
            </a:r>
            <a:r>
              <a:rPr kumimoji="1" lang="zh-CN" altLang="en-US" sz="2800" dirty="0" smtClean="0"/>
              <a:t>吃素吃了</a:t>
            </a:r>
            <a:r>
              <a:rPr kumimoji="1" lang="zh-CN" altLang="en-US" sz="2800" dirty="0" smtClean="0">
                <a:solidFill>
                  <a:srgbClr val="FF0000"/>
                </a:solidFill>
              </a:rPr>
              <a:t>一个多</a:t>
            </a:r>
            <a:r>
              <a:rPr kumimoji="1" lang="zh-CN" altLang="en-US" sz="2800" dirty="0" smtClean="0"/>
              <a:t>星期。</a:t>
            </a:r>
            <a:endParaRPr kumimoji="1" lang="zh-CN" altLang="en-US" sz="2800" dirty="0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1010" y="1374959"/>
            <a:ext cx="2799366" cy="424233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5364" y="1921270"/>
            <a:ext cx="5947302" cy="3390850"/>
          </a:xfrm>
          <a:prstGeom prst="rect">
            <a:avLst/>
          </a:prstGeom>
        </p:spPr>
      </p:pic>
      <p:sp>
        <p:nvSpPr>
          <p:cNvPr id="12" name="标题 1"/>
          <p:cNvSpPr>
            <a:spLocks noGrp="1"/>
          </p:cNvSpPr>
          <p:nvPr>
            <p:ph type="title"/>
          </p:nvPr>
        </p:nvSpPr>
        <p:spPr>
          <a:xfrm>
            <a:off x="278607" y="127938"/>
            <a:ext cx="10065657" cy="1025525"/>
          </a:xfrm>
        </p:spPr>
        <p:txBody>
          <a:bodyPr>
            <a:normAutofit/>
          </a:bodyPr>
          <a:lstStyle/>
          <a:p>
            <a:r>
              <a:rPr kumimoji="1" lang="zh-CN" altLang="zh-CN" sz="2400" dirty="0"/>
              <a:t>4</a:t>
            </a:r>
            <a:r>
              <a:rPr kumimoji="1" lang="en-US" altLang="zh-CN" sz="2400" dirty="0" smtClean="0"/>
              <a:t>.</a:t>
            </a:r>
            <a:r>
              <a:rPr kumimoji="1" lang="zh-CN" altLang="en-US" sz="2400" dirty="0" smtClean="0"/>
              <a:t>多 </a:t>
            </a:r>
            <a:r>
              <a:rPr kumimoji="1" lang="en-US" altLang="zh-CN" sz="2400" dirty="0" smtClean="0"/>
              <a:t>indicating</a:t>
            </a:r>
            <a:r>
              <a:rPr kumimoji="1" lang="zh-CN" altLang="en-US" sz="2400" dirty="0" smtClean="0"/>
              <a:t> </a:t>
            </a:r>
            <a:r>
              <a:rPr kumimoji="1" lang="en-US" altLang="zh-CN" sz="2400" dirty="0" smtClean="0"/>
              <a:t>an approximate number</a:t>
            </a:r>
            <a:r>
              <a:rPr kumimoji="1" lang="zh-CN" altLang="en-US" sz="2400" dirty="0" smtClean="0"/>
              <a:t> </a:t>
            </a:r>
            <a:endParaRPr kumimoji="1" lang="zh-CN" alt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/>
        </p:nvSpPr>
        <p:spPr>
          <a:xfrm>
            <a:off x="4302760" y="1001395"/>
            <a:ext cx="358648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单词 </a:t>
            </a:r>
            <a:r>
              <a:rPr lang="en-US" altLang="zh-CN" sz="32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- </a:t>
            </a:r>
            <a:r>
              <a:rPr lang="en-US" altLang="zh-CN" sz="3200" b="1" i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Words</a:t>
            </a:r>
            <a:r>
              <a:rPr lang="en-US" altLang="zh-CN" sz="44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1</a:t>
            </a:r>
          </a:p>
        </p:txBody>
      </p:sp>
      <p:sp>
        <p:nvSpPr>
          <p:cNvPr id="18" name="文本框 17"/>
          <p:cNvSpPr txBox="1"/>
          <p:nvPr/>
        </p:nvSpPr>
        <p:spPr>
          <a:xfrm>
            <a:off x="4051300" y="590550"/>
            <a:ext cx="29965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/>
              <a:t>    </a:t>
            </a:r>
            <a:r>
              <a:rPr lang="en-US" altLang="zh-CN" sz="2800" b="1">
                <a:solidFill>
                  <a:schemeClr val="tx1"/>
                </a:solidFill>
                <a:latin typeface="Calibri" panose="020F0502020204030204" charset="0"/>
              </a:rPr>
              <a:t>dān cí</a:t>
            </a:r>
          </a:p>
        </p:txBody>
      </p:sp>
      <p:sp>
        <p:nvSpPr>
          <p:cNvPr id="27" name="文本框 26"/>
          <p:cNvSpPr txBox="1"/>
          <p:nvPr/>
        </p:nvSpPr>
        <p:spPr>
          <a:xfrm>
            <a:off x="2757170" y="5315585"/>
            <a:ext cx="179197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Font typeface="Arial" panose="020B0604020202020204" pitchFamily="34" charset="0"/>
              <a:buNone/>
            </a:pPr>
            <a:r>
              <a:rPr lang="zh-CN" altLang="en-US" sz="4000" b="1">
                <a:solidFill>
                  <a:srgbClr val="5B9BD5">
                    <a:lumMod val="50000"/>
                  </a:srgb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吵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8563610" y="5315585"/>
            <a:ext cx="134175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Font typeface="Arial" panose="020B0604020202020204" pitchFamily="34" charset="0"/>
              <a:buNone/>
            </a:pPr>
            <a:r>
              <a:rPr lang="zh-CN" altLang="en-US" sz="4000" b="1">
                <a:solidFill>
                  <a:srgbClr val="5B9BD5">
                    <a:lumMod val="50000"/>
                  </a:srgb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做饭</a:t>
            </a:r>
          </a:p>
        </p:txBody>
      </p:sp>
      <p:pic>
        <p:nvPicPr>
          <p:cNvPr id="6" name="图片 5" descr="cooking_wome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2400" y="1806575"/>
            <a:ext cx="2652395" cy="3244850"/>
          </a:xfrm>
          <a:prstGeom prst="rect">
            <a:avLst/>
          </a:prstGeom>
        </p:spPr>
      </p:pic>
      <p:pic>
        <p:nvPicPr>
          <p:cNvPr id="3" name="图片 2" descr="816904d24d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200" y="2194560"/>
            <a:ext cx="3809365" cy="285686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16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192755" y="5643853"/>
            <a:ext cx="41186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800" dirty="0" smtClean="0"/>
              <a:t>我来了布尔诺</a:t>
            </a:r>
            <a:r>
              <a:rPr kumimoji="1" lang="zh-CN" altLang="en-US" sz="2800" dirty="0" smtClean="0">
                <a:solidFill>
                  <a:srgbClr val="FF0000"/>
                </a:solidFill>
              </a:rPr>
              <a:t>一个多</a:t>
            </a:r>
            <a:r>
              <a:rPr kumimoji="1" lang="zh-CN" altLang="en-US" sz="2800" dirty="0" smtClean="0"/>
              <a:t>月了。</a:t>
            </a:r>
            <a:endParaRPr kumimoji="1" lang="zh-CN" altLang="en-US" sz="2800" dirty="0"/>
          </a:p>
        </p:txBody>
      </p:sp>
      <p:sp>
        <p:nvSpPr>
          <p:cNvPr id="5" name="文本框 4"/>
          <p:cNvSpPr txBox="1"/>
          <p:nvPr/>
        </p:nvSpPr>
        <p:spPr>
          <a:xfrm>
            <a:off x="8120310" y="5643853"/>
            <a:ext cx="32951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800" dirty="0" smtClean="0"/>
              <a:t>这个蛋糕</a:t>
            </a:r>
            <a:r>
              <a:rPr kumimoji="1" lang="zh-CN" altLang="en-US" sz="2800" dirty="0" smtClean="0">
                <a:solidFill>
                  <a:srgbClr val="FF0000"/>
                </a:solidFill>
              </a:rPr>
              <a:t>八块多</a:t>
            </a:r>
            <a:r>
              <a:rPr kumimoji="1" lang="zh-CN" altLang="en-US" sz="2800" dirty="0" smtClean="0"/>
              <a:t>。</a:t>
            </a:r>
            <a:endParaRPr kumimoji="1" lang="zh-CN" altLang="en-US" sz="2800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0638" y="1679247"/>
            <a:ext cx="2629805" cy="3630161"/>
          </a:xfrm>
          <a:prstGeom prst="rect">
            <a:avLst/>
          </a:prstGeom>
        </p:spPr>
      </p:pic>
      <p:sp>
        <p:nvSpPr>
          <p:cNvPr id="9" name="标题 1"/>
          <p:cNvSpPr>
            <a:spLocks noGrp="1"/>
          </p:cNvSpPr>
          <p:nvPr>
            <p:ph type="title"/>
          </p:nvPr>
        </p:nvSpPr>
        <p:spPr>
          <a:xfrm>
            <a:off x="278607" y="127938"/>
            <a:ext cx="10065657" cy="1025525"/>
          </a:xfrm>
        </p:spPr>
        <p:txBody>
          <a:bodyPr>
            <a:normAutofit/>
          </a:bodyPr>
          <a:lstStyle/>
          <a:p>
            <a:r>
              <a:rPr kumimoji="1" lang="zh-CN" altLang="zh-CN" sz="2400" dirty="0"/>
              <a:t>4</a:t>
            </a:r>
            <a:r>
              <a:rPr kumimoji="1" lang="en-US" altLang="zh-CN" sz="2400" dirty="0" smtClean="0"/>
              <a:t>.</a:t>
            </a:r>
            <a:r>
              <a:rPr kumimoji="1" lang="zh-CN" altLang="en-US" sz="2400" dirty="0" smtClean="0"/>
              <a:t>多 </a:t>
            </a:r>
            <a:r>
              <a:rPr kumimoji="1" lang="en-US" altLang="zh-CN" sz="2400" dirty="0" smtClean="0"/>
              <a:t>indicating</a:t>
            </a:r>
            <a:r>
              <a:rPr kumimoji="1" lang="zh-CN" altLang="en-US" sz="2400" dirty="0" smtClean="0"/>
              <a:t> </a:t>
            </a:r>
            <a:r>
              <a:rPr kumimoji="1" lang="en-US" altLang="zh-CN" sz="2400" dirty="0" smtClean="0"/>
              <a:t>an approximate number</a:t>
            </a:r>
            <a:r>
              <a:rPr kumimoji="1" lang="zh-CN" altLang="en-US" sz="2400" dirty="0" smtClean="0"/>
              <a:t> </a:t>
            </a:r>
            <a:endParaRPr kumimoji="1" lang="zh-CN" altLang="en-US" sz="2400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711" y="1773181"/>
            <a:ext cx="4714969" cy="35362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068754" y="5621703"/>
            <a:ext cx="46542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800" dirty="0" smtClean="0"/>
              <a:t>小李今天卖了</a:t>
            </a:r>
            <a:r>
              <a:rPr kumimoji="1" lang="zh-CN" altLang="en-US" sz="2800" dirty="0" smtClean="0">
                <a:solidFill>
                  <a:srgbClr val="FF0000"/>
                </a:solidFill>
              </a:rPr>
              <a:t>七十多</a:t>
            </a:r>
            <a:r>
              <a:rPr kumimoji="1" lang="zh-CN" altLang="en-US" sz="2800" dirty="0" smtClean="0"/>
              <a:t>个西瓜</a:t>
            </a:r>
            <a:r>
              <a:rPr kumimoji="1" lang="zh-CN" altLang="en-US" sz="2400" dirty="0" smtClean="0"/>
              <a:t>。</a:t>
            </a:r>
            <a:endParaRPr kumimoji="1" lang="zh-CN" altLang="en-US" sz="2400" dirty="0"/>
          </a:p>
        </p:txBody>
      </p:sp>
      <p:sp>
        <p:nvSpPr>
          <p:cNvPr id="5" name="文本框 4"/>
          <p:cNvSpPr txBox="1"/>
          <p:nvPr/>
        </p:nvSpPr>
        <p:spPr>
          <a:xfrm>
            <a:off x="6534024" y="5610034"/>
            <a:ext cx="526927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200" dirty="0" smtClean="0"/>
              <a:t>小张打了</a:t>
            </a:r>
            <a:r>
              <a:rPr kumimoji="1" lang="zh-CN" altLang="en-US" sz="3200" dirty="0" smtClean="0">
                <a:solidFill>
                  <a:srgbClr val="FF0000"/>
                </a:solidFill>
              </a:rPr>
              <a:t>十多</a:t>
            </a:r>
            <a:r>
              <a:rPr kumimoji="1" lang="zh-CN" altLang="en-US" sz="3200" dirty="0" smtClean="0"/>
              <a:t>个小时的电话。</a:t>
            </a:r>
            <a:endParaRPr kumimoji="1" lang="zh-CN" altLang="en-US" sz="3200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652" y="1543904"/>
            <a:ext cx="5613400" cy="35433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6064" y="1545249"/>
            <a:ext cx="4051687" cy="3545226"/>
          </a:xfrm>
          <a:prstGeom prst="rect">
            <a:avLst/>
          </a:prstGeom>
        </p:spPr>
      </p:pic>
      <p:sp>
        <p:nvSpPr>
          <p:cNvPr id="9" name="标题 1"/>
          <p:cNvSpPr>
            <a:spLocks noGrp="1"/>
          </p:cNvSpPr>
          <p:nvPr>
            <p:ph type="title"/>
          </p:nvPr>
        </p:nvSpPr>
        <p:spPr>
          <a:xfrm>
            <a:off x="278607" y="127938"/>
            <a:ext cx="10065657" cy="1025525"/>
          </a:xfrm>
        </p:spPr>
        <p:txBody>
          <a:bodyPr>
            <a:normAutofit/>
          </a:bodyPr>
          <a:lstStyle/>
          <a:p>
            <a:r>
              <a:rPr kumimoji="1" lang="zh-CN" altLang="zh-CN" sz="2400" dirty="0"/>
              <a:t>4</a:t>
            </a:r>
            <a:r>
              <a:rPr kumimoji="1" lang="en-US" altLang="zh-CN" sz="2400" dirty="0" smtClean="0"/>
              <a:t>.</a:t>
            </a:r>
            <a:r>
              <a:rPr kumimoji="1" lang="zh-CN" altLang="en-US" sz="2400" dirty="0" smtClean="0"/>
              <a:t>多 </a:t>
            </a:r>
            <a:r>
              <a:rPr kumimoji="1" lang="en-US" altLang="zh-CN" sz="2400" dirty="0" smtClean="0"/>
              <a:t>indicating</a:t>
            </a:r>
            <a:r>
              <a:rPr kumimoji="1" lang="zh-CN" altLang="en-US" sz="2400" dirty="0" smtClean="0"/>
              <a:t> </a:t>
            </a:r>
            <a:r>
              <a:rPr kumimoji="1" lang="en-US" altLang="zh-CN" sz="2400" dirty="0" smtClean="0"/>
              <a:t>an approximate number</a:t>
            </a:r>
            <a:r>
              <a:rPr kumimoji="1" lang="zh-CN" altLang="en-US" sz="2400" dirty="0" smtClean="0"/>
              <a:t> </a:t>
            </a:r>
            <a:endParaRPr kumimoji="1" lang="zh-CN" alt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>
            <a:spLocks noGrp="1"/>
          </p:cNvSpPr>
          <p:nvPr>
            <p:ph type="title"/>
          </p:nvPr>
        </p:nvSpPr>
        <p:spPr>
          <a:xfrm>
            <a:off x="2170741" y="2779528"/>
            <a:ext cx="8295506" cy="1025525"/>
          </a:xfrm>
        </p:spPr>
        <p:txBody>
          <a:bodyPr>
            <a:normAutofit/>
          </a:bodyPr>
          <a:lstStyle/>
          <a:p>
            <a:r>
              <a:rPr kumimoji="1" lang="zh-CN" altLang="zh-CN" dirty="0"/>
              <a:t>5</a:t>
            </a:r>
            <a:r>
              <a:rPr kumimoji="1" lang="en-US" altLang="zh-CN" dirty="0" smtClean="0"/>
              <a:t>.Question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pronouns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with</a:t>
            </a:r>
            <a:r>
              <a:rPr kumimoji="1" lang="zh-CN" altLang="en-US" dirty="0" smtClean="0"/>
              <a:t> 都</a:t>
            </a:r>
            <a:r>
              <a:rPr kumimoji="1" lang="en-US" altLang="zh-CN" dirty="0" smtClean="0"/>
              <a:t>/</a:t>
            </a:r>
            <a:r>
              <a:rPr kumimoji="1" lang="zh-CN" altLang="en-US" dirty="0" smtClean="0"/>
              <a:t>也</a:t>
            </a:r>
            <a:endParaRPr kumimoji="1"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27162" y="926282"/>
            <a:ext cx="11447759" cy="71779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en-US" altLang="zh-CN" sz="2000" dirty="0" smtClean="0"/>
              <a:t>When</a:t>
            </a:r>
            <a:r>
              <a:rPr kumimoji="1" lang="zh-CN" altLang="en-US" sz="2000" dirty="0" smtClean="0"/>
              <a:t> </a:t>
            </a:r>
            <a:r>
              <a:rPr kumimoji="1" lang="en-US" altLang="zh-CN" sz="2000" dirty="0" smtClean="0"/>
              <a:t>a</a:t>
            </a:r>
            <a:r>
              <a:rPr kumimoji="1" lang="zh-CN" altLang="en-US" sz="2000" dirty="0" smtClean="0"/>
              <a:t> </a:t>
            </a:r>
            <a:r>
              <a:rPr kumimoji="1" lang="en-US" altLang="zh-CN" sz="2000" dirty="0" smtClean="0"/>
              <a:t>question</a:t>
            </a:r>
            <a:r>
              <a:rPr kumimoji="1" lang="zh-CN" altLang="en-US" sz="2000" dirty="0" smtClean="0"/>
              <a:t> </a:t>
            </a:r>
            <a:r>
              <a:rPr kumimoji="1" lang="en-US" altLang="zh-CN" sz="2000" dirty="0" smtClean="0"/>
              <a:t>pronoun</a:t>
            </a:r>
            <a:r>
              <a:rPr kumimoji="1" lang="zh-CN" altLang="en-US" sz="2000" dirty="0" smtClean="0"/>
              <a:t> </a:t>
            </a:r>
            <a:r>
              <a:rPr kumimoji="1" lang="en-US" altLang="zh-CN" sz="2000" dirty="0" smtClean="0"/>
              <a:t>is</a:t>
            </a:r>
            <a:r>
              <a:rPr kumimoji="1" lang="zh-CN" altLang="en-US" sz="2000" dirty="0" smtClean="0"/>
              <a:t> </a:t>
            </a:r>
            <a:r>
              <a:rPr kumimoji="1" lang="en-US" altLang="zh-CN" sz="2000" dirty="0" smtClean="0"/>
              <a:t>used</a:t>
            </a:r>
            <a:r>
              <a:rPr kumimoji="1" lang="zh-CN" altLang="en-US" sz="2000" dirty="0" smtClean="0"/>
              <a:t> </a:t>
            </a:r>
            <a:r>
              <a:rPr kumimoji="1" lang="en-US" altLang="zh-CN" sz="2000" dirty="0" smtClean="0"/>
              <a:t>in</a:t>
            </a:r>
            <a:r>
              <a:rPr kumimoji="1" lang="zh-CN" altLang="en-US" sz="2000" dirty="0" smtClean="0"/>
              <a:t> </a:t>
            </a:r>
            <a:r>
              <a:rPr kumimoji="1" lang="en-US" altLang="zh-CN" sz="2000" dirty="0" smtClean="0"/>
              <a:t>a</a:t>
            </a:r>
            <a:r>
              <a:rPr kumimoji="1" lang="zh-CN" altLang="en-US" sz="2000" dirty="0" smtClean="0"/>
              <a:t> </a:t>
            </a:r>
            <a:r>
              <a:rPr kumimoji="1" lang="en-US" altLang="zh-CN" sz="2000" dirty="0" smtClean="0"/>
              <a:t>statement</a:t>
            </a:r>
            <a:r>
              <a:rPr kumimoji="1" lang="zh-CN" altLang="en-US" sz="2000" dirty="0" smtClean="0"/>
              <a:t> </a:t>
            </a:r>
            <a:r>
              <a:rPr kumimoji="1" lang="en-US" altLang="zh-CN" sz="2000" dirty="0" smtClean="0"/>
              <a:t>with</a:t>
            </a:r>
            <a:r>
              <a:rPr kumimoji="1" lang="zh-CN" altLang="en-US" sz="2000" dirty="0" smtClean="0"/>
              <a:t> 都</a:t>
            </a:r>
            <a:r>
              <a:rPr kumimoji="1" lang="en-US" altLang="zh-CN" sz="2000" dirty="0" smtClean="0"/>
              <a:t>/</a:t>
            </a:r>
            <a:r>
              <a:rPr kumimoji="1" lang="zh-CN" altLang="en-US" sz="2000" dirty="0" smtClean="0"/>
              <a:t>也 </a:t>
            </a:r>
            <a:r>
              <a:rPr kumimoji="1" lang="en-US" altLang="zh-CN" sz="2000" dirty="0" smtClean="0"/>
              <a:t>appearing</a:t>
            </a:r>
            <a:r>
              <a:rPr kumimoji="1" lang="zh-CN" altLang="en-US" sz="2000" dirty="0" smtClean="0"/>
              <a:t> </a:t>
            </a:r>
            <a:r>
              <a:rPr kumimoji="1" lang="en-US" altLang="zh-CN" sz="2000" dirty="0" smtClean="0"/>
              <a:t>after</a:t>
            </a:r>
            <a:r>
              <a:rPr kumimoji="1" lang="zh-CN" altLang="en-US" sz="2000" dirty="0" smtClean="0"/>
              <a:t> </a:t>
            </a:r>
            <a:r>
              <a:rPr kumimoji="1" lang="en-US" altLang="zh-CN" sz="2000" dirty="0" smtClean="0"/>
              <a:t>it, it</a:t>
            </a:r>
            <a:r>
              <a:rPr kumimoji="1" lang="zh-CN" altLang="en-US" sz="2000" dirty="0" smtClean="0"/>
              <a:t> </a:t>
            </a:r>
            <a:r>
              <a:rPr kumimoji="1" lang="en-US" altLang="zh-CN" sz="2000" dirty="0" smtClean="0"/>
              <a:t>simply</a:t>
            </a:r>
            <a:r>
              <a:rPr kumimoji="1" lang="zh-CN" altLang="en-US" sz="2000" dirty="0" smtClean="0"/>
              <a:t> </a:t>
            </a:r>
            <a:r>
              <a:rPr kumimoji="1" lang="en-US" altLang="zh-CN" sz="2000" dirty="0" smtClean="0"/>
              <a:t>means </a:t>
            </a:r>
            <a:r>
              <a:rPr kumimoji="1" lang="en-US" altLang="zh-CN" sz="2000" dirty="0" smtClean="0">
                <a:solidFill>
                  <a:srgbClr val="FF0000"/>
                </a:solidFill>
              </a:rPr>
              <a:t>"all”</a:t>
            </a:r>
            <a:r>
              <a:rPr kumimoji="1" lang="zh-CN" altLang="en-US" sz="2000" dirty="0" smtClean="0">
                <a:solidFill>
                  <a:srgbClr val="FF0000"/>
                </a:solidFill>
              </a:rPr>
              <a:t> </a:t>
            </a:r>
            <a:r>
              <a:rPr kumimoji="1" lang="en-US" altLang="zh-CN" sz="2000" dirty="0" smtClean="0">
                <a:solidFill>
                  <a:srgbClr val="FF0000"/>
                </a:solidFill>
              </a:rPr>
              <a:t>or</a:t>
            </a:r>
            <a:r>
              <a:rPr kumimoji="1" lang="zh-CN" altLang="en-US" sz="2000" dirty="0" smtClean="0">
                <a:solidFill>
                  <a:srgbClr val="FF0000"/>
                </a:solidFill>
              </a:rPr>
              <a:t> </a:t>
            </a:r>
            <a:r>
              <a:rPr kumimoji="1" lang="en-US" altLang="zh-CN" sz="2000" dirty="0" smtClean="0">
                <a:solidFill>
                  <a:srgbClr val="FF0000"/>
                </a:solidFill>
              </a:rPr>
              <a:t>“none”</a:t>
            </a:r>
            <a:r>
              <a:rPr kumimoji="1" lang="zh-CN" altLang="en-US" sz="2000" dirty="0" smtClean="0">
                <a:solidFill>
                  <a:srgbClr val="FF0000"/>
                </a:solidFill>
              </a:rPr>
              <a:t> </a:t>
            </a:r>
            <a:r>
              <a:rPr kumimoji="1" lang="en-US" altLang="zh-CN" sz="2000" dirty="0" smtClean="0"/>
              <a:t>in</a:t>
            </a:r>
            <a:r>
              <a:rPr kumimoji="1" lang="zh-CN" altLang="en-US" sz="2000" dirty="0" smtClean="0"/>
              <a:t> </a:t>
            </a:r>
            <a:r>
              <a:rPr kumimoji="1" lang="en-US" altLang="zh-CN" sz="2000" dirty="0" smtClean="0"/>
              <a:t>the</a:t>
            </a:r>
            <a:r>
              <a:rPr kumimoji="1" lang="zh-CN" altLang="en-US" sz="2000" dirty="0" smtClean="0"/>
              <a:t> </a:t>
            </a:r>
            <a:r>
              <a:rPr kumimoji="1" lang="en-US" altLang="zh-CN" sz="2000" dirty="0" smtClean="0"/>
              <a:t>sense</a:t>
            </a:r>
            <a:r>
              <a:rPr kumimoji="1" lang="zh-CN" altLang="en-US" sz="2000" dirty="0" smtClean="0"/>
              <a:t> </a:t>
            </a:r>
            <a:r>
              <a:rPr kumimoji="1" lang="en-US" altLang="zh-CN" sz="2000" dirty="0" smtClean="0"/>
              <a:t>of</a:t>
            </a:r>
            <a:r>
              <a:rPr kumimoji="1" lang="zh-CN" altLang="en-US" sz="2000" dirty="0" smtClean="0"/>
              <a:t> </a:t>
            </a:r>
            <a:r>
              <a:rPr kumimoji="1" lang="en-US" altLang="zh-CN" sz="2000" dirty="0" smtClean="0"/>
              <a:t>being</a:t>
            </a:r>
            <a:r>
              <a:rPr kumimoji="1" lang="zh-CN" altLang="en-US" sz="2000" dirty="0" smtClean="0"/>
              <a:t> </a:t>
            </a:r>
            <a:r>
              <a:rPr kumimoji="1" lang="en-US" altLang="zh-CN" sz="2000" dirty="0" smtClean="0">
                <a:solidFill>
                  <a:srgbClr val="FF0000"/>
                </a:solidFill>
              </a:rPr>
              <a:t>all-inclusive</a:t>
            </a:r>
            <a:r>
              <a:rPr kumimoji="1" lang="zh-CN" altLang="en-US" sz="2000" dirty="0" smtClean="0">
                <a:solidFill>
                  <a:srgbClr val="FF0000"/>
                </a:solidFill>
              </a:rPr>
              <a:t> </a:t>
            </a:r>
            <a:r>
              <a:rPr kumimoji="1" lang="en-US" altLang="zh-CN" sz="2000" dirty="0" smtClean="0">
                <a:solidFill>
                  <a:srgbClr val="FF0000"/>
                </a:solidFill>
              </a:rPr>
              <a:t>or</a:t>
            </a:r>
            <a:r>
              <a:rPr kumimoji="1" lang="zh-CN" altLang="en-US" sz="2000" dirty="0" smtClean="0">
                <a:solidFill>
                  <a:srgbClr val="FF0000"/>
                </a:solidFill>
              </a:rPr>
              <a:t> </a:t>
            </a:r>
            <a:r>
              <a:rPr kumimoji="1" lang="en-US" altLang="zh-CN" sz="2000" dirty="0" smtClean="0">
                <a:solidFill>
                  <a:srgbClr val="FF0000"/>
                </a:solidFill>
              </a:rPr>
              <a:t>all-exclusive</a:t>
            </a:r>
            <a:r>
              <a:rPr kumimoji="1" lang="en-US" altLang="zh-CN" sz="2000" dirty="0" smtClean="0"/>
              <a:t>.</a:t>
            </a:r>
            <a:r>
              <a:rPr kumimoji="1" lang="zh-CN" altLang="en-US" sz="2000" dirty="0" smtClean="0"/>
              <a:t> </a:t>
            </a:r>
            <a:endParaRPr kumimoji="1" lang="zh-CN" altLang="en-US" sz="2000" dirty="0"/>
          </a:p>
        </p:txBody>
      </p:sp>
      <p:sp>
        <p:nvSpPr>
          <p:cNvPr id="5" name="文本框 4"/>
          <p:cNvSpPr txBox="1"/>
          <p:nvPr/>
        </p:nvSpPr>
        <p:spPr>
          <a:xfrm>
            <a:off x="941635" y="4902336"/>
            <a:ext cx="446002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800" dirty="0" smtClean="0"/>
              <a:t>A</a:t>
            </a:r>
            <a:r>
              <a:rPr kumimoji="1" lang="zh-CN" altLang="en-US" sz="2800" dirty="0" smtClean="0"/>
              <a:t>：你想吃点儿什么？</a:t>
            </a:r>
            <a:endParaRPr kumimoji="1" lang="en-US" altLang="zh-CN" sz="2800" dirty="0" smtClean="0"/>
          </a:p>
          <a:p>
            <a:r>
              <a:rPr kumimoji="1" lang="en-US" altLang="zh-CN" sz="2800" dirty="0" smtClean="0"/>
              <a:t>B</a:t>
            </a:r>
            <a:r>
              <a:rPr kumimoji="1" lang="zh-CN" altLang="en-US" sz="2800" dirty="0" smtClean="0"/>
              <a:t>：谢谢，我不饿，</a:t>
            </a:r>
            <a:r>
              <a:rPr kumimoji="1" lang="zh-CN" altLang="en-US" sz="2800" u="sng" dirty="0" smtClean="0"/>
              <a:t>什么</a:t>
            </a:r>
            <a:r>
              <a:rPr kumimoji="1" lang="zh-CN" altLang="en-US" sz="2800" dirty="0" smtClean="0">
                <a:solidFill>
                  <a:srgbClr val="FF0000"/>
                </a:solidFill>
              </a:rPr>
              <a:t>都</a:t>
            </a:r>
            <a:r>
              <a:rPr kumimoji="1" lang="zh-CN" altLang="en-US" sz="2800" dirty="0" smtClean="0"/>
              <a:t>不想吃。</a:t>
            </a:r>
            <a:endParaRPr kumimoji="1" lang="zh-CN" altLang="en-US" sz="2800" dirty="0"/>
          </a:p>
        </p:txBody>
      </p:sp>
      <p:sp>
        <p:nvSpPr>
          <p:cNvPr id="7" name="文本框 6"/>
          <p:cNvSpPr txBox="1"/>
          <p:nvPr/>
        </p:nvSpPr>
        <p:spPr>
          <a:xfrm>
            <a:off x="6853079" y="4938968"/>
            <a:ext cx="43797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800" dirty="0" smtClean="0"/>
              <a:t>A</a:t>
            </a:r>
            <a:r>
              <a:rPr kumimoji="1" lang="zh-CN" altLang="en-US" sz="2800" dirty="0" smtClean="0"/>
              <a:t>：班上的同学，你记得谁？</a:t>
            </a:r>
            <a:endParaRPr kumimoji="1" lang="en-US" altLang="zh-CN" sz="2800" dirty="0" smtClean="0"/>
          </a:p>
          <a:p>
            <a:r>
              <a:rPr kumimoji="1" lang="en-US" altLang="zh-CN" sz="2800" dirty="0" smtClean="0"/>
              <a:t>B</a:t>
            </a:r>
            <a:r>
              <a:rPr kumimoji="1" lang="zh-CN" altLang="en-US" sz="2800" dirty="0" smtClean="0"/>
              <a:t>：我</a:t>
            </a:r>
            <a:r>
              <a:rPr kumimoji="1" lang="zh-CN" altLang="en-US" sz="2800" u="sng" dirty="0" smtClean="0"/>
              <a:t>谁</a:t>
            </a:r>
            <a:r>
              <a:rPr kumimoji="1" lang="zh-CN" altLang="en-US" sz="2800" dirty="0" smtClean="0">
                <a:solidFill>
                  <a:srgbClr val="FF0000"/>
                </a:solidFill>
              </a:rPr>
              <a:t>都</a:t>
            </a:r>
            <a:r>
              <a:rPr kumimoji="1" lang="zh-CN" altLang="en-US" sz="2800" dirty="0" smtClean="0"/>
              <a:t>不记得。</a:t>
            </a:r>
            <a:endParaRPr kumimoji="1" lang="zh-CN" altLang="en-US" sz="2800" dirty="0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0907" y="1846446"/>
            <a:ext cx="4061485" cy="274299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3996" y="1691082"/>
            <a:ext cx="3977870" cy="3053719"/>
          </a:xfrm>
          <a:prstGeom prst="rect">
            <a:avLst/>
          </a:prstGeom>
        </p:spPr>
      </p:pic>
      <p:sp>
        <p:nvSpPr>
          <p:cNvPr id="9" name="标题 1"/>
          <p:cNvSpPr>
            <a:spLocks noGrp="1"/>
          </p:cNvSpPr>
          <p:nvPr>
            <p:ph type="title"/>
          </p:nvPr>
        </p:nvSpPr>
        <p:spPr>
          <a:xfrm>
            <a:off x="268051" y="205027"/>
            <a:ext cx="8295506" cy="1025525"/>
          </a:xfrm>
        </p:spPr>
        <p:txBody>
          <a:bodyPr>
            <a:normAutofit/>
          </a:bodyPr>
          <a:lstStyle/>
          <a:p>
            <a:r>
              <a:rPr kumimoji="1" lang="zh-CN" altLang="zh-CN" sz="2400" dirty="0"/>
              <a:t>5</a:t>
            </a:r>
            <a:r>
              <a:rPr kumimoji="1" lang="en-US" altLang="zh-CN" sz="2400" dirty="0" smtClean="0"/>
              <a:t>.Question</a:t>
            </a:r>
            <a:r>
              <a:rPr kumimoji="1" lang="zh-CN" altLang="en-US" sz="2400" dirty="0" smtClean="0"/>
              <a:t> </a:t>
            </a:r>
            <a:r>
              <a:rPr kumimoji="1" lang="en-US" altLang="zh-CN" sz="2400" dirty="0" smtClean="0"/>
              <a:t>pronouns</a:t>
            </a:r>
            <a:r>
              <a:rPr kumimoji="1" lang="zh-CN" altLang="en-US" sz="2400" dirty="0" smtClean="0"/>
              <a:t> </a:t>
            </a:r>
            <a:r>
              <a:rPr kumimoji="1" lang="en-US" altLang="zh-CN" sz="2400" dirty="0" smtClean="0"/>
              <a:t>with</a:t>
            </a:r>
            <a:r>
              <a:rPr kumimoji="1" lang="zh-CN" altLang="en-US" sz="2400" dirty="0" smtClean="0"/>
              <a:t> 都</a:t>
            </a:r>
            <a:r>
              <a:rPr kumimoji="1" lang="en-US" altLang="zh-CN" sz="2400" dirty="0" smtClean="0"/>
              <a:t>/</a:t>
            </a:r>
            <a:r>
              <a:rPr kumimoji="1" lang="zh-CN" altLang="en-US" sz="2400" dirty="0" smtClean="0"/>
              <a:t>也</a:t>
            </a:r>
            <a:endParaRPr kumimoji="1" lang="zh-CN" altLang="en-US" sz="2400" dirty="0"/>
          </a:p>
        </p:txBody>
      </p:sp>
      <p:sp>
        <p:nvSpPr>
          <p:cNvPr id="6" name="文字方塊 5"/>
          <p:cNvSpPr txBox="1"/>
          <p:nvPr/>
        </p:nvSpPr>
        <p:spPr>
          <a:xfrm>
            <a:off x="3860800" y="5892342"/>
            <a:ext cx="1341592" cy="70788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altLang="zh-HK" sz="2000" dirty="0" smtClean="0"/>
              <a:t>Question pronoun</a:t>
            </a:r>
            <a:endParaRPr lang="zh-HK" altLang="en-US" sz="2000" dirty="0"/>
          </a:p>
        </p:txBody>
      </p:sp>
      <p:sp>
        <p:nvSpPr>
          <p:cNvPr id="12" name="文字方塊 11"/>
          <p:cNvSpPr txBox="1"/>
          <p:nvPr/>
        </p:nvSpPr>
        <p:spPr>
          <a:xfrm>
            <a:off x="7473872" y="5933388"/>
            <a:ext cx="1341592" cy="70788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altLang="zh-HK" sz="2000" dirty="0" smtClean="0"/>
              <a:t>Question pronoun</a:t>
            </a:r>
            <a:endParaRPr lang="zh-HK" alt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6" grpId="0" animBg="1"/>
      <p:bldP spid="12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524673" y="5672075"/>
            <a:ext cx="54317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800" dirty="0" smtClean="0"/>
              <a:t>我</a:t>
            </a:r>
            <a:r>
              <a:rPr kumimoji="1" lang="zh-CN" altLang="en-US" sz="2800" u="sng" dirty="0" smtClean="0"/>
              <a:t>什么</a:t>
            </a:r>
            <a:r>
              <a:rPr kumimoji="1" lang="zh-CN" altLang="en-US" sz="2800" dirty="0" smtClean="0"/>
              <a:t>宠物</a:t>
            </a:r>
            <a:r>
              <a:rPr kumimoji="1" lang="zh-CN" altLang="en-US" sz="2800" dirty="0" smtClean="0">
                <a:solidFill>
                  <a:srgbClr val="FF0000"/>
                </a:solidFill>
              </a:rPr>
              <a:t>都</a:t>
            </a:r>
            <a:r>
              <a:rPr kumimoji="1" lang="zh-CN" altLang="en-US" sz="2800" dirty="0" smtClean="0"/>
              <a:t>不养。我对养宠物没兴趣</a:t>
            </a:r>
            <a:r>
              <a:rPr kumimoji="1" lang="zh-CN" altLang="en-US" sz="2400" dirty="0" smtClean="0"/>
              <a:t>。</a:t>
            </a:r>
            <a:endParaRPr kumimoji="1" lang="zh-CN" altLang="en-US" sz="2400" dirty="0"/>
          </a:p>
        </p:txBody>
      </p:sp>
      <p:sp>
        <p:nvSpPr>
          <p:cNvPr id="7" name="文本框 6"/>
          <p:cNvSpPr txBox="1"/>
          <p:nvPr/>
        </p:nvSpPr>
        <p:spPr>
          <a:xfrm>
            <a:off x="6691349" y="5720087"/>
            <a:ext cx="49382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800" dirty="0" smtClean="0"/>
              <a:t>俄罗斯我</a:t>
            </a:r>
            <a:r>
              <a:rPr kumimoji="1" lang="zh-CN" altLang="en-US" sz="2800" u="sng" dirty="0" smtClean="0"/>
              <a:t>什么</a:t>
            </a:r>
            <a:r>
              <a:rPr kumimoji="1" lang="zh-CN" altLang="en-US" sz="2800" dirty="0" smtClean="0"/>
              <a:t>地方</a:t>
            </a:r>
            <a:r>
              <a:rPr kumimoji="1" lang="zh-CN" altLang="en-US" sz="2800" dirty="0" smtClean="0">
                <a:solidFill>
                  <a:srgbClr val="FF0000"/>
                </a:solidFill>
              </a:rPr>
              <a:t>都</a:t>
            </a:r>
            <a:r>
              <a:rPr kumimoji="1" lang="zh-CN" altLang="en-US" sz="2800" dirty="0" smtClean="0"/>
              <a:t>没去过</a:t>
            </a:r>
            <a:r>
              <a:rPr kumimoji="1" lang="zh-CN" altLang="en-US" sz="2400" dirty="0" smtClean="0"/>
              <a:t>。</a:t>
            </a:r>
            <a:endParaRPr kumimoji="1" lang="zh-CN" altLang="en-US" sz="2400" dirty="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8712" y="1591148"/>
            <a:ext cx="3827208" cy="370247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2196" y="1652346"/>
            <a:ext cx="5022766" cy="3840174"/>
          </a:xfrm>
          <a:prstGeom prst="rect">
            <a:avLst/>
          </a:prstGeom>
        </p:spPr>
      </p:pic>
      <p:sp>
        <p:nvSpPr>
          <p:cNvPr id="11" name="标题 1"/>
          <p:cNvSpPr>
            <a:spLocks noGrp="1"/>
          </p:cNvSpPr>
          <p:nvPr>
            <p:ph type="title"/>
          </p:nvPr>
        </p:nvSpPr>
        <p:spPr>
          <a:xfrm>
            <a:off x="268051" y="205027"/>
            <a:ext cx="8295506" cy="1025525"/>
          </a:xfrm>
        </p:spPr>
        <p:txBody>
          <a:bodyPr>
            <a:normAutofit/>
          </a:bodyPr>
          <a:lstStyle/>
          <a:p>
            <a:r>
              <a:rPr kumimoji="1" lang="zh-CN" altLang="zh-CN" sz="2400" dirty="0"/>
              <a:t>5</a:t>
            </a:r>
            <a:r>
              <a:rPr kumimoji="1" lang="en-US" altLang="zh-CN" sz="2400" dirty="0" smtClean="0"/>
              <a:t>.Question</a:t>
            </a:r>
            <a:r>
              <a:rPr kumimoji="1" lang="zh-CN" altLang="en-US" sz="2400" dirty="0" smtClean="0"/>
              <a:t> </a:t>
            </a:r>
            <a:r>
              <a:rPr kumimoji="1" lang="en-US" altLang="zh-CN" sz="2400" dirty="0" smtClean="0"/>
              <a:t>pronouns</a:t>
            </a:r>
            <a:r>
              <a:rPr kumimoji="1" lang="zh-CN" altLang="en-US" sz="2400" dirty="0" smtClean="0"/>
              <a:t> </a:t>
            </a:r>
            <a:r>
              <a:rPr kumimoji="1" lang="en-US" altLang="zh-CN" sz="2400" dirty="0" smtClean="0"/>
              <a:t>with</a:t>
            </a:r>
            <a:r>
              <a:rPr kumimoji="1" lang="zh-CN" altLang="en-US" sz="2400" dirty="0" smtClean="0"/>
              <a:t> 都</a:t>
            </a:r>
            <a:r>
              <a:rPr kumimoji="1" lang="en-US" altLang="zh-CN" sz="2400" dirty="0" smtClean="0"/>
              <a:t>/</a:t>
            </a:r>
            <a:r>
              <a:rPr kumimoji="1" lang="zh-CN" altLang="en-US" sz="2400" dirty="0" smtClean="0"/>
              <a:t>也</a:t>
            </a:r>
            <a:endParaRPr kumimoji="1" lang="zh-CN" alt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2430459" y="5871911"/>
            <a:ext cx="8468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600" dirty="0" smtClean="0"/>
              <a:t>布达佩斯下大雨，我们</a:t>
            </a:r>
            <a:r>
              <a:rPr kumimoji="1" lang="zh-CN" altLang="en-US" sz="3600" u="sng" dirty="0" smtClean="0"/>
              <a:t>什么</a:t>
            </a:r>
            <a:r>
              <a:rPr kumimoji="1" lang="zh-CN" altLang="en-US" sz="3600" dirty="0" smtClean="0"/>
              <a:t>景点</a:t>
            </a:r>
            <a:r>
              <a:rPr kumimoji="1" lang="zh-CN" altLang="en-US" sz="3600" dirty="0" smtClean="0">
                <a:solidFill>
                  <a:srgbClr val="FF0000"/>
                </a:solidFill>
              </a:rPr>
              <a:t>都</a:t>
            </a:r>
            <a:r>
              <a:rPr kumimoji="1" lang="zh-CN" altLang="en-US" sz="3600" dirty="0" smtClean="0"/>
              <a:t>没去。</a:t>
            </a:r>
            <a:endParaRPr kumimoji="1" lang="zh-CN" altLang="en-US" sz="3600" dirty="0"/>
          </a:p>
        </p:txBody>
      </p:sp>
      <p:sp>
        <p:nvSpPr>
          <p:cNvPr id="7" name="标题 1"/>
          <p:cNvSpPr>
            <a:spLocks noGrp="1"/>
          </p:cNvSpPr>
          <p:nvPr>
            <p:ph type="title"/>
          </p:nvPr>
        </p:nvSpPr>
        <p:spPr>
          <a:xfrm>
            <a:off x="268051" y="205027"/>
            <a:ext cx="8295506" cy="1025525"/>
          </a:xfrm>
        </p:spPr>
        <p:txBody>
          <a:bodyPr>
            <a:normAutofit/>
          </a:bodyPr>
          <a:lstStyle/>
          <a:p>
            <a:r>
              <a:rPr kumimoji="1" lang="zh-CN" altLang="zh-CN" sz="2400" dirty="0"/>
              <a:t>5</a:t>
            </a:r>
            <a:r>
              <a:rPr kumimoji="1" lang="en-US" altLang="zh-CN" sz="2400" dirty="0" smtClean="0"/>
              <a:t>.Question</a:t>
            </a:r>
            <a:r>
              <a:rPr kumimoji="1" lang="zh-CN" altLang="en-US" sz="2400" dirty="0" smtClean="0"/>
              <a:t> </a:t>
            </a:r>
            <a:r>
              <a:rPr kumimoji="1" lang="en-US" altLang="zh-CN" sz="2400" dirty="0" smtClean="0"/>
              <a:t>pronouns</a:t>
            </a:r>
            <a:r>
              <a:rPr kumimoji="1" lang="zh-CN" altLang="en-US" sz="2400" dirty="0" smtClean="0"/>
              <a:t> </a:t>
            </a:r>
            <a:r>
              <a:rPr kumimoji="1" lang="en-US" altLang="zh-CN" sz="2400" dirty="0" smtClean="0"/>
              <a:t>with</a:t>
            </a:r>
            <a:r>
              <a:rPr kumimoji="1" lang="zh-CN" altLang="en-US" sz="2400" dirty="0" smtClean="0"/>
              <a:t> 都</a:t>
            </a:r>
            <a:r>
              <a:rPr kumimoji="1" lang="en-US" altLang="zh-CN" sz="2400" dirty="0" smtClean="0"/>
              <a:t>/</a:t>
            </a:r>
            <a:r>
              <a:rPr kumimoji="1" lang="zh-CN" altLang="en-US" sz="2400" dirty="0" smtClean="0"/>
              <a:t>也</a:t>
            </a:r>
            <a:endParaRPr kumimoji="1" lang="zh-CN" altLang="en-US" sz="2400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3481" y="1001026"/>
            <a:ext cx="3406818" cy="4542424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2561492" y="5446071"/>
            <a:ext cx="178446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 err="1"/>
              <a:t>B</a:t>
            </a:r>
            <a:r>
              <a:rPr lang="en-US" altLang="zh-HK" sz="2800" dirty="0" err="1" smtClean="0"/>
              <a:t>ùdápèisī</a:t>
            </a:r>
            <a:endParaRPr lang="zh-HK" alt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947342" y="5559472"/>
            <a:ext cx="43797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800" dirty="0" smtClean="0"/>
              <a:t>在布尔诺，</a:t>
            </a:r>
            <a:r>
              <a:rPr kumimoji="1" lang="zh-CN" altLang="en-US" sz="2800" u="sng" dirty="0" smtClean="0"/>
              <a:t>哪儿</a:t>
            </a:r>
            <a:r>
              <a:rPr kumimoji="1" lang="zh-CN" altLang="en-US" sz="2800" dirty="0" smtClean="0">
                <a:solidFill>
                  <a:srgbClr val="FF0000"/>
                </a:solidFill>
              </a:rPr>
              <a:t>也</a:t>
            </a:r>
            <a:r>
              <a:rPr kumimoji="1" lang="zh-CN" altLang="en-US" sz="2800" dirty="0" smtClean="0"/>
              <a:t>吃不到虾饺。</a:t>
            </a:r>
            <a:endParaRPr kumimoji="1" lang="zh-CN" altLang="en-US" sz="2800" dirty="0"/>
          </a:p>
        </p:txBody>
      </p:sp>
      <p:sp>
        <p:nvSpPr>
          <p:cNvPr id="6" name="文本框 5"/>
          <p:cNvSpPr txBox="1"/>
          <p:nvPr/>
        </p:nvSpPr>
        <p:spPr>
          <a:xfrm>
            <a:off x="6177404" y="5725657"/>
            <a:ext cx="56664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800" dirty="0" smtClean="0"/>
              <a:t>他没复习，考试的时候</a:t>
            </a:r>
            <a:r>
              <a:rPr kumimoji="1" lang="zh-CN" altLang="en-US" sz="2800" u="sng" dirty="0" smtClean="0"/>
              <a:t>什么</a:t>
            </a:r>
            <a:r>
              <a:rPr kumimoji="1" lang="zh-CN" altLang="en-US" sz="2800" dirty="0" smtClean="0">
                <a:solidFill>
                  <a:srgbClr val="FF0000"/>
                </a:solidFill>
              </a:rPr>
              <a:t>也</a:t>
            </a:r>
            <a:r>
              <a:rPr kumimoji="1" lang="zh-CN" altLang="en-US" sz="2800" dirty="0" smtClean="0"/>
              <a:t>没写</a:t>
            </a:r>
            <a:r>
              <a:rPr kumimoji="1" lang="zh-CN" altLang="en-US" sz="2400" dirty="0" smtClean="0"/>
              <a:t>。</a:t>
            </a:r>
            <a:endParaRPr kumimoji="1" lang="zh-CN" altLang="en-US" sz="2400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1569" y="1351476"/>
            <a:ext cx="4014642" cy="407984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4112" y="1407554"/>
            <a:ext cx="6251423" cy="4073725"/>
          </a:xfrm>
          <a:prstGeom prst="rect">
            <a:avLst/>
          </a:prstGeom>
        </p:spPr>
      </p:pic>
      <p:sp>
        <p:nvSpPr>
          <p:cNvPr id="10" name="标题 1"/>
          <p:cNvSpPr>
            <a:spLocks noGrp="1"/>
          </p:cNvSpPr>
          <p:nvPr>
            <p:ph type="title"/>
          </p:nvPr>
        </p:nvSpPr>
        <p:spPr>
          <a:xfrm>
            <a:off x="268051" y="205027"/>
            <a:ext cx="8295506" cy="1025525"/>
          </a:xfrm>
        </p:spPr>
        <p:txBody>
          <a:bodyPr>
            <a:normAutofit/>
          </a:bodyPr>
          <a:lstStyle/>
          <a:p>
            <a:r>
              <a:rPr kumimoji="1" lang="zh-CN" altLang="zh-CN" sz="2400" dirty="0"/>
              <a:t>5</a:t>
            </a:r>
            <a:r>
              <a:rPr kumimoji="1" lang="en-US" altLang="zh-CN" sz="2400" dirty="0" smtClean="0"/>
              <a:t>.Question</a:t>
            </a:r>
            <a:r>
              <a:rPr kumimoji="1" lang="zh-CN" altLang="en-US" sz="2400" dirty="0" smtClean="0"/>
              <a:t> </a:t>
            </a:r>
            <a:r>
              <a:rPr kumimoji="1" lang="en-US" altLang="zh-CN" sz="2400" dirty="0" smtClean="0"/>
              <a:t>pronouns</a:t>
            </a:r>
            <a:r>
              <a:rPr kumimoji="1" lang="zh-CN" altLang="en-US" sz="2400" dirty="0" smtClean="0"/>
              <a:t> </a:t>
            </a:r>
            <a:r>
              <a:rPr kumimoji="1" lang="en-US" altLang="zh-CN" sz="2400" dirty="0" smtClean="0"/>
              <a:t>with</a:t>
            </a:r>
            <a:r>
              <a:rPr kumimoji="1" lang="zh-CN" altLang="en-US" sz="2400" dirty="0" smtClean="0"/>
              <a:t> 都</a:t>
            </a:r>
            <a:r>
              <a:rPr kumimoji="1" lang="en-US" altLang="zh-CN" sz="2400" dirty="0" smtClean="0"/>
              <a:t>/</a:t>
            </a:r>
            <a:r>
              <a:rPr kumimoji="1" lang="zh-CN" altLang="en-US" sz="2400" dirty="0" smtClean="0"/>
              <a:t>也</a:t>
            </a:r>
            <a:endParaRPr kumimoji="1" lang="zh-CN" altLang="en-US" sz="2400" dirty="0"/>
          </a:p>
        </p:txBody>
      </p:sp>
      <p:sp>
        <p:nvSpPr>
          <p:cNvPr id="2" name="矩形 1"/>
          <p:cNvSpPr/>
          <p:nvPr/>
        </p:nvSpPr>
        <p:spPr>
          <a:xfrm>
            <a:off x="108758" y="6036525"/>
            <a:ext cx="98456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HK" sz="2000" dirty="0" err="1">
                <a:solidFill>
                  <a:srgbClr val="222222"/>
                </a:solidFill>
                <a:latin typeface="Arial" panose="020B0604020202020204" pitchFamily="34" charset="0"/>
              </a:rPr>
              <a:t>xiā</a:t>
            </a:r>
            <a:r>
              <a:rPr lang="en-US" altLang="zh-HK" sz="2000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en-US" altLang="zh-HK" sz="2000" dirty="0" err="1">
                <a:solidFill>
                  <a:srgbClr val="222222"/>
                </a:solidFill>
                <a:latin typeface="Arial" panose="020B0604020202020204" pitchFamily="34" charset="0"/>
              </a:rPr>
              <a:t>jiaǒ</a:t>
            </a:r>
            <a:endParaRPr lang="zh-HK" alt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6806468" y="5679763"/>
            <a:ext cx="50194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800" dirty="0" smtClean="0"/>
              <a:t>他除了吃喝以外，</a:t>
            </a:r>
            <a:r>
              <a:rPr kumimoji="1" lang="zh-CN" altLang="en-US" sz="2800" u="sng" dirty="0" smtClean="0"/>
              <a:t>什么</a:t>
            </a:r>
            <a:r>
              <a:rPr kumimoji="1" lang="zh-CN" altLang="en-US" sz="2800" dirty="0" smtClean="0">
                <a:solidFill>
                  <a:srgbClr val="FF0000"/>
                </a:solidFill>
              </a:rPr>
              <a:t>也</a:t>
            </a:r>
            <a:r>
              <a:rPr kumimoji="1" lang="zh-CN" altLang="en-US" sz="2800" dirty="0" smtClean="0"/>
              <a:t>不懂。</a:t>
            </a:r>
            <a:endParaRPr kumimoji="1" lang="zh-CN" altLang="en-US" sz="2800" dirty="0"/>
          </a:p>
        </p:txBody>
      </p:sp>
      <p:sp>
        <p:nvSpPr>
          <p:cNvPr id="6" name="文本框 5"/>
          <p:cNvSpPr txBox="1"/>
          <p:nvPr/>
        </p:nvSpPr>
        <p:spPr>
          <a:xfrm>
            <a:off x="896413" y="5636740"/>
            <a:ext cx="51173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800" dirty="0" smtClean="0"/>
              <a:t>房间没有灯，站在里面</a:t>
            </a:r>
            <a:r>
              <a:rPr kumimoji="1" lang="zh-CN" altLang="en-US" sz="2800" u="sng" dirty="0" smtClean="0"/>
              <a:t>什么</a:t>
            </a:r>
            <a:r>
              <a:rPr kumimoji="1" lang="zh-CN" altLang="en-US" sz="2800" dirty="0" smtClean="0">
                <a:solidFill>
                  <a:srgbClr val="FF0000"/>
                </a:solidFill>
              </a:rPr>
              <a:t>也</a:t>
            </a:r>
            <a:r>
              <a:rPr kumimoji="1" lang="zh-CN" altLang="en-US" sz="2800" dirty="0" smtClean="0"/>
              <a:t>看不见。</a:t>
            </a:r>
            <a:endParaRPr kumimoji="1" lang="zh-CN" altLang="en-US" sz="2800" dirty="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0214" y="1376954"/>
            <a:ext cx="4085116" cy="403906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3636" y="1463694"/>
            <a:ext cx="4812703" cy="3982927"/>
          </a:xfrm>
          <a:prstGeom prst="rect">
            <a:avLst/>
          </a:prstGeom>
        </p:spPr>
      </p:pic>
      <p:sp>
        <p:nvSpPr>
          <p:cNvPr id="10" name="标题 1"/>
          <p:cNvSpPr>
            <a:spLocks noGrp="1"/>
          </p:cNvSpPr>
          <p:nvPr>
            <p:ph type="title"/>
          </p:nvPr>
        </p:nvSpPr>
        <p:spPr>
          <a:xfrm>
            <a:off x="268051" y="205027"/>
            <a:ext cx="8295506" cy="1025525"/>
          </a:xfrm>
        </p:spPr>
        <p:txBody>
          <a:bodyPr>
            <a:normAutofit/>
          </a:bodyPr>
          <a:lstStyle/>
          <a:p>
            <a:r>
              <a:rPr kumimoji="1" lang="zh-CN" altLang="zh-CN" sz="2400" dirty="0"/>
              <a:t>5</a:t>
            </a:r>
            <a:r>
              <a:rPr kumimoji="1" lang="en-US" altLang="zh-CN" sz="2400" dirty="0" smtClean="0"/>
              <a:t>.Question</a:t>
            </a:r>
            <a:r>
              <a:rPr kumimoji="1" lang="zh-CN" altLang="en-US" sz="2400" dirty="0" smtClean="0"/>
              <a:t> </a:t>
            </a:r>
            <a:r>
              <a:rPr kumimoji="1" lang="en-US" altLang="zh-CN" sz="2400" dirty="0" smtClean="0"/>
              <a:t>pronouns</a:t>
            </a:r>
            <a:r>
              <a:rPr kumimoji="1" lang="zh-CN" altLang="en-US" sz="2400" dirty="0" smtClean="0"/>
              <a:t> </a:t>
            </a:r>
            <a:r>
              <a:rPr kumimoji="1" lang="en-US" altLang="zh-CN" sz="2400" dirty="0" smtClean="0"/>
              <a:t>with</a:t>
            </a:r>
            <a:r>
              <a:rPr kumimoji="1" lang="zh-CN" altLang="en-US" sz="2400" dirty="0" smtClean="0"/>
              <a:t> 都</a:t>
            </a:r>
            <a:r>
              <a:rPr kumimoji="1" lang="en-US" altLang="zh-CN" sz="2400" dirty="0" smtClean="0"/>
              <a:t>/</a:t>
            </a:r>
            <a:r>
              <a:rPr kumimoji="1" lang="zh-CN" altLang="en-US" sz="2400" dirty="0" smtClean="0"/>
              <a:t>也</a:t>
            </a:r>
            <a:endParaRPr kumimoji="1" lang="zh-CN" alt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6"/>
          <p:cNvSpPr txBox="1"/>
          <p:nvPr/>
        </p:nvSpPr>
        <p:spPr>
          <a:xfrm>
            <a:off x="6001052" y="533894"/>
            <a:ext cx="66865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造句练习</a:t>
            </a:r>
            <a:r>
              <a:rPr lang="zh-CN" alt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 </a:t>
            </a:r>
            <a:r>
              <a:rPr lang="en-US" altLang="zh-CN" sz="2800" b="1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- </a:t>
            </a:r>
            <a:r>
              <a:rPr lang="en-US" altLang="zh-CN" sz="2800" b="1" i="1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Sentence-making </a:t>
            </a:r>
            <a:r>
              <a:rPr lang="zh-CN" altLang="zh-CN" sz="2800" b="1" i="1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3</a:t>
            </a:r>
            <a:endParaRPr lang="en-US" altLang="zh-CN" sz="40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94056" y="3479979"/>
            <a:ext cx="6171399" cy="28500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zh-CN" altLang="ja-JP" sz="3200" b="1" dirty="0" smtClean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例（</a:t>
            </a:r>
            <a:r>
              <a:rPr lang="en-US" altLang="zh-CN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Example</a:t>
            </a:r>
            <a:r>
              <a:rPr lang="zh-CN" altLang="ja-JP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）</a:t>
            </a:r>
            <a:r>
              <a:rPr lang="zh-CN" altLang="ja-JP" sz="3200" b="1" dirty="0" smtClean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：</a:t>
            </a:r>
            <a:endParaRPr lang="en-US" altLang="zh-CN" sz="3200" b="1" dirty="0" smtClean="0">
              <a:latin typeface="Microsoft JhengHei" panose="020B0604030504040204" pitchFamily="34" charset="-120"/>
              <a:ea typeface="Microsoft JhengHei" panose="020B0604030504040204" pitchFamily="34" charset="-120"/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en-US" altLang="zh-CN" sz="3200" b="1" dirty="0" smtClean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A</a:t>
            </a:r>
            <a:r>
              <a:rPr lang="zh-CN" altLang="en-US" sz="3200" b="1" dirty="0" smtClean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：</a:t>
            </a:r>
            <a:r>
              <a:rPr lang="en-US" altLang="zh-CN" sz="3200" b="1" dirty="0" smtClean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Adela</a:t>
            </a:r>
            <a:r>
              <a:rPr lang="zh-CN" altLang="en-US" sz="3200" b="1" dirty="0" smtClean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喜欢</a:t>
            </a:r>
            <a:r>
              <a:rPr lang="zh-CN" altLang="en-US" sz="3200" b="1" u="sng" dirty="0" smtClean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什么</a:t>
            </a:r>
            <a:r>
              <a:rPr lang="zh-CN" altLang="en-US" sz="3200" b="1" dirty="0" smtClean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颜色？</a:t>
            </a:r>
            <a:endParaRPr lang="en-US" altLang="zh-CN" sz="3200" b="1" dirty="0" smtClean="0">
              <a:latin typeface="Microsoft JhengHei" panose="020B0604030504040204" pitchFamily="34" charset="-120"/>
              <a:ea typeface="Microsoft JhengHei" panose="020B0604030504040204" pitchFamily="34" charset="-120"/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en-US" altLang="zh-CN" sz="3200" b="1" dirty="0" smtClean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B  : Adela</a:t>
            </a:r>
            <a:r>
              <a:rPr lang="zh-CN" altLang="en-US" sz="3200" b="1" u="sng" dirty="0" smtClean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什么</a:t>
            </a:r>
            <a:r>
              <a:rPr lang="zh-CN" altLang="en-US" sz="3200" b="1" dirty="0" smtClean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颜色</a:t>
            </a:r>
            <a:r>
              <a:rPr lang="zh-CN" altLang="en-US" sz="3200" b="1" dirty="0" smtClean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都</a:t>
            </a:r>
            <a:r>
              <a:rPr lang="zh-CN" altLang="en-US" sz="3200" b="1" dirty="0" smtClean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喜欢。</a:t>
            </a:r>
            <a:endParaRPr lang="en-US" altLang="zh-CN" sz="3200" b="1" dirty="0" smtClean="0">
              <a:latin typeface="Microsoft JhengHei" panose="020B0604030504040204" pitchFamily="34" charset="-120"/>
              <a:ea typeface="Microsoft JhengHei" panose="020B0604030504040204" pitchFamily="34" charset="-120"/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en-US" altLang="zh-CN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 </a:t>
            </a:r>
            <a:r>
              <a:rPr lang="en-US" altLang="zh-CN" sz="3200" b="1" dirty="0" smtClean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   </a:t>
            </a:r>
            <a:r>
              <a:rPr lang="zh-CN" altLang="en-US" sz="3200" b="1" dirty="0" smtClean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 </a:t>
            </a:r>
            <a:r>
              <a:rPr lang="en-US" altLang="zh-CN" sz="3200" b="1" dirty="0" smtClean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/Adela</a:t>
            </a:r>
            <a:r>
              <a:rPr lang="zh-CN" altLang="en-US" sz="3200" b="1" u="sng" dirty="0" smtClean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什么</a:t>
            </a:r>
            <a:r>
              <a:rPr lang="zh-CN" altLang="en-US" sz="3200" b="1" dirty="0" smtClean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颜色</a:t>
            </a:r>
            <a:r>
              <a:rPr lang="zh-CN" altLang="en-US" sz="3200" b="1" dirty="0" smtClean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都不</a:t>
            </a:r>
            <a:r>
              <a:rPr lang="zh-CN" altLang="en-US" sz="3200" b="1" dirty="0" smtClean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喜欢。</a:t>
            </a:r>
            <a:endParaRPr lang="en-US" altLang="zh-CN" sz="3200" b="1" dirty="0" smtClean="0">
              <a:latin typeface="Microsoft JhengHei" panose="020B0604030504040204" pitchFamily="34" charset="-120"/>
              <a:ea typeface="Microsoft JhengHei" panose="020B0604030504040204" pitchFamily="34" charset="-120"/>
              <a:sym typeface="+mn-ea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923721" y="1994431"/>
            <a:ext cx="2694624" cy="58477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kumimoji="1" lang="en-US" altLang="zh-CN" sz="3200" dirty="0">
                <a:solidFill>
                  <a:schemeClr val="bg1"/>
                </a:solidFill>
              </a:rPr>
              <a:t>"all”</a:t>
            </a:r>
            <a:r>
              <a:rPr kumimoji="1" lang="zh-CN" altLang="en-US" sz="3200" dirty="0">
                <a:solidFill>
                  <a:schemeClr val="bg1"/>
                </a:solidFill>
              </a:rPr>
              <a:t> </a:t>
            </a:r>
            <a:r>
              <a:rPr kumimoji="1" lang="en-US" altLang="zh-CN" sz="3200" dirty="0">
                <a:solidFill>
                  <a:schemeClr val="bg1"/>
                </a:solidFill>
              </a:rPr>
              <a:t>or</a:t>
            </a:r>
            <a:r>
              <a:rPr kumimoji="1" lang="zh-CN" altLang="en-US" sz="3200" dirty="0">
                <a:solidFill>
                  <a:schemeClr val="bg1"/>
                </a:solidFill>
              </a:rPr>
              <a:t> </a:t>
            </a:r>
            <a:r>
              <a:rPr kumimoji="1" lang="en-US" altLang="zh-CN" sz="3200" dirty="0">
                <a:solidFill>
                  <a:schemeClr val="bg1"/>
                </a:solidFill>
              </a:rPr>
              <a:t>“none”</a:t>
            </a:r>
            <a:r>
              <a:rPr kumimoji="1" lang="zh-CN" altLang="en-US" sz="3200" dirty="0">
                <a:solidFill>
                  <a:schemeClr val="bg1"/>
                </a:solidFill>
              </a:rPr>
              <a:t> </a:t>
            </a:r>
            <a:endParaRPr lang="zh-CN" altLang="en-US" sz="3200" dirty="0">
              <a:solidFill>
                <a:schemeClr val="bg1"/>
              </a:solidFill>
            </a:endParaRPr>
          </a:p>
        </p:txBody>
      </p:sp>
      <p:sp>
        <p:nvSpPr>
          <p:cNvPr id="6" name="标题 1"/>
          <p:cNvSpPr>
            <a:spLocks noGrp="1"/>
          </p:cNvSpPr>
          <p:nvPr>
            <p:ph type="title"/>
          </p:nvPr>
        </p:nvSpPr>
        <p:spPr>
          <a:xfrm>
            <a:off x="268051" y="205027"/>
            <a:ext cx="8295506" cy="1025525"/>
          </a:xfrm>
        </p:spPr>
        <p:txBody>
          <a:bodyPr>
            <a:normAutofit/>
          </a:bodyPr>
          <a:lstStyle/>
          <a:p>
            <a:r>
              <a:rPr kumimoji="1" lang="zh-CN" altLang="zh-CN" sz="2400" dirty="0"/>
              <a:t>5</a:t>
            </a:r>
            <a:r>
              <a:rPr kumimoji="1" lang="en-US" altLang="zh-CN" sz="2400" dirty="0" smtClean="0"/>
              <a:t>.Question</a:t>
            </a:r>
            <a:r>
              <a:rPr kumimoji="1" lang="zh-CN" altLang="en-US" sz="2400" dirty="0" smtClean="0"/>
              <a:t> </a:t>
            </a:r>
            <a:r>
              <a:rPr kumimoji="1" lang="en-US" altLang="zh-CN" sz="2400" dirty="0" smtClean="0"/>
              <a:t>pronouns</a:t>
            </a:r>
            <a:r>
              <a:rPr kumimoji="1" lang="zh-CN" altLang="en-US" sz="2400" dirty="0" smtClean="0"/>
              <a:t> </a:t>
            </a:r>
            <a:r>
              <a:rPr kumimoji="1" lang="en-US" altLang="zh-CN" sz="2400" dirty="0" smtClean="0"/>
              <a:t>with</a:t>
            </a:r>
            <a:r>
              <a:rPr kumimoji="1" lang="zh-CN" altLang="en-US" sz="2400" dirty="0" smtClean="0"/>
              <a:t> 都</a:t>
            </a:r>
            <a:r>
              <a:rPr kumimoji="1" lang="en-US" altLang="zh-CN" sz="2400" dirty="0" smtClean="0"/>
              <a:t>/</a:t>
            </a:r>
            <a:r>
              <a:rPr kumimoji="1" lang="zh-CN" altLang="en-US" sz="2400" dirty="0" smtClean="0"/>
              <a:t>也</a:t>
            </a:r>
            <a:endParaRPr kumimoji="1" lang="zh-CN" altLang="en-US" sz="2400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405" y="2286819"/>
            <a:ext cx="6242304" cy="32857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752986" y="5687872"/>
            <a:ext cx="48029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dirty="0" smtClean="0"/>
              <a:t>A</a:t>
            </a:r>
            <a:r>
              <a:rPr kumimoji="1" lang="zh-CN" altLang="en-US" sz="2400" dirty="0" smtClean="0"/>
              <a:t>：我</a:t>
            </a:r>
            <a:r>
              <a:rPr kumimoji="1" lang="zh-CN" altLang="en-US" sz="2400" b="1" u="sng" dirty="0" smtClean="0"/>
              <a:t>什么</a:t>
            </a:r>
            <a:r>
              <a:rPr kumimoji="1" lang="zh-CN" altLang="en-US" sz="2400" dirty="0" smtClean="0"/>
              <a:t>水果</a:t>
            </a:r>
            <a:r>
              <a:rPr kumimoji="1" lang="zh-CN" altLang="en-US" sz="2400" dirty="0" smtClean="0">
                <a:solidFill>
                  <a:srgbClr val="FF0000"/>
                </a:solidFill>
              </a:rPr>
              <a:t>都</a:t>
            </a:r>
            <a:r>
              <a:rPr kumimoji="1" lang="zh-CN" altLang="en-US" sz="2400" dirty="0" smtClean="0"/>
              <a:t>喜欢吃。</a:t>
            </a:r>
            <a:endParaRPr kumimoji="1" lang="en-US" altLang="zh-CN" sz="2400" dirty="0" smtClean="0"/>
          </a:p>
          <a:p>
            <a:r>
              <a:rPr kumimoji="1" lang="en-US" altLang="zh-CN" sz="2400" dirty="0" smtClean="0"/>
              <a:t>/</a:t>
            </a:r>
            <a:r>
              <a:rPr kumimoji="1" lang="zh-CN" altLang="en-US" sz="2400" dirty="0" smtClean="0"/>
              <a:t>我</a:t>
            </a:r>
            <a:r>
              <a:rPr kumimoji="1" lang="zh-CN" altLang="en-US" sz="2400" b="1" u="sng" dirty="0" smtClean="0"/>
              <a:t>什么</a:t>
            </a:r>
            <a:r>
              <a:rPr kumimoji="1" lang="zh-CN" altLang="en-US" sz="2400" dirty="0" smtClean="0"/>
              <a:t>水果</a:t>
            </a:r>
            <a:r>
              <a:rPr kumimoji="1" lang="zh-CN" altLang="en-US" sz="2400" dirty="0" smtClean="0">
                <a:solidFill>
                  <a:srgbClr val="FF0000"/>
                </a:solidFill>
              </a:rPr>
              <a:t>都不</a:t>
            </a:r>
            <a:r>
              <a:rPr kumimoji="1" lang="zh-CN" altLang="en-US" sz="2400" dirty="0" smtClean="0"/>
              <a:t>喜欢吃。</a:t>
            </a:r>
            <a:endParaRPr kumimoji="1" lang="zh-CN" altLang="en-US" sz="2400" dirty="0"/>
          </a:p>
        </p:txBody>
      </p:sp>
      <p:sp>
        <p:nvSpPr>
          <p:cNvPr id="8" name="文本框 7"/>
          <p:cNvSpPr txBox="1"/>
          <p:nvPr/>
        </p:nvSpPr>
        <p:spPr>
          <a:xfrm>
            <a:off x="7205934" y="883999"/>
            <a:ext cx="38238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800" dirty="0" smtClean="0"/>
              <a:t>②</a:t>
            </a:r>
            <a:r>
              <a:rPr kumimoji="1" lang="zh-CN" altLang="en-US" sz="2800" dirty="0" smtClean="0"/>
              <a:t>你去</a:t>
            </a:r>
            <a:r>
              <a:rPr kumimoji="1" lang="zh-CN" altLang="en-US" sz="2800" dirty="0"/>
              <a:t>过</a:t>
            </a:r>
            <a:r>
              <a:rPr kumimoji="1" lang="zh-CN" altLang="en-US" sz="2800" u="sng" dirty="0"/>
              <a:t>什么</a:t>
            </a:r>
            <a:r>
              <a:rPr kumimoji="1" lang="zh-CN" altLang="en-US" sz="2800" dirty="0"/>
              <a:t>中国城市</a:t>
            </a:r>
            <a:r>
              <a:rPr kumimoji="1" lang="zh-CN" altLang="en-US" sz="2800" dirty="0" smtClean="0"/>
              <a:t>？</a:t>
            </a:r>
            <a:endParaRPr kumimoji="1" lang="zh-CN" altLang="en-US" sz="2800" dirty="0"/>
          </a:p>
        </p:txBody>
      </p:sp>
      <p:sp>
        <p:nvSpPr>
          <p:cNvPr id="9" name="文本框 8"/>
          <p:cNvSpPr txBox="1"/>
          <p:nvPr/>
        </p:nvSpPr>
        <p:spPr>
          <a:xfrm>
            <a:off x="554937" y="997694"/>
            <a:ext cx="48952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dirty="0" smtClean="0"/>
              <a:t>①</a:t>
            </a:r>
            <a:r>
              <a:rPr kumimoji="1" lang="zh-CN" altLang="en-US" sz="2800" dirty="0" smtClean="0"/>
              <a:t>你喜欢吃</a:t>
            </a:r>
            <a:r>
              <a:rPr kumimoji="1" lang="zh-CN" altLang="en-US" sz="2800" u="sng" dirty="0" smtClean="0"/>
              <a:t>什么</a:t>
            </a:r>
            <a:r>
              <a:rPr kumimoji="1" lang="zh-CN" altLang="en-US" sz="2800" dirty="0" smtClean="0"/>
              <a:t>水果？</a:t>
            </a:r>
            <a:endParaRPr kumimoji="1" lang="zh-CN" altLang="en-US" sz="2800" dirty="0"/>
          </a:p>
        </p:txBody>
      </p:sp>
      <p:sp>
        <p:nvSpPr>
          <p:cNvPr id="13" name="文本框 12"/>
          <p:cNvSpPr txBox="1"/>
          <p:nvPr/>
        </p:nvSpPr>
        <p:spPr>
          <a:xfrm>
            <a:off x="6488473" y="5818783"/>
            <a:ext cx="52601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dirty="0" smtClean="0"/>
              <a:t>A</a:t>
            </a:r>
            <a:r>
              <a:rPr kumimoji="1" lang="zh-CN" altLang="en-US" sz="2400" dirty="0" smtClean="0"/>
              <a:t>：我</a:t>
            </a:r>
            <a:r>
              <a:rPr kumimoji="1" lang="zh-CN" altLang="en-US" sz="2400" u="sng" dirty="0" smtClean="0"/>
              <a:t>什么</a:t>
            </a:r>
            <a:r>
              <a:rPr kumimoji="1" lang="zh-CN" altLang="en-US" sz="2400" dirty="0" smtClean="0"/>
              <a:t>中国城市</a:t>
            </a:r>
            <a:r>
              <a:rPr kumimoji="1" lang="zh-CN" altLang="en-US" sz="2400" b="1" dirty="0" smtClean="0">
                <a:solidFill>
                  <a:srgbClr val="FF0000"/>
                </a:solidFill>
              </a:rPr>
              <a:t>都</a:t>
            </a:r>
            <a:r>
              <a:rPr kumimoji="1" lang="zh-CN" altLang="en-US" sz="2400" dirty="0" smtClean="0"/>
              <a:t>去过。</a:t>
            </a:r>
            <a:endParaRPr kumimoji="1" lang="en-US" altLang="zh-CN" sz="2400" dirty="0" smtClean="0"/>
          </a:p>
          <a:p>
            <a:r>
              <a:rPr kumimoji="1" lang="en-US" altLang="zh-CN" sz="2400" dirty="0" smtClean="0"/>
              <a:t>/</a:t>
            </a:r>
            <a:r>
              <a:rPr kumimoji="1" lang="zh-CN" altLang="en-US" sz="2400" dirty="0" smtClean="0"/>
              <a:t>我</a:t>
            </a:r>
            <a:r>
              <a:rPr kumimoji="1" lang="zh-CN" altLang="en-US" sz="2400" b="1" u="sng" dirty="0" smtClean="0"/>
              <a:t>什么</a:t>
            </a:r>
            <a:r>
              <a:rPr kumimoji="1" lang="zh-CN" altLang="en-US" sz="2400" dirty="0" smtClean="0"/>
              <a:t>中国城市</a:t>
            </a:r>
            <a:r>
              <a:rPr kumimoji="1" lang="zh-CN" altLang="en-US" sz="2400" b="1" dirty="0" smtClean="0">
                <a:solidFill>
                  <a:srgbClr val="FF0000"/>
                </a:solidFill>
              </a:rPr>
              <a:t>都没</a:t>
            </a:r>
            <a:r>
              <a:rPr kumimoji="1" lang="zh-CN" altLang="en-US" sz="2400" dirty="0" smtClean="0"/>
              <a:t>去过。</a:t>
            </a:r>
            <a:endParaRPr kumimoji="1" lang="zh-CN" altLang="en-US" sz="2400" dirty="0"/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986" y="1517194"/>
            <a:ext cx="3885435" cy="4014949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4290" y="1496155"/>
            <a:ext cx="5967142" cy="4057025"/>
          </a:xfrm>
          <a:prstGeom prst="rect">
            <a:avLst/>
          </a:prstGeom>
        </p:spPr>
      </p:pic>
      <p:sp>
        <p:nvSpPr>
          <p:cNvPr id="10" name="标题 1"/>
          <p:cNvSpPr>
            <a:spLocks noGrp="1"/>
          </p:cNvSpPr>
          <p:nvPr>
            <p:ph type="title"/>
          </p:nvPr>
        </p:nvSpPr>
        <p:spPr>
          <a:xfrm>
            <a:off x="268051" y="205027"/>
            <a:ext cx="8295506" cy="1025525"/>
          </a:xfrm>
        </p:spPr>
        <p:txBody>
          <a:bodyPr>
            <a:normAutofit/>
          </a:bodyPr>
          <a:lstStyle/>
          <a:p>
            <a:r>
              <a:rPr kumimoji="1" lang="zh-CN" altLang="zh-CN" sz="2400" dirty="0"/>
              <a:t>5</a:t>
            </a:r>
            <a:r>
              <a:rPr kumimoji="1" lang="en-US" altLang="zh-CN" sz="2400" dirty="0" smtClean="0"/>
              <a:t>.Question</a:t>
            </a:r>
            <a:r>
              <a:rPr kumimoji="1" lang="zh-CN" altLang="en-US" sz="2400" dirty="0" smtClean="0"/>
              <a:t> </a:t>
            </a:r>
            <a:r>
              <a:rPr kumimoji="1" lang="en-US" altLang="zh-CN" sz="2400" dirty="0" smtClean="0"/>
              <a:t>pronouns</a:t>
            </a:r>
            <a:r>
              <a:rPr kumimoji="1" lang="zh-CN" altLang="en-US" sz="2400" dirty="0" smtClean="0"/>
              <a:t> </a:t>
            </a:r>
            <a:r>
              <a:rPr kumimoji="1" lang="en-US" altLang="zh-CN" sz="2400" dirty="0" smtClean="0"/>
              <a:t>with</a:t>
            </a:r>
            <a:r>
              <a:rPr kumimoji="1" lang="zh-CN" altLang="en-US" sz="2400" dirty="0" smtClean="0"/>
              <a:t> 都</a:t>
            </a:r>
            <a:r>
              <a:rPr kumimoji="1" lang="en-US" altLang="zh-CN" sz="2400" dirty="0" smtClean="0"/>
              <a:t>/</a:t>
            </a:r>
            <a:r>
              <a:rPr kumimoji="1" lang="zh-CN" altLang="en-US" sz="2400" dirty="0" smtClean="0"/>
              <a:t>也</a:t>
            </a:r>
            <a:endParaRPr kumimoji="1" lang="zh-CN" alt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/>
        </p:nvSpPr>
        <p:spPr>
          <a:xfrm>
            <a:off x="4302760" y="1001395"/>
            <a:ext cx="358648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单词 </a:t>
            </a:r>
            <a:r>
              <a:rPr lang="en-US" altLang="zh-CN" sz="32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- </a:t>
            </a:r>
            <a:r>
              <a:rPr lang="en-US" altLang="zh-CN" sz="3200" b="1" i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Words</a:t>
            </a:r>
            <a:r>
              <a:rPr lang="en-US" altLang="zh-CN" sz="44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2</a:t>
            </a:r>
          </a:p>
        </p:txBody>
      </p:sp>
      <p:sp>
        <p:nvSpPr>
          <p:cNvPr id="18" name="文本框 17"/>
          <p:cNvSpPr txBox="1"/>
          <p:nvPr/>
        </p:nvSpPr>
        <p:spPr>
          <a:xfrm>
            <a:off x="4051300" y="590550"/>
            <a:ext cx="29965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/>
              <a:t>    </a:t>
            </a:r>
            <a:r>
              <a:rPr lang="en-US" altLang="zh-CN" sz="2800" b="1">
                <a:solidFill>
                  <a:schemeClr val="tx1"/>
                </a:solidFill>
                <a:latin typeface="Calibri" panose="020F0502020204030204" charset="0"/>
              </a:rPr>
              <a:t>dān cí</a:t>
            </a:r>
          </a:p>
        </p:txBody>
      </p:sp>
      <p:sp>
        <p:nvSpPr>
          <p:cNvPr id="27" name="文本框 26"/>
          <p:cNvSpPr txBox="1"/>
          <p:nvPr/>
        </p:nvSpPr>
        <p:spPr>
          <a:xfrm>
            <a:off x="1936750" y="5315585"/>
            <a:ext cx="329819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Font typeface="Arial" panose="020B0604020202020204" pitchFamily="34" charset="0"/>
              <a:buNone/>
            </a:pPr>
            <a:r>
              <a:rPr lang="zh-CN" altLang="en-US" sz="40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看 </a:t>
            </a:r>
            <a:r>
              <a:rPr lang="en-US" altLang="zh-CN" sz="40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______</a:t>
            </a:r>
          </a:p>
        </p:txBody>
      </p:sp>
      <p:pic>
        <p:nvPicPr>
          <p:cNvPr id="2" name="图片 1" descr="shinbun_ma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0370" y="2332990"/>
            <a:ext cx="2612390" cy="261239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2724150" y="5315585"/>
            <a:ext cx="132715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Font typeface="Arial" panose="020B0604020202020204" pitchFamily="34" charset="0"/>
              <a:buNone/>
            </a:pPr>
            <a:r>
              <a:rPr lang="zh-CN" altLang="en-US" sz="4000" b="1">
                <a:solidFill>
                  <a:schemeClr val="accent5">
                    <a:lumMod val="2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报纸</a:t>
            </a:r>
          </a:p>
        </p:txBody>
      </p:sp>
      <p:pic>
        <p:nvPicPr>
          <p:cNvPr id="6" name="图片 5" descr="koukoku_web_pc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7285" y="2456815"/>
            <a:ext cx="3136265" cy="272478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8482330" y="5315585"/>
            <a:ext cx="138112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Font typeface="Arial" panose="020B0604020202020204" pitchFamily="34" charset="0"/>
              <a:buNone/>
            </a:pPr>
            <a:r>
              <a:rPr lang="zh-CN" altLang="en-US" sz="4000" b="1">
                <a:solidFill>
                  <a:srgbClr val="5B9BD5">
                    <a:lumMod val="50000"/>
                  </a:srgb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广告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5" grpId="0"/>
      <p:bldP spid="10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826654" y="1230249"/>
            <a:ext cx="39993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800" dirty="0" smtClean="0"/>
              <a:t>③</a:t>
            </a:r>
            <a:r>
              <a:rPr kumimoji="1" lang="zh-CN" altLang="en-US" sz="2800" dirty="0" smtClean="0"/>
              <a:t>你想租</a:t>
            </a:r>
            <a:r>
              <a:rPr kumimoji="1" lang="zh-CN" altLang="en-US" sz="2800" u="sng" dirty="0" smtClean="0"/>
              <a:t>哪一个</a:t>
            </a:r>
            <a:r>
              <a:rPr kumimoji="1" lang="zh-CN" altLang="en-US" sz="2800" dirty="0" smtClean="0"/>
              <a:t>公寓？</a:t>
            </a:r>
            <a:endParaRPr kumimoji="1" lang="zh-CN" altLang="en-US" sz="2800" dirty="0"/>
          </a:p>
        </p:txBody>
      </p:sp>
      <p:sp>
        <p:nvSpPr>
          <p:cNvPr id="5" name="文本框 4"/>
          <p:cNvSpPr txBox="1"/>
          <p:nvPr/>
        </p:nvSpPr>
        <p:spPr>
          <a:xfrm>
            <a:off x="7207036" y="1235322"/>
            <a:ext cx="40094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800" dirty="0" smtClean="0"/>
              <a:t>④</a:t>
            </a:r>
            <a:r>
              <a:rPr kumimoji="1" lang="zh-CN" altLang="en-US" sz="2800" dirty="0" smtClean="0"/>
              <a:t>客厅你想放</a:t>
            </a:r>
            <a:r>
              <a:rPr kumimoji="1" lang="zh-CN" altLang="en-US" sz="2800" u="sng" dirty="0" smtClean="0"/>
              <a:t>什么</a:t>
            </a:r>
            <a:r>
              <a:rPr kumimoji="1" lang="zh-CN" altLang="en-US" sz="2800" dirty="0" smtClean="0"/>
              <a:t>家具？</a:t>
            </a:r>
            <a:endParaRPr kumimoji="1" lang="zh-CN" altLang="en-US" sz="2800" dirty="0"/>
          </a:p>
        </p:txBody>
      </p:sp>
      <p:sp>
        <p:nvSpPr>
          <p:cNvPr id="6" name="文本框 5"/>
          <p:cNvSpPr txBox="1"/>
          <p:nvPr/>
        </p:nvSpPr>
        <p:spPr>
          <a:xfrm>
            <a:off x="782418" y="5492775"/>
            <a:ext cx="48029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dirty="0" smtClean="0"/>
              <a:t>A</a:t>
            </a:r>
            <a:r>
              <a:rPr kumimoji="1" lang="zh-CN" altLang="en-US" sz="2400" dirty="0" smtClean="0"/>
              <a:t>：</a:t>
            </a:r>
            <a:r>
              <a:rPr kumimoji="1" lang="zh-CN" altLang="en-US" sz="2400" b="1" u="sng" dirty="0" smtClean="0"/>
              <a:t>哪一个</a:t>
            </a:r>
            <a:r>
              <a:rPr kumimoji="1" lang="zh-CN" altLang="en-US" sz="2400" dirty="0" smtClean="0"/>
              <a:t>公寓我</a:t>
            </a:r>
            <a:r>
              <a:rPr kumimoji="1" lang="zh-CN" altLang="en-US" sz="2400" b="1" dirty="0" smtClean="0">
                <a:solidFill>
                  <a:srgbClr val="FF0000"/>
                </a:solidFill>
              </a:rPr>
              <a:t>都</a:t>
            </a:r>
            <a:r>
              <a:rPr kumimoji="1" lang="zh-CN" altLang="en-US" sz="2400" dirty="0" smtClean="0"/>
              <a:t>想租。</a:t>
            </a:r>
            <a:endParaRPr kumimoji="1" lang="en-US" altLang="zh-CN" sz="2400" dirty="0" smtClean="0"/>
          </a:p>
          <a:p>
            <a:r>
              <a:rPr kumimoji="1" lang="en-US" altLang="zh-CN" sz="2400" dirty="0" smtClean="0"/>
              <a:t>/</a:t>
            </a:r>
            <a:r>
              <a:rPr kumimoji="1" lang="zh-CN" altLang="en-US" sz="2400" b="1" u="sng" dirty="0" smtClean="0"/>
              <a:t>哪一个</a:t>
            </a:r>
            <a:r>
              <a:rPr kumimoji="1" lang="zh-CN" altLang="en-US" sz="2400" dirty="0" smtClean="0"/>
              <a:t>公寓我</a:t>
            </a:r>
            <a:r>
              <a:rPr kumimoji="1" lang="zh-CN" altLang="en-US" sz="2400" b="1" dirty="0" smtClean="0">
                <a:solidFill>
                  <a:srgbClr val="FF0000"/>
                </a:solidFill>
              </a:rPr>
              <a:t>都不</a:t>
            </a:r>
            <a:r>
              <a:rPr kumimoji="1" lang="zh-CN" altLang="en-US" sz="2400" dirty="0" smtClean="0"/>
              <a:t>想租。</a:t>
            </a:r>
            <a:endParaRPr kumimoji="1" lang="zh-CN" altLang="en-US" sz="2400" dirty="0"/>
          </a:p>
        </p:txBody>
      </p:sp>
      <p:sp>
        <p:nvSpPr>
          <p:cNvPr id="7" name="文本框 6"/>
          <p:cNvSpPr txBox="1"/>
          <p:nvPr/>
        </p:nvSpPr>
        <p:spPr>
          <a:xfrm>
            <a:off x="6742750" y="5484559"/>
            <a:ext cx="48029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dirty="0" smtClean="0"/>
              <a:t>A:</a:t>
            </a:r>
            <a:r>
              <a:rPr kumimoji="1" lang="zh-CN" altLang="en-US" sz="2400" dirty="0" smtClean="0"/>
              <a:t>我</a:t>
            </a:r>
            <a:r>
              <a:rPr kumimoji="1" lang="zh-CN" altLang="en-US" sz="2400" b="1" u="sng" dirty="0" smtClean="0"/>
              <a:t>什么</a:t>
            </a:r>
            <a:r>
              <a:rPr kumimoji="1" lang="zh-CN" altLang="en-US" sz="2400" dirty="0" smtClean="0"/>
              <a:t>家具</a:t>
            </a:r>
            <a:r>
              <a:rPr kumimoji="1" lang="zh-CN" altLang="en-US" sz="2400" b="1" dirty="0" smtClean="0">
                <a:solidFill>
                  <a:srgbClr val="FF0000"/>
                </a:solidFill>
              </a:rPr>
              <a:t>都</a:t>
            </a:r>
            <a:r>
              <a:rPr kumimoji="1" lang="zh-CN" altLang="en-US" sz="2400" dirty="0" smtClean="0"/>
              <a:t>想放客厅。</a:t>
            </a:r>
            <a:endParaRPr kumimoji="1" lang="en-US" altLang="zh-CN" sz="2400" dirty="0" smtClean="0"/>
          </a:p>
          <a:p>
            <a:r>
              <a:rPr kumimoji="1" lang="en-US" altLang="zh-CN" sz="2400" dirty="0" smtClean="0"/>
              <a:t>/</a:t>
            </a:r>
            <a:r>
              <a:rPr kumimoji="1" lang="zh-CN" altLang="en-US" sz="2400" dirty="0" smtClean="0"/>
              <a:t>我</a:t>
            </a:r>
            <a:r>
              <a:rPr kumimoji="1" lang="zh-CN" altLang="en-US" sz="2400" b="1" u="sng" dirty="0" smtClean="0"/>
              <a:t>什么</a:t>
            </a:r>
            <a:r>
              <a:rPr kumimoji="1" lang="zh-CN" altLang="en-US" sz="2400" dirty="0" smtClean="0"/>
              <a:t>家具</a:t>
            </a:r>
            <a:r>
              <a:rPr kumimoji="1" lang="zh-CN" altLang="en-US" sz="2400" b="1" dirty="0" smtClean="0">
                <a:solidFill>
                  <a:srgbClr val="FF0000"/>
                </a:solidFill>
              </a:rPr>
              <a:t>都不</a:t>
            </a:r>
            <a:r>
              <a:rPr kumimoji="1" lang="zh-CN" altLang="en-US" sz="2400" dirty="0" smtClean="0"/>
              <a:t>想放客厅。</a:t>
            </a:r>
            <a:endParaRPr kumimoji="1" lang="zh-CN" altLang="en-US" sz="2400" dirty="0"/>
          </a:p>
        </p:txBody>
      </p:sp>
      <p:sp>
        <p:nvSpPr>
          <p:cNvPr id="11" name="标题 1"/>
          <p:cNvSpPr>
            <a:spLocks noGrp="1"/>
          </p:cNvSpPr>
          <p:nvPr>
            <p:ph type="title"/>
          </p:nvPr>
        </p:nvSpPr>
        <p:spPr>
          <a:xfrm>
            <a:off x="268051" y="205027"/>
            <a:ext cx="8295506" cy="1025525"/>
          </a:xfrm>
        </p:spPr>
        <p:txBody>
          <a:bodyPr>
            <a:normAutofit/>
          </a:bodyPr>
          <a:lstStyle/>
          <a:p>
            <a:r>
              <a:rPr kumimoji="1" lang="zh-CN" altLang="zh-CN" sz="2400" dirty="0"/>
              <a:t>5</a:t>
            </a:r>
            <a:r>
              <a:rPr kumimoji="1" lang="en-US" altLang="zh-CN" sz="2400" dirty="0" smtClean="0"/>
              <a:t>.Question</a:t>
            </a:r>
            <a:r>
              <a:rPr kumimoji="1" lang="zh-CN" altLang="en-US" sz="2400" dirty="0" smtClean="0"/>
              <a:t> </a:t>
            </a:r>
            <a:r>
              <a:rPr kumimoji="1" lang="en-US" altLang="zh-CN" sz="2400" dirty="0" smtClean="0"/>
              <a:t>pronouns</a:t>
            </a:r>
            <a:r>
              <a:rPr kumimoji="1" lang="zh-CN" altLang="en-US" sz="2400" dirty="0" smtClean="0"/>
              <a:t> </a:t>
            </a:r>
            <a:r>
              <a:rPr kumimoji="1" lang="en-US" altLang="zh-CN" sz="2400" dirty="0" smtClean="0"/>
              <a:t>with</a:t>
            </a:r>
            <a:r>
              <a:rPr kumimoji="1" lang="zh-CN" altLang="en-US" sz="2400" dirty="0" smtClean="0"/>
              <a:t> 都</a:t>
            </a:r>
            <a:r>
              <a:rPr kumimoji="1" lang="en-US" altLang="zh-CN" sz="2400" dirty="0" smtClean="0"/>
              <a:t>/</a:t>
            </a:r>
            <a:r>
              <a:rPr kumimoji="1" lang="zh-CN" altLang="en-US" sz="2400" dirty="0" smtClean="0"/>
              <a:t>也</a:t>
            </a:r>
            <a:endParaRPr kumimoji="1" lang="zh-CN" altLang="en-US" sz="2400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968" y="1815153"/>
            <a:ext cx="3395836" cy="3615937"/>
          </a:xfrm>
          <a:prstGeom prst="rect">
            <a:avLst/>
          </a:prstGeom>
        </p:spPr>
      </p:pic>
      <p:pic>
        <p:nvPicPr>
          <p:cNvPr id="3" name="图片 2" descr="ranking20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5520" y="1848485"/>
            <a:ext cx="5015865" cy="35826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756139" y="1003110"/>
            <a:ext cx="36391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800" dirty="0" smtClean="0"/>
              <a:t>⑤</a:t>
            </a:r>
            <a:r>
              <a:rPr kumimoji="1" lang="zh-CN" altLang="en-US" sz="2800" dirty="0" smtClean="0"/>
              <a:t>你想养</a:t>
            </a:r>
            <a:r>
              <a:rPr kumimoji="1" lang="zh-CN" altLang="en-US" sz="2800" u="sng" dirty="0" smtClean="0"/>
              <a:t>什么</a:t>
            </a:r>
            <a:r>
              <a:rPr kumimoji="1" lang="zh-CN" altLang="en-US" sz="2800" dirty="0" smtClean="0"/>
              <a:t>宠物？</a:t>
            </a:r>
            <a:endParaRPr kumimoji="1" lang="zh-CN" altLang="en-US" sz="2800" dirty="0"/>
          </a:p>
        </p:txBody>
      </p:sp>
      <p:sp>
        <p:nvSpPr>
          <p:cNvPr id="5" name="文本框 4"/>
          <p:cNvSpPr txBox="1"/>
          <p:nvPr/>
        </p:nvSpPr>
        <p:spPr>
          <a:xfrm>
            <a:off x="5469205" y="1008053"/>
            <a:ext cx="61145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800" dirty="0" smtClean="0"/>
              <a:t>⑥</a:t>
            </a:r>
            <a:r>
              <a:rPr kumimoji="1" lang="en-US" altLang="en-US" sz="2800" dirty="0" err="1" smtClean="0">
                <a:latin typeface="+mj-ea"/>
                <a:ea typeface="+mj-ea"/>
              </a:rPr>
              <a:t>你记得</a:t>
            </a:r>
            <a:r>
              <a:rPr kumimoji="1" lang="zh-CN" altLang="en-US" sz="2800" u="sng" dirty="0" smtClean="0">
                <a:latin typeface="+mj-ea"/>
                <a:ea typeface="+mj-ea"/>
              </a:rPr>
              <a:t>什么</a:t>
            </a:r>
            <a:r>
              <a:rPr kumimoji="1" lang="en-US" altLang="en-US" sz="2800" dirty="0" err="1" smtClean="0">
                <a:latin typeface="+mj-ea"/>
                <a:ea typeface="+mj-ea"/>
              </a:rPr>
              <a:t>班上同学</a:t>
            </a:r>
            <a:r>
              <a:rPr kumimoji="1" lang="zh-CN" altLang="en-US" sz="2800" dirty="0" smtClean="0">
                <a:latin typeface="+mj-ea"/>
                <a:ea typeface="+mj-ea"/>
              </a:rPr>
              <a:t>的</a:t>
            </a:r>
            <a:r>
              <a:rPr kumimoji="1" lang="en-US" altLang="en-US" sz="2800" dirty="0" err="1" smtClean="0">
                <a:latin typeface="+mj-ea"/>
                <a:ea typeface="+mj-ea"/>
              </a:rPr>
              <a:t>电话号码</a:t>
            </a:r>
            <a:r>
              <a:rPr kumimoji="1" lang="en-US" altLang="en-US" sz="2800" dirty="0" smtClean="0">
                <a:latin typeface="+mj-ea"/>
                <a:ea typeface="+mj-ea"/>
              </a:rPr>
              <a:t>？</a:t>
            </a:r>
            <a:endParaRPr kumimoji="1" lang="zh-CN" altLang="en-US" sz="2800" dirty="0">
              <a:latin typeface="+mj-ea"/>
              <a:ea typeface="+mj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37185" y="5635994"/>
            <a:ext cx="48029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dirty="0" smtClean="0"/>
              <a:t>A</a:t>
            </a:r>
            <a:r>
              <a:rPr kumimoji="1" lang="zh-CN" altLang="en-US" sz="2400" dirty="0" smtClean="0"/>
              <a:t>：我</a:t>
            </a:r>
            <a:r>
              <a:rPr kumimoji="1" lang="zh-CN" altLang="en-US" sz="2400" b="1" u="sng" dirty="0" smtClean="0"/>
              <a:t>什么</a:t>
            </a:r>
            <a:r>
              <a:rPr kumimoji="1" lang="zh-CN" altLang="en-US" sz="2400" dirty="0" smtClean="0"/>
              <a:t>宠物</a:t>
            </a:r>
            <a:r>
              <a:rPr kumimoji="1" lang="zh-CN" altLang="en-US" sz="2400" b="1" dirty="0" smtClean="0">
                <a:solidFill>
                  <a:srgbClr val="FF0000"/>
                </a:solidFill>
              </a:rPr>
              <a:t>都</a:t>
            </a:r>
            <a:r>
              <a:rPr kumimoji="1" lang="zh-CN" altLang="en-US" sz="2400" dirty="0" smtClean="0"/>
              <a:t>想养。</a:t>
            </a:r>
            <a:endParaRPr kumimoji="1" lang="en-US" altLang="zh-CN" sz="2400" dirty="0" smtClean="0"/>
          </a:p>
          <a:p>
            <a:r>
              <a:rPr kumimoji="1" lang="en-US" altLang="zh-CN" sz="2400" dirty="0" smtClean="0"/>
              <a:t>/</a:t>
            </a:r>
            <a:r>
              <a:rPr kumimoji="1" lang="zh-CN" altLang="en-US" sz="2400" dirty="0" smtClean="0"/>
              <a:t>我</a:t>
            </a:r>
            <a:r>
              <a:rPr kumimoji="1" lang="zh-CN" altLang="en-US" sz="2400" b="1" u="sng" dirty="0" smtClean="0"/>
              <a:t>什么</a:t>
            </a:r>
            <a:r>
              <a:rPr kumimoji="1" lang="zh-CN" altLang="en-US" sz="2400" dirty="0" smtClean="0"/>
              <a:t>宠物</a:t>
            </a:r>
            <a:r>
              <a:rPr kumimoji="1" lang="zh-CN" altLang="en-US" sz="2400" b="1" dirty="0" smtClean="0">
                <a:solidFill>
                  <a:srgbClr val="FF0000"/>
                </a:solidFill>
              </a:rPr>
              <a:t>都不</a:t>
            </a:r>
            <a:r>
              <a:rPr kumimoji="1" lang="zh-CN" altLang="en-US" sz="2400" dirty="0" smtClean="0"/>
              <a:t>想养。</a:t>
            </a:r>
            <a:endParaRPr kumimoji="1" lang="zh-CN" altLang="en-US" sz="2400" dirty="0"/>
          </a:p>
        </p:txBody>
      </p:sp>
      <p:sp>
        <p:nvSpPr>
          <p:cNvPr id="7" name="文本框 6"/>
          <p:cNvSpPr txBox="1"/>
          <p:nvPr/>
        </p:nvSpPr>
        <p:spPr>
          <a:xfrm>
            <a:off x="6107572" y="5718159"/>
            <a:ext cx="55954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dirty="0" smtClean="0"/>
              <a:t>A</a:t>
            </a:r>
            <a:r>
              <a:rPr kumimoji="1" lang="zh-CN" altLang="en-US" sz="2400" dirty="0" smtClean="0"/>
              <a:t>：</a:t>
            </a:r>
            <a:r>
              <a:rPr kumimoji="1" lang="zh-CN" altLang="en-US" sz="2400" b="1" u="sng" dirty="0"/>
              <a:t>什么</a:t>
            </a:r>
            <a:r>
              <a:rPr kumimoji="1" lang="zh-CN" altLang="en-US" sz="2400" dirty="0" smtClean="0"/>
              <a:t>班上同学的电话号码我</a:t>
            </a:r>
            <a:r>
              <a:rPr kumimoji="1" lang="zh-CN" altLang="en-US" sz="2400" b="1" dirty="0" smtClean="0">
                <a:solidFill>
                  <a:srgbClr val="FF0000"/>
                </a:solidFill>
              </a:rPr>
              <a:t>都</a:t>
            </a:r>
            <a:r>
              <a:rPr kumimoji="1" lang="zh-CN" altLang="en-US" sz="2400" dirty="0" smtClean="0"/>
              <a:t>记得。</a:t>
            </a:r>
            <a:r>
              <a:rPr kumimoji="1" lang="en-US" altLang="zh-CN" sz="2400" dirty="0" smtClean="0"/>
              <a:t>/</a:t>
            </a:r>
            <a:r>
              <a:rPr kumimoji="1" lang="zh-CN" altLang="en-US" sz="2400" b="1" u="sng" dirty="0"/>
              <a:t>什么</a:t>
            </a:r>
            <a:r>
              <a:rPr kumimoji="1" lang="zh-CN" altLang="en-US" sz="2400" dirty="0" smtClean="0"/>
              <a:t>班上同</a:t>
            </a:r>
            <a:r>
              <a:rPr kumimoji="1" lang="zh-CN" altLang="en-US" sz="2400" smtClean="0"/>
              <a:t>学的电话</a:t>
            </a:r>
            <a:r>
              <a:rPr kumimoji="1" lang="zh-CN" altLang="en-US" sz="2400" dirty="0" smtClean="0"/>
              <a:t>号码我</a:t>
            </a:r>
            <a:r>
              <a:rPr kumimoji="1" lang="zh-CN" altLang="en-US" sz="2400" b="1" dirty="0" smtClean="0">
                <a:solidFill>
                  <a:srgbClr val="FF0000"/>
                </a:solidFill>
              </a:rPr>
              <a:t>都不</a:t>
            </a:r>
            <a:r>
              <a:rPr kumimoji="1" lang="zh-CN" altLang="en-US" sz="2400" dirty="0" smtClean="0"/>
              <a:t>记得。</a:t>
            </a:r>
            <a:endParaRPr kumimoji="1" lang="zh-CN" altLang="en-US" sz="2400" dirty="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7832" y="1744143"/>
            <a:ext cx="3682101" cy="354948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0767" y="1733668"/>
            <a:ext cx="3655238" cy="3621157"/>
          </a:xfrm>
          <a:prstGeom prst="rect">
            <a:avLst/>
          </a:prstGeom>
        </p:spPr>
      </p:pic>
      <p:sp>
        <p:nvSpPr>
          <p:cNvPr id="11" name="标题 1"/>
          <p:cNvSpPr>
            <a:spLocks noGrp="1"/>
          </p:cNvSpPr>
          <p:nvPr>
            <p:ph type="title"/>
          </p:nvPr>
        </p:nvSpPr>
        <p:spPr>
          <a:xfrm>
            <a:off x="268051" y="205027"/>
            <a:ext cx="8295506" cy="1025525"/>
          </a:xfrm>
        </p:spPr>
        <p:txBody>
          <a:bodyPr>
            <a:normAutofit/>
          </a:bodyPr>
          <a:lstStyle/>
          <a:p>
            <a:r>
              <a:rPr kumimoji="1" lang="zh-CN" altLang="zh-CN" sz="2400" dirty="0"/>
              <a:t>5</a:t>
            </a:r>
            <a:r>
              <a:rPr kumimoji="1" lang="en-US" altLang="zh-CN" sz="2400" dirty="0" smtClean="0"/>
              <a:t>.Question</a:t>
            </a:r>
            <a:r>
              <a:rPr kumimoji="1" lang="zh-CN" altLang="en-US" sz="2400" dirty="0" smtClean="0"/>
              <a:t> </a:t>
            </a:r>
            <a:r>
              <a:rPr kumimoji="1" lang="en-US" altLang="zh-CN" sz="2400" dirty="0" smtClean="0"/>
              <a:t>pronouns</a:t>
            </a:r>
            <a:r>
              <a:rPr kumimoji="1" lang="zh-CN" altLang="en-US" sz="2400" dirty="0" smtClean="0"/>
              <a:t> </a:t>
            </a:r>
            <a:r>
              <a:rPr kumimoji="1" lang="en-US" altLang="zh-CN" sz="2400" dirty="0" smtClean="0"/>
              <a:t>with</a:t>
            </a:r>
            <a:r>
              <a:rPr kumimoji="1" lang="zh-CN" altLang="en-US" sz="2400" dirty="0" smtClean="0"/>
              <a:t> 都</a:t>
            </a:r>
            <a:r>
              <a:rPr kumimoji="1" lang="en-US" altLang="zh-CN" sz="2400" dirty="0" smtClean="0"/>
              <a:t>/</a:t>
            </a:r>
            <a:r>
              <a:rPr kumimoji="1" lang="zh-CN" altLang="en-US" sz="2400" dirty="0" smtClean="0"/>
              <a:t>也</a:t>
            </a:r>
            <a:endParaRPr kumimoji="1" lang="zh-CN" alt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618837" y="480291"/>
            <a:ext cx="1877594" cy="769441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zh-CN" altLang="en-US" sz="4400" dirty="0" smtClean="0"/>
              <a:t>租房子</a:t>
            </a:r>
            <a:endParaRPr lang="zh-HK" altLang="en-US" sz="4400" dirty="0"/>
          </a:p>
        </p:txBody>
      </p:sp>
      <p:sp>
        <p:nvSpPr>
          <p:cNvPr id="8" name="文字方塊 7"/>
          <p:cNvSpPr txBox="1"/>
          <p:nvPr/>
        </p:nvSpPr>
        <p:spPr>
          <a:xfrm>
            <a:off x="623455" y="1464472"/>
            <a:ext cx="404552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3200" dirty="0" smtClean="0"/>
              <a:t>可以住得下多少人？</a:t>
            </a:r>
            <a:endParaRPr lang="zh-HK" altLang="en-US" sz="3200" dirty="0"/>
          </a:p>
        </p:txBody>
      </p:sp>
      <p:sp>
        <p:nvSpPr>
          <p:cNvPr id="9" name="文字方塊 8"/>
          <p:cNvSpPr txBox="1"/>
          <p:nvPr/>
        </p:nvSpPr>
        <p:spPr>
          <a:xfrm>
            <a:off x="674253" y="3611493"/>
            <a:ext cx="39808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3200" dirty="0"/>
              <a:t>房租多少？押</a:t>
            </a:r>
            <a:r>
              <a:rPr lang="zh-CN" altLang="en-US" sz="3200" dirty="0" smtClean="0"/>
              <a:t>金？</a:t>
            </a:r>
            <a:endParaRPr lang="zh-HK" altLang="en-US" sz="3200" dirty="0"/>
          </a:p>
        </p:txBody>
      </p:sp>
      <p:sp>
        <p:nvSpPr>
          <p:cNvPr id="10" name="文字方塊 9"/>
          <p:cNvSpPr txBox="1"/>
          <p:nvPr/>
        </p:nvSpPr>
        <p:spPr>
          <a:xfrm>
            <a:off x="655781" y="2180368"/>
            <a:ext cx="35375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3200" dirty="0" smtClean="0"/>
              <a:t>多少个房间？</a:t>
            </a:r>
            <a:endParaRPr lang="zh-HK" altLang="en-US" sz="3200" dirty="0"/>
          </a:p>
        </p:txBody>
      </p:sp>
      <p:sp>
        <p:nvSpPr>
          <p:cNvPr id="11" name="文字方塊 10"/>
          <p:cNvSpPr txBox="1"/>
          <p:nvPr/>
        </p:nvSpPr>
        <p:spPr>
          <a:xfrm>
            <a:off x="655780" y="2886873"/>
            <a:ext cx="353752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3200" dirty="0" smtClean="0"/>
              <a:t>房间有什么？</a:t>
            </a:r>
            <a:endParaRPr lang="zh-HK" altLang="en-US" sz="3200" dirty="0"/>
          </a:p>
        </p:txBody>
      </p:sp>
      <p:sp>
        <p:nvSpPr>
          <p:cNvPr id="15" name="文字方塊 7"/>
          <p:cNvSpPr txBox="1"/>
          <p:nvPr/>
        </p:nvSpPr>
        <p:spPr>
          <a:xfrm>
            <a:off x="729673" y="4341599"/>
            <a:ext cx="404552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3200" dirty="0" smtClean="0"/>
              <a:t>连</a:t>
            </a:r>
            <a:r>
              <a:rPr lang="en-US" altLang="zh-CN" sz="3200" dirty="0" smtClean="0"/>
              <a:t>……</a:t>
            </a:r>
            <a:r>
              <a:rPr lang="zh-CN" altLang="en-US" sz="3200" dirty="0" smtClean="0"/>
              <a:t>都</a:t>
            </a:r>
            <a:r>
              <a:rPr lang="en-US" altLang="zh-CN" sz="3200" dirty="0" smtClean="0"/>
              <a:t>……</a:t>
            </a:r>
            <a:r>
              <a:rPr lang="zh-CN" altLang="en-US" sz="3200" dirty="0" smtClean="0"/>
              <a:t>？</a:t>
            </a:r>
            <a:endParaRPr lang="zh-HK" altLang="en-US" sz="3200" dirty="0"/>
          </a:p>
        </p:txBody>
      </p:sp>
      <p:sp>
        <p:nvSpPr>
          <p:cNvPr id="16" name="文字方塊 7"/>
          <p:cNvSpPr txBox="1"/>
          <p:nvPr/>
        </p:nvSpPr>
        <p:spPr>
          <a:xfrm>
            <a:off x="766618" y="5094363"/>
            <a:ext cx="404552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3200" dirty="0" smtClean="0"/>
              <a:t>不但</a:t>
            </a:r>
            <a:r>
              <a:rPr lang="en-US" altLang="zh-CN" sz="3200" dirty="0" smtClean="0"/>
              <a:t>……</a:t>
            </a:r>
            <a:r>
              <a:rPr lang="zh-CN" altLang="en-US" sz="3200" dirty="0" smtClean="0"/>
              <a:t>而且</a:t>
            </a:r>
            <a:r>
              <a:rPr lang="en-US" altLang="zh-CN" sz="3200" dirty="0" smtClean="0"/>
              <a:t>……</a:t>
            </a:r>
            <a:r>
              <a:rPr lang="zh-CN" altLang="en-US" sz="3200" dirty="0" smtClean="0"/>
              <a:t>？</a:t>
            </a:r>
            <a:endParaRPr lang="zh-HK" altLang="en-US" sz="3200" dirty="0"/>
          </a:p>
        </p:txBody>
      </p:sp>
      <p:sp>
        <p:nvSpPr>
          <p:cNvPr id="17" name="文字方塊 7"/>
          <p:cNvSpPr txBox="1"/>
          <p:nvPr/>
        </p:nvSpPr>
        <p:spPr>
          <a:xfrm>
            <a:off x="826654" y="5800945"/>
            <a:ext cx="404552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3200" dirty="0" smtClean="0"/>
              <a:t>……</a:t>
            </a:r>
            <a:r>
              <a:rPr lang="zh-CN" altLang="en-US" sz="3200" dirty="0" smtClean="0"/>
              <a:t>都</a:t>
            </a:r>
            <a:r>
              <a:rPr lang="en-US" altLang="zh-CN" sz="3200" dirty="0" smtClean="0"/>
              <a:t>/</a:t>
            </a:r>
            <a:r>
              <a:rPr lang="zh-CN" altLang="en-US" sz="3200" dirty="0" smtClean="0"/>
              <a:t>也</a:t>
            </a:r>
            <a:r>
              <a:rPr lang="en-US" altLang="zh-CN" sz="3200" dirty="0" smtClean="0"/>
              <a:t>……</a:t>
            </a:r>
            <a:r>
              <a:rPr lang="zh-CN" altLang="en-US" sz="3200" dirty="0" smtClean="0"/>
              <a:t>？</a:t>
            </a:r>
            <a:endParaRPr lang="zh-HK" altLang="en-US" sz="32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5621" y="0"/>
            <a:ext cx="7096379" cy="6887149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6136640" y="107097"/>
            <a:ext cx="26046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dirty="0" smtClean="0"/>
              <a:t>角色扮演</a:t>
            </a:r>
            <a:endParaRPr lang="zh-HK" altLang="en-US" sz="4400" dirty="0"/>
          </a:p>
        </p:txBody>
      </p:sp>
      <p:sp>
        <p:nvSpPr>
          <p:cNvPr id="6" name="文字方塊 5"/>
          <p:cNvSpPr txBox="1"/>
          <p:nvPr/>
        </p:nvSpPr>
        <p:spPr>
          <a:xfrm>
            <a:off x="8609800" y="156904"/>
            <a:ext cx="26693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 smtClean="0"/>
              <a:t>Role play</a:t>
            </a:r>
            <a:endParaRPr lang="zh-HK" altLang="en-US" sz="4000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总结</a:t>
            </a:r>
            <a:r>
              <a:rPr lang="en-US" altLang="zh-CN" dirty="0" smtClean="0"/>
              <a:t>Summary</a:t>
            </a:r>
            <a:endParaRPr lang="zh-HK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131946" y="4632247"/>
            <a:ext cx="641180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HK" sz="2800" dirty="0"/>
              <a:t>4</a:t>
            </a:r>
            <a:r>
              <a:rPr lang="en-US" altLang="zh-HK" sz="2800" dirty="0" smtClean="0"/>
              <a:t>.</a:t>
            </a:r>
            <a:r>
              <a:rPr kumimoji="1" lang="zh-CN" altLang="en-US" sz="2800" dirty="0">
                <a:solidFill>
                  <a:srgbClr val="FF0000"/>
                </a:solidFill>
              </a:rPr>
              <a:t>多</a:t>
            </a:r>
            <a:r>
              <a:rPr kumimoji="1" lang="zh-CN" altLang="en-US" sz="2800" dirty="0"/>
              <a:t> </a:t>
            </a:r>
            <a:r>
              <a:rPr kumimoji="1" lang="en-US" altLang="zh-CN" sz="2800" dirty="0"/>
              <a:t>indicating</a:t>
            </a:r>
            <a:r>
              <a:rPr kumimoji="1" lang="zh-CN" altLang="en-US" sz="2800" dirty="0"/>
              <a:t> </a:t>
            </a:r>
            <a:r>
              <a:rPr kumimoji="1" lang="en-US" altLang="zh-CN" sz="2800" dirty="0"/>
              <a:t>an approximate number</a:t>
            </a:r>
            <a:r>
              <a:rPr kumimoji="1" lang="zh-CN" altLang="en-US" sz="2800" dirty="0"/>
              <a:t> </a:t>
            </a:r>
            <a:endParaRPr lang="zh-CN" altLang="en-US" sz="2800" b="1" dirty="0">
              <a:solidFill>
                <a:srgbClr val="FF0000"/>
              </a:solidFill>
              <a:latin typeface="Microsoft JhengHei" panose="020B0604030504040204" pitchFamily="34" charset="-120"/>
              <a:ea typeface="宋体" panose="02010600030101010101" pitchFamily="2" charset="-122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783456" y="2104176"/>
            <a:ext cx="102245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ctr">
              <a:buAutoNum type="arabicPeriod"/>
            </a:pPr>
            <a:r>
              <a:rPr lang="en-US" altLang="zh-HK" sz="2800" dirty="0"/>
              <a:t>verb + </a:t>
            </a:r>
            <a:r>
              <a:rPr lang="zh-HK" altLang="en-US" sz="2800" b="1" dirty="0">
                <a:solidFill>
                  <a:srgbClr val="FF0000"/>
                </a:solidFill>
              </a:rPr>
              <a:t>了</a:t>
            </a:r>
            <a:r>
              <a:rPr lang="zh-HK" altLang="en-US" sz="2800" dirty="0">
                <a:solidFill>
                  <a:srgbClr val="FF0000"/>
                </a:solidFill>
              </a:rPr>
              <a:t> </a:t>
            </a:r>
            <a:r>
              <a:rPr lang="en-US" altLang="zh-HK" sz="2800" dirty="0">
                <a:solidFill>
                  <a:srgbClr val="FF0000"/>
                </a:solidFill>
              </a:rPr>
              <a:t>(le) </a:t>
            </a:r>
            <a:r>
              <a:rPr lang="en-US" altLang="zh-HK" sz="2800" dirty="0"/>
              <a:t>+ numeral + Measure Word + noun + </a:t>
            </a:r>
            <a:r>
              <a:rPr lang="zh-HK" altLang="en-US" sz="2800" b="1" dirty="0">
                <a:solidFill>
                  <a:srgbClr val="FF0000"/>
                </a:solidFill>
              </a:rPr>
              <a:t>了</a:t>
            </a:r>
            <a:r>
              <a:rPr lang="zh-HK" altLang="en-US" sz="2800" dirty="0">
                <a:solidFill>
                  <a:srgbClr val="FF0000"/>
                </a:solidFill>
              </a:rPr>
              <a:t> </a:t>
            </a:r>
            <a:r>
              <a:rPr lang="en-US" altLang="zh-HK" sz="2800" dirty="0">
                <a:solidFill>
                  <a:srgbClr val="FF0000"/>
                </a:solidFill>
              </a:rPr>
              <a:t>(le)</a:t>
            </a:r>
            <a:endParaRPr lang="en-US" altLang="zh-CN" sz="28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718320" y="3781234"/>
            <a:ext cx="72694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 smtClean="0">
                <a:solidFill>
                  <a:schemeClr val="tx1"/>
                </a:solidFill>
                <a:ea typeface="Microsoft JhengHei" panose="020B0604030504040204" pitchFamily="34" charset="-120"/>
              </a:rPr>
              <a:t>3.</a:t>
            </a:r>
            <a:r>
              <a:rPr kumimoji="1" lang="en-US" altLang="zh-CN" sz="2800" dirty="0"/>
              <a:t> Potential</a:t>
            </a:r>
            <a:r>
              <a:rPr kumimoji="1" lang="zh-CN" altLang="en-US" sz="2800" dirty="0"/>
              <a:t> </a:t>
            </a:r>
            <a:r>
              <a:rPr kumimoji="1" lang="en-US" altLang="zh-CN" sz="2800" dirty="0"/>
              <a:t>complements</a:t>
            </a:r>
            <a:r>
              <a:rPr kumimoji="1" lang="zh-CN" altLang="en-US" sz="2800" dirty="0"/>
              <a:t> </a:t>
            </a:r>
            <a:r>
              <a:rPr kumimoji="1" lang="en-US" altLang="zh-CN" sz="2800" dirty="0"/>
              <a:t>with</a:t>
            </a:r>
            <a:r>
              <a:rPr kumimoji="1" lang="zh-CN" altLang="en-US" sz="2800" dirty="0"/>
              <a:t> </a:t>
            </a:r>
            <a:r>
              <a:rPr kumimoji="1" lang="en-US" altLang="zh-CN" sz="2800" dirty="0"/>
              <a:t>Verb+</a:t>
            </a:r>
            <a:r>
              <a:rPr kumimoji="1" lang="zh-CN" altLang="en-US" sz="2800" dirty="0">
                <a:solidFill>
                  <a:srgbClr val="FF0000"/>
                </a:solidFill>
              </a:rPr>
              <a:t>不下</a:t>
            </a:r>
            <a:endParaRPr lang="en-US" altLang="zh-CN" sz="2800" b="1" dirty="0">
              <a:solidFill>
                <a:srgbClr val="FF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049864" y="2985854"/>
            <a:ext cx="399985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800" dirty="0">
                <a:ea typeface="Microsoft JhengHei" panose="020B0604030504040204" pitchFamily="34" charset="-120"/>
              </a:rPr>
              <a:t>2</a:t>
            </a:r>
            <a:r>
              <a:rPr lang="en-US" altLang="zh-TW" sz="2800" dirty="0" smtClean="0">
                <a:ea typeface="Microsoft JhengHei" panose="020B0604030504040204" pitchFamily="34" charset="-120"/>
              </a:rPr>
              <a:t>.</a:t>
            </a:r>
            <a:r>
              <a:rPr lang="zh-HK" altLang="en-US" sz="2800" b="1" dirty="0">
                <a:solidFill>
                  <a:srgbClr val="FF0000"/>
                </a:solidFill>
              </a:rPr>
              <a:t>连</a:t>
            </a:r>
            <a:r>
              <a:rPr lang="en-US" altLang="zh-HK" sz="2800" b="1" dirty="0">
                <a:solidFill>
                  <a:srgbClr val="FF0000"/>
                </a:solidFill>
              </a:rPr>
              <a:t>…</a:t>
            </a:r>
            <a:r>
              <a:rPr lang="zh-HK" altLang="en-US" sz="2800" b="1" dirty="0">
                <a:solidFill>
                  <a:srgbClr val="FF0000"/>
                </a:solidFill>
              </a:rPr>
              <a:t>都 </a:t>
            </a:r>
            <a:r>
              <a:rPr lang="en-US" altLang="zh-HK" sz="2800" b="1" dirty="0">
                <a:solidFill>
                  <a:srgbClr val="FF0000"/>
                </a:solidFill>
              </a:rPr>
              <a:t>/ </a:t>
            </a:r>
            <a:r>
              <a:rPr lang="zh-HK" altLang="en-US" sz="2800" b="1" dirty="0">
                <a:solidFill>
                  <a:srgbClr val="FF0000"/>
                </a:solidFill>
              </a:rPr>
              <a:t>也</a:t>
            </a:r>
          </a:p>
          <a:p>
            <a:endParaRPr lang="en-US" altLang="zh-HK" sz="2800" dirty="0">
              <a:ea typeface="Microsoft JhengHei" panose="020B0604030504040204" pitchFamily="34" charset="-12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713217" y="416656"/>
            <a:ext cx="43813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u="sng" dirty="0" smtClean="0"/>
              <a:t>生词 </a:t>
            </a:r>
            <a:r>
              <a:rPr lang="en-US" altLang="zh-CN" sz="3200" b="1" u="sng" dirty="0" smtClean="0"/>
              <a:t>Vocabulary</a:t>
            </a:r>
            <a:endParaRPr lang="zh-HK" altLang="en-US" sz="3200" b="1" u="sng" dirty="0"/>
          </a:p>
        </p:txBody>
      </p:sp>
      <p:sp>
        <p:nvSpPr>
          <p:cNvPr id="11" name="文字方塊 10"/>
          <p:cNvSpPr txBox="1"/>
          <p:nvPr/>
        </p:nvSpPr>
        <p:spPr>
          <a:xfrm>
            <a:off x="713217" y="1366716"/>
            <a:ext cx="43813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u="sng" dirty="0" smtClean="0"/>
              <a:t>语法 </a:t>
            </a:r>
            <a:r>
              <a:rPr lang="en-US" altLang="zh-CN" sz="3200" b="1" u="sng" dirty="0" smtClean="0"/>
              <a:t>Grammar</a:t>
            </a:r>
            <a:endParaRPr lang="zh-HK" altLang="en-US" sz="3200" b="1" u="sng" dirty="0"/>
          </a:p>
        </p:txBody>
      </p:sp>
      <p:sp>
        <p:nvSpPr>
          <p:cNvPr id="8" name="矩形 7"/>
          <p:cNvSpPr/>
          <p:nvPr/>
        </p:nvSpPr>
        <p:spPr>
          <a:xfrm>
            <a:off x="1116023" y="5488424"/>
            <a:ext cx="53337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HK" sz="2800" dirty="0"/>
              <a:t>5</a:t>
            </a:r>
            <a:r>
              <a:rPr lang="en-US" altLang="zh-HK" sz="2800" dirty="0" smtClean="0"/>
              <a:t>.</a:t>
            </a:r>
            <a:r>
              <a:rPr kumimoji="1" lang="en-US" altLang="zh-CN" sz="2800" dirty="0" smtClean="0"/>
              <a:t> </a:t>
            </a:r>
            <a:r>
              <a:rPr kumimoji="1" lang="en-US" altLang="zh-CN" sz="2800" dirty="0"/>
              <a:t>Question</a:t>
            </a:r>
            <a:r>
              <a:rPr kumimoji="1" lang="zh-CN" altLang="en-US" sz="2800" dirty="0"/>
              <a:t> </a:t>
            </a:r>
            <a:r>
              <a:rPr kumimoji="1" lang="en-US" altLang="zh-CN" sz="2800" dirty="0"/>
              <a:t>pronouns</a:t>
            </a:r>
            <a:r>
              <a:rPr kumimoji="1" lang="zh-CN" altLang="en-US" sz="2800" dirty="0"/>
              <a:t> </a:t>
            </a:r>
            <a:r>
              <a:rPr kumimoji="1" lang="en-US" altLang="zh-CN" sz="2800" dirty="0"/>
              <a:t>with</a:t>
            </a:r>
            <a:r>
              <a:rPr kumimoji="1" lang="zh-CN" altLang="en-US" sz="2800" dirty="0"/>
              <a:t> </a:t>
            </a:r>
            <a:r>
              <a:rPr kumimoji="1" lang="zh-CN" altLang="en-US" sz="2800" dirty="0">
                <a:solidFill>
                  <a:srgbClr val="FF0000"/>
                </a:solidFill>
              </a:rPr>
              <a:t>都</a:t>
            </a:r>
            <a:r>
              <a:rPr kumimoji="1" lang="en-US" altLang="zh-CN" sz="2800" dirty="0">
                <a:solidFill>
                  <a:srgbClr val="FF0000"/>
                </a:solidFill>
              </a:rPr>
              <a:t>/</a:t>
            </a:r>
            <a:r>
              <a:rPr kumimoji="1" lang="zh-CN" altLang="en-US" sz="2800" dirty="0">
                <a:solidFill>
                  <a:srgbClr val="FF0000"/>
                </a:solidFill>
              </a:rPr>
              <a:t>也</a:t>
            </a:r>
            <a:endParaRPr lang="zh-CN" altLang="en-US" sz="2800" b="1" dirty="0">
              <a:solidFill>
                <a:srgbClr val="FF0000"/>
              </a:solidFill>
              <a:latin typeface="Microsoft JhengHei" panose="020B0604030504040204" pitchFamily="34" charset="-120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6107" y="1062264"/>
            <a:ext cx="5645385" cy="4474852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8434" y="1754117"/>
            <a:ext cx="2115495" cy="12254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文本框 26"/>
          <p:cNvSpPr txBox="1"/>
          <p:nvPr/>
        </p:nvSpPr>
        <p:spPr>
          <a:xfrm>
            <a:off x="447675" y="5315585"/>
            <a:ext cx="656780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charset="0"/>
              <a:buChar char=""/>
            </a:pPr>
            <a:r>
              <a:rPr lang="zh-CN" altLang="en-US" sz="40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学校的 </a:t>
            </a:r>
            <a:r>
              <a:rPr lang="en-US" altLang="zh-CN" sz="40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______ </a:t>
            </a:r>
            <a:r>
              <a:rPr lang="zh-CN" altLang="en-US" sz="40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有图书馆。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4302760" y="1001395"/>
            <a:ext cx="358648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单词 </a:t>
            </a:r>
            <a:r>
              <a:rPr lang="en-US" altLang="zh-CN" sz="32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- </a:t>
            </a:r>
            <a:r>
              <a:rPr lang="en-US" altLang="zh-CN" sz="3200" b="1" i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Words</a:t>
            </a:r>
            <a:r>
              <a:rPr lang="en-US" altLang="zh-CN" sz="44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3</a:t>
            </a:r>
          </a:p>
        </p:txBody>
      </p:sp>
      <p:sp>
        <p:nvSpPr>
          <p:cNvPr id="18" name="文本框 17"/>
          <p:cNvSpPr txBox="1"/>
          <p:nvPr/>
        </p:nvSpPr>
        <p:spPr>
          <a:xfrm>
            <a:off x="4051300" y="590550"/>
            <a:ext cx="29965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/>
              <a:t>    </a:t>
            </a:r>
            <a:r>
              <a:rPr lang="en-US" altLang="zh-CN" sz="2800" b="1">
                <a:solidFill>
                  <a:schemeClr val="tx1"/>
                </a:solidFill>
                <a:latin typeface="Calibri" panose="020F0502020204030204" charset="0"/>
              </a:rPr>
              <a:t>dān cí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9451975" y="5315585"/>
            <a:ext cx="138112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Font typeface="Arial" panose="020B0604020202020204" pitchFamily="34" charset="0"/>
              <a:buNone/>
            </a:pPr>
            <a:r>
              <a:rPr lang="zh-CN" altLang="en-US" sz="4000" b="1">
                <a:solidFill>
                  <a:schemeClr val="accent5">
                    <a:lumMod val="2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公寓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2835275" y="5315585"/>
            <a:ext cx="179197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Font typeface="Arial" panose="020B0604020202020204" pitchFamily="34" charset="0"/>
              <a:buNone/>
            </a:pPr>
            <a:r>
              <a:rPr lang="zh-CN" altLang="en-US" sz="4000" b="1">
                <a:solidFill>
                  <a:schemeClr val="accent5">
                    <a:lumMod val="2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附近</a:t>
            </a:r>
          </a:p>
        </p:txBody>
      </p:sp>
      <p:pic>
        <p:nvPicPr>
          <p:cNvPr id="4" name="图片 3" descr="school_koum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8685" y="2908935"/>
            <a:ext cx="2316480" cy="1766570"/>
          </a:xfrm>
          <a:prstGeom prst="rect">
            <a:avLst/>
          </a:prstGeom>
        </p:spPr>
      </p:pic>
      <p:pic>
        <p:nvPicPr>
          <p:cNvPr id="5" name="图片 4" descr="tatemono_tosyoka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8200" y="2940685"/>
            <a:ext cx="2235835" cy="1702435"/>
          </a:xfrm>
          <a:prstGeom prst="rect">
            <a:avLst/>
          </a:prstGeom>
        </p:spPr>
      </p:pic>
      <p:pic>
        <p:nvPicPr>
          <p:cNvPr id="9" name="图片 8" descr="1206_63625170837487019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23200" y="1784350"/>
            <a:ext cx="2465705" cy="328930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7616825" y="5315585"/>
            <a:ext cx="287845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Font typeface="Arial" panose="020B0604020202020204" pitchFamily="34" charset="0"/>
              <a:buNone/>
            </a:pPr>
            <a:r>
              <a:rPr lang="zh-CN" altLang="en-US" sz="40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一 </a:t>
            </a:r>
            <a:r>
              <a:rPr lang="en-US" altLang="zh-CN" sz="40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_____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8566150" y="5315585"/>
            <a:ext cx="138112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Font typeface="Arial" panose="020B0604020202020204" pitchFamily="34" charset="0"/>
              <a:buNone/>
            </a:pPr>
            <a:r>
              <a:rPr lang="zh-CN" altLang="en-US" sz="4000" b="1">
                <a:solidFill>
                  <a:schemeClr val="accent5">
                    <a:lumMod val="2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套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6" grpId="0"/>
      <p:bldP spid="3" grpId="0"/>
      <p:bldP spid="10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/>
        </p:nvSpPr>
        <p:spPr>
          <a:xfrm>
            <a:off x="4302760" y="1001395"/>
            <a:ext cx="358648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单词 </a:t>
            </a:r>
            <a:r>
              <a:rPr lang="en-US" altLang="zh-CN" sz="32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- </a:t>
            </a:r>
            <a:r>
              <a:rPr lang="en-US" altLang="zh-CN" sz="3200" b="1" i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Words</a:t>
            </a:r>
            <a:r>
              <a:rPr lang="en-US" altLang="zh-CN" sz="44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4</a:t>
            </a:r>
          </a:p>
        </p:txBody>
      </p:sp>
      <p:sp>
        <p:nvSpPr>
          <p:cNvPr id="18" name="文本框 17"/>
          <p:cNvSpPr txBox="1"/>
          <p:nvPr/>
        </p:nvSpPr>
        <p:spPr>
          <a:xfrm>
            <a:off x="4051300" y="590550"/>
            <a:ext cx="29965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/>
              <a:t>    </a:t>
            </a:r>
            <a:r>
              <a:rPr lang="en-US" altLang="zh-CN" sz="2800" b="1">
                <a:solidFill>
                  <a:schemeClr val="tx1"/>
                </a:solidFill>
                <a:latin typeface="Calibri" panose="020F0502020204030204" charset="0"/>
              </a:rPr>
              <a:t>dān cí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2510790" y="5315585"/>
            <a:ext cx="179197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Font typeface="Arial" panose="020B0604020202020204" pitchFamily="34" charset="0"/>
              <a:buNone/>
            </a:pPr>
            <a:r>
              <a:rPr lang="zh-CN" altLang="en-US" sz="4000" b="1">
                <a:solidFill>
                  <a:srgbClr val="5B9BD5">
                    <a:lumMod val="50000"/>
                  </a:srgb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出租</a:t>
            </a:r>
            <a:endParaRPr lang="zh-CN" altLang="en-US" sz="4000">
              <a:solidFill>
                <a:sysClr val="windowText" lastClr="0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8037830" y="5315585"/>
            <a:ext cx="122174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Font typeface="Arial" panose="020B0604020202020204" pitchFamily="34" charset="0"/>
              <a:buNone/>
            </a:pPr>
            <a:r>
              <a:rPr lang="zh-CN" sz="4000" b="1">
                <a:solidFill>
                  <a:srgbClr val="5B9BD5">
                    <a:lumMod val="50000"/>
                  </a:srgb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走路</a:t>
            </a:r>
          </a:p>
        </p:txBody>
      </p:sp>
      <p:pic>
        <p:nvPicPr>
          <p:cNvPr id="4" name="图片 3" descr="rental-property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81785" y="2059940"/>
            <a:ext cx="3650615" cy="2738120"/>
          </a:xfrm>
          <a:prstGeom prst="rect">
            <a:avLst/>
          </a:prstGeom>
        </p:spPr>
      </p:pic>
      <p:pic>
        <p:nvPicPr>
          <p:cNvPr id="6" name="图片 5" descr="article-59a8c4dcf163c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9890" y="2244090"/>
            <a:ext cx="4050665" cy="271335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/>
        </p:nvSpPr>
        <p:spPr>
          <a:xfrm>
            <a:off x="4302760" y="1001395"/>
            <a:ext cx="358648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单词 </a:t>
            </a:r>
            <a:r>
              <a:rPr lang="en-US" altLang="zh-CN" sz="32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- </a:t>
            </a:r>
            <a:r>
              <a:rPr lang="en-US" altLang="zh-CN" sz="3200" b="1" i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Words</a:t>
            </a:r>
            <a:r>
              <a:rPr lang="en-US" altLang="zh-CN" sz="44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5</a:t>
            </a:r>
          </a:p>
        </p:txBody>
      </p:sp>
      <p:sp>
        <p:nvSpPr>
          <p:cNvPr id="18" name="文本框 17"/>
          <p:cNvSpPr txBox="1"/>
          <p:nvPr/>
        </p:nvSpPr>
        <p:spPr>
          <a:xfrm>
            <a:off x="4051300" y="590550"/>
            <a:ext cx="29965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/>
              <a:t>    </a:t>
            </a:r>
            <a:r>
              <a:rPr lang="en-US" altLang="zh-CN" sz="2800" b="1">
                <a:solidFill>
                  <a:schemeClr val="tx1"/>
                </a:solidFill>
                <a:latin typeface="Calibri" panose="020F0502020204030204" charset="0"/>
              </a:rPr>
              <a:t>dān cí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1956435" y="5315585"/>
            <a:ext cx="394208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Font typeface="Arial" panose="020B0604020202020204" pitchFamily="34" charset="0"/>
              <a:buNone/>
            </a:pPr>
            <a:r>
              <a:rPr lang="zh-CN" altLang="en-US" sz="40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三十 </a:t>
            </a:r>
            <a:r>
              <a:rPr lang="en-US" altLang="zh-CN" sz="40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_______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8312150" y="5315585"/>
            <a:ext cx="179197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Font typeface="Arial" panose="020B0604020202020204" pitchFamily="34" charset="0"/>
              <a:buNone/>
            </a:pPr>
            <a:r>
              <a:rPr lang="zh-CN" altLang="en-US" sz="4000" b="1">
                <a:solidFill>
                  <a:srgbClr val="5B9BD5">
                    <a:lumMod val="50000"/>
                  </a:srgb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卧室</a:t>
            </a:r>
          </a:p>
        </p:txBody>
      </p:sp>
      <p:pic>
        <p:nvPicPr>
          <p:cNvPr id="4" name="图片 3" descr="240_F_39983785_GsTqsJF5WzkKj06JiVV2QO8KISHp8EB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0115" y="2279650"/>
            <a:ext cx="2800350" cy="280035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3365500" y="5315585"/>
            <a:ext cx="179197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Font typeface="Arial" panose="020B0604020202020204" pitchFamily="34" charset="0"/>
              <a:buNone/>
            </a:pPr>
            <a:r>
              <a:rPr lang="zh-CN" altLang="en-US" sz="4000" b="1">
                <a:solidFill>
                  <a:srgbClr val="5B9BD5">
                    <a:lumMod val="50000"/>
                  </a:srgb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分钟</a:t>
            </a:r>
          </a:p>
        </p:txBody>
      </p:sp>
      <p:pic>
        <p:nvPicPr>
          <p:cNvPr id="2" name="图片 1" descr="170316-45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6250" y="2322195"/>
            <a:ext cx="4133850" cy="275780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16004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16004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16004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16004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16004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16004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16004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16004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16004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16004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16004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16004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160042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160042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160042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160042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160042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160042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160042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160042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160042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16004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7、11、14、15、23、25、28、32、36"/>
  <p:tag name="KSO_WM_BEAUTIFY_FLAG" val="#wm#"/>
  <p:tag name="KSO_WM_TEMPLATE_CATEGORY" val="custom"/>
  <p:tag name="KSO_WM_TEMPLATE_INDEX" val="160042"/>
  <p:tag name="KSO_WM_TAG_VERSION" val="1.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16004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42"/>
  <p:tag name="KSO_WM_UNIT_TYPE" val="b"/>
  <p:tag name="KSO_WM_UNIT_INDEX" val="1"/>
  <p:tag name="KSO_WM_UNIT_ID" val="256*b*1"/>
  <p:tag name="KSO_WM_UNIT_CLEAR" val="1"/>
  <p:tag name="KSO_WM_UNIT_LAYERLEVEL" val="1"/>
  <p:tag name="KSO_WM_UNIT_VALUE" val="7"/>
  <p:tag name="KSO_WM_UNIT_ISCONTENTSTITLE" val="0"/>
  <p:tag name="KSO_WM_UNIT_HIGHLIGHT" val="0"/>
  <p:tag name="KSO_WM_UNIT_COMPATIBLE" val="0"/>
  <p:tag name="KSO_WM_BEAUTIFY_FLAG" val="#wm#"/>
  <p:tag name="KSO_WM_UNIT_PRESET_TEXT" val="TITLE HER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16004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16004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16004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16004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160042"/>
</p:tagLst>
</file>

<file path=ppt/theme/theme1.xml><?xml version="1.0" encoding="utf-8"?>
<a:theme xmlns:a="http://schemas.openxmlformats.org/drawingml/2006/main" name="1_默认设计模板_2">
  <a:themeElements>
    <a:clrScheme name="自定义 3">
      <a:dk1>
        <a:srgbClr val="000000"/>
      </a:dk1>
      <a:lt1>
        <a:srgbClr val="FFFFFF"/>
      </a:lt1>
      <a:dk2>
        <a:srgbClr val="4C0342"/>
      </a:dk2>
      <a:lt2>
        <a:srgbClr val="808080"/>
      </a:lt2>
      <a:accent1>
        <a:srgbClr val="67999A"/>
      </a:accent1>
      <a:accent2>
        <a:srgbClr val="333399"/>
      </a:accent2>
      <a:accent3>
        <a:srgbClr val="FFFFFF"/>
      </a:accent3>
      <a:accent4>
        <a:srgbClr val="000000"/>
      </a:accent4>
      <a:accent5>
        <a:srgbClr val="E4ECF8"/>
      </a:accent5>
      <a:accent6>
        <a:srgbClr val="2D2D8A"/>
      </a:accent6>
      <a:hlink>
        <a:srgbClr val="009999"/>
      </a:hlink>
      <a:folHlink>
        <a:srgbClr val="99CC00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lang="en-US" altLang="zh-CN" sz="240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2507</Words>
  <Application>Microsoft Office PowerPoint</Application>
  <PresentationFormat>寬螢幕</PresentationFormat>
  <Paragraphs>386</Paragraphs>
  <Slides>65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8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65</vt:i4>
      </vt:variant>
    </vt:vector>
  </HeadingPairs>
  <TitlesOfParts>
    <vt:vector size="74" baseType="lpstr">
      <vt:lpstr>MS Mincho</vt:lpstr>
      <vt:lpstr>黑体</vt:lpstr>
      <vt:lpstr>宋体</vt:lpstr>
      <vt:lpstr>Microsoft JhengHei</vt:lpstr>
      <vt:lpstr>Microsoft JhengHei</vt:lpstr>
      <vt:lpstr>Arial</vt:lpstr>
      <vt:lpstr>Calibri</vt:lpstr>
      <vt:lpstr>Wingdings</vt:lpstr>
      <vt:lpstr>1_默认设计模板_2</vt:lpstr>
      <vt:lpstr>PowerPoint 簡報</vt:lpstr>
      <vt:lpstr>PowerPoint 簡報</vt:lpstr>
      <vt:lpstr>Words 单词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Grammar 语法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3.Potential complements with Verb+不下</vt:lpstr>
      <vt:lpstr>3.Potential complements with Verb+不下</vt:lpstr>
      <vt:lpstr>3.Potential complements with Verb+不下</vt:lpstr>
      <vt:lpstr>3.Potential complements with Verb+不下</vt:lpstr>
      <vt:lpstr>3.Potential complements with Verb+不下</vt:lpstr>
      <vt:lpstr>3.Potential complements with Verb+不下</vt:lpstr>
      <vt:lpstr>3.Potential complements with Verb+不下</vt:lpstr>
      <vt:lpstr>3.Potential complements with Verb+不下</vt:lpstr>
      <vt:lpstr>4.多 indicating an approximate number </vt:lpstr>
      <vt:lpstr>4.多 indicating an approximate number </vt:lpstr>
      <vt:lpstr>4.多 indicating an approximate number </vt:lpstr>
      <vt:lpstr>4.多 indicating an approximate number </vt:lpstr>
      <vt:lpstr>4.多 indicating an approximate number </vt:lpstr>
      <vt:lpstr>4.多 indicating an approximate number </vt:lpstr>
      <vt:lpstr>5.Question pronouns with 都/也</vt:lpstr>
      <vt:lpstr>5.Question pronouns with 都/也</vt:lpstr>
      <vt:lpstr>5.Question pronouns with 都/也</vt:lpstr>
      <vt:lpstr>5.Question pronouns with 都/也</vt:lpstr>
      <vt:lpstr>5.Question pronouns with 都/也</vt:lpstr>
      <vt:lpstr>5.Question pronouns with 都/也</vt:lpstr>
      <vt:lpstr>5.Question pronouns with 都/也</vt:lpstr>
      <vt:lpstr>5.Question pronouns with 都/也</vt:lpstr>
      <vt:lpstr>5.Question pronouns with 都/也</vt:lpstr>
      <vt:lpstr>5.Question pronouns with 都/也</vt:lpstr>
      <vt:lpstr>PowerPoint 簡報</vt:lpstr>
      <vt:lpstr>总结Summary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apple</dc:creator>
  <cp:lastModifiedBy>user</cp:lastModifiedBy>
  <cp:revision>173</cp:revision>
  <dcterms:created xsi:type="dcterms:W3CDTF">2018-02-25T11:10:00Z</dcterms:created>
  <dcterms:modified xsi:type="dcterms:W3CDTF">2018-04-05T20:52:46Z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2052-10.1.0.7224</vt:lpwstr>
  </property>
</Properties>
</file>