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3" r:id="rId3"/>
    <p:sldId id="338" r:id="rId4"/>
    <p:sldId id="262" r:id="rId5"/>
    <p:sldId id="257" r:id="rId6"/>
    <p:sldId id="278" r:id="rId7"/>
    <p:sldId id="268" r:id="rId8"/>
    <p:sldId id="289" r:id="rId9"/>
    <p:sldId id="265" r:id="rId10"/>
    <p:sldId id="270" r:id="rId11"/>
    <p:sldId id="264" r:id="rId12"/>
    <p:sldId id="272" r:id="rId13"/>
    <p:sldId id="27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305" r:id="rId30"/>
    <p:sldId id="306" r:id="rId31"/>
    <p:sldId id="307" r:id="rId32"/>
    <p:sldId id="308" r:id="rId33"/>
    <p:sldId id="309" r:id="rId34"/>
    <p:sldId id="310" r:id="rId35"/>
    <p:sldId id="311" r:id="rId36"/>
    <p:sldId id="312" r:id="rId37"/>
    <p:sldId id="313" r:id="rId38"/>
    <p:sldId id="314" r:id="rId39"/>
    <p:sldId id="315" r:id="rId40"/>
    <p:sldId id="316" r:id="rId41"/>
    <p:sldId id="317" r:id="rId42"/>
    <p:sldId id="318" r:id="rId43"/>
    <p:sldId id="319" r:id="rId44"/>
    <p:sldId id="320" r:id="rId45"/>
    <p:sldId id="321" r:id="rId46"/>
    <p:sldId id="322" r:id="rId47"/>
    <p:sldId id="323" r:id="rId48"/>
    <p:sldId id="324" r:id="rId49"/>
    <p:sldId id="325" r:id="rId50"/>
    <p:sldId id="326" r:id="rId51"/>
    <p:sldId id="327" r:id="rId52"/>
    <p:sldId id="328" r:id="rId53"/>
    <p:sldId id="329" r:id="rId54"/>
    <p:sldId id="330" r:id="rId55"/>
    <p:sldId id="331" r:id="rId56"/>
    <p:sldId id="332" r:id="rId57"/>
    <p:sldId id="333" r:id="rId58"/>
    <p:sldId id="334" r:id="rId59"/>
    <p:sldId id="335" r:id="rId60"/>
    <p:sldId id="336" r:id="rId61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40"/>
      </p:cViewPr>
      <p:guideLst>
        <p:guide orient="horz" pos="2164"/>
        <p:guide pos="385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4" Type="http://schemas.openxmlformats.org/officeDocument/2006/relationships/tableStyles" Target="tableStyles.xml"/><Relationship Id="rId63" Type="http://schemas.openxmlformats.org/officeDocument/2006/relationships/viewProps" Target="viewProps.xml"/><Relationship Id="rId62" Type="http://schemas.openxmlformats.org/officeDocument/2006/relationships/presProps" Target="presProps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tags" Target="../tags/tag1.xml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" descr="#wm#_42_1_*Z"/>
          <p:cNvGrpSpPr/>
          <p:nvPr/>
        </p:nvGrpSpPr>
        <p:grpSpPr bwMode="auto">
          <a:xfrm>
            <a:off x="3474720" y="711940"/>
            <a:ext cx="5240446" cy="5240446"/>
            <a:chOff x="0" y="0"/>
            <a:chExt cx="6800" cy="6800"/>
          </a:xfrm>
        </p:grpSpPr>
        <p:sp>
          <p:nvSpPr>
            <p:cNvPr id="11" name="Oval 3"/>
            <p:cNvSpPr>
              <a:spLocks noChangeArrowheads="1"/>
            </p:cNvSpPr>
            <p:nvPr/>
          </p:nvSpPr>
          <p:spPr bwMode="auto">
            <a:xfrm>
              <a:off x="0" y="0"/>
              <a:ext cx="6800" cy="6800"/>
            </a:xfrm>
            <a:prstGeom prst="ellipse">
              <a:avLst/>
            </a:prstGeom>
            <a:solidFill>
              <a:srgbClr val="67999A"/>
            </a:solidFill>
            <a:ln>
              <a:noFill/>
            </a:ln>
            <a:effectLst/>
          </p:spPr>
          <p:txBody>
            <a:bodyPr wrap="square" anchor="ctr">
              <a:normAutofit/>
            </a:bodyPr>
            <a:lstStyle>
              <a:lvl1pPr algn="ctr">
                <a:spcBef>
                  <a:spcPct val="20000"/>
                </a:spcBef>
                <a:defRPr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algn="ctr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marL="3175" indent="-3175" algn="l">
                <a:buFontTx/>
                <a:buChar char="•"/>
              </a:pPr>
              <a:endParaRPr lang="zh-CN" altLang="zh-CN">
                <a:solidFill>
                  <a:schemeClr val="bg2"/>
                </a:solidFill>
              </a:endParaRPr>
            </a:p>
          </p:txBody>
        </p:sp>
        <p:sp>
          <p:nvSpPr>
            <p:cNvPr id="12" name="Oval 4"/>
            <p:cNvSpPr>
              <a:spLocks noChangeArrowheads="1"/>
            </p:cNvSpPr>
            <p:nvPr/>
          </p:nvSpPr>
          <p:spPr bwMode="auto">
            <a:xfrm>
              <a:off x="5070" y="5830"/>
              <a:ext cx="970" cy="970"/>
            </a:xfrm>
            <a:prstGeom prst="ellipse">
              <a:avLst/>
            </a:prstGeom>
            <a:solidFill>
              <a:srgbClr val="4C0342"/>
            </a:solidFill>
            <a:ln>
              <a:noFill/>
            </a:ln>
            <a:effectLst/>
          </p:spPr>
          <p:txBody>
            <a:bodyPr wrap="square" anchor="ctr">
              <a:normAutofit/>
            </a:bodyPr>
            <a:lstStyle>
              <a:lvl1pPr algn="ctr">
                <a:spcBef>
                  <a:spcPct val="20000"/>
                </a:spcBef>
                <a:defRPr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algn="ctr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marL="3175" indent="-3175" algn="l">
                <a:buFontTx/>
                <a:buChar char="•"/>
              </a:pPr>
              <a:endParaRPr lang="zh-CN" altLang="zh-CN">
                <a:solidFill>
                  <a:schemeClr val="bg2"/>
                </a:solidFill>
              </a:endParaRPr>
            </a:p>
          </p:txBody>
        </p:sp>
        <p:sp>
          <p:nvSpPr>
            <p:cNvPr id="13" name="Oval 5"/>
            <p:cNvSpPr>
              <a:spLocks noChangeArrowheads="1"/>
            </p:cNvSpPr>
            <p:nvPr/>
          </p:nvSpPr>
          <p:spPr bwMode="auto">
            <a:xfrm>
              <a:off x="513" y="430"/>
              <a:ext cx="332" cy="333"/>
            </a:xfrm>
            <a:prstGeom prst="ellipse">
              <a:avLst/>
            </a:prstGeom>
            <a:solidFill>
              <a:srgbClr val="4C0342"/>
            </a:solidFill>
            <a:ln>
              <a:noFill/>
            </a:ln>
            <a:effectLst/>
          </p:spPr>
          <p:txBody>
            <a:bodyPr wrap="square" anchor="ctr">
              <a:normAutofit fontScale="40000" lnSpcReduction="20000"/>
            </a:bodyPr>
            <a:lstStyle>
              <a:lvl1pPr algn="ctr">
                <a:spcBef>
                  <a:spcPct val="20000"/>
                </a:spcBef>
                <a:defRPr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algn="ctr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marL="3175" indent="-3175" algn="l">
                <a:buFontTx/>
                <a:buChar char="•"/>
              </a:pPr>
              <a:endParaRPr lang="zh-CN" altLang="zh-CN">
                <a:solidFill>
                  <a:schemeClr val="bg2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74720" y="3132723"/>
            <a:ext cx="5240446" cy="758875"/>
          </a:xfrm>
        </p:spPr>
        <p:txBody>
          <a:bodyPr wrap="square"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单击此处编辑标题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3320" y="3922857"/>
            <a:ext cx="4785360" cy="461397"/>
          </a:xfrm>
        </p:spPr>
        <p:txBody>
          <a:bodyPr wrap="square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>
            <a:normAutofit/>
          </a:bodyPr>
          <a:lstStyle/>
          <a:p>
            <a:fld id="{8368887E-6E56-408B-A87B-0272852D54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wrap="square">
            <a:normAutofit/>
          </a:bodyPr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>
            <a:normAutofit/>
          </a:bodyPr>
          <a:lstStyle/>
          <a:p>
            <a:fld id="{405A2943-E4E8-4917-BC78-559B0317082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Picture 6" descr="afasf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89"/>
            <a:ext cx="12189884" cy="48418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7" descr="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6572251"/>
            <a:ext cx="12189884" cy="28416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AutoShape 8" descr="#wm#_42_01_100_1101_b_1_7#clear#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49575" y="2257237"/>
            <a:ext cx="3092852" cy="5817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/>
        </p:spPr>
        <p:txBody>
          <a:bodyPr wrap="square" lIns="90170" tIns="46990" rIns="90170" bIns="46990" anchor="ctr">
            <a:norm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800" b="1" dirty="0" smtClean="0">
                <a:solidFill>
                  <a:srgbClr val="67999A"/>
                </a:solidFill>
                <a:latin typeface="+mn-lt"/>
                <a:ea typeface="+mn-ea"/>
              </a:rPr>
              <a:t>LIFE • HOME</a:t>
            </a:r>
            <a:endParaRPr lang="zh-CN" altLang="zh-CN" sz="2800" b="1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8887E-6E56-408B-A87B-0272852D54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A2943-E4E8-4917-BC78-559B03170824}" type="slidenum">
              <a:rPr lang="zh-CN" altLang="en-US" smtClean="0"/>
            </a:fld>
            <a:endParaRPr lang="zh-CN" altLang="en-US"/>
          </a:p>
        </p:txBody>
      </p:sp>
      <p:sp>
        <p:nvSpPr>
          <p:cNvPr id="6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9916"/>
            <a:ext cx="10515600" cy="5575095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567113"/>
            <a:ext cx="10515600" cy="607698"/>
          </a:xfrm>
        </p:spPr>
        <p:txBody>
          <a:bodyPr anchor="ctr" anchorCtr="0">
            <a:normAutofit/>
          </a:bodyPr>
          <a:lstStyle>
            <a:lvl1pPr algn="ctr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4192273"/>
            <a:ext cx="10515600" cy="397189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4C034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</a:fld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553085" y="1874520"/>
            <a:ext cx="10767334" cy="1692593"/>
            <a:chOff x="796925" y="2381250"/>
            <a:chExt cx="7543800" cy="1185863"/>
          </a:xfrm>
        </p:grpSpPr>
        <p:grpSp>
          <p:nvGrpSpPr>
            <p:cNvPr id="11" name="Group 8" descr="#wm#_42_07_*Z"/>
            <p:cNvGrpSpPr/>
            <p:nvPr/>
          </p:nvGrpSpPr>
          <p:grpSpPr bwMode="auto">
            <a:xfrm>
              <a:off x="1063414" y="3120074"/>
              <a:ext cx="469900" cy="352425"/>
              <a:chOff x="1" y="1"/>
              <a:chExt cx="555" cy="555"/>
            </a:xfrm>
          </p:grpSpPr>
          <p:sp>
            <p:nvSpPr>
              <p:cNvPr id="13" name="Line 10" descr="#wm#_42_07_*Z"/>
              <p:cNvSpPr>
                <a:spLocks noChangeShapeType="1"/>
              </p:cNvSpPr>
              <p:nvPr/>
            </p:nvSpPr>
            <p:spPr bwMode="auto">
              <a:xfrm>
                <a:off x="1" y="1"/>
                <a:ext cx="555" cy="555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4" name="Line 11" descr="#wm#_42_07_*Z"/>
              <p:cNvSpPr>
                <a:spLocks noChangeShapeType="1"/>
              </p:cNvSpPr>
              <p:nvPr/>
            </p:nvSpPr>
            <p:spPr bwMode="auto">
              <a:xfrm flipH="1">
                <a:off x="2" y="1"/>
                <a:ext cx="553" cy="554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8" name="Group 4" descr="#wm#_42_07_*Z"/>
            <p:cNvGrpSpPr/>
            <p:nvPr/>
          </p:nvGrpSpPr>
          <p:grpSpPr bwMode="auto">
            <a:xfrm>
              <a:off x="7988300" y="3119438"/>
              <a:ext cx="352425" cy="352425"/>
              <a:chOff x="0" y="0"/>
              <a:chExt cx="555" cy="555"/>
            </a:xfrm>
          </p:grpSpPr>
          <p:sp>
            <p:nvSpPr>
              <p:cNvPr id="19" name="Oval 5" descr="#wm#_42_07_*Z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55" cy="555"/>
              </a:xfrm>
              <a:prstGeom prst="ellipse">
                <a:avLst/>
              </a:prstGeom>
              <a:solidFill>
                <a:srgbClr val="67999A"/>
              </a:solidFill>
              <a:ln>
                <a:noFill/>
              </a:ln>
              <a:effectLst/>
            </p:spPr>
            <p:txBody>
              <a:bodyPr anchor="ctr">
                <a:normAutofit lnSpcReduction="10000"/>
              </a:bodyPr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zh-CN"/>
              </a:p>
            </p:txBody>
          </p:sp>
          <p:sp>
            <p:nvSpPr>
              <p:cNvPr id="20" name="Line 6" descr="#wm#_42_07_*Z"/>
              <p:cNvSpPr>
                <a:spLocks noChangeShapeType="1"/>
              </p:cNvSpPr>
              <p:nvPr/>
            </p:nvSpPr>
            <p:spPr bwMode="auto">
              <a:xfrm>
                <a:off x="1" y="1"/>
                <a:ext cx="555" cy="555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21" name="Line 7" descr="#wm#_42_07_*Z"/>
              <p:cNvSpPr>
                <a:spLocks noChangeShapeType="1"/>
              </p:cNvSpPr>
              <p:nvPr/>
            </p:nvSpPr>
            <p:spPr bwMode="auto">
              <a:xfrm flipH="1">
                <a:off x="2" y="1"/>
                <a:ext cx="553" cy="554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2" name="Group 8" descr="#wm#_42_07_*Z"/>
            <p:cNvGrpSpPr/>
            <p:nvPr/>
          </p:nvGrpSpPr>
          <p:grpSpPr bwMode="auto">
            <a:xfrm>
              <a:off x="796925" y="3119438"/>
              <a:ext cx="352425" cy="352425"/>
              <a:chOff x="0" y="0"/>
              <a:chExt cx="555" cy="555"/>
            </a:xfrm>
          </p:grpSpPr>
          <p:sp>
            <p:nvSpPr>
              <p:cNvPr id="23" name="Oval 9" descr="#wm#_42_07_*Z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55" cy="555"/>
              </a:xfrm>
              <a:prstGeom prst="ellipse">
                <a:avLst/>
              </a:prstGeom>
              <a:solidFill>
                <a:srgbClr val="67999A"/>
              </a:solidFill>
              <a:ln>
                <a:noFill/>
              </a:ln>
              <a:effectLst/>
            </p:spPr>
            <p:txBody>
              <a:bodyPr anchor="ctr">
                <a:normAutofit lnSpcReduction="10000"/>
              </a:bodyPr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zh-CN"/>
              </a:p>
            </p:txBody>
          </p:sp>
          <p:sp>
            <p:nvSpPr>
              <p:cNvPr id="24" name="Line 10" descr="#wm#_42_07_*Z"/>
              <p:cNvSpPr>
                <a:spLocks noChangeShapeType="1"/>
              </p:cNvSpPr>
              <p:nvPr/>
            </p:nvSpPr>
            <p:spPr bwMode="auto">
              <a:xfrm>
                <a:off x="1" y="1"/>
                <a:ext cx="555" cy="555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25" name="Line 11" descr="#wm#_42_07_*Z"/>
              <p:cNvSpPr>
                <a:spLocks noChangeShapeType="1"/>
              </p:cNvSpPr>
              <p:nvPr/>
            </p:nvSpPr>
            <p:spPr bwMode="auto">
              <a:xfrm flipH="1">
                <a:off x="2" y="1"/>
                <a:ext cx="553" cy="554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6" name="Line 12" descr="#wm#_42_07_*Z"/>
            <p:cNvSpPr>
              <a:spLocks noChangeShapeType="1"/>
            </p:cNvSpPr>
            <p:nvPr/>
          </p:nvSpPr>
          <p:spPr bwMode="auto">
            <a:xfrm>
              <a:off x="1266825" y="3275013"/>
              <a:ext cx="1936750" cy="1587"/>
            </a:xfrm>
            <a:prstGeom prst="line">
              <a:avLst/>
            </a:prstGeom>
            <a:noFill/>
            <a:ln w="19050" cap="rnd" cmpd="sng">
              <a:solidFill>
                <a:srgbClr val="4C0342"/>
              </a:solidFill>
              <a:prstDash val="sysDot"/>
              <a:round/>
            </a:ln>
            <a:effectLst/>
          </p:spPr>
          <p:txBody>
            <a:bodyPr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Line 13" descr="#wm#_42_07_*Z"/>
            <p:cNvSpPr>
              <a:spLocks noChangeShapeType="1"/>
            </p:cNvSpPr>
            <p:nvPr/>
          </p:nvSpPr>
          <p:spPr bwMode="auto">
            <a:xfrm>
              <a:off x="5845175" y="3276600"/>
              <a:ext cx="1938338" cy="0"/>
            </a:xfrm>
            <a:prstGeom prst="line">
              <a:avLst/>
            </a:prstGeom>
            <a:noFill/>
            <a:ln w="19050" cap="rnd" cmpd="sng">
              <a:solidFill>
                <a:srgbClr val="4C0342"/>
              </a:solidFill>
              <a:prstDash val="sysDot"/>
              <a:round/>
            </a:ln>
            <a:effectLst/>
          </p:spPr>
          <p:txBody>
            <a:bodyPr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AutoShape 14" descr="#wm#_42_07_110_11001_e_1_2#clear#"/>
            <p:cNvSpPr>
              <a:spLocks noChangeArrowheads="1"/>
            </p:cNvSpPr>
            <p:nvPr/>
          </p:nvSpPr>
          <p:spPr bwMode="auto">
            <a:xfrm>
              <a:off x="3978275" y="2381250"/>
              <a:ext cx="1187450" cy="1185863"/>
            </a:xfrm>
            <a:prstGeom prst="diamond">
              <a:avLst/>
            </a:prstGeom>
            <a:solidFill>
              <a:srgbClr val="67999A"/>
            </a:solidFill>
            <a:ln>
              <a:noFill/>
            </a:ln>
            <a:effectLst/>
          </p:spPr>
          <p:txBody>
            <a:bodyPr anchor="ctr">
              <a:norm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28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92905" y="1130968"/>
            <a:ext cx="5454316" cy="896605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编辑标题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513513"/>
            <a:ext cx="4912895" cy="366345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0221" y="2513513"/>
            <a:ext cx="4914000" cy="366345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149351"/>
          </a:xfrm>
        </p:spPr>
        <p:txBody>
          <a:bodyPr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983496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983496" cy="3684588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1400" y="1681163"/>
            <a:ext cx="4982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1400" y="2505075"/>
            <a:ext cx="4982400" cy="3684588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3344069" y="654050"/>
            <a:ext cx="5503862" cy="5503862"/>
            <a:chOff x="2413000" y="1270000"/>
            <a:chExt cx="4318000" cy="4318000"/>
          </a:xfrm>
        </p:grpSpPr>
        <p:grpSp>
          <p:nvGrpSpPr>
            <p:cNvPr id="6" name="Group 2" descr="#wm#_42_1_*Z"/>
            <p:cNvGrpSpPr/>
            <p:nvPr/>
          </p:nvGrpSpPr>
          <p:grpSpPr bwMode="auto">
            <a:xfrm>
              <a:off x="2413000" y="1270000"/>
              <a:ext cx="4318000" cy="4318000"/>
              <a:chOff x="0" y="0"/>
              <a:chExt cx="6800" cy="6800"/>
            </a:xfrm>
          </p:grpSpPr>
          <p:sp>
            <p:nvSpPr>
              <p:cNvPr id="7" name="Oval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6800" cy="6800"/>
              </a:xfrm>
              <a:prstGeom prst="ellipse">
                <a:avLst/>
              </a:prstGeom>
              <a:solidFill>
                <a:srgbClr val="67999A"/>
              </a:solidFill>
              <a:ln>
                <a:noFill/>
              </a:ln>
              <a:effectLst/>
            </p:spPr>
            <p:txBody>
              <a:bodyPr wrap="square" anchor="ctr">
                <a:normAutofit/>
              </a:bodyPr>
              <a:lstStyle>
                <a:lvl1pPr algn="ctr">
                  <a:spcBef>
                    <a:spcPct val="20000"/>
                  </a:spcBef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1pPr>
                <a:lvl2pPr algn="ctr"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2pPr>
                <a:lvl3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3pPr>
                <a:lvl4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4pPr>
                <a:lvl5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5pPr>
                <a:lvl6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6pPr>
                <a:lvl7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7pPr>
                <a:lvl8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8pPr>
                <a:lvl9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9pPr>
              </a:lstStyle>
              <a:p>
                <a:pPr marL="3175" indent="-3175" algn="l">
                  <a:buFontTx/>
                  <a:buChar char="•"/>
                </a:pPr>
                <a:endParaRPr lang="zh-CN" altLang="zh-CN">
                  <a:solidFill>
                    <a:schemeClr val="bg2"/>
                  </a:solidFill>
                </a:endParaRPr>
              </a:p>
            </p:txBody>
          </p:sp>
          <p:sp>
            <p:nvSpPr>
              <p:cNvPr id="8" name="Oval 4"/>
              <p:cNvSpPr>
                <a:spLocks noChangeArrowheads="1"/>
              </p:cNvSpPr>
              <p:nvPr/>
            </p:nvSpPr>
            <p:spPr bwMode="auto">
              <a:xfrm>
                <a:off x="5070" y="5830"/>
                <a:ext cx="970" cy="970"/>
              </a:xfrm>
              <a:prstGeom prst="ellipse">
                <a:avLst/>
              </a:prstGeom>
              <a:solidFill>
                <a:srgbClr val="4C0342"/>
              </a:solidFill>
              <a:ln>
                <a:noFill/>
              </a:ln>
              <a:effectLst/>
            </p:spPr>
            <p:txBody>
              <a:bodyPr wrap="square" anchor="ctr">
                <a:normAutofit/>
              </a:bodyPr>
              <a:lstStyle>
                <a:lvl1pPr algn="ctr">
                  <a:spcBef>
                    <a:spcPct val="20000"/>
                  </a:spcBef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1pPr>
                <a:lvl2pPr algn="ctr"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2pPr>
                <a:lvl3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3pPr>
                <a:lvl4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4pPr>
                <a:lvl5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5pPr>
                <a:lvl6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6pPr>
                <a:lvl7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7pPr>
                <a:lvl8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8pPr>
                <a:lvl9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9pPr>
              </a:lstStyle>
              <a:p>
                <a:pPr marL="3175" indent="-3175" algn="l">
                  <a:buFontTx/>
                  <a:buChar char="•"/>
                </a:pPr>
                <a:endParaRPr lang="zh-CN" altLang="zh-CN">
                  <a:solidFill>
                    <a:schemeClr val="bg2"/>
                  </a:solidFill>
                </a:endParaRPr>
              </a:p>
            </p:txBody>
          </p:sp>
          <p:sp>
            <p:nvSpPr>
              <p:cNvPr id="9" name="Oval 5"/>
              <p:cNvSpPr>
                <a:spLocks noChangeArrowheads="1"/>
              </p:cNvSpPr>
              <p:nvPr/>
            </p:nvSpPr>
            <p:spPr bwMode="auto">
              <a:xfrm>
                <a:off x="513" y="430"/>
                <a:ext cx="332" cy="333"/>
              </a:xfrm>
              <a:prstGeom prst="ellipse">
                <a:avLst/>
              </a:prstGeom>
              <a:solidFill>
                <a:srgbClr val="4C0342"/>
              </a:solidFill>
              <a:ln>
                <a:noFill/>
              </a:ln>
              <a:effectLst/>
            </p:spPr>
            <p:txBody>
              <a:bodyPr wrap="square" anchor="ctr">
                <a:normAutofit fontScale="40000" lnSpcReduction="20000"/>
              </a:bodyPr>
              <a:lstStyle>
                <a:lvl1pPr algn="ctr">
                  <a:spcBef>
                    <a:spcPct val="20000"/>
                  </a:spcBef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1pPr>
                <a:lvl2pPr algn="ctr"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2pPr>
                <a:lvl3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3pPr>
                <a:lvl4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4pPr>
                <a:lvl5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5pPr>
                <a:lvl6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6pPr>
                <a:lvl7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7pPr>
                <a:lvl8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8pPr>
                <a:lvl9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9pPr>
              </a:lstStyle>
              <a:p>
                <a:pPr marL="3175" indent="-3175" algn="l">
                  <a:buFontTx/>
                  <a:buChar char="•"/>
                </a:pPr>
                <a:endParaRPr lang="zh-CN" altLang="zh-CN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10" name="AutoShape 7" descr="#wm#_42_32_400_11000_a_1_6#clear#"/>
            <p:cNvSpPr>
              <a:spLocks noChangeArrowheads="1"/>
            </p:cNvSpPr>
            <p:nvPr/>
          </p:nvSpPr>
          <p:spPr bwMode="auto">
            <a:xfrm>
              <a:off x="3243263" y="2841625"/>
              <a:ext cx="2657475" cy="70167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90170" tIns="46990" rIns="90170" bIns="46990" anchor="ctr">
              <a:norm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zh-CN" sz="3600" b="1" dirty="0">
                <a:solidFill>
                  <a:srgbClr val="67999A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2349" y="2657295"/>
            <a:ext cx="3387303" cy="894378"/>
          </a:xfrm>
        </p:spPr>
        <p:txBody>
          <a:bodyPr wrap="square" anchor="ctr" anchorCtr="0">
            <a:normAutofit/>
          </a:bodyPr>
          <a:lstStyle>
            <a:lvl1pPr algn="ct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 smtClean="0"/>
              <a:t>编辑标题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wrap="square">
            <a:normAutofit/>
          </a:bodyPr>
          <a:lstStyle/>
          <a:p>
            <a:fld id="{8368887E-6E56-408B-A87B-0272852D54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wrap="square">
            <a:normAutofit/>
          </a:bodyPr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wrap="square">
            <a:normAutofit/>
          </a:bodyPr>
          <a:lstStyle/>
          <a:p>
            <a:fld id="{405A2943-E4E8-4917-BC78-559B031708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8887E-6E56-408B-A87B-0272852D54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A2943-E4E8-4917-BC78-559B031708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4863" y="660566"/>
            <a:ext cx="5342021" cy="1096043"/>
          </a:xfrm>
          <a:solidFill>
            <a:schemeClr val="accent1"/>
          </a:solidFill>
        </p:spPr>
        <p:txBody>
          <a:bodyPr anchor="ctr" anchorCtr="0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-20053" y="0"/>
            <a:ext cx="6172200" cy="6858000"/>
          </a:xfrm>
        </p:spPr>
        <p:txBody>
          <a:bodyPr anchor="t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24863" y="2150685"/>
            <a:ext cx="5342021" cy="40691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57725"/>
            <a:ext cx="2628900" cy="5519237"/>
          </a:xfrm>
        </p:spPr>
        <p:txBody>
          <a:bodyPr vert="eaVert">
            <a:normAutofit/>
          </a:bodyPr>
          <a:lstStyle>
            <a:lvl1pPr>
              <a:defRPr sz="3200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57725"/>
            <a:ext cx="7734300" cy="5519237"/>
          </a:xfrm>
        </p:spPr>
        <p:txBody>
          <a:bodyPr vert="eaVert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400"/>
            </a:lvl1pPr>
            <a:lvl2pPr marL="742950" indent="-285750">
              <a:buFont typeface="Arial" panose="020B0604020202020204" pitchFamily="34" charset="0"/>
              <a:buChar char="•"/>
              <a:defRPr sz="20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 sz="1800"/>
            </a:lvl4pPr>
            <a:lvl5pPr marL="211455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4.xml"/><Relationship Id="rId14" Type="http://schemas.openxmlformats.org/officeDocument/2006/relationships/tags" Target="../tags/tag3.xml"/><Relationship Id="rId13" Type="http://schemas.openxmlformats.org/officeDocument/2006/relationships/tags" Target="../tags/tag2.xml"/><Relationship Id="rId12" Type="http://schemas.openxmlformats.org/officeDocument/2006/relationships/image" Target="../media/image1.png"/><Relationship Id="rId11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6572251"/>
            <a:ext cx="12189884" cy="28416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 6" descr="afasfa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89"/>
            <a:ext cx="12189884" cy="48418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665163"/>
            <a:ext cx="10515600" cy="1025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8887E-6E56-408B-A87B-0272852D54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A2943-E4E8-4917-BC78-559B03170824}" type="slidenum">
              <a:rPr lang="zh-CN" altLang="en-US" smtClean="0"/>
            </a:fld>
            <a:endParaRPr lang="zh-CN" altLang="en-US"/>
          </a:p>
        </p:txBody>
      </p:sp>
      <p:sp>
        <p:nvSpPr>
          <p:cNvPr id="9" name="KSO_TEMPLATE" hidden="1"/>
          <p:cNvSpPr/>
          <p:nvPr>
            <p:custDataLst>
              <p:tags r:id="rId1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C034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hyperlink" Target="https://youtu.be/R6YJ9Myh_Hg?t=104" TargetMode="External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9.png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3.png"/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5.jpeg"/><Relationship Id="rId2" Type="http://schemas.openxmlformats.org/officeDocument/2006/relationships/image" Target="../media/image48.png"/><Relationship Id="rId1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5.jpe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45.jpeg"/><Relationship Id="rId3" Type="http://schemas.openxmlformats.org/officeDocument/2006/relationships/image" Target="../media/image51.png"/><Relationship Id="rId2" Type="http://schemas.openxmlformats.org/officeDocument/2006/relationships/image" Target="../media/image55.jpeg"/><Relationship Id="rId1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5.jpeg"/><Relationship Id="rId1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0.png"/><Relationship Id="rId2" Type="http://schemas.openxmlformats.org/officeDocument/2006/relationships/image" Target="../media/image45.jpeg"/><Relationship Id="rId1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hyperlink" Target="https://youtu.be/oU-lRYQPjyk?t=482" TargetMode="External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7.jpeg"/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1.jpeg"/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5.jpeg"/><Relationship Id="rId1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8.jpeg"/><Relationship Id="rId1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7.xml"/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image" Target="../media/image8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image" Target="../media/image9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4.png"/></Relationships>
</file>

<file path=ppt/slides/_rels/slide4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image" Target="../media/image9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2.png"/><Relationship Id="rId2" Type="http://schemas.openxmlformats.org/officeDocument/2006/relationships/image" Target="../media/image90.png"/><Relationship Id="rId1" Type="http://schemas.openxmlformats.org/officeDocument/2006/relationships/image" Target="../media/image101.png"/></Relationships>
</file>

<file path=ppt/slides/_rels/slide4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6.png"/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3" Type="http://schemas.openxmlformats.org/officeDocument/2006/relationships/hyperlink" Target="https://youtu.be/Bf_a9-4Y4P4?t=251" TargetMode="External"/><Relationship Id="rId2" Type="http://schemas.openxmlformats.org/officeDocument/2006/relationships/hyperlink" Target="https://youtu.be/iQPntUPNDlQ?t=207" TargetMode="External"/><Relationship Id="rId1" Type="http://schemas.openxmlformats.org/officeDocument/2006/relationships/image" Target="../media/image107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jpeg"/></Relationships>
</file>

<file path=ppt/slides/_rels/slide5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image" Target="../media/image11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6.png"/><Relationship Id="rId1" Type="http://schemas.openxmlformats.org/officeDocument/2006/relationships/image" Target="../media/image115.png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image" Target="../media/image117.png"/></Relationships>
</file>

<file path=ppt/slides/_rels/slide5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image" Target="../media/image12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7.png"/><Relationship Id="rId1" Type="http://schemas.openxmlformats.org/officeDocument/2006/relationships/image" Target="../media/image1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227070" y="1344930"/>
            <a:ext cx="57867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>
                <a:solidFill>
                  <a:schemeClr val="accent5">
                    <a:lumMod val="25000"/>
                  </a:schemeClr>
                </a:solidFill>
                <a:latin typeface="+mj-ea"/>
                <a:ea typeface="+mj-ea"/>
              </a:rPr>
              <a:t>第十八课  </a:t>
            </a:r>
            <a:r>
              <a:rPr lang="en-US" altLang="en-US" sz="4800" b="1" dirty="0" smtClean="0">
                <a:solidFill>
                  <a:schemeClr val="accent5">
                    <a:lumMod val="25000"/>
                  </a:schemeClr>
                </a:solidFill>
                <a:latin typeface="+mj-ea"/>
                <a:ea typeface="+mj-ea"/>
              </a:rPr>
              <a:t>运动</a:t>
            </a:r>
            <a:endParaRPr lang="zh-CN" altLang="en-US" sz="4800" b="1" dirty="0">
              <a:solidFill>
                <a:schemeClr val="accent5">
                  <a:lumMod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169025" y="940435"/>
            <a:ext cx="22574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  </a:t>
            </a:r>
            <a:r>
              <a:rPr lang="en-US" altLang="zh-CN" sz="2800" b="1" dirty="0" err="1" smtClean="0">
                <a:latin typeface="Calibri" panose="020F0502020204030204" charset="0"/>
                <a:ea typeface="宋体" panose="02010600030101010101" pitchFamily="2" charset="-122"/>
              </a:rPr>
              <a:t>yùn</a:t>
            </a:r>
            <a:r>
              <a:rPr lang="zh-CN" altLang="en-US" sz="2800" b="1" dirty="0" smtClean="0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en-US" altLang="zh-CN" sz="2800" b="1" dirty="0" err="1" smtClean="0">
                <a:latin typeface="Calibri" panose="020F0502020204030204" charset="0"/>
                <a:ea typeface="宋体" panose="02010600030101010101" pitchFamily="2" charset="-122"/>
              </a:rPr>
              <a:t>dòng</a:t>
            </a:r>
            <a:endParaRPr lang="en-US" altLang="zh-CN" sz="2800" b="1" dirty="0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77685" y="3841115"/>
            <a:ext cx="32753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accent5">
                    <a:lumMod val="25000"/>
                  </a:schemeClr>
                </a:solidFill>
                <a:latin typeface="+mj-ea"/>
                <a:ea typeface="+mj-ea"/>
              </a:rPr>
              <a:t>—— </a:t>
            </a:r>
            <a:r>
              <a:rPr lang="zh-CN" altLang="en-US" sz="3600" b="1">
                <a:solidFill>
                  <a:schemeClr val="accent5">
                    <a:lumMod val="25000"/>
                  </a:schemeClr>
                </a:solidFill>
                <a:latin typeface="+mj-ea"/>
                <a:ea typeface="+mj-ea"/>
              </a:rPr>
              <a:t>操练课</a:t>
            </a:r>
            <a:r>
              <a:rPr lang="en-US" altLang="zh-CN" sz="3600" b="1">
                <a:solidFill>
                  <a:schemeClr val="accent5">
                    <a:lumMod val="25000"/>
                  </a:schemeClr>
                </a:solidFill>
                <a:latin typeface="+mj-ea"/>
                <a:ea typeface="+mj-ea"/>
              </a:rPr>
              <a:t> </a:t>
            </a:r>
            <a:endParaRPr lang="zh-CN" altLang="en-US" sz="3600" b="1">
              <a:solidFill>
                <a:schemeClr val="accent5">
                  <a:lumMod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832725" y="4486275"/>
            <a:ext cx="21888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i="1">
                <a:latin typeface="Calibri" panose="020F0502020204030204" charset="0"/>
                <a:ea typeface="MS Mincho" panose="02020609040205080304" charset="-128"/>
              </a:rPr>
              <a:t>Drill lesson </a:t>
            </a:r>
            <a:endParaRPr lang="en-US" altLang="zh-CN" sz="3200" i="1">
              <a:latin typeface="Calibri" panose="020F050202020403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832725" y="3319145"/>
            <a:ext cx="2320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 Cāoliàn kè          </a:t>
            </a:r>
            <a:endParaRPr lang="en-US" altLang="zh-CN" sz="2800" b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1163" y="2530642"/>
            <a:ext cx="5156200" cy="39624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193472" y="3981917"/>
            <a:ext cx="1225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 smtClean="0"/>
              <a:t>足球</a:t>
            </a:r>
            <a:endParaRPr kumimoji="1" lang="zh-CN" altLang="en-US" sz="3600" dirty="0"/>
          </a:p>
        </p:txBody>
      </p:sp>
      <p:sp>
        <p:nvSpPr>
          <p:cNvPr id="7" name="文本框 6"/>
          <p:cNvSpPr txBox="1"/>
          <p:nvPr/>
        </p:nvSpPr>
        <p:spPr>
          <a:xfrm>
            <a:off x="11184496" y="4019022"/>
            <a:ext cx="68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 smtClean="0"/>
              <a:t>脚</a:t>
            </a:r>
            <a:endParaRPr kumimoji="1" lang="zh-CN" altLang="en-US" sz="3600" dirty="0"/>
          </a:p>
        </p:txBody>
      </p:sp>
      <p:sp>
        <p:nvSpPr>
          <p:cNvPr id="12" name="文本框 11"/>
          <p:cNvSpPr txBox="1"/>
          <p:nvPr/>
        </p:nvSpPr>
        <p:spPr>
          <a:xfrm>
            <a:off x="8308412" y="5688489"/>
            <a:ext cx="2065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 smtClean="0">
                <a:solidFill>
                  <a:srgbClr val="FF0000"/>
                </a:solidFill>
              </a:rPr>
              <a:t>足球比赛</a:t>
            </a:r>
            <a:endParaRPr kumimoji="1" lang="zh-CN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4717" y="1307324"/>
            <a:ext cx="2512836" cy="226155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520" y="460220"/>
            <a:ext cx="6485585" cy="421992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143058" y="5676494"/>
            <a:ext cx="1680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 smtClean="0">
                <a:solidFill>
                  <a:srgbClr val="FF0000"/>
                </a:solidFill>
              </a:rPr>
              <a:t>踢</a:t>
            </a:r>
            <a:r>
              <a:rPr kumimoji="1" lang="zh-CN" altLang="en-US" sz="3600" dirty="0" smtClean="0"/>
              <a:t>足球</a:t>
            </a:r>
            <a:endParaRPr kumimoji="1" lang="zh-CN" altLang="en-US" sz="3600" dirty="0"/>
          </a:p>
        </p:txBody>
      </p:sp>
      <p:sp>
        <p:nvSpPr>
          <p:cNvPr id="13" name="椭圆 12"/>
          <p:cNvSpPr/>
          <p:nvPr/>
        </p:nvSpPr>
        <p:spPr>
          <a:xfrm rot="1350525">
            <a:off x="7389252" y="2843225"/>
            <a:ext cx="1239488" cy="189032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6311255" y="5832077"/>
            <a:ext cx="4330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 smtClean="0"/>
              <a:t>这是一场</a:t>
            </a:r>
            <a:r>
              <a:rPr kumimoji="1" lang="en-US" altLang="zh-CN" sz="3600" dirty="0" smtClean="0"/>
              <a:t>_________</a:t>
            </a:r>
            <a:r>
              <a:rPr kumimoji="1" lang="zh-CN" altLang="en-US" sz="3600" dirty="0" smtClean="0"/>
              <a:t>。</a:t>
            </a:r>
            <a:endParaRPr kumimoji="1" lang="zh-CN" altLang="en-US" sz="3600" dirty="0"/>
          </a:p>
        </p:txBody>
      </p:sp>
      <p:sp>
        <p:nvSpPr>
          <p:cNvPr id="17" name="文本框 16"/>
          <p:cNvSpPr txBox="1"/>
          <p:nvPr/>
        </p:nvSpPr>
        <p:spPr>
          <a:xfrm>
            <a:off x="676911" y="5823758"/>
            <a:ext cx="4964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 smtClean="0"/>
              <a:t>他们在</a:t>
            </a:r>
            <a:r>
              <a:rPr kumimoji="1" lang="en-US" altLang="zh-CN" sz="3600" dirty="0" smtClean="0"/>
              <a:t>______</a:t>
            </a:r>
            <a:r>
              <a:rPr kumimoji="1" lang="zh-CN" altLang="en-US" sz="3600" dirty="0" smtClean="0"/>
              <a:t>。</a:t>
            </a:r>
            <a:endParaRPr kumimoji="1" lang="zh-CN" altLang="en-US" sz="3600" dirty="0"/>
          </a:p>
        </p:txBody>
      </p:sp>
      <p:cxnSp>
        <p:nvCxnSpPr>
          <p:cNvPr id="14" name="直线箭头连接符 13"/>
          <p:cNvCxnSpPr/>
          <p:nvPr/>
        </p:nvCxnSpPr>
        <p:spPr>
          <a:xfrm flipV="1">
            <a:off x="8154736" y="4291263"/>
            <a:ext cx="2914317" cy="26738"/>
          </a:xfrm>
          <a:prstGeom prst="straightConnector1">
            <a:avLst/>
          </a:prstGeom>
          <a:ln w="76200" cmpd="sng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2" grpId="0"/>
      <p:bldP spid="15" grpId="0"/>
      <p:bldP spid="13" grpId="0" animBg="1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630764" y="2914125"/>
            <a:ext cx="1225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 smtClean="0">
                <a:solidFill>
                  <a:srgbClr val="FF0000"/>
                </a:solidFill>
              </a:rPr>
              <a:t>美式</a:t>
            </a:r>
            <a:endParaRPr kumimoji="1"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60656" y="4560469"/>
            <a:ext cx="1225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 smtClean="0">
                <a:solidFill>
                  <a:srgbClr val="FF0000"/>
                </a:solidFill>
              </a:rPr>
              <a:t>美式</a:t>
            </a:r>
            <a:endParaRPr kumimoji="1"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555335" y="4619640"/>
            <a:ext cx="2503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 smtClean="0"/>
              <a:t>_____</a:t>
            </a:r>
            <a:r>
              <a:rPr kumimoji="1" lang="zh-CN" altLang="en-US" sz="3600" dirty="0" smtClean="0"/>
              <a:t>足球</a:t>
            </a:r>
            <a:endParaRPr kumimoji="1" lang="en-US" altLang="zh-CN" sz="3600" dirty="0" smtClean="0"/>
          </a:p>
          <a:p>
            <a:endParaRPr kumimoji="1" lang="zh-CN" altLang="en-US" sz="3600" dirty="0"/>
          </a:p>
        </p:txBody>
      </p:sp>
      <p:sp>
        <p:nvSpPr>
          <p:cNvPr id="15" name="文本框 14"/>
          <p:cNvSpPr txBox="1"/>
          <p:nvPr/>
        </p:nvSpPr>
        <p:spPr>
          <a:xfrm>
            <a:off x="5510011" y="3012735"/>
            <a:ext cx="2568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 smtClean="0"/>
              <a:t>_____</a:t>
            </a:r>
            <a:r>
              <a:rPr kumimoji="1" lang="zh-CN" altLang="en-US" sz="3600" dirty="0" smtClean="0"/>
              <a:t>咖啡</a:t>
            </a:r>
            <a:endParaRPr kumimoji="1" lang="zh-CN" altLang="en-US" sz="36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747" y="975913"/>
            <a:ext cx="4810137" cy="33679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0216" y="4307389"/>
            <a:ext cx="2171861" cy="216404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717" y="972710"/>
            <a:ext cx="1736566" cy="190725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2487" y="1055164"/>
            <a:ext cx="2137666" cy="173359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8957983" y="5164997"/>
            <a:ext cx="2871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 smtClean="0">
                <a:solidFill>
                  <a:srgbClr val="008000"/>
                </a:solidFill>
              </a:rPr>
              <a:t>冰</a:t>
            </a:r>
            <a:r>
              <a:rPr kumimoji="1" lang="zh-CN" altLang="en-US" sz="3600" dirty="0" smtClean="0">
                <a:solidFill>
                  <a:srgbClr val="000000"/>
                </a:solidFill>
              </a:rPr>
              <a:t>美式咖啡</a:t>
            </a:r>
            <a:endParaRPr kumimoji="1" lang="zh-CN" altLang="en-US" sz="3600" dirty="0">
              <a:solidFill>
                <a:srgbClr val="000000"/>
              </a:solidFill>
            </a:endParaRPr>
          </a:p>
        </p:txBody>
      </p:sp>
      <p:sp>
        <p:nvSpPr>
          <p:cNvPr id="4" name="正偏差 3"/>
          <p:cNvSpPr/>
          <p:nvPr/>
        </p:nvSpPr>
        <p:spPr>
          <a:xfrm>
            <a:off x="7371106" y="1698107"/>
            <a:ext cx="607357" cy="579841"/>
          </a:xfrm>
          <a:prstGeom prst="mathPl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等于 9"/>
          <p:cNvSpPr/>
          <p:nvPr/>
        </p:nvSpPr>
        <p:spPr>
          <a:xfrm>
            <a:off x="10352674" y="1725717"/>
            <a:ext cx="745392" cy="538424"/>
          </a:xfrm>
          <a:prstGeom prst="mathEqual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922072" y="1283934"/>
            <a:ext cx="10766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8800" dirty="0" smtClean="0"/>
              <a:t>❓</a:t>
            </a:r>
            <a:endParaRPr kumimoji="1" lang="zh-CN" alt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4" grpId="0"/>
      <p:bldP spid="15" grpId="0"/>
      <p:bldP spid="13" grpId="0"/>
      <p:bldP spid="4" grpId="0" animBg="1"/>
      <p:bldP spid="10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949690" y="4835386"/>
            <a:ext cx="27849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err="1"/>
              <a:t>d</a:t>
            </a:r>
            <a:r>
              <a:rPr kumimoji="1" lang="en-US" altLang="zh-CN" sz="2800" dirty="0" err="1" smtClean="0"/>
              <a:t>ǎ</a:t>
            </a:r>
            <a:r>
              <a:rPr kumimoji="1" lang="en-US" altLang="zh-CN" sz="2800" dirty="0" smtClean="0"/>
              <a:t> </a:t>
            </a:r>
            <a:r>
              <a:rPr kumimoji="1" lang="en-US" altLang="zh-CN" sz="2800" dirty="0" err="1" smtClean="0"/>
              <a:t>bàng</a:t>
            </a:r>
            <a:r>
              <a:rPr kumimoji="1" lang="en-US" altLang="zh-CN" sz="2800" dirty="0" smtClean="0"/>
              <a:t> </a:t>
            </a:r>
            <a:r>
              <a:rPr kumimoji="1" lang="en-US" altLang="zh-CN" sz="2800" dirty="0" err="1" smtClean="0"/>
              <a:t>qiú</a:t>
            </a:r>
            <a:endParaRPr kumimoji="1" lang="en-US" altLang="zh-CN" sz="2800" dirty="0" smtClean="0"/>
          </a:p>
          <a:p>
            <a:r>
              <a:rPr kumimoji="1" lang="en-US" altLang="en-US" sz="3200" dirty="0" smtClean="0"/>
              <a:t>打棒球</a:t>
            </a:r>
            <a:endParaRPr kumimoji="1" lang="en-US" altLang="zh-CN" sz="3200" dirty="0" smtClean="0"/>
          </a:p>
          <a:p>
            <a:r>
              <a:rPr kumimoji="1" lang="en-US" altLang="zh-CN" sz="2800" dirty="0" smtClean="0"/>
              <a:t>To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play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baseball</a:t>
            </a:r>
            <a:endParaRPr kumimoji="1" lang="zh-CN" altLang="en-US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7599081" y="4924614"/>
            <a:ext cx="35918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err="1"/>
              <a:t>d</a:t>
            </a:r>
            <a:r>
              <a:rPr kumimoji="1" lang="en-US" altLang="zh-CN" sz="2800" dirty="0" err="1" smtClean="0"/>
              <a:t>ǎ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err="1" smtClean="0"/>
              <a:t>pīngpāng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err="1" smtClean="0"/>
              <a:t>qiú</a:t>
            </a:r>
            <a:endParaRPr kumimoji="1" lang="en-US" altLang="zh-CN" sz="2800" dirty="0" smtClean="0"/>
          </a:p>
          <a:p>
            <a:r>
              <a:rPr kumimoji="1" lang="zh-CN" altLang="en-US" sz="3200" dirty="0" smtClean="0"/>
              <a:t>打乒乓球</a:t>
            </a:r>
            <a:endParaRPr kumimoji="1" lang="en-US" altLang="zh-CN" sz="3200" dirty="0" smtClean="0"/>
          </a:p>
          <a:p>
            <a:r>
              <a:rPr kumimoji="1" lang="en-US" altLang="zh-CN" sz="2800" dirty="0" smtClean="0"/>
              <a:t>to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play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table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tennis</a:t>
            </a:r>
            <a:endParaRPr kumimoji="1" lang="zh-CN" altLang="en-US" sz="28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1597" y="1167895"/>
            <a:ext cx="4628036" cy="340180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219" y="1159683"/>
            <a:ext cx="4315837" cy="3413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053975" y="4876803"/>
            <a:ext cx="20469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err="1"/>
              <a:t>z</a:t>
            </a:r>
            <a:r>
              <a:rPr kumimoji="1" lang="en-US" altLang="zh-CN" sz="2800" dirty="0" err="1" smtClean="0"/>
              <a:t>uò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err="1" smtClean="0"/>
              <a:t>yújiā</a:t>
            </a:r>
            <a:endParaRPr kumimoji="1" lang="en-US" altLang="zh-CN" sz="2800" dirty="0" smtClean="0"/>
          </a:p>
          <a:p>
            <a:r>
              <a:rPr kumimoji="1" lang="en-US" altLang="en-US" sz="3200" dirty="0" smtClean="0"/>
              <a:t>做瑜伽</a:t>
            </a:r>
            <a:endParaRPr kumimoji="1" lang="en-US" altLang="zh-CN" sz="3200" dirty="0" smtClean="0"/>
          </a:p>
          <a:p>
            <a:r>
              <a:rPr kumimoji="1" lang="en-US" altLang="zh-CN" sz="2800" dirty="0" smtClean="0"/>
              <a:t>to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do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yoga</a:t>
            </a:r>
            <a:endParaRPr kumimoji="1" lang="zh-CN" altLang="en-US" sz="2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1415" y="1342915"/>
            <a:ext cx="5362264" cy="339245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378" y="1074574"/>
            <a:ext cx="3592601" cy="36599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189462" y="4904951"/>
            <a:ext cx="33089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 err="1"/>
              <a:t>d</a:t>
            </a:r>
            <a:r>
              <a:rPr kumimoji="1" lang="en-US" altLang="zh-CN" sz="3200" dirty="0" err="1" smtClean="0"/>
              <a:t>ǎ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err="1" smtClean="0"/>
              <a:t>bīng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err="1" smtClean="0"/>
              <a:t>qiú</a:t>
            </a:r>
            <a:endParaRPr kumimoji="1" lang="en-US" altLang="zh-CN" sz="3200" dirty="0" smtClean="0"/>
          </a:p>
          <a:p>
            <a:r>
              <a:rPr kumimoji="1" lang="en-US" altLang="en-US" sz="3600" dirty="0" smtClean="0"/>
              <a:t>打冰球</a:t>
            </a:r>
            <a:endParaRPr kumimoji="1" lang="en-US" altLang="zh-CN" sz="3600" dirty="0" smtClean="0"/>
          </a:p>
          <a:p>
            <a:r>
              <a:rPr kumimoji="1" lang="en-US" altLang="zh-CN" sz="2800" dirty="0" smtClean="0"/>
              <a:t>to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play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ice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hockey</a:t>
            </a:r>
            <a:endParaRPr kumimoji="1"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3767" y="984769"/>
            <a:ext cx="4345084" cy="342078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426" y="724395"/>
            <a:ext cx="1480432" cy="1484521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566922" y="4979837"/>
            <a:ext cx="35918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err="1" smtClean="0"/>
              <a:t>dǎ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err="1" smtClean="0"/>
              <a:t>tàijíquán</a:t>
            </a:r>
            <a:endParaRPr kumimoji="1" lang="en-US" altLang="zh-CN" sz="2800" dirty="0" smtClean="0"/>
          </a:p>
          <a:p>
            <a:r>
              <a:rPr kumimoji="1" lang="zh-CN" altLang="en-US" sz="3200" dirty="0" smtClean="0"/>
              <a:t>打太极拳</a:t>
            </a:r>
            <a:endParaRPr kumimoji="1" lang="en-US" altLang="zh-CN" sz="3200" dirty="0" smtClean="0"/>
          </a:p>
          <a:p>
            <a:r>
              <a:rPr kumimoji="1" lang="en-US" altLang="zh-CN" sz="2800" dirty="0" smtClean="0"/>
              <a:t>to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do Tai Chi</a:t>
            </a:r>
            <a:endParaRPr kumimoji="1" lang="zh-CN" altLang="en-US" sz="2800" dirty="0"/>
          </a:p>
        </p:txBody>
      </p:sp>
      <p:sp>
        <p:nvSpPr>
          <p:cNvPr id="11" name="文本框 10"/>
          <p:cNvSpPr txBox="1"/>
          <p:nvPr/>
        </p:nvSpPr>
        <p:spPr>
          <a:xfrm>
            <a:off x="6350303" y="5403209"/>
            <a:ext cx="50202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 smtClean="0"/>
              <a:t>我们在布尔诺</a:t>
            </a:r>
            <a:r>
              <a:rPr kumimoji="1" lang="en-US" altLang="zh-CN" sz="3200" dirty="0" smtClean="0"/>
              <a:t>________</a:t>
            </a:r>
            <a:r>
              <a:rPr kumimoji="1" lang="zh-CN" altLang="zh-CN" sz="3200" dirty="0" smtClean="0"/>
              <a:t>。</a:t>
            </a:r>
            <a:endParaRPr kumimoji="1" lang="en-US" altLang="zh-CN" sz="3200" dirty="0"/>
          </a:p>
          <a:p>
            <a:endParaRPr kumimoji="1" lang="zh-CN" altLang="en-US" sz="2400" dirty="0"/>
          </a:p>
        </p:txBody>
      </p:sp>
      <p:sp>
        <p:nvSpPr>
          <p:cNvPr id="12" name="文本框 11"/>
          <p:cNvSpPr txBox="1"/>
          <p:nvPr/>
        </p:nvSpPr>
        <p:spPr>
          <a:xfrm>
            <a:off x="8909146" y="5202697"/>
            <a:ext cx="1899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 smtClean="0">
                <a:solidFill>
                  <a:srgbClr val="FF0000"/>
                </a:solidFill>
              </a:rPr>
              <a:t>上大学</a:t>
            </a:r>
            <a:endParaRPr kumimoji="1" lang="zh-CN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130" y="1018114"/>
            <a:ext cx="4516582" cy="338743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241518" y="4556366"/>
            <a:ext cx="40895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>
                <a:hlinkClick r:id="rId4"/>
              </a:rPr>
              <a:t>https://</a:t>
            </a:r>
            <a:r>
              <a:rPr lang="en-US" altLang="zh-HK" dirty="0" smtClean="0">
                <a:hlinkClick r:id="rId4"/>
              </a:rPr>
              <a:t>youtu.be/R6YJ9Myh_Hg?t=104</a:t>
            </a:r>
            <a:endParaRPr lang="en-US" altLang="zh-HK" dirty="0" smtClean="0"/>
          </a:p>
          <a:p>
            <a:endParaRPr lang="zh-HK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13476" y="2114978"/>
            <a:ext cx="2778524" cy="275629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849677" y="5820134"/>
            <a:ext cx="73020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 smtClean="0"/>
              <a:t>现在，你们的中文都说得很</a:t>
            </a:r>
            <a:r>
              <a:rPr kumimoji="1" lang="en-US" altLang="zh-CN" sz="3200" dirty="0" smtClean="0"/>
              <a:t>_____</a:t>
            </a:r>
            <a:r>
              <a:rPr kumimoji="1" lang="zh-CN" altLang="en-US" sz="3200" dirty="0" smtClean="0"/>
              <a:t>。</a:t>
            </a:r>
            <a:endParaRPr kumimoji="1" lang="zh-CN" altLang="en-US" sz="3200" dirty="0"/>
          </a:p>
        </p:txBody>
      </p:sp>
      <p:sp>
        <p:nvSpPr>
          <p:cNvPr id="8" name="文本框 7"/>
          <p:cNvSpPr txBox="1"/>
          <p:nvPr/>
        </p:nvSpPr>
        <p:spPr>
          <a:xfrm>
            <a:off x="7065689" y="5722958"/>
            <a:ext cx="12251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 smtClean="0">
                <a:solidFill>
                  <a:srgbClr val="FF0000"/>
                </a:solidFill>
              </a:rPr>
              <a:t>棒</a:t>
            </a:r>
            <a:endParaRPr kumimoji="1"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6917" y="5146594"/>
            <a:ext cx="9392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 smtClean="0">
                <a:solidFill>
                  <a:srgbClr val="008000"/>
                </a:solidFill>
              </a:rPr>
              <a:t>为了</a:t>
            </a:r>
            <a:r>
              <a:rPr kumimoji="1" lang="en-US" altLang="zh-CN" sz="3200" dirty="0" smtClean="0"/>
              <a:t>_____</a:t>
            </a:r>
            <a:r>
              <a:rPr kumimoji="1" lang="zh-CN" altLang="en-US" sz="3200" dirty="0" smtClean="0"/>
              <a:t>中文</a:t>
            </a:r>
            <a:r>
              <a:rPr kumimoji="1" lang="en-US" altLang="zh-CN" sz="3200" dirty="0" smtClean="0"/>
              <a:t>______</a:t>
            </a:r>
            <a:r>
              <a:rPr kumimoji="1" lang="zh-CN" altLang="en-US" sz="3200" dirty="0" smtClean="0"/>
              <a:t>，你们天天读课文、听录音。</a:t>
            </a:r>
            <a:endParaRPr kumimoji="1" lang="zh-CN" altLang="en-US" sz="32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53" y="1024905"/>
            <a:ext cx="6127765" cy="37403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399" y="511360"/>
            <a:ext cx="2200785" cy="22103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092" y="2685840"/>
            <a:ext cx="2279080" cy="2097852"/>
          </a:xfrm>
          <a:prstGeom prst="rect">
            <a:avLst/>
          </a:prstGeom>
        </p:spPr>
      </p:pic>
      <p:sp>
        <p:nvSpPr>
          <p:cNvPr id="17" name="上箭头 16"/>
          <p:cNvSpPr/>
          <p:nvPr/>
        </p:nvSpPr>
        <p:spPr>
          <a:xfrm>
            <a:off x="8195688" y="2072143"/>
            <a:ext cx="1550285" cy="2523810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905655" y="5054261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3200" dirty="0">
                <a:solidFill>
                  <a:srgbClr val="FF0000"/>
                </a:solidFill>
              </a:rPr>
              <a:t>水平</a:t>
            </a:r>
            <a:endParaRPr lang="zh-HK" altLang="en-US" dirty="0"/>
          </a:p>
        </p:txBody>
      </p:sp>
      <p:sp>
        <p:nvSpPr>
          <p:cNvPr id="3" name="矩形 2"/>
          <p:cNvSpPr/>
          <p:nvPr/>
        </p:nvSpPr>
        <p:spPr>
          <a:xfrm>
            <a:off x="2783911" y="5062672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3200" dirty="0">
                <a:solidFill>
                  <a:srgbClr val="FF0000"/>
                </a:solidFill>
              </a:rPr>
              <a:t>提高</a:t>
            </a:r>
            <a:endParaRPr lang="zh-HK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8564491" y="1460158"/>
            <a:ext cx="133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3200" dirty="0" smtClean="0"/>
              <a:t>level</a:t>
            </a:r>
            <a:endParaRPr lang="zh-HK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7" grpId="0" animBg="1"/>
      <p:bldP spid="2" grpId="0"/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2454" r="1852" b="4265"/>
          <a:stretch>
            <a:fillRect/>
          </a:stretch>
        </p:blipFill>
        <p:spPr>
          <a:xfrm>
            <a:off x="1751330" y="1215390"/>
            <a:ext cx="2625090" cy="33921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28046" y="5247520"/>
            <a:ext cx="4517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 smtClean="0"/>
              <a:t>她手里</a:t>
            </a:r>
            <a:r>
              <a:rPr kumimoji="1" lang="en-US" altLang="zh-CN" sz="3600" dirty="0" smtClean="0"/>
              <a:t>____</a:t>
            </a:r>
            <a:r>
              <a:rPr kumimoji="1" lang="zh-CN" altLang="en-US" sz="3600" dirty="0" smtClean="0"/>
              <a:t>着一只猫。</a:t>
            </a:r>
            <a:endParaRPr kumimoji="1" lang="zh-CN" altLang="en-US" sz="36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855" y="1064211"/>
            <a:ext cx="4909408" cy="369525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404855" y="5221046"/>
            <a:ext cx="527296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 smtClean="0"/>
              <a:t>下面的人要</a:t>
            </a:r>
            <a:r>
              <a:rPr kumimoji="1" lang="zh-CN" altLang="en-US" sz="3600" dirty="0" smtClean="0">
                <a:solidFill>
                  <a:srgbClr val="008000"/>
                </a:solidFill>
              </a:rPr>
              <a:t>被</a:t>
            </a:r>
            <a:r>
              <a:rPr kumimoji="1" lang="en-US" altLang="zh-CN" sz="3600" dirty="0" smtClean="0"/>
              <a:t>____</a:t>
            </a:r>
            <a:r>
              <a:rPr kumimoji="1" lang="zh-CN" altLang="en-US" sz="3600" dirty="0" smtClean="0"/>
              <a:t>死了。</a:t>
            </a:r>
            <a:endParaRPr kumimoji="1" lang="zh-CN" altLang="en-US" sz="3600" dirty="0"/>
          </a:p>
        </p:txBody>
      </p:sp>
      <p:sp>
        <p:nvSpPr>
          <p:cNvPr id="2" name="矩形 1"/>
          <p:cNvSpPr/>
          <p:nvPr/>
        </p:nvSpPr>
        <p:spPr>
          <a:xfrm>
            <a:off x="2740521" y="5147071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3600" dirty="0">
                <a:solidFill>
                  <a:srgbClr val="FF0000"/>
                </a:solidFill>
              </a:rPr>
              <a:t>抱</a:t>
            </a:r>
            <a:endParaRPr lang="zh-HK" altLang="en-US" dirty="0"/>
          </a:p>
        </p:txBody>
      </p:sp>
      <p:sp>
        <p:nvSpPr>
          <p:cNvPr id="3" name="矩形 2"/>
          <p:cNvSpPr/>
          <p:nvPr/>
        </p:nvSpPr>
        <p:spPr>
          <a:xfrm>
            <a:off x="9402725" y="5147070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3600" dirty="0">
                <a:solidFill>
                  <a:srgbClr val="FF0000"/>
                </a:solidFill>
              </a:rPr>
              <a:t>压</a:t>
            </a:r>
            <a:endParaRPr lang="zh-HK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572387" y="4747354"/>
            <a:ext cx="514904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 smtClean="0"/>
              <a:t>吴老师家的乌龟不见了。</a:t>
            </a:r>
            <a:endParaRPr kumimoji="1" lang="zh-CN" altLang="en-US" sz="3200" dirty="0"/>
          </a:p>
        </p:txBody>
      </p:sp>
      <p:sp>
        <p:nvSpPr>
          <p:cNvPr id="7" name="文本框 6"/>
          <p:cNvSpPr txBox="1"/>
          <p:nvPr/>
        </p:nvSpPr>
        <p:spPr>
          <a:xfrm>
            <a:off x="1639277" y="5528193"/>
            <a:ext cx="414082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 smtClean="0"/>
              <a:t>他觉得太</a:t>
            </a:r>
            <a:r>
              <a:rPr kumimoji="1" lang="en-US" altLang="zh-CN" sz="3200" dirty="0" smtClean="0"/>
              <a:t>______</a:t>
            </a:r>
            <a:r>
              <a:rPr kumimoji="1" lang="zh-CN" altLang="en-US" sz="3200" dirty="0" smtClean="0"/>
              <a:t>了。</a:t>
            </a:r>
            <a:endParaRPr kumimoji="1" lang="zh-CN" altLang="en-US" sz="32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59985" y="5528193"/>
            <a:ext cx="535553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 smtClean="0"/>
              <a:t>他很</a:t>
            </a:r>
            <a:r>
              <a:rPr kumimoji="1" lang="en-US" altLang="zh-CN" sz="3200" dirty="0" smtClean="0"/>
              <a:t>______</a:t>
            </a:r>
            <a:r>
              <a:rPr kumimoji="1" lang="zh-CN" altLang="en-US" sz="3200" dirty="0" smtClean="0">
                <a:solidFill>
                  <a:srgbClr val="000000"/>
                </a:solidFill>
              </a:rPr>
              <a:t>乌龟有没有死</a:t>
            </a:r>
            <a:r>
              <a:rPr kumimoji="1" lang="zh-CN" altLang="en-US" sz="3200" dirty="0" smtClean="0"/>
              <a:t>。</a:t>
            </a:r>
            <a:endParaRPr kumimoji="1" lang="zh-CN" altLang="en-US" sz="320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3728" y="878050"/>
            <a:ext cx="4681169" cy="32623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267" y="3431062"/>
            <a:ext cx="2897816" cy="9659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8522" y="890756"/>
            <a:ext cx="2748295" cy="324115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501864" y="5390095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en-US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难受</a:t>
            </a:r>
            <a:endParaRPr lang="zh-HK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1316" y="5332130"/>
            <a:ext cx="1298561" cy="853514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3620655" y="4397001"/>
            <a:ext cx="886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000" dirty="0" err="1" smtClean="0"/>
              <a:t>wūguī</a:t>
            </a:r>
            <a:endParaRPr lang="zh-HK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291757" y="5764677"/>
            <a:ext cx="28807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 smtClean="0"/>
              <a:t>______</a:t>
            </a:r>
            <a:r>
              <a:rPr kumimoji="1" lang="zh-CN" altLang="en-US" sz="3200" dirty="0" smtClean="0"/>
              <a:t>会冷了。</a:t>
            </a:r>
            <a:endParaRPr kumimoji="1" lang="zh-CN" altLang="en-US" sz="3200" dirty="0"/>
          </a:p>
        </p:txBody>
      </p:sp>
      <p:sp>
        <p:nvSpPr>
          <p:cNvPr id="5" name="文本框 4"/>
          <p:cNvSpPr txBox="1"/>
          <p:nvPr/>
        </p:nvSpPr>
        <p:spPr>
          <a:xfrm>
            <a:off x="7141226" y="5356494"/>
            <a:ext cx="380500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 smtClean="0"/>
              <a:t>李老师很</a:t>
            </a:r>
            <a:r>
              <a:rPr kumimoji="1" lang="en-US" altLang="zh-CN" sz="3200" dirty="0" smtClean="0"/>
              <a:t>____</a:t>
            </a:r>
            <a:r>
              <a:rPr kumimoji="1" lang="zh-CN" altLang="en-US" sz="3200" dirty="0" smtClean="0"/>
              <a:t>虫子。</a:t>
            </a:r>
            <a:endParaRPr kumimoji="1" lang="zh-CN" altLang="en-US" sz="3200" dirty="0"/>
          </a:p>
        </p:txBody>
      </p:sp>
      <p:sp>
        <p:nvSpPr>
          <p:cNvPr id="6" name="文本框 5"/>
          <p:cNvSpPr txBox="1"/>
          <p:nvPr/>
        </p:nvSpPr>
        <p:spPr>
          <a:xfrm>
            <a:off x="9615245" y="5043873"/>
            <a:ext cx="1733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err="1" smtClean="0"/>
              <a:t>chóngzi</a:t>
            </a:r>
            <a:endParaRPr kumimoji="1" lang="zh-CN" altLang="en-US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1230969" y="5179901"/>
            <a:ext cx="390162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 smtClean="0"/>
              <a:t>冬天就穿一件衣服，</a:t>
            </a:r>
            <a:endParaRPr kumimoji="1" lang="zh-CN" altLang="en-US" sz="32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1888" y="808279"/>
            <a:ext cx="1723779" cy="3694990"/>
          </a:xfrm>
          <a:prstGeom prst="rect">
            <a:avLst/>
          </a:prstGeom>
        </p:spPr>
      </p:pic>
      <p:pic>
        <p:nvPicPr>
          <p:cNvPr id="9" name="图片 8" descr="sotomawari_samui_wom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904" y="1444424"/>
            <a:ext cx="3080385" cy="30803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670" y="1533776"/>
            <a:ext cx="3213027" cy="312315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557007" y="5648882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3200" dirty="0">
                <a:solidFill>
                  <a:srgbClr val="FF0000"/>
                </a:solidFill>
              </a:rPr>
              <a:t>当然</a:t>
            </a:r>
            <a:endParaRPr lang="zh-HK" altLang="en-US" dirty="0"/>
          </a:p>
        </p:txBody>
      </p:sp>
      <p:sp>
        <p:nvSpPr>
          <p:cNvPr id="3" name="矩形 2"/>
          <p:cNvSpPr/>
          <p:nvPr/>
        </p:nvSpPr>
        <p:spPr>
          <a:xfrm>
            <a:off x="9019072" y="5310123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3200" dirty="0">
                <a:solidFill>
                  <a:srgbClr val="FF0000"/>
                </a:solidFill>
              </a:rPr>
              <a:t>怕</a:t>
            </a:r>
            <a:endParaRPr lang="zh-HK" altLang="en-US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/>
          <a:srcRect l="25243" t="12082" r="23840" b="13268"/>
          <a:stretch>
            <a:fillRect/>
          </a:stretch>
        </p:blipFill>
        <p:spPr>
          <a:xfrm>
            <a:off x="9504219" y="962598"/>
            <a:ext cx="1277514" cy="1872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b="1" dirty="0"/>
              <a:t>Grammar </a:t>
            </a:r>
            <a:r>
              <a:rPr lang="zh-HK" altLang="en-US" b="1" dirty="0" smtClean="0"/>
              <a:t>语法</a:t>
            </a:r>
            <a:endParaRPr lang="zh-HK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82469" y="4780706"/>
            <a:ext cx="64118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HK" sz="2800" dirty="0"/>
              <a:t>4</a:t>
            </a:r>
            <a:r>
              <a:rPr lang="en-US" altLang="zh-HK" sz="2800" dirty="0" smtClean="0"/>
              <a:t>.</a:t>
            </a:r>
            <a:r>
              <a:rPr kumimoji="1" lang="zh-CN" altLang="en-US" sz="2800" dirty="0">
                <a:solidFill>
                  <a:srgbClr val="FF0000"/>
                </a:solidFill>
              </a:rPr>
              <a:t>多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indicating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an approximate number</a:t>
            </a:r>
            <a:r>
              <a:rPr kumimoji="1" lang="zh-CN" altLang="en-US" sz="2800" dirty="0"/>
              <a:t> </a:t>
            </a:r>
            <a:endParaRPr lang="zh-CN" altLang="en-US" sz="2800" b="1" dirty="0">
              <a:solidFill>
                <a:srgbClr val="FF0000"/>
              </a:solidFill>
              <a:latin typeface="Microsoft JhengHei" panose="020B0604030504040204" charset="-120"/>
              <a:ea typeface="宋体" panose="02010600030101010101" pitchFamily="2" charset="-122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750471" y="2434086"/>
            <a:ext cx="10224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arabicPeriod"/>
            </a:pPr>
            <a:r>
              <a:rPr lang="en-US" altLang="zh-HK" sz="2800" dirty="0"/>
              <a:t>verb + </a:t>
            </a:r>
            <a:r>
              <a:rPr lang="zh-HK" altLang="en-US" sz="2800" b="1" dirty="0">
                <a:solidFill>
                  <a:srgbClr val="FF0000"/>
                </a:solidFill>
              </a:rPr>
              <a:t>了</a:t>
            </a:r>
            <a:r>
              <a:rPr lang="zh-HK" altLang="en-US" sz="2800" dirty="0">
                <a:solidFill>
                  <a:srgbClr val="FF0000"/>
                </a:solidFill>
              </a:rPr>
              <a:t> </a:t>
            </a:r>
            <a:r>
              <a:rPr lang="en-US" altLang="zh-HK" sz="2800" dirty="0">
                <a:solidFill>
                  <a:srgbClr val="FF0000"/>
                </a:solidFill>
              </a:rPr>
              <a:t>(le) </a:t>
            </a:r>
            <a:r>
              <a:rPr lang="en-US" altLang="zh-HK" sz="2800" dirty="0"/>
              <a:t>+ numeral + Measure Word + noun + </a:t>
            </a:r>
            <a:r>
              <a:rPr lang="zh-HK" altLang="en-US" sz="2800" b="1" dirty="0">
                <a:solidFill>
                  <a:srgbClr val="FF0000"/>
                </a:solidFill>
              </a:rPr>
              <a:t>了</a:t>
            </a:r>
            <a:r>
              <a:rPr lang="zh-HK" altLang="en-US" sz="2800" dirty="0">
                <a:solidFill>
                  <a:srgbClr val="FF0000"/>
                </a:solidFill>
              </a:rPr>
              <a:t> </a:t>
            </a:r>
            <a:r>
              <a:rPr lang="en-US" altLang="zh-HK" sz="2800" dirty="0">
                <a:solidFill>
                  <a:srgbClr val="FF0000"/>
                </a:solidFill>
              </a:rPr>
              <a:t>(le)</a:t>
            </a:r>
            <a:endParaRPr lang="en-US" altLang="zh-CN" sz="2800" b="1" dirty="0"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34812" y="3946189"/>
            <a:ext cx="7269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solidFill>
                  <a:schemeClr val="tx1"/>
                </a:solidFill>
                <a:ea typeface="Microsoft JhengHei" panose="020B0604030504040204" charset="-120"/>
              </a:rPr>
              <a:t>3.</a:t>
            </a:r>
            <a:r>
              <a:rPr kumimoji="1" lang="en-US" altLang="zh-CN" sz="2800" dirty="0"/>
              <a:t> Potential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complements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with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Verb+</a:t>
            </a:r>
            <a:r>
              <a:rPr kumimoji="1" lang="zh-CN" altLang="en-US" sz="2800" dirty="0">
                <a:solidFill>
                  <a:srgbClr val="FF0000"/>
                </a:solidFill>
              </a:rPr>
              <a:t>不下</a:t>
            </a:r>
            <a:endParaRPr lang="en-US" altLang="zh-CN" sz="2800" b="1" dirty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33372" y="3167304"/>
            <a:ext cx="39998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dirty="0">
                <a:ea typeface="Microsoft JhengHei" panose="020B0604030504040204" charset="-120"/>
              </a:rPr>
              <a:t>2</a:t>
            </a:r>
            <a:r>
              <a:rPr lang="en-US" altLang="zh-TW" sz="2800" dirty="0" smtClean="0">
                <a:ea typeface="Microsoft JhengHei" panose="020B0604030504040204" charset="-120"/>
              </a:rPr>
              <a:t>. </a:t>
            </a:r>
            <a:r>
              <a:rPr lang="zh-HK" altLang="en-US" sz="2800" dirty="0" smtClean="0">
                <a:solidFill>
                  <a:srgbClr val="FF0000"/>
                </a:solidFill>
              </a:rPr>
              <a:t>连</a:t>
            </a:r>
            <a:r>
              <a:rPr lang="en-US" altLang="zh-HK" sz="2800" dirty="0"/>
              <a:t>…</a:t>
            </a:r>
            <a:r>
              <a:rPr lang="zh-HK" altLang="en-US" sz="2800" dirty="0">
                <a:solidFill>
                  <a:srgbClr val="FF0000"/>
                </a:solidFill>
              </a:rPr>
              <a:t>都 </a:t>
            </a:r>
            <a:r>
              <a:rPr lang="en-US" altLang="zh-HK" sz="2800" dirty="0">
                <a:solidFill>
                  <a:srgbClr val="FF0000"/>
                </a:solidFill>
              </a:rPr>
              <a:t>/ </a:t>
            </a:r>
            <a:r>
              <a:rPr lang="zh-HK" altLang="en-US" sz="2800" dirty="0" smtClean="0">
                <a:solidFill>
                  <a:srgbClr val="FF0000"/>
                </a:solidFill>
              </a:rPr>
              <a:t>也</a:t>
            </a:r>
            <a:endParaRPr lang="zh-HK" altLang="en-US" sz="2800" dirty="0">
              <a:solidFill>
                <a:srgbClr val="FF00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13217" y="1548167"/>
            <a:ext cx="4381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u="sng" dirty="0" smtClean="0"/>
              <a:t>语法 </a:t>
            </a:r>
            <a:r>
              <a:rPr lang="en-US" altLang="zh-CN" sz="3200" b="1" u="sng" dirty="0" smtClean="0"/>
              <a:t>Grammar</a:t>
            </a:r>
            <a:endParaRPr lang="zh-HK" altLang="en-US" sz="3200" b="1" u="sng" dirty="0"/>
          </a:p>
        </p:txBody>
      </p:sp>
      <p:sp>
        <p:nvSpPr>
          <p:cNvPr id="8" name="矩形 7"/>
          <p:cNvSpPr/>
          <p:nvPr/>
        </p:nvSpPr>
        <p:spPr>
          <a:xfrm>
            <a:off x="1116023" y="5620388"/>
            <a:ext cx="5333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HK" sz="2800" dirty="0"/>
              <a:t>5</a:t>
            </a:r>
            <a:r>
              <a:rPr lang="en-US" altLang="zh-HK" sz="2800" dirty="0" smtClean="0"/>
              <a:t>.</a:t>
            </a:r>
            <a:r>
              <a:rPr kumimoji="1" lang="en-US" altLang="zh-CN" sz="2800" dirty="0" smtClean="0"/>
              <a:t> </a:t>
            </a:r>
            <a:r>
              <a:rPr kumimoji="1" lang="en-US" altLang="zh-CN" sz="2800" dirty="0"/>
              <a:t>Question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pronouns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with</a:t>
            </a:r>
            <a:r>
              <a:rPr kumimoji="1" lang="zh-CN" altLang="en-US" sz="2800" dirty="0"/>
              <a:t> </a:t>
            </a:r>
            <a:r>
              <a:rPr kumimoji="1" lang="zh-CN" altLang="en-US" sz="2800" dirty="0">
                <a:solidFill>
                  <a:srgbClr val="FF0000"/>
                </a:solidFill>
              </a:rPr>
              <a:t>都</a:t>
            </a:r>
            <a:r>
              <a:rPr kumimoji="1" lang="en-US" altLang="zh-CN" sz="2800" dirty="0">
                <a:solidFill>
                  <a:srgbClr val="FF0000"/>
                </a:solidFill>
              </a:rPr>
              <a:t>/</a:t>
            </a:r>
            <a:r>
              <a:rPr kumimoji="1" lang="zh-CN" altLang="en-US" sz="2800" dirty="0">
                <a:solidFill>
                  <a:srgbClr val="FF0000"/>
                </a:solidFill>
              </a:rPr>
              <a:t>也</a:t>
            </a:r>
            <a:endParaRPr lang="zh-CN" altLang="en-US" sz="2800" b="1" dirty="0">
              <a:solidFill>
                <a:srgbClr val="FF0000"/>
              </a:solidFill>
              <a:latin typeface="Microsoft JhengHei" panose="020B0604030504040204" charset="-120"/>
              <a:ea typeface="宋体" panose="02010600030101010101" pitchFamily="2" charset="-122"/>
            </a:endParaRPr>
          </a:p>
        </p:txBody>
      </p:sp>
      <p:pic>
        <p:nvPicPr>
          <p:cNvPr id="12" name="图片 11" descr="text_study_fukusy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7197" y="203346"/>
            <a:ext cx="2378075" cy="1409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210185" y="2967990"/>
            <a:ext cx="1182116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1.    </a:t>
            </a:r>
            <a:r>
              <a:rPr lang="en-US" sz="4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Duration of Non-action</a:t>
            </a:r>
            <a:endParaRPr lang="en-US" sz="48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algn="ctr"/>
            <a:r>
              <a:rPr lang="en-US" sz="4800" b="1" dirty="0" smtClean="0">
                <a:solidFill>
                  <a:srgbClr val="FFC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Time expression</a:t>
            </a:r>
            <a:r>
              <a:rPr lang="en-US" sz="48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sz="4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+</a:t>
            </a:r>
            <a:r>
              <a:rPr lang="en-US" sz="48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zh-CN" altLang="en-US" sz="48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没</a:t>
            </a:r>
            <a:r>
              <a:rPr lang="zh-CN" altLang="en-US" sz="4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4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+</a:t>
            </a:r>
            <a:r>
              <a:rPr lang="en-US" altLang="zh-CN" sz="48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48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</a:rPr>
              <a:t>V </a:t>
            </a:r>
            <a:r>
              <a:rPr lang="en-US" altLang="zh-CN" sz="4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+</a:t>
            </a:r>
            <a:r>
              <a:rPr lang="en-US" altLang="zh-CN" sz="48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zh-CN" altLang="en-US" sz="4800" b="1" dirty="0" smtClean="0">
                <a:solidFill>
                  <a:srgbClr val="0070C0"/>
                </a:solidFill>
                <a:latin typeface="Microsoft JhengHei" panose="020B0604030504040204" charset="-120"/>
                <a:ea typeface="Microsoft JhengHei" panose="020B0604030504040204" charset="-120"/>
              </a:rPr>
              <a:t>了</a:t>
            </a:r>
            <a:endParaRPr lang="zh-CN" altLang="en-US" sz="4800" b="1" dirty="0" smtClean="0">
              <a:solidFill>
                <a:srgbClr val="0070C0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94545" y="528641"/>
            <a:ext cx="90661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1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Duration of Non-action</a:t>
            </a:r>
            <a:r>
              <a:rPr lang="zh-CN" altLang="en-US" sz="2400" b="1" dirty="0" smtClean="0"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：</a:t>
            </a:r>
            <a:r>
              <a:rPr lang="en-US" sz="2400" b="1" dirty="0" smtClean="0">
                <a:solidFill>
                  <a:srgbClr val="FFC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Time expression</a:t>
            </a:r>
            <a:r>
              <a:rPr 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+ 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没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</a:t>
            </a:r>
            <a:r>
              <a:rPr lang="en-US" altLang="zh-CN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V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+ (</a:t>
            </a:r>
            <a:r>
              <a:rPr lang="zh-CN" altLang="en-US" sz="2400" b="1" dirty="0" smtClean="0">
                <a:solidFill>
                  <a:srgbClr val="0070C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了</a:t>
            </a:r>
            <a:r>
              <a:rPr lang="en-US" altLang="zh-CN" sz="2400" b="1" dirty="0" smtClean="0">
                <a:solidFill>
                  <a:srgbClr val="0070C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)</a:t>
            </a:r>
            <a:endParaRPr lang="zh-CN" altLang="en-US" sz="2400" b="1" dirty="0" smtClean="0">
              <a:solidFill>
                <a:srgbClr val="0070C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33925" y="1025376"/>
            <a:ext cx="101926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(a) This 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structure indicates that </a:t>
            </a:r>
            <a:r>
              <a:rPr lang="en-US" sz="20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an action has not been or was not performed for a certain period of </a:t>
            </a:r>
            <a:r>
              <a:rPr lang="en-US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time</a:t>
            </a:r>
            <a:r>
              <a:rPr lang="en-US" altLang="zh-CN" sz="20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</a:t>
            </a:r>
            <a:r>
              <a:rPr lang="en-US" sz="20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endParaRPr lang="en-US" sz="20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4640" y="5766435"/>
            <a:ext cx="5494020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alt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Zuzana ______________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457315" y="5766435"/>
            <a:ext cx="5626735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alt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Vic __________________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223135" y="5005070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altLang="en-US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上网</a:t>
            </a:r>
            <a:endParaRPr lang="zh-CN" altLang="en-US" sz="3600" b="1" dirty="0" smtClean="0">
              <a:solidFill>
                <a:srgbClr val="00B05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602345" y="5005070"/>
            <a:ext cx="20116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检查身体</a:t>
            </a:r>
            <a:endParaRPr lang="zh-CN" altLang="zh-CN" sz="3600" b="1" dirty="0" smtClean="0">
              <a:solidFill>
                <a:srgbClr val="00B05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6" name="图片 5" descr="shigoto_woman_casua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82115" y="2346960"/>
            <a:ext cx="2716530" cy="2515870"/>
          </a:xfrm>
          <a:prstGeom prst="rect">
            <a:avLst/>
          </a:prstGeom>
        </p:spPr>
      </p:pic>
      <p:pic>
        <p:nvPicPr>
          <p:cNvPr id="7" name="图片 6" descr="69940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53097"/>
          <a:stretch>
            <a:fillRect/>
          </a:stretch>
        </p:blipFill>
        <p:spPr>
          <a:xfrm>
            <a:off x="1706245" y="1637030"/>
            <a:ext cx="2543810" cy="406844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373245" y="2459990"/>
            <a:ext cx="1765300" cy="1938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ja-JP" altLang="zh-CN" sz="4800" b="1" dirty="0">
                <a:solidFill>
                  <a:schemeClr val="accent4"/>
                </a:solidFill>
                <a:effectLst/>
                <a:latin typeface="Microsoft JhengHei" panose="020B0604030504040204" charset="-120"/>
                <a:ea typeface="Microsoft JhengHei" panose="020B0604030504040204" charset="-120"/>
              </a:rPr>
              <a:t>Ｘ</a:t>
            </a:r>
            <a:r>
              <a:rPr lang="en-US" altLang="ja-JP" sz="4800" b="1" dirty="0">
                <a:solidFill>
                  <a:schemeClr val="accent4"/>
                </a:solidFill>
                <a:effectLst/>
                <a:latin typeface="Microsoft JhengHei" panose="020B0604030504040204" charset="-120"/>
                <a:ea typeface="Microsoft JhengHei" panose="020B0604030504040204" charset="-120"/>
              </a:rPr>
              <a:t>3</a:t>
            </a:r>
            <a:r>
              <a:rPr lang="zh-CN" altLang="ja-JP" sz="4800" b="1" dirty="0">
                <a:solidFill>
                  <a:schemeClr val="accent4"/>
                </a:solidFill>
                <a:effectLst/>
                <a:latin typeface="Microsoft JhengHei" panose="020B0604030504040204" charset="-120"/>
                <a:ea typeface="Microsoft JhengHei" panose="020B0604030504040204" charset="-120"/>
              </a:rPr>
              <a:t>天</a:t>
            </a:r>
            <a:endParaRPr lang="zh-CN" altLang="ja-JP" sz="4800" b="1" dirty="0">
              <a:solidFill>
                <a:schemeClr val="accent4"/>
              </a:solidFill>
              <a:effectLst/>
              <a:latin typeface="Microsoft JhengHei" panose="020B0604030504040204" charset="-120"/>
              <a:ea typeface="Microsoft JhengHei" panose="020B0604030504040204" charset="-120"/>
            </a:endParaRPr>
          </a:p>
          <a:p>
            <a:pPr algn="ctr"/>
            <a:endParaRPr lang="ja-JP" altLang="zh-CN" sz="7200" b="1" dirty="0">
              <a:solidFill>
                <a:schemeClr val="accent4"/>
              </a:solidFill>
              <a:effectLst/>
              <a:latin typeface="+mj-ea"/>
              <a:ea typeface="+mj-ea"/>
            </a:endParaRPr>
          </a:p>
        </p:txBody>
      </p:sp>
      <p:pic>
        <p:nvPicPr>
          <p:cNvPr id="8" name="图片 7" descr="kenkoushindan_choushink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760" y="2381885"/>
            <a:ext cx="2678430" cy="2480945"/>
          </a:xfrm>
          <a:prstGeom prst="rect">
            <a:avLst/>
          </a:prstGeom>
        </p:spPr>
      </p:pic>
      <p:pic>
        <p:nvPicPr>
          <p:cNvPr id="10" name="图片 9" descr="69940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53097"/>
          <a:stretch>
            <a:fillRect/>
          </a:stretch>
        </p:blipFill>
        <p:spPr>
          <a:xfrm>
            <a:off x="7164070" y="1588135"/>
            <a:ext cx="2543810" cy="406844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9763125" y="2381885"/>
            <a:ext cx="1765300" cy="1938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ja-JP" altLang="zh-CN" sz="4800" b="1">
                <a:solidFill>
                  <a:schemeClr val="accent4"/>
                </a:solidFill>
                <a:effectLst/>
                <a:latin typeface="Microsoft JhengHei" panose="020B0604030504040204" charset="-120"/>
                <a:ea typeface="Microsoft JhengHei" panose="020B0604030504040204" charset="-120"/>
              </a:rPr>
              <a:t>Ｘ</a:t>
            </a:r>
            <a:r>
              <a:rPr lang="en-US" altLang="ja-JP" sz="4800" b="1">
                <a:solidFill>
                  <a:schemeClr val="accent4"/>
                </a:solidFill>
                <a:effectLst/>
                <a:latin typeface="Microsoft JhengHei" panose="020B0604030504040204" charset="-120"/>
                <a:ea typeface="Microsoft JhengHei" panose="020B0604030504040204" charset="-120"/>
              </a:rPr>
              <a:t>1</a:t>
            </a:r>
            <a:r>
              <a:rPr lang="zh-CN" altLang="ja-JP" sz="4800" b="1">
                <a:solidFill>
                  <a:schemeClr val="accent4"/>
                </a:solidFill>
                <a:effectLst/>
                <a:latin typeface="Microsoft JhengHei" panose="020B0604030504040204" charset="-120"/>
                <a:ea typeface="Microsoft JhengHei" panose="020B0604030504040204" charset="-120"/>
              </a:rPr>
              <a:t>年</a:t>
            </a:r>
            <a:endParaRPr lang="zh-CN" altLang="ja-JP" sz="4800" b="1">
              <a:solidFill>
                <a:schemeClr val="accent4"/>
              </a:solidFill>
              <a:effectLst/>
              <a:latin typeface="Microsoft JhengHei" panose="020B0604030504040204" charset="-120"/>
              <a:ea typeface="Microsoft JhengHei" panose="020B0604030504040204" charset="-120"/>
            </a:endParaRPr>
          </a:p>
          <a:p>
            <a:pPr algn="ctr"/>
            <a:endParaRPr lang="ja-JP" altLang="zh-CN" sz="7200" b="1">
              <a:solidFill>
                <a:schemeClr val="accent4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94640" y="1724660"/>
            <a:ext cx="107994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①                                            ②</a:t>
            </a:r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701925" y="5710555"/>
            <a:ext cx="29260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3600" b="1" dirty="0" smtClean="0">
                <a:solidFill>
                  <a:srgbClr val="FFC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三天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没</a:t>
            </a: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上网</a:t>
            </a:r>
            <a:r>
              <a:rPr lang="zh-CN" sz="3600" b="1" dirty="0" smtClean="0">
                <a:solidFill>
                  <a:srgbClr val="0070C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了</a:t>
            </a:r>
            <a:endParaRPr lang="en-US" altLang="zh-CN" sz="2400"/>
          </a:p>
        </p:txBody>
      </p:sp>
      <p:sp>
        <p:nvSpPr>
          <p:cNvPr id="19" name="文本框 18"/>
          <p:cNvSpPr txBox="1"/>
          <p:nvPr/>
        </p:nvSpPr>
        <p:spPr>
          <a:xfrm>
            <a:off x="7956550" y="5705475"/>
            <a:ext cx="38404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3600" b="1" dirty="0" smtClean="0">
                <a:solidFill>
                  <a:srgbClr val="FFC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一年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没</a:t>
            </a: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检查身体</a:t>
            </a:r>
            <a:r>
              <a:rPr lang="zh-CN" sz="3600" b="1" dirty="0" smtClean="0">
                <a:solidFill>
                  <a:srgbClr val="0070C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了</a:t>
            </a:r>
            <a:endParaRPr lang="en-US" altLang="zh-CN" sz="2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3" grpId="0"/>
      <p:bldP spid="12" grpId="0"/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微信图片_20180409090110"/>
          <p:cNvPicPr>
            <a:picLocks noChangeAspect="1"/>
          </p:cNvPicPr>
          <p:nvPr/>
        </p:nvPicPr>
        <p:blipFill>
          <a:blip r:embed="rId1"/>
          <a:srcRect l="13856" t="14760" r="11232" b="959"/>
          <a:stretch>
            <a:fillRect/>
          </a:stretch>
        </p:blipFill>
        <p:spPr>
          <a:xfrm>
            <a:off x="7556500" y="1469390"/>
            <a:ext cx="2747010" cy="309054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94545" y="528641"/>
            <a:ext cx="875919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1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Duration of Non-action</a:t>
            </a:r>
            <a:r>
              <a:rPr lang="zh-CN" altLang="en-US" sz="2400" b="1" dirty="0" smtClean="0"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：</a:t>
            </a:r>
            <a:r>
              <a:rPr lang="en-US" sz="2400" b="1" dirty="0" smtClean="0">
                <a:solidFill>
                  <a:srgbClr val="FFC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Time expression</a:t>
            </a:r>
            <a:r>
              <a:rPr 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+ 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没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</a:t>
            </a:r>
            <a:r>
              <a:rPr lang="en-US" altLang="zh-CN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V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+ </a:t>
            </a:r>
            <a:r>
              <a:rPr lang="zh-CN" altLang="en-US" sz="2400" b="1" dirty="0" smtClean="0">
                <a:solidFill>
                  <a:srgbClr val="0070C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了</a:t>
            </a:r>
            <a:endParaRPr lang="zh-CN" altLang="en-US" sz="2400" b="1" dirty="0" smtClean="0">
              <a:solidFill>
                <a:srgbClr val="0070C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94640" y="1724660"/>
            <a:ext cx="107994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①                                            ②</a:t>
            </a:r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3" name="图片 2" descr="renai_nikusyoku_wom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475" y="1715770"/>
            <a:ext cx="2427605" cy="2818765"/>
          </a:xfrm>
          <a:prstGeom prst="rect">
            <a:avLst/>
          </a:prstGeom>
        </p:spPr>
      </p:pic>
      <p:pic>
        <p:nvPicPr>
          <p:cNvPr id="7" name="图片 6" descr="69940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53097"/>
          <a:stretch>
            <a:fillRect/>
          </a:stretch>
        </p:blipFill>
        <p:spPr>
          <a:xfrm>
            <a:off x="1391285" y="1191895"/>
            <a:ext cx="2543810" cy="406844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119563" y="2014855"/>
            <a:ext cx="1642745" cy="1938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ja-JP" altLang="zh-CN" sz="4800" b="1">
                <a:solidFill>
                  <a:schemeClr val="accent4"/>
                </a:solidFill>
                <a:effectLst/>
                <a:latin typeface="Microsoft JhengHei" panose="020B0604030504040204" charset="-120"/>
                <a:ea typeface="Microsoft JhengHei" panose="020B0604030504040204" charset="-120"/>
              </a:rPr>
              <a:t>≈ </a:t>
            </a:r>
            <a:r>
              <a:rPr lang="en-US" altLang="ja-JP" sz="4800" b="1">
                <a:solidFill>
                  <a:schemeClr val="accent4"/>
                </a:solidFill>
                <a:effectLst/>
                <a:latin typeface="Microsoft JhengHei" panose="020B0604030504040204" charset="-120"/>
                <a:ea typeface="Microsoft JhengHei" panose="020B0604030504040204" charset="-120"/>
              </a:rPr>
              <a:t>2</a:t>
            </a:r>
            <a:r>
              <a:rPr lang="zh-CN" altLang="ja-JP" sz="4800" b="1">
                <a:solidFill>
                  <a:schemeClr val="accent4"/>
                </a:solidFill>
                <a:effectLst/>
                <a:latin typeface="Microsoft JhengHei" panose="020B0604030504040204" charset="-120"/>
                <a:ea typeface="Microsoft JhengHei" panose="020B0604030504040204" charset="-120"/>
              </a:rPr>
              <a:t>年</a:t>
            </a:r>
            <a:endParaRPr lang="zh-CN" altLang="ja-JP" sz="4800" b="1">
              <a:solidFill>
                <a:schemeClr val="accent4"/>
              </a:solidFill>
              <a:effectLst/>
              <a:latin typeface="Microsoft JhengHei" panose="020B0604030504040204" charset="-120"/>
              <a:ea typeface="Microsoft JhengHei" panose="020B0604030504040204" charset="-120"/>
            </a:endParaRPr>
          </a:p>
          <a:p>
            <a:pPr algn="ctr"/>
            <a:endParaRPr lang="ja-JP" altLang="zh-CN" sz="7200" b="1">
              <a:solidFill>
                <a:schemeClr val="accent4"/>
              </a:solidFill>
              <a:effectLst/>
              <a:latin typeface="+mj-ea"/>
              <a:ea typeface="+mj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552700" y="4559935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吃肉</a:t>
            </a:r>
            <a:endParaRPr lang="zh-CN" altLang="zh-CN" sz="3600" b="1" dirty="0" smtClean="0">
              <a:solidFill>
                <a:srgbClr val="00B05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89990" y="5260340"/>
            <a:ext cx="4572635" cy="13271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alt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Karolina</a:t>
            </a: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差不多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</a:t>
            </a:r>
            <a:r>
              <a:rPr lang="en-US" alt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________________</a:t>
            </a: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。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34210" y="5942330"/>
            <a:ext cx="33832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3600" b="1" dirty="0" smtClean="0">
                <a:solidFill>
                  <a:srgbClr val="FFC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两年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没</a:t>
            </a: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吃肉</a:t>
            </a:r>
            <a:r>
              <a:rPr lang="zh-CN" sz="3600" b="1" dirty="0" smtClean="0">
                <a:solidFill>
                  <a:srgbClr val="0070C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了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en-US" altLang="zh-CN" sz="2400"/>
          </a:p>
        </p:txBody>
      </p:sp>
      <p:pic>
        <p:nvPicPr>
          <p:cNvPr id="8" name="图片 7" descr="69940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53097"/>
          <a:stretch>
            <a:fillRect/>
          </a:stretch>
        </p:blipFill>
        <p:spPr>
          <a:xfrm>
            <a:off x="7429500" y="1332865"/>
            <a:ext cx="2543810" cy="406844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342880" y="1786890"/>
            <a:ext cx="1402080" cy="267652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ja-JP" altLang="zh-CN" sz="4800" b="1">
                <a:solidFill>
                  <a:schemeClr val="accent4"/>
                </a:solidFill>
                <a:effectLst/>
                <a:latin typeface="Microsoft JhengHei" panose="020B0604030504040204" charset="-120"/>
                <a:ea typeface="Microsoft JhengHei" panose="020B0604030504040204" charset="-120"/>
              </a:rPr>
              <a:t>≈ </a:t>
            </a:r>
            <a:r>
              <a:rPr lang="en-US" altLang="ja-JP" sz="4800" b="1">
                <a:solidFill>
                  <a:schemeClr val="accent4"/>
                </a:solidFill>
                <a:effectLst/>
                <a:latin typeface="Microsoft JhengHei" panose="020B0604030504040204" charset="-120"/>
                <a:ea typeface="Microsoft JhengHei" panose="020B0604030504040204" charset="-120"/>
              </a:rPr>
              <a:t>2</a:t>
            </a:r>
            <a:endParaRPr lang="en-US" altLang="ja-JP" sz="4800" b="1">
              <a:solidFill>
                <a:schemeClr val="accent4"/>
              </a:solidFill>
              <a:effectLst/>
              <a:latin typeface="Microsoft JhengHei" panose="020B0604030504040204" charset="-120"/>
              <a:ea typeface="Microsoft JhengHei" panose="020B0604030504040204" charset="-120"/>
            </a:endParaRPr>
          </a:p>
          <a:p>
            <a:pPr algn="ctr"/>
            <a:r>
              <a:rPr lang="zh-CN" altLang="ja-JP" sz="4800" b="1">
                <a:solidFill>
                  <a:schemeClr val="accent4"/>
                </a:solidFill>
                <a:effectLst/>
                <a:latin typeface="Microsoft JhengHei" panose="020B0604030504040204" charset="-120"/>
                <a:ea typeface="Microsoft JhengHei" panose="020B0604030504040204" charset="-120"/>
              </a:rPr>
              <a:t>个月</a:t>
            </a:r>
            <a:endParaRPr lang="zh-CN" altLang="ja-JP" sz="4800" b="1">
              <a:solidFill>
                <a:schemeClr val="accent4"/>
              </a:solidFill>
              <a:effectLst/>
              <a:latin typeface="Microsoft JhengHei" panose="020B0604030504040204" charset="-120"/>
              <a:ea typeface="Microsoft JhengHei" panose="020B0604030504040204" charset="-120"/>
            </a:endParaRPr>
          </a:p>
          <a:p>
            <a:pPr algn="ctr"/>
            <a:endParaRPr lang="ja-JP" altLang="zh-CN" sz="7200" b="1">
              <a:solidFill>
                <a:schemeClr val="accent4"/>
              </a:solidFill>
              <a:effectLst/>
              <a:latin typeface="+mj-ea"/>
              <a:ea typeface="+mj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152765" y="4559935"/>
            <a:ext cx="15544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回香港</a:t>
            </a:r>
            <a:endParaRPr lang="zh-CN" altLang="zh-CN" sz="3600" b="1" dirty="0" smtClean="0">
              <a:solidFill>
                <a:srgbClr val="00B05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644005" y="5260340"/>
            <a:ext cx="5378450" cy="13271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舒儀差不多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</a:t>
            </a:r>
            <a:r>
              <a:rPr lang="en-US" alt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___________________</a:t>
            </a: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。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429500" y="5942330"/>
            <a:ext cx="38404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3600" b="1" dirty="0" smtClean="0">
                <a:solidFill>
                  <a:srgbClr val="FFC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两个月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没</a:t>
            </a: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回香港</a:t>
            </a:r>
            <a:r>
              <a:rPr lang="zh-CN" sz="3600" b="1" dirty="0" smtClean="0">
                <a:solidFill>
                  <a:srgbClr val="0070C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了</a:t>
            </a:r>
            <a:endParaRPr lang="en-US" altLang="zh-CN" sz="2400"/>
          </a:p>
        </p:txBody>
      </p:sp>
      <p:sp>
        <p:nvSpPr>
          <p:cNvPr id="17" name="矩形 16"/>
          <p:cNvSpPr/>
          <p:nvPr/>
        </p:nvSpPr>
        <p:spPr>
          <a:xfrm>
            <a:off x="718552" y="969784"/>
            <a:ext cx="10051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(a) This 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structure indicates that </a:t>
            </a:r>
            <a:r>
              <a:rPr lang="en-US" sz="20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an action has not been or was not performed for a certain period of </a:t>
            </a:r>
            <a:r>
              <a:rPr lang="en-US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time</a:t>
            </a:r>
            <a:r>
              <a:rPr lang="en-US" altLang="zh-CN" sz="20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</a:t>
            </a:r>
            <a:r>
              <a:rPr lang="en-US" sz="20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endParaRPr lang="en-US" sz="20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6" grpId="0"/>
      <p:bldP spid="9" grpId="0"/>
      <p:bldP spid="11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/>
          <p:cNvSpPr txBox="1"/>
          <p:nvPr/>
        </p:nvSpPr>
        <p:spPr>
          <a:xfrm>
            <a:off x="294640" y="1724660"/>
            <a:ext cx="107994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①                                            ②</a:t>
            </a:r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63625" y="5242560"/>
            <a:ext cx="4217670" cy="13271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我的狗病了，</a:t>
            </a:r>
            <a:endParaRPr lang="zh-CN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_____________</a:t>
            </a:r>
            <a:r>
              <a:rPr lang="en-US" alt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___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924346" y="4263843"/>
            <a:ext cx="15544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吃东西</a:t>
            </a:r>
            <a:endParaRPr lang="zh-CN" altLang="zh-CN" sz="3600" b="1" dirty="0" smtClean="0">
              <a:solidFill>
                <a:srgbClr val="00B05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009130" y="5242560"/>
            <a:ext cx="4954270" cy="13271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爸爸上个月特别忙，</a:t>
            </a:r>
            <a:endParaRPr lang="zh-CN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__________________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937625" y="4413250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回家</a:t>
            </a:r>
            <a:endParaRPr lang="zh-CN" altLang="zh-CN" sz="3600" b="1" dirty="0" smtClean="0">
              <a:solidFill>
                <a:srgbClr val="00B05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94545" y="528641"/>
            <a:ext cx="90661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1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Duration of Non-action</a:t>
            </a:r>
            <a:r>
              <a:rPr lang="zh-CN" altLang="en-US" sz="2400" b="1" dirty="0" smtClean="0"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：</a:t>
            </a:r>
            <a:r>
              <a:rPr lang="en-US" sz="2400" b="1" dirty="0" smtClean="0">
                <a:solidFill>
                  <a:srgbClr val="FFC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Time expression</a:t>
            </a:r>
            <a:r>
              <a:rPr 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+ 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没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</a:t>
            </a:r>
            <a:r>
              <a:rPr lang="en-US" altLang="zh-CN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V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+( </a:t>
            </a:r>
            <a:r>
              <a:rPr lang="zh-CN" altLang="en-US" sz="2400" b="1" dirty="0" smtClean="0">
                <a:solidFill>
                  <a:srgbClr val="0070C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了</a:t>
            </a:r>
            <a:r>
              <a:rPr lang="en-US" altLang="zh-CN" sz="2400" b="1" dirty="0" smtClean="0">
                <a:solidFill>
                  <a:srgbClr val="0070C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)</a:t>
            </a:r>
            <a:endParaRPr lang="zh-CN" altLang="en-US" sz="2400" b="1" dirty="0" smtClean="0">
              <a:solidFill>
                <a:srgbClr val="0070C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561340" y="2338705"/>
            <a:ext cx="3692525" cy="1683385"/>
            <a:chOff x="882" y="3610"/>
            <a:chExt cx="8327" cy="4271"/>
          </a:xfrm>
        </p:grpSpPr>
        <p:pic>
          <p:nvPicPr>
            <p:cNvPr id="7" name="图片 6" descr="pet_tenteki_do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82" y="3610"/>
              <a:ext cx="4135" cy="4135"/>
            </a:xfrm>
            <a:prstGeom prst="rect">
              <a:avLst/>
            </a:prstGeom>
          </p:spPr>
        </p:pic>
        <p:pic>
          <p:nvPicPr>
            <p:cNvPr id="8" name="图片 7" descr="pet_inu_hone_kamu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13" y="3869"/>
              <a:ext cx="3696" cy="4013"/>
            </a:xfrm>
            <a:prstGeom prst="rect">
              <a:avLst/>
            </a:prstGeom>
          </p:spPr>
        </p:pic>
        <p:pic>
          <p:nvPicPr>
            <p:cNvPr id="9" name="图片 8" descr="mark_arrow_right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1" y="5534"/>
              <a:ext cx="1602" cy="1530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2284413" y="1691640"/>
            <a:ext cx="3493770" cy="3244850"/>
            <a:chOff x="5017" y="2671"/>
            <a:chExt cx="6620" cy="6407"/>
          </a:xfrm>
        </p:grpSpPr>
        <p:pic>
          <p:nvPicPr>
            <p:cNvPr id="10" name="图片 9" descr="69940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r="53097"/>
            <a:stretch>
              <a:fillRect/>
            </a:stretch>
          </p:blipFill>
          <p:spPr>
            <a:xfrm>
              <a:off x="5017" y="2671"/>
              <a:ext cx="4006" cy="6407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8857" y="3967"/>
              <a:ext cx="2780" cy="38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ja-JP" altLang="zh-CN" sz="4800" b="1">
                  <a:solidFill>
                    <a:schemeClr val="accent4"/>
                  </a:solidFill>
                  <a:effectLst/>
                  <a:latin typeface="Microsoft JhengHei" panose="020B0604030504040204" charset="-120"/>
                  <a:ea typeface="Microsoft JhengHei" panose="020B0604030504040204" charset="-120"/>
                </a:rPr>
                <a:t>Ｘ</a:t>
              </a:r>
              <a:r>
                <a:rPr lang="en-US" altLang="ja-JP" sz="4800" b="1">
                  <a:solidFill>
                    <a:schemeClr val="accent4"/>
                  </a:solidFill>
                  <a:effectLst/>
                  <a:latin typeface="Microsoft JhengHei" panose="020B0604030504040204" charset="-120"/>
                  <a:ea typeface="Microsoft JhengHei" panose="020B0604030504040204" charset="-120"/>
                </a:rPr>
                <a:t>1</a:t>
              </a:r>
              <a:r>
                <a:rPr lang="zh-CN" altLang="ja-JP" sz="4800" b="1">
                  <a:solidFill>
                    <a:schemeClr val="accent4"/>
                  </a:solidFill>
                  <a:effectLst/>
                  <a:latin typeface="Microsoft JhengHei" panose="020B0604030504040204" charset="-120"/>
                  <a:ea typeface="Microsoft JhengHei" panose="020B0604030504040204" charset="-120"/>
                </a:rPr>
                <a:t>天</a:t>
              </a:r>
              <a:endParaRPr lang="zh-CN" altLang="ja-JP" sz="4800" b="1">
                <a:solidFill>
                  <a:schemeClr val="accent4"/>
                </a:solidFill>
                <a:effectLst/>
                <a:latin typeface="Microsoft JhengHei" panose="020B0604030504040204" charset="-120"/>
                <a:ea typeface="Microsoft JhengHei" panose="020B0604030504040204" charset="-120"/>
              </a:endParaRPr>
            </a:p>
            <a:p>
              <a:pPr algn="ctr"/>
              <a:endParaRPr lang="ja-JP" altLang="zh-CN" sz="7200" b="1">
                <a:solidFill>
                  <a:schemeClr val="accent4"/>
                </a:solidFill>
                <a:effectLst/>
                <a:latin typeface="+mj-ea"/>
                <a:ea typeface="+mj-ea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1480820" y="5919470"/>
            <a:ext cx="33832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3600" b="1" dirty="0" smtClean="0">
                <a:solidFill>
                  <a:srgbClr val="FFC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一天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没</a:t>
            </a: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吃东西</a:t>
            </a:r>
            <a:r>
              <a:rPr lang="zh-CN" sz="3600" b="1" dirty="0" smtClean="0">
                <a:solidFill>
                  <a:srgbClr val="0070C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了</a:t>
            </a:r>
            <a:endParaRPr lang="zh-CN" altLang="zh-CN" sz="3600" b="1" dirty="0" smtClean="0">
              <a:solidFill>
                <a:srgbClr val="0070C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6332220" y="2214880"/>
            <a:ext cx="4364990" cy="2198370"/>
            <a:chOff x="10167" y="3489"/>
            <a:chExt cx="6874" cy="3462"/>
          </a:xfrm>
        </p:grpSpPr>
        <p:pic>
          <p:nvPicPr>
            <p:cNvPr id="25" name="图片 24" descr="mark_arrow_right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37" y="4944"/>
              <a:ext cx="1206" cy="1151"/>
            </a:xfrm>
            <a:prstGeom prst="rect">
              <a:avLst/>
            </a:prstGeom>
          </p:spPr>
        </p:pic>
        <p:pic>
          <p:nvPicPr>
            <p:cNvPr id="26" name="图片 25" descr="isogashii_man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67" y="4098"/>
              <a:ext cx="2945" cy="2638"/>
            </a:xfrm>
            <a:prstGeom prst="rect">
              <a:avLst/>
            </a:prstGeom>
          </p:spPr>
        </p:pic>
        <p:pic>
          <p:nvPicPr>
            <p:cNvPr id="30" name="图片 29" descr="kitaku_family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579" y="3489"/>
              <a:ext cx="3462" cy="3462"/>
            </a:xfrm>
            <a:prstGeom prst="rect">
              <a:avLst/>
            </a:prstGeom>
          </p:spPr>
        </p:pic>
      </p:grpSp>
      <p:grpSp>
        <p:nvGrpSpPr>
          <p:cNvPr id="31" name="组合 30"/>
          <p:cNvGrpSpPr/>
          <p:nvPr/>
        </p:nvGrpSpPr>
        <p:grpSpPr>
          <a:xfrm>
            <a:off x="8498840" y="1558290"/>
            <a:ext cx="3464560" cy="3446780"/>
            <a:chOff x="5017" y="2671"/>
            <a:chExt cx="6973" cy="6407"/>
          </a:xfrm>
        </p:grpSpPr>
        <p:pic>
          <p:nvPicPr>
            <p:cNvPr id="32" name="图片 31" descr="69940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r="53097"/>
            <a:stretch>
              <a:fillRect/>
            </a:stretch>
          </p:blipFill>
          <p:spPr>
            <a:xfrm>
              <a:off x="5017" y="2671"/>
              <a:ext cx="4006" cy="6407"/>
            </a:xfrm>
            <a:prstGeom prst="rect">
              <a:avLst/>
            </a:prstGeom>
          </p:spPr>
        </p:pic>
        <p:sp>
          <p:nvSpPr>
            <p:cNvPr id="33" name="矩形 32"/>
            <p:cNvSpPr/>
            <p:nvPr/>
          </p:nvSpPr>
          <p:spPr>
            <a:xfrm>
              <a:off x="9143" y="3967"/>
              <a:ext cx="2847" cy="42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ja-JP" altLang="zh-CN" sz="4800" b="1">
                  <a:solidFill>
                    <a:schemeClr val="accent4"/>
                  </a:solidFill>
                  <a:effectLst/>
                  <a:latin typeface="Microsoft JhengHei" panose="020B0604030504040204" charset="-120"/>
                  <a:ea typeface="Microsoft JhengHei" panose="020B0604030504040204" charset="-120"/>
                </a:rPr>
                <a:t>Ｘ</a:t>
              </a:r>
              <a:r>
                <a:rPr lang="en-US" sz="4800" b="1">
                  <a:solidFill>
                    <a:schemeClr val="accent4"/>
                  </a:solidFill>
                  <a:effectLst/>
                  <a:latin typeface="Microsoft JhengHei" panose="020B0604030504040204" charset="-120"/>
                  <a:ea typeface="Microsoft JhengHei" panose="020B0604030504040204" charset="-120"/>
                </a:rPr>
                <a:t>3</a:t>
              </a:r>
              <a:endParaRPr lang="en-US" sz="4800" b="1">
                <a:solidFill>
                  <a:schemeClr val="accent4"/>
                </a:solidFill>
                <a:effectLst/>
                <a:latin typeface="Microsoft JhengHei" panose="020B0604030504040204" charset="-120"/>
                <a:ea typeface="Microsoft JhengHei" panose="020B0604030504040204" charset="-120"/>
              </a:endParaRPr>
            </a:p>
            <a:p>
              <a:pPr algn="ctr"/>
              <a:r>
                <a:rPr lang="zh-CN" sz="4800" b="1">
                  <a:solidFill>
                    <a:schemeClr val="accent4"/>
                  </a:solidFill>
                  <a:effectLst/>
                  <a:latin typeface="Microsoft JhengHei" panose="020B0604030504040204" charset="-120"/>
                  <a:ea typeface="Microsoft JhengHei" panose="020B0604030504040204" charset="-120"/>
                </a:rPr>
                <a:t>星期</a:t>
              </a:r>
              <a:endParaRPr lang="zh-CN" sz="4800" b="1">
                <a:solidFill>
                  <a:schemeClr val="accent4"/>
                </a:solidFill>
                <a:effectLst/>
                <a:latin typeface="Microsoft JhengHei" panose="020B0604030504040204" charset="-120"/>
                <a:ea typeface="Microsoft JhengHei" panose="020B0604030504040204" charset="-120"/>
              </a:endParaRPr>
            </a:p>
            <a:p>
              <a:pPr algn="ctr"/>
              <a:endParaRPr lang="zh-CN" altLang="zh-CN" sz="4800" b="1">
                <a:solidFill>
                  <a:schemeClr val="accent4"/>
                </a:solidFill>
                <a:effectLst/>
                <a:latin typeface="Microsoft JhengHei" panose="020B0604030504040204" charset="-120"/>
                <a:ea typeface="Microsoft JhengHei" panose="020B0604030504040204" charset="-120"/>
              </a:endParaRPr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7802245" y="5924550"/>
            <a:ext cx="33832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3600" b="1" dirty="0" smtClean="0">
                <a:solidFill>
                  <a:srgbClr val="FFC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三个星期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没</a:t>
            </a: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回家</a:t>
            </a:r>
            <a:endParaRPr lang="zh-CN" altLang="zh-CN" sz="3600" b="1" dirty="0" smtClean="0">
              <a:solidFill>
                <a:srgbClr val="00B05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733925" y="1025376"/>
            <a:ext cx="10360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(a) This 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structure indicates that </a:t>
            </a:r>
            <a:r>
              <a:rPr lang="en-US" sz="20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an action has not been or was not performed for a certain period of </a:t>
            </a:r>
            <a:r>
              <a:rPr lang="en-US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time</a:t>
            </a:r>
            <a:r>
              <a:rPr lang="en-US" altLang="zh-CN" sz="20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</a:t>
            </a:r>
            <a:r>
              <a:rPr lang="en-US" sz="20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endParaRPr lang="en-US" sz="20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3" grpId="0"/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294640" y="1724660"/>
            <a:ext cx="107994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①                                            ②</a:t>
            </a:r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688465" y="4223385"/>
            <a:ext cx="249047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喝</a:t>
            </a:r>
            <a:r>
              <a:rPr lang="en-US" alt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KOFOLA</a:t>
            </a:r>
            <a:endParaRPr lang="en-US" altLang="zh-CN" sz="3600" b="1" dirty="0" smtClean="0">
              <a:solidFill>
                <a:srgbClr val="00B05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382385" y="5222240"/>
            <a:ext cx="5937250" cy="13271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上周，她和男朋友吵架了</a:t>
            </a:r>
            <a:endParaRPr lang="zh-CN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，他们 </a:t>
            </a:r>
            <a:r>
              <a:rPr lang="en-US" alt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____________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377045" y="4166235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说话</a:t>
            </a:r>
            <a:endParaRPr lang="zh-CN" altLang="zh-CN" sz="3600" b="1" dirty="0" smtClean="0">
              <a:solidFill>
                <a:srgbClr val="00B05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535035" y="5960110"/>
            <a:ext cx="2559050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zh-CN" sz="3600" b="1" dirty="0" smtClean="0">
                <a:solidFill>
                  <a:srgbClr val="FFC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四天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没</a:t>
            </a: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说话</a:t>
            </a:r>
            <a:endParaRPr lang="zh-CN" altLang="en-US" sz="3600" b="1" dirty="0" smtClean="0">
              <a:solidFill>
                <a:srgbClr val="00B05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94545" y="528641"/>
            <a:ext cx="90661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1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Duration of Non-action</a:t>
            </a:r>
            <a:r>
              <a:rPr lang="zh-CN" altLang="en-US" sz="2400" b="1" dirty="0" smtClean="0"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：</a:t>
            </a:r>
            <a:r>
              <a:rPr lang="en-US" sz="2400" b="1" dirty="0" smtClean="0">
                <a:solidFill>
                  <a:srgbClr val="FFC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Time expression</a:t>
            </a:r>
            <a:r>
              <a:rPr 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+ 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没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</a:t>
            </a:r>
            <a:r>
              <a:rPr lang="en-US" altLang="zh-CN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V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+ (</a:t>
            </a:r>
            <a:r>
              <a:rPr lang="zh-CN" altLang="en-US" sz="2400" b="1" dirty="0" smtClean="0">
                <a:solidFill>
                  <a:srgbClr val="0070C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了</a:t>
            </a:r>
            <a:r>
              <a:rPr lang="en-US" altLang="zh-CN" sz="2400" b="1" dirty="0" smtClean="0">
                <a:solidFill>
                  <a:srgbClr val="0070C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)</a:t>
            </a:r>
            <a:endParaRPr lang="zh-CN" altLang="en-US" sz="2400" b="1" dirty="0" smtClean="0">
              <a:solidFill>
                <a:srgbClr val="0070C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1910" y="5222240"/>
            <a:ext cx="6419215" cy="13093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11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去年暑假，</a:t>
            </a:r>
            <a:r>
              <a:rPr lang="en-US" alt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Dominik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去香港玩，</a:t>
            </a:r>
            <a:r>
              <a:rPr lang="en-US" alt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_________________</a:t>
            </a:r>
            <a:r>
              <a:rPr lang="en-US" alt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___</a:t>
            </a:r>
            <a:r>
              <a:rPr lang="en-US" alt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496695" y="5886450"/>
            <a:ext cx="431927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3600" b="1" dirty="0" smtClean="0">
                <a:solidFill>
                  <a:srgbClr val="FFC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一个月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没</a:t>
            </a: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喝</a:t>
            </a:r>
            <a:r>
              <a:rPr lang="en-US" alt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KOFOLA</a:t>
            </a:r>
            <a:endParaRPr lang="zh-CN" altLang="zh-CN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59238" y="1878411"/>
            <a:ext cx="4082307" cy="2400219"/>
            <a:chOff x="1804" y="3349"/>
            <a:chExt cx="6429" cy="3780"/>
          </a:xfrm>
        </p:grpSpPr>
        <p:grpSp>
          <p:nvGrpSpPr>
            <p:cNvPr id="10" name="组合 9"/>
            <p:cNvGrpSpPr/>
            <p:nvPr/>
          </p:nvGrpSpPr>
          <p:grpSpPr>
            <a:xfrm>
              <a:off x="1804" y="3349"/>
              <a:ext cx="2326" cy="3780"/>
              <a:chOff x="1883" y="3341"/>
              <a:chExt cx="2229" cy="3683"/>
            </a:xfrm>
          </p:grpSpPr>
          <p:pic>
            <p:nvPicPr>
              <p:cNvPr id="7" name="图片 6" descr="backpacker_man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1883" y="3341"/>
                <a:ext cx="2229" cy="3683"/>
              </a:xfrm>
              <a:prstGeom prst="rect">
                <a:avLst/>
              </a:prstGeom>
            </p:spPr>
          </p:pic>
          <p:sp>
            <p:nvSpPr>
              <p:cNvPr id="9" name="矩形 8"/>
              <p:cNvSpPr/>
              <p:nvPr/>
            </p:nvSpPr>
            <p:spPr>
              <a:xfrm>
                <a:off x="2465" y="4876"/>
                <a:ext cx="1067" cy="6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t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r>
                  <a:rPr lang="ja-JP" altLang="zh-CN" sz="2000" b="1">
                    <a:solidFill>
                      <a:schemeClr val="accent4"/>
                    </a:solidFill>
                    <a:effectLst/>
                  </a:rPr>
                  <a:t>ＨＫ</a:t>
                </a:r>
                <a:endParaRPr lang="ja-JP" altLang="zh-CN" sz="2000" b="1">
                  <a:solidFill>
                    <a:schemeClr val="accent4"/>
                  </a:solidFill>
                  <a:effectLst/>
                </a:endParaRPr>
              </a:p>
            </p:txBody>
          </p:sp>
        </p:grpSp>
        <p:pic>
          <p:nvPicPr>
            <p:cNvPr id="12" name="图片 11" descr="kofola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64" y="3961"/>
              <a:ext cx="2669" cy="2993"/>
            </a:xfrm>
            <a:prstGeom prst="rect">
              <a:avLst/>
            </a:prstGeom>
          </p:spPr>
        </p:pic>
        <p:pic>
          <p:nvPicPr>
            <p:cNvPr id="13" name="图片 12" descr="mark_arrow_right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04" y="4506"/>
              <a:ext cx="1185" cy="1131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2475230" y="1621790"/>
            <a:ext cx="3696958" cy="3244850"/>
            <a:chOff x="5017" y="2671"/>
            <a:chExt cx="7005" cy="6407"/>
          </a:xfrm>
        </p:grpSpPr>
        <p:pic>
          <p:nvPicPr>
            <p:cNvPr id="14" name="图片 13" descr="69940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r="53097"/>
            <a:stretch>
              <a:fillRect/>
            </a:stretch>
          </p:blipFill>
          <p:spPr>
            <a:xfrm>
              <a:off x="5017" y="2671"/>
              <a:ext cx="4006" cy="6407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9242" y="3998"/>
              <a:ext cx="2780" cy="45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ja-JP" altLang="zh-CN" sz="4800" b="1" dirty="0">
                  <a:solidFill>
                    <a:schemeClr val="accent4"/>
                  </a:solidFill>
                  <a:effectLst/>
                  <a:latin typeface="Microsoft JhengHei" panose="020B0604030504040204" charset="-120"/>
                  <a:ea typeface="Microsoft JhengHei" panose="020B0604030504040204" charset="-120"/>
                </a:rPr>
                <a:t>Ｘ</a:t>
              </a:r>
              <a:r>
                <a:rPr lang="en-US" altLang="ja-JP" sz="4800" b="1" dirty="0">
                  <a:solidFill>
                    <a:schemeClr val="accent4"/>
                  </a:solidFill>
                  <a:effectLst/>
                  <a:latin typeface="Microsoft JhengHei" panose="020B0604030504040204" charset="-120"/>
                  <a:ea typeface="Microsoft JhengHei" panose="020B0604030504040204" charset="-120"/>
                </a:rPr>
                <a:t>1</a:t>
              </a:r>
              <a:r>
                <a:rPr lang="zh-CN" altLang="en-US" sz="4800" b="1" dirty="0">
                  <a:solidFill>
                    <a:schemeClr val="accent4"/>
                  </a:solidFill>
                  <a:effectLst/>
                  <a:latin typeface="Microsoft JhengHei" panose="020B0604030504040204" charset="-120"/>
                  <a:ea typeface="Microsoft JhengHei" panose="020B0604030504040204" charset="-120"/>
                </a:rPr>
                <a:t>个月</a:t>
              </a:r>
              <a:endParaRPr lang="zh-CN" altLang="en-US" sz="4800" b="1" dirty="0">
                <a:solidFill>
                  <a:schemeClr val="accent4"/>
                </a:solidFill>
                <a:effectLst/>
                <a:latin typeface="Microsoft JhengHei" panose="020B0604030504040204" charset="-120"/>
                <a:ea typeface="Microsoft JhengHei" panose="020B0604030504040204" charset="-120"/>
              </a:endParaRPr>
            </a:p>
            <a:p>
              <a:pPr algn="ctr"/>
              <a:endParaRPr lang="zh-CN" altLang="en-US" sz="4800" b="1" dirty="0">
                <a:solidFill>
                  <a:schemeClr val="accent4"/>
                </a:solidFill>
                <a:effectLst/>
                <a:latin typeface="Microsoft JhengHei" panose="020B0604030504040204" charset="-120"/>
                <a:ea typeface="Microsoft JhengHei" panose="020B0604030504040204" charset="-12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6461125" y="2421255"/>
            <a:ext cx="4712335" cy="1801495"/>
            <a:chOff x="10175" y="3813"/>
            <a:chExt cx="7421" cy="2837"/>
          </a:xfrm>
        </p:grpSpPr>
        <p:pic>
          <p:nvPicPr>
            <p:cNvPr id="32" name="图片 31" descr="mark_arrow_right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12" y="4753"/>
              <a:ext cx="910" cy="869"/>
            </a:xfrm>
            <a:prstGeom prst="rect">
              <a:avLst/>
            </a:prstGeom>
          </p:spPr>
        </p:pic>
        <p:pic>
          <p:nvPicPr>
            <p:cNvPr id="35" name="图片 34" descr="960921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175" y="3813"/>
              <a:ext cx="3337" cy="2748"/>
            </a:xfrm>
            <a:prstGeom prst="rect">
              <a:avLst/>
            </a:prstGeom>
          </p:spPr>
        </p:pic>
        <p:pic>
          <p:nvPicPr>
            <p:cNvPr id="36" name="图片 35" descr="960926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258" y="3902"/>
              <a:ext cx="3338" cy="2749"/>
            </a:xfrm>
            <a:prstGeom prst="rect">
              <a:avLst/>
            </a:prstGeom>
          </p:spPr>
        </p:pic>
      </p:grpSp>
      <p:grpSp>
        <p:nvGrpSpPr>
          <p:cNvPr id="37" name="组合 36"/>
          <p:cNvGrpSpPr/>
          <p:nvPr/>
        </p:nvGrpSpPr>
        <p:grpSpPr>
          <a:xfrm>
            <a:off x="8868410" y="1671320"/>
            <a:ext cx="3451022" cy="3244850"/>
            <a:chOff x="5017" y="2671"/>
            <a:chExt cx="6539" cy="6407"/>
          </a:xfrm>
        </p:grpSpPr>
        <p:pic>
          <p:nvPicPr>
            <p:cNvPr id="38" name="图片 37" descr="69940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r="53097"/>
            <a:stretch>
              <a:fillRect/>
            </a:stretch>
          </p:blipFill>
          <p:spPr>
            <a:xfrm>
              <a:off x="5017" y="2671"/>
              <a:ext cx="4006" cy="6407"/>
            </a:xfrm>
            <a:prstGeom prst="rect">
              <a:avLst/>
            </a:prstGeom>
          </p:spPr>
        </p:pic>
        <p:sp>
          <p:nvSpPr>
            <p:cNvPr id="39" name="矩形 38"/>
            <p:cNvSpPr/>
            <p:nvPr/>
          </p:nvSpPr>
          <p:spPr>
            <a:xfrm>
              <a:off x="8776" y="4049"/>
              <a:ext cx="2780" cy="45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ja-JP" altLang="zh-CN" sz="4800" b="1">
                  <a:solidFill>
                    <a:schemeClr val="accent4"/>
                  </a:solidFill>
                  <a:effectLst/>
                  <a:latin typeface="Microsoft JhengHei" panose="020B0604030504040204" charset="-120"/>
                  <a:ea typeface="Microsoft JhengHei" panose="020B0604030504040204" charset="-120"/>
                </a:rPr>
                <a:t>Ｘ</a:t>
              </a:r>
              <a:r>
                <a:rPr lang="en-US" altLang="ja-JP" sz="4800" b="1">
                  <a:solidFill>
                    <a:schemeClr val="accent4"/>
                  </a:solidFill>
                  <a:effectLst/>
                  <a:latin typeface="Microsoft JhengHei" panose="020B0604030504040204" charset="-120"/>
                  <a:ea typeface="Microsoft JhengHei" panose="020B0604030504040204" charset="-120"/>
                </a:rPr>
                <a:t>4</a:t>
              </a:r>
              <a:r>
                <a:rPr lang="zh-CN" altLang="en-US" sz="4800" b="1">
                  <a:solidFill>
                    <a:schemeClr val="accent4"/>
                  </a:solidFill>
                  <a:effectLst/>
                  <a:latin typeface="Microsoft JhengHei" panose="020B0604030504040204" charset="-120"/>
                  <a:ea typeface="Microsoft JhengHei" panose="020B0604030504040204" charset="-120"/>
                </a:rPr>
                <a:t>天</a:t>
              </a:r>
              <a:endParaRPr lang="zh-CN" altLang="en-US" sz="4800" b="1">
                <a:solidFill>
                  <a:schemeClr val="accent4"/>
                </a:solidFill>
                <a:effectLst/>
                <a:latin typeface="Microsoft JhengHei" panose="020B0604030504040204" charset="-120"/>
                <a:ea typeface="Microsoft JhengHei" panose="020B0604030504040204" charset="-120"/>
              </a:endParaRPr>
            </a:p>
            <a:p>
              <a:pPr algn="ctr"/>
              <a:endParaRPr lang="zh-CN" altLang="en-US" sz="4800" b="1">
                <a:solidFill>
                  <a:schemeClr val="accent4"/>
                </a:solidFill>
                <a:effectLst/>
                <a:latin typeface="Microsoft JhengHei" panose="020B0604030504040204" charset="-120"/>
                <a:ea typeface="Microsoft JhengHei" panose="020B0604030504040204" charset="-120"/>
              </a:endParaRPr>
            </a:p>
          </p:txBody>
        </p:sp>
      </p:grpSp>
      <p:sp>
        <p:nvSpPr>
          <p:cNvPr id="28" name="矩形 27"/>
          <p:cNvSpPr/>
          <p:nvPr/>
        </p:nvSpPr>
        <p:spPr>
          <a:xfrm>
            <a:off x="733925" y="1025376"/>
            <a:ext cx="10360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(a) This 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structure indicates that </a:t>
            </a:r>
            <a:r>
              <a:rPr lang="en-US" sz="20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an action has not been or was not performed for a certain period of </a:t>
            </a:r>
            <a:r>
              <a:rPr lang="en-US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time</a:t>
            </a:r>
            <a:r>
              <a:rPr lang="en-US" altLang="zh-CN" sz="20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</a:t>
            </a:r>
            <a:r>
              <a:rPr lang="en-US" sz="20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endParaRPr lang="en-US" sz="20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  <p:bldP spid="27" grpId="0"/>
      <p:bldP spid="30" grpId="0"/>
      <p:bldP spid="11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2307590" y="3982720"/>
            <a:ext cx="15544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学中文</a:t>
            </a:r>
            <a:endParaRPr lang="zh-CN" sz="3600" b="1" dirty="0" smtClean="0">
              <a:solidFill>
                <a:srgbClr val="00B05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880735" y="5808980"/>
            <a:ext cx="6391275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11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B</a:t>
            </a: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：是吗？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我</a:t>
            </a:r>
            <a:r>
              <a:rPr lang="zh-CN" sz="3600" b="1" dirty="0" smtClean="0">
                <a:solidFill>
                  <a:srgbClr val="FFC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两年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没</a:t>
            </a: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学中文</a:t>
            </a:r>
            <a:r>
              <a:rPr lang="zh-CN" sz="3600" b="1" dirty="0" smtClean="0">
                <a:solidFill>
                  <a:srgbClr val="0070C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了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299450" y="3982720"/>
            <a:ext cx="15544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学中文</a:t>
            </a:r>
            <a:endParaRPr lang="zh-CN" altLang="zh-CN" sz="3600" b="1" dirty="0" smtClean="0">
              <a:solidFill>
                <a:srgbClr val="00B05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94545" y="528641"/>
            <a:ext cx="90661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1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Duration of Non-action</a:t>
            </a:r>
            <a:r>
              <a:rPr lang="zh-CN" altLang="en-US" sz="2400" b="1" dirty="0" smtClean="0"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：</a:t>
            </a:r>
            <a:r>
              <a:rPr lang="en-US" sz="2400" b="1" dirty="0" smtClean="0">
                <a:solidFill>
                  <a:srgbClr val="FFC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Time expression</a:t>
            </a:r>
            <a:r>
              <a:rPr 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+ 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没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</a:t>
            </a:r>
            <a:r>
              <a:rPr lang="en-US" altLang="zh-CN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V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+ (</a:t>
            </a:r>
            <a:r>
              <a:rPr lang="zh-CN" altLang="en-US" sz="2400" b="1" dirty="0" smtClean="0">
                <a:solidFill>
                  <a:srgbClr val="0070C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了</a:t>
            </a:r>
            <a:r>
              <a:rPr lang="en-US" altLang="zh-CN" sz="2400" b="1" dirty="0" smtClean="0">
                <a:solidFill>
                  <a:srgbClr val="0070C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)</a:t>
            </a:r>
            <a:endParaRPr lang="zh-CN" altLang="en-US" sz="2400" b="1" dirty="0" smtClean="0">
              <a:solidFill>
                <a:srgbClr val="0070C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48340" y="963457"/>
            <a:ext cx="110464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(b)Please 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note </a:t>
            </a:r>
            <a:r>
              <a:rPr lang="en-US" sz="20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the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difference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sz="2000" b="1" dirty="0"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between this construction 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and the one that indicates </a:t>
            </a:r>
            <a:endParaRPr lang="en-US" sz="20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sz="2000" b="1" dirty="0"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sz="2000" b="1" dirty="0" smtClean="0"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   the </a:t>
            </a:r>
            <a:r>
              <a:rPr lang="en-US" sz="2000" b="1" dirty="0"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duration </a:t>
            </a:r>
            <a:r>
              <a:rPr lang="en-US" sz="2000" b="1" dirty="0" smtClean="0"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of an </a:t>
            </a:r>
            <a:r>
              <a:rPr lang="en-US" sz="2000" b="1" dirty="0"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action in </a:t>
            </a:r>
            <a:r>
              <a:rPr lang="en-US" sz="20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an affirmative sentences</a:t>
            </a:r>
            <a:r>
              <a:rPr lang="en-US" sz="2000" b="1" dirty="0"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</a:t>
            </a:r>
            <a:endParaRPr lang="en-US" sz="2000" b="1" dirty="0" smtClean="0"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57200" y="5916930"/>
            <a:ext cx="53759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A</a:t>
            </a: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：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我</a:t>
            </a: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学</a:t>
            </a:r>
            <a:r>
              <a:rPr lang="zh-CN" sz="3600" b="1" dirty="0" smtClean="0">
                <a:solidFill>
                  <a:srgbClr val="0070C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了</a:t>
            </a:r>
            <a:r>
              <a:rPr lang="zh-CN" sz="3600" b="1" dirty="0" smtClean="0">
                <a:solidFill>
                  <a:srgbClr val="FFC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两年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中文</a:t>
            </a: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了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3" name="图片 2" descr="learn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30636" b="14649"/>
          <a:stretch>
            <a:fillRect/>
          </a:stretch>
        </p:blipFill>
        <p:spPr>
          <a:xfrm>
            <a:off x="904240" y="1955165"/>
            <a:ext cx="3556000" cy="177736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4318635" y="2059305"/>
            <a:ext cx="2071370" cy="15684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ja-JP" altLang="zh-CN" sz="4800" b="1" dirty="0">
                <a:solidFill>
                  <a:schemeClr val="accent4"/>
                </a:solidFill>
                <a:effectLst/>
                <a:latin typeface="Microsoft JhengHei" panose="020B0604030504040204" charset="-120"/>
                <a:ea typeface="Microsoft JhengHei" panose="020B0604030504040204" charset="-120"/>
              </a:rPr>
              <a:t>Ｘ</a:t>
            </a:r>
            <a:r>
              <a:rPr lang="en-US" altLang="ja-JP" sz="4800" b="1" dirty="0">
                <a:solidFill>
                  <a:schemeClr val="accent4"/>
                </a:solidFill>
                <a:effectLst/>
                <a:latin typeface="Microsoft JhengHei" panose="020B0604030504040204" charset="-120"/>
                <a:ea typeface="Microsoft JhengHei" panose="020B0604030504040204" charset="-120"/>
              </a:rPr>
              <a:t>2</a:t>
            </a:r>
            <a:r>
              <a:rPr lang="zh-CN" altLang="en-US" sz="4800" b="1" dirty="0">
                <a:solidFill>
                  <a:schemeClr val="accent4"/>
                </a:solidFill>
                <a:effectLst/>
                <a:latin typeface="Microsoft JhengHei" panose="020B0604030504040204" charset="-120"/>
                <a:ea typeface="Microsoft JhengHei" panose="020B0604030504040204" charset="-120"/>
              </a:rPr>
              <a:t>年</a:t>
            </a:r>
            <a:endParaRPr lang="zh-CN" altLang="en-US" sz="4800" b="1" dirty="0">
              <a:solidFill>
                <a:schemeClr val="accent4"/>
              </a:solidFill>
              <a:effectLst/>
              <a:latin typeface="Microsoft JhengHei" panose="020B0604030504040204" charset="-120"/>
              <a:ea typeface="Microsoft JhengHei" panose="020B0604030504040204" charset="-120"/>
            </a:endParaRPr>
          </a:p>
          <a:p>
            <a:pPr algn="ctr"/>
            <a:endParaRPr lang="zh-CN" altLang="en-US" sz="4800" b="1" dirty="0">
              <a:solidFill>
                <a:schemeClr val="accent4"/>
              </a:solidFill>
              <a:effectLst/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pic>
        <p:nvPicPr>
          <p:cNvPr id="4" name="图片 3" descr="learn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30636" b="14649"/>
          <a:stretch>
            <a:fillRect/>
          </a:stretch>
        </p:blipFill>
        <p:spPr>
          <a:xfrm>
            <a:off x="6934835" y="1954530"/>
            <a:ext cx="3556000" cy="1777365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7655411" y="1221330"/>
            <a:ext cx="4537152" cy="3244850"/>
            <a:chOff x="5048" y="2936"/>
            <a:chExt cx="8597" cy="6407"/>
          </a:xfrm>
        </p:grpSpPr>
        <p:pic>
          <p:nvPicPr>
            <p:cNvPr id="38" name="图片 37" descr="699403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r="53097"/>
            <a:stretch>
              <a:fillRect/>
            </a:stretch>
          </p:blipFill>
          <p:spPr>
            <a:xfrm>
              <a:off x="5048" y="2936"/>
              <a:ext cx="4006" cy="6407"/>
            </a:xfrm>
            <a:prstGeom prst="rect">
              <a:avLst/>
            </a:prstGeom>
          </p:spPr>
        </p:pic>
        <p:sp>
          <p:nvSpPr>
            <p:cNvPr id="39" name="矩形 38"/>
            <p:cNvSpPr/>
            <p:nvPr/>
          </p:nvSpPr>
          <p:spPr>
            <a:xfrm>
              <a:off x="10104" y="4592"/>
              <a:ext cx="3541" cy="30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ja-JP" altLang="zh-CN" sz="4800" b="1">
                  <a:solidFill>
                    <a:schemeClr val="accent4"/>
                  </a:solidFill>
                  <a:effectLst/>
                  <a:latin typeface="Microsoft JhengHei" panose="020B0604030504040204" charset="-120"/>
                  <a:ea typeface="Microsoft JhengHei" panose="020B0604030504040204" charset="-120"/>
                </a:rPr>
                <a:t>Ｘ</a:t>
              </a:r>
              <a:r>
                <a:rPr lang="en-US" altLang="ja-JP" sz="4800" b="1">
                  <a:solidFill>
                    <a:schemeClr val="accent4"/>
                  </a:solidFill>
                  <a:effectLst/>
                  <a:latin typeface="Microsoft JhengHei" panose="020B0604030504040204" charset="-120"/>
                  <a:ea typeface="Microsoft JhengHei" panose="020B0604030504040204" charset="-120"/>
                </a:rPr>
                <a:t>2</a:t>
              </a:r>
              <a:r>
                <a:rPr lang="zh-CN" altLang="en-US" sz="4800" b="1">
                  <a:solidFill>
                    <a:schemeClr val="accent4"/>
                  </a:solidFill>
                  <a:effectLst/>
                  <a:latin typeface="Microsoft JhengHei" panose="020B0604030504040204" charset="-120"/>
                  <a:ea typeface="Microsoft JhengHei" panose="020B0604030504040204" charset="-120"/>
                </a:rPr>
                <a:t>年</a:t>
              </a:r>
              <a:endParaRPr lang="zh-CN" altLang="en-US" sz="4800" b="1">
                <a:solidFill>
                  <a:schemeClr val="accent4"/>
                </a:solidFill>
                <a:effectLst/>
                <a:latin typeface="Microsoft JhengHei" panose="020B0604030504040204" charset="-120"/>
                <a:ea typeface="Microsoft JhengHei" panose="020B0604030504040204" charset="-120"/>
              </a:endParaRPr>
            </a:p>
            <a:p>
              <a:pPr algn="ctr"/>
              <a:endParaRPr lang="zh-CN" altLang="en-US" sz="4800" b="1">
                <a:solidFill>
                  <a:schemeClr val="accent4"/>
                </a:solidFill>
                <a:effectLst/>
                <a:latin typeface="Microsoft JhengHei" panose="020B0604030504040204" charset="-120"/>
                <a:ea typeface="Microsoft JhengHei" panose="020B0604030504040204" charset="-120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597535" y="4683125"/>
            <a:ext cx="4404360" cy="1081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A</a:t>
            </a:r>
            <a:r>
              <a:rPr lang="zh-CN" altLang="en-US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：</a:t>
            </a: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I have been studying    </a:t>
            </a:r>
            <a:endParaRPr lang="en-US" altLang="zh-CN" sz="28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 Chinese for 2 years.</a:t>
            </a:r>
            <a:endParaRPr lang="en-US" altLang="zh-CN" sz="28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874510" y="4683125"/>
            <a:ext cx="5163185" cy="1081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B</a:t>
            </a:r>
            <a:r>
              <a:rPr lang="zh-CN" altLang="en-US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：</a:t>
            </a: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Really? I haven't studied </a:t>
            </a:r>
            <a:endParaRPr lang="en-US" altLang="zh-CN" sz="28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 Chinese for 2 years.</a:t>
            </a:r>
            <a:endParaRPr lang="en-US" altLang="zh-CN" sz="28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94640" y="1724660"/>
            <a:ext cx="107994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①                                            ②</a:t>
            </a:r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  <p:bldP spid="27" grpId="0"/>
      <p:bldP spid="11" grpId="0"/>
      <p:bldP spid="15" grpId="0"/>
      <p:bldP spid="7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546x409x6af935406bd42a5c9b0a198861f56aa7-556x417.jpg.pagespeed.ic.RPy1RPbYW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0580" y="1696085"/>
            <a:ext cx="3298190" cy="247078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307590" y="4147185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睡觉</a:t>
            </a:r>
            <a:endParaRPr lang="zh-CN" sz="3600" b="1" dirty="0" smtClean="0">
              <a:solidFill>
                <a:srgbClr val="00B05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653530" y="5861685"/>
            <a:ext cx="6458585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11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B</a:t>
            </a: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：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我</a:t>
            </a:r>
            <a:r>
              <a:rPr lang="en-US" altLang="zh-CN" sz="3600" b="1" dirty="0" smtClean="0">
                <a:solidFill>
                  <a:srgbClr val="FFC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20</a:t>
            </a:r>
            <a:r>
              <a:rPr lang="zh-CN" altLang="en-US" sz="3600" b="1" dirty="0" smtClean="0">
                <a:solidFill>
                  <a:srgbClr val="FFC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个小时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没</a:t>
            </a: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睡觉</a:t>
            </a:r>
            <a:r>
              <a:rPr lang="zh-CN" sz="3600" b="1" dirty="0" smtClean="0">
                <a:solidFill>
                  <a:srgbClr val="0070C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了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528050" y="4147185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睡觉</a:t>
            </a:r>
            <a:endParaRPr lang="zh-CN" altLang="zh-CN" sz="3600" b="1" dirty="0" smtClean="0">
              <a:solidFill>
                <a:srgbClr val="00B05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94545" y="528641"/>
            <a:ext cx="90661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1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Duration of Non-action</a:t>
            </a:r>
            <a:r>
              <a:rPr lang="zh-CN" altLang="en-US" sz="2400" b="1" dirty="0" smtClean="0"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：</a:t>
            </a:r>
            <a:r>
              <a:rPr lang="en-US" sz="2400" b="1" dirty="0" smtClean="0">
                <a:solidFill>
                  <a:srgbClr val="FFC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Time expression</a:t>
            </a:r>
            <a:r>
              <a:rPr 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+ 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没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</a:t>
            </a:r>
            <a:r>
              <a:rPr lang="en-US" altLang="zh-CN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V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+ (</a:t>
            </a:r>
            <a:r>
              <a:rPr lang="zh-CN" altLang="en-US" sz="2400" b="1" dirty="0" smtClean="0">
                <a:solidFill>
                  <a:srgbClr val="0070C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了</a:t>
            </a:r>
            <a:r>
              <a:rPr lang="en-US" altLang="zh-CN" sz="2400" b="1" dirty="0" smtClean="0">
                <a:solidFill>
                  <a:srgbClr val="0070C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)</a:t>
            </a:r>
            <a:endParaRPr lang="zh-CN" altLang="en-US" sz="2400" b="1" dirty="0" smtClean="0">
              <a:solidFill>
                <a:srgbClr val="0070C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57200" y="5916930"/>
            <a:ext cx="593217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A</a:t>
            </a: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：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小猪</a:t>
            </a: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睡</a:t>
            </a:r>
            <a:r>
              <a:rPr lang="zh-CN" sz="3600" b="1" dirty="0" smtClean="0">
                <a:solidFill>
                  <a:srgbClr val="0070C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了</a:t>
            </a:r>
            <a:r>
              <a:rPr lang="en-US" altLang="zh-CN" sz="3600" b="1" dirty="0" smtClean="0">
                <a:solidFill>
                  <a:srgbClr val="FFC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20</a:t>
            </a:r>
            <a:r>
              <a:rPr lang="zh-CN" altLang="en-US" sz="3600" b="1" dirty="0" smtClean="0">
                <a:solidFill>
                  <a:srgbClr val="FFC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个小时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觉</a:t>
            </a: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了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318635" y="2059305"/>
            <a:ext cx="2071370" cy="23069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ja-JP" altLang="zh-CN" sz="4800" b="1">
                <a:solidFill>
                  <a:schemeClr val="accent4"/>
                </a:solidFill>
                <a:effectLst/>
                <a:latin typeface="Microsoft JhengHei" panose="020B0604030504040204" charset="-120"/>
                <a:ea typeface="Microsoft JhengHei" panose="020B0604030504040204" charset="-120"/>
              </a:rPr>
              <a:t>Ｘ</a:t>
            </a:r>
            <a:r>
              <a:rPr lang="en-US" altLang="ja-JP" sz="4800" b="1">
                <a:solidFill>
                  <a:schemeClr val="accent4"/>
                </a:solidFill>
                <a:effectLst/>
                <a:latin typeface="Microsoft JhengHei" panose="020B0604030504040204" charset="-120"/>
                <a:ea typeface="Microsoft JhengHei" panose="020B0604030504040204" charset="-120"/>
              </a:rPr>
              <a:t>2</a:t>
            </a:r>
            <a:r>
              <a:rPr lang="en-US" altLang="zh-CN" sz="4800" b="1">
                <a:solidFill>
                  <a:schemeClr val="accent4"/>
                </a:solidFill>
                <a:effectLst/>
                <a:latin typeface="Microsoft JhengHei" panose="020B0604030504040204" charset="-120"/>
                <a:ea typeface="Microsoft JhengHei" panose="020B0604030504040204" charset="-120"/>
              </a:rPr>
              <a:t>0</a:t>
            </a:r>
            <a:endParaRPr lang="en-US" altLang="zh-CN" sz="4800" b="1">
              <a:solidFill>
                <a:schemeClr val="accent4"/>
              </a:solidFill>
              <a:effectLst/>
              <a:latin typeface="Microsoft JhengHei" panose="020B0604030504040204" charset="-120"/>
              <a:ea typeface="Microsoft JhengHei" panose="020B0604030504040204" charset="-120"/>
            </a:endParaRPr>
          </a:p>
          <a:p>
            <a:pPr algn="ctr"/>
            <a:r>
              <a:rPr lang="zh-CN" altLang="en-US" sz="4800" b="1">
                <a:solidFill>
                  <a:schemeClr val="accent4"/>
                </a:solidFill>
                <a:effectLst/>
                <a:latin typeface="Microsoft JhengHei" panose="020B0604030504040204" charset="-120"/>
                <a:ea typeface="Microsoft JhengHei" panose="020B0604030504040204" charset="-120"/>
              </a:rPr>
              <a:t>小时</a:t>
            </a:r>
            <a:endParaRPr lang="zh-CN" altLang="en-US" sz="4800" b="1">
              <a:solidFill>
                <a:schemeClr val="accent4"/>
              </a:solidFill>
              <a:effectLst/>
              <a:latin typeface="Microsoft JhengHei" panose="020B0604030504040204" charset="-120"/>
              <a:ea typeface="Microsoft JhengHei" panose="020B0604030504040204" charset="-120"/>
            </a:endParaRPr>
          </a:p>
          <a:p>
            <a:pPr algn="ctr"/>
            <a:endParaRPr lang="zh-CN" altLang="en-US" sz="4800" b="1">
              <a:solidFill>
                <a:schemeClr val="accent4"/>
              </a:solidFill>
              <a:effectLst/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7655411" y="1221330"/>
            <a:ext cx="4537152" cy="3244850"/>
            <a:chOff x="5048" y="2936"/>
            <a:chExt cx="8597" cy="6407"/>
          </a:xfrm>
        </p:grpSpPr>
        <p:pic>
          <p:nvPicPr>
            <p:cNvPr id="38" name="图片 37" descr="699403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r="53097"/>
            <a:stretch>
              <a:fillRect/>
            </a:stretch>
          </p:blipFill>
          <p:spPr>
            <a:xfrm>
              <a:off x="5048" y="2936"/>
              <a:ext cx="4006" cy="6407"/>
            </a:xfrm>
            <a:prstGeom prst="rect">
              <a:avLst/>
            </a:prstGeom>
          </p:spPr>
        </p:pic>
        <p:sp>
          <p:nvSpPr>
            <p:cNvPr id="39" name="矩形 38"/>
            <p:cNvSpPr/>
            <p:nvPr/>
          </p:nvSpPr>
          <p:spPr>
            <a:xfrm>
              <a:off x="10104" y="4592"/>
              <a:ext cx="3541" cy="45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ja-JP" altLang="zh-CN" sz="4800" b="1">
                  <a:solidFill>
                    <a:schemeClr val="accent4"/>
                  </a:solidFill>
                  <a:effectLst/>
                  <a:latin typeface="Microsoft JhengHei" panose="020B0604030504040204" charset="-120"/>
                  <a:ea typeface="Microsoft JhengHei" panose="020B0604030504040204" charset="-120"/>
                </a:rPr>
                <a:t>Ｘ</a:t>
              </a:r>
              <a:r>
                <a:rPr lang="en-US" altLang="ja-JP" sz="4800" b="1">
                  <a:solidFill>
                    <a:schemeClr val="accent4"/>
                  </a:solidFill>
                  <a:effectLst/>
                  <a:latin typeface="Microsoft JhengHei" panose="020B0604030504040204" charset="-120"/>
                  <a:ea typeface="Microsoft JhengHei" panose="020B0604030504040204" charset="-120"/>
                </a:rPr>
                <a:t>20</a:t>
              </a:r>
              <a:r>
                <a:rPr lang="zh-CN" altLang="en-US" sz="4800" b="1">
                  <a:solidFill>
                    <a:schemeClr val="accent4"/>
                  </a:solidFill>
                  <a:effectLst/>
                  <a:latin typeface="Microsoft JhengHei" panose="020B0604030504040204" charset="-120"/>
                  <a:ea typeface="Microsoft JhengHei" panose="020B0604030504040204" charset="-120"/>
                </a:rPr>
                <a:t>小时</a:t>
              </a:r>
              <a:endParaRPr lang="zh-CN" altLang="en-US" sz="4800" b="1">
                <a:solidFill>
                  <a:schemeClr val="accent4"/>
                </a:solidFill>
                <a:effectLst/>
                <a:latin typeface="Microsoft JhengHei" panose="020B0604030504040204" charset="-120"/>
                <a:ea typeface="Microsoft JhengHei" panose="020B0604030504040204" charset="-120"/>
              </a:endParaRPr>
            </a:p>
            <a:p>
              <a:pPr algn="ctr"/>
              <a:endParaRPr lang="zh-CN" altLang="en-US" sz="4800" b="1">
                <a:solidFill>
                  <a:schemeClr val="accent4"/>
                </a:solidFill>
                <a:effectLst/>
                <a:latin typeface="Microsoft JhengHei" panose="020B0604030504040204" charset="-120"/>
                <a:ea typeface="Microsoft JhengHei" panose="020B0604030504040204" charset="-120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57200" y="4773825"/>
            <a:ext cx="5666509" cy="108234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A</a:t>
            </a:r>
            <a:r>
              <a:rPr lang="zh-CN" altLang="en-US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：</a:t>
            </a: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The pig has been sleeping</a:t>
            </a:r>
            <a:endParaRPr lang="en-US" altLang="zh-CN" sz="28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for 20 hours.</a:t>
            </a:r>
            <a:endParaRPr lang="en-US" altLang="zh-CN" sz="28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53530" y="4799022"/>
            <a:ext cx="554978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B</a:t>
            </a:r>
            <a:r>
              <a:rPr lang="zh-CN" altLang="en-US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：</a:t>
            </a: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I haven't slept for 20 hours.</a:t>
            </a:r>
            <a:endParaRPr lang="en-US" altLang="zh-CN" sz="28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94640" y="1724660"/>
            <a:ext cx="107994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①                                            ②</a:t>
            </a:r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2" name="图片 1" descr="微信图片_20180409201834"/>
          <p:cNvPicPr>
            <a:picLocks noChangeAspect="1"/>
          </p:cNvPicPr>
          <p:nvPr/>
        </p:nvPicPr>
        <p:blipFill>
          <a:blip r:embed="rId3"/>
          <a:srcRect t="17191" b="33226"/>
          <a:stretch>
            <a:fillRect/>
          </a:stretch>
        </p:blipFill>
        <p:spPr>
          <a:xfrm>
            <a:off x="1849120" y="1724660"/>
            <a:ext cx="2471420" cy="245110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748340" y="963457"/>
            <a:ext cx="110464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(b)Please 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note </a:t>
            </a:r>
            <a:r>
              <a:rPr lang="en-US" sz="20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the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difference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sz="2000" b="1" dirty="0"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between this construction 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and the one that indicates </a:t>
            </a:r>
            <a:endParaRPr lang="en-US" sz="20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sz="2000" b="1" dirty="0"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sz="2000" b="1" dirty="0" smtClean="0"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   the </a:t>
            </a:r>
            <a:r>
              <a:rPr lang="en-US" sz="2000" b="1" dirty="0"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duration </a:t>
            </a:r>
            <a:r>
              <a:rPr lang="en-US" sz="2000" b="1" dirty="0" smtClean="0"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of an </a:t>
            </a:r>
            <a:r>
              <a:rPr lang="en-US" sz="2000" b="1" dirty="0"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action in </a:t>
            </a:r>
            <a:r>
              <a:rPr lang="en-US" sz="20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an affirmative sentences</a:t>
            </a:r>
            <a:r>
              <a:rPr lang="en-US" sz="2000" b="1" dirty="0"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</a:t>
            </a:r>
            <a:endParaRPr lang="en-US" sz="2000" b="1" dirty="0" smtClean="0"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  <p:bldP spid="27" grpId="0"/>
      <p:bldP spid="11" grpId="0"/>
      <p:bldP spid="15" grpId="0"/>
      <p:bldP spid="7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5505450" y="1107440"/>
            <a:ext cx="66865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Microsoft JhengHei" panose="020B0604030504040204" charset="-120"/>
                <a:ea typeface="Microsoft JhengHei" panose="020B0604030504040204" charset="-120"/>
              </a:rPr>
              <a:t>造句练习</a:t>
            </a:r>
            <a:r>
              <a:rPr lang="zh-CN" altLang="en-US" sz="44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32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- </a:t>
            </a:r>
            <a:r>
              <a:rPr lang="en-US" altLang="zh-CN" sz="3200" b="1" i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Sentence-making 1</a:t>
            </a:r>
            <a:endParaRPr lang="en-US" altLang="zh-CN" sz="4400" b="1" dirty="0"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090217" y="754073"/>
            <a:ext cx="3276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       </a:t>
            </a:r>
            <a:r>
              <a:rPr lang="en-US" altLang="zh-CN" sz="2400" dirty="0" err="1"/>
              <a:t>zàojù</a:t>
            </a:r>
            <a:r>
              <a:rPr lang="en-US" altLang="zh-CN" sz="2400" dirty="0"/>
              <a:t>  </a:t>
            </a:r>
            <a:r>
              <a:rPr lang="en-US" altLang="zh-CN" sz="2400" dirty="0" err="1"/>
              <a:t>liànxí</a:t>
            </a:r>
            <a:endParaRPr lang="en-US" altLang="zh-CN" sz="2400" dirty="0"/>
          </a:p>
        </p:txBody>
      </p:sp>
      <p:pic>
        <p:nvPicPr>
          <p:cNvPr id="2" name="图片 1" descr="微信图片_20180409203755"/>
          <p:cNvPicPr>
            <a:picLocks noChangeAspect="1"/>
          </p:cNvPicPr>
          <p:nvPr/>
        </p:nvPicPr>
        <p:blipFill>
          <a:blip r:embed="rId1"/>
          <a:srcRect l="16914" t="42405" r="10090" b="39490"/>
          <a:stretch>
            <a:fillRect/>
          </a:stretch>
        </p:blipFill>
        <p:spPr>
          <a:xfrm>
            <a:off x="160655" y="1875790"/>
            <a:ext cx="8110855" cy="35763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64928" r="44208"/>
          <a:stretch>
            <a:fillRect/>
          </a:stretch>
        </p:blipFill>
        <p:spPr>
          <a:xfrm>
            <a:off x="7774940" y="3258820"/>
            <a:ext cx="4521200" cy="205867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94545" y="399319"/>
            <a:ext cx="75866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1</a:t>
            </a:r>
            <a:r>
              <a:rPr lang="en-US" altLang="zh-TW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 </a:t>
            </a:r>
            <a:r>
              <a:rPr lang="en-US" altLang="zh-TW" sz="2000" b="1" dirty="0">
                <a:solidFill>
                  <a:srgbClr val="4C0342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sz="20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Duration of Non-action</a:t>
            </a:r>
            <a:r>
              <a:rPr lang="zh-CN" altLang="en-US" sz="2000" b="1" dirty="0" smtClean="0"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：</a:t>
            </a:r>
            <a:r>
              <a:rPr lang="en-US" sz="2000" b="1" dirty="0" smtClean="0">
                <a:solidFill>
                  <a:srgbClr val="FFC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Time expression</a:t>
            </a: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+ </a:t>
            </a:r>
            <a:r>
              <a:rPr lang="zh-CN" altLang="en-US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没</a:t>
            </a:r>
            <a:r>
              <a:rPr lang="zh-CN" alt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</a:t>
            </a:r>
            <a:r>
              <a:rPr lang="en-US" altLang="zh-CN" sz="20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V</a:t>
            </a:r>
            <a:r>
              <a:rPr lang="en-US" altLang="zh-CN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+ (</a:t>
            </a:r>
            <a:r>
              <a:rPr lang="zh-CN" altLang="en-US" sz="2000" b="1" dirty="0" smtClean="0">
                <a:solidFill>
                  <a:srgbClr val="0070C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了</a:t>
            </a:r>
            <a:r>
              <a:rPr lang="en-US" altLang="zh-CN" sz="2000" b="1" dirty="0" smtClean="0">
                <a:solidFill>
                  <a:srgbClr val="0070C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)</a:t>
            </a:r>
            <a:endParaRPr lang="zh-CN" altLang="en-US" sz="2000" b="1" dirty="0" smtClean="0">
              <a:solidFill>
                <a:srgbClr val="0070C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微信图片_2018041107082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0090" t="19028" r="16027" b="52090"/>
          <a:stretch>
            <a:fillRect/>
          </a:stretch>
        </p:blipFill>
        <p:spPr>
          <a:xfrm>
            <a:off x="294545" y="1776803"/>
            <a:ext cx="6816725" cy="4737735"/>
          </a:xfrm>
          <a:prstGeom prst="rect">
            <a:avLst/>
          </a:prstGeom>
        </p:spPr>
      </p:pic>
      <p:pic>
        <p:nvPicPr>
          <p:cNvPr id="4" name="图片 3" descr="微信图片_2018041107082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4837" t="48667" r="56992" b="29173"/>
          <a:stretch>
            <a:fillRect/>
          </a:stretch>
        </p:blipFill>
        <p:spPr>
          <a:xfrm>
            <a:off x="6821170" y="2666365"/>
            <a:ext cx="2726690" cy="3813810"/>
          </a:xfrm>
          <a:prstGeom prst="rect">
            <a:avLst/>
          </a:prstGeom>
        </p:spPr>
      </p:pic>
      <p:pic>
        <p:nvPicPr>
          <p:cNvPr id="9" name="图片 8" descr="微信图片_2018041107082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4837" t="71208" r="56992" b="18535"/>
          <a:stretch>
            <a:fillRect/>
          </a:stretch>
        </p:blipFill>
        <p:spPr>
          <a:xfrm>
            <a:off x="9547860" y="2750185"/>
            <a:ext cx="2726690" cy="17653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988175" y="1008453"/>
            <a:ext cx="5713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+mj-ea"/>
                <a:ea typeface="+mj-ea"/>
              </a:rPr>
              <a:t>对话练习</a:t>
            </a:r>
            <a:r>
              <a:rPr lang="zh-CN" altLang="en-US" sz="44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 dirty="0">
                <a:latin typeface="+mj-ea"/>
                <a:ea typeface="+mj-ea"/>
                <a:sym typeface="+mn-ea"/>
              </a:rPr>
              <a:t>- </a:t>
            </a:r>
            <a:r>
              <a:rPr lang="en-US" altLang="zh-CN" sz="3200" b="1" i="1" dirty="0" err="1">
                <a:latin typeface="Calibri" panose="020F0502020204030204" charset="0"/>
                <a:ea typeface="+mj-ea"/>
                <a:sym typeface="+mn-ea"/>
              </a:rPr>
              <a:t>Pairwork</a:t>
            </a:r>
            <a:r>
              <a:rPr lang="en-US" altLang="zh-CN" sz="3200" b="1" i="1" dirty="0">
                <a:latin typeface="Calibri" panose="020F0502020204030204" charset="0"/>
                <a:ea typeface="+mj-ea"/>
                <a:sym typeface="+mn-ea"/>
              </a:rPr>
              <a:t> 1</a:t>
            </a:r>
            <a:endParaRPr lang="en-US" altLang="zh-CN" sz="4400" b="1" dirty="0">
              <a:latin typeface="+mj-ea"/>
              <a:ea typeface="+mj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546215" y="701675"/>
            <a:ext cx="3276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      </a:t>
            </a:r>
            <a:r>
              <a:rPr lang="en-US" altLang="zh-CN" sz="2400" dirty="0" err="1"/>
              <a:t>duìhuà</a:t>
            </a:r>
            <a:r>
              <a:rPr lang="en-US" altLang="zh-CN" sz="2400" dirty="0"/>
              <a:t>  </a:t>
            </a:r>
            <a:r>
              <a:rPr lang="en-US" altLang="zh-CN" sz="2400" dirty="0" err="1"/>
              <a:t>liànxí</a:t>
            </a:r>
            <a:endParaRPr lang="en-US" altLang="zh-CN" sz="2400" dirty="0"/>
          </a:p>
        </p:txBody>
      </p:sp>
      <p:sp>
        <p:nvSpPr>
          <p:cNvPr id="7" name="矩形 6"/>
          <p:cNvSpPr/>
          <p:nvPr/>
        </p:nvSpPr>
        <p:spPr>
          <a:xfrm>
            <a:off x="294545" y="399319"/>
            <a:ext cx="75866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1</a:t>
            </a:r>
            <a:r>
              <a:rPr lang="en-US" altLang="zh-TW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 </a:t>
            </a:r>
            <a:r>
              <a:rPr lang="en-US" altLang="zh-TW" sz="2000" b="1" dirty="0">
                <a:solidFill>
                  <a:srgbClr val="4C0342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sz="20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Duration of Non-action</a:t>
            </a:r>
            <a:r>
              <a:rPr lang="zh-CN" altLang="en-US" sz="2000" b="1" dirty="0" smtClean="0"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：</a:t>
            </a:r>
            <a:r>
              <a:rPr lang="en-US" sz="2000" b="1" dirty="0" smtClean="0">
                <a:solidFill>
                  <a:srgbClr val="FFC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Time expression</a:t>
            </a: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+ </a:t>
            </a:r>
            <a:r>
              <a:rPr lang="zh-CN" altLang="en-US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没</a:t>
            </a:r>
            <a:r>
              <a:rPr lang="zh-CN" alt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</a:t>
            </a:r>
            <a:r>
              <a:rPr lang="en-US" altLang="zh-CN" sz="20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V</a:t>
            </a:r>
            <a:r>
              <a:rPr lang="en-US" altLang="zh-CN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+ (</a:t>
            </a:r>
            <a:r>
              <a:rPr lang="zh-CN" altLang="en-US" sz="2000" b="1" dirty="0" smtClean="0">
                <a:solidFill>
                  <a:srgbClr val="0070C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了</a:t>
            </a:r>
            <a:r>
              <a:rPr lang="en-US" altLang="zh-CN" sz="2000" b="1" dirty="0" smtClean="0">
                <a:solidFill>
                  <a:srgbClr val="0070C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)</a:t>
            </a:r>
            <a:endParaRPr lang="zh-CN" altLang="en-US" sz="2000" b="1" dirty="0" smtClean="0">
              <a:solidFill>
                <a:srgbClr val="0070C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  <a:sym typeface="+mn-ea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0264659" y="4805103"/>
            <a:ext cx="1293091" cy="46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发短信</a:t>
            </a:r>
            <a:endParaRPr lang="zh-HK" altLang="en-US" sz="2400" dirty="0"/>
          </a:p>
        </p:txBody>
      </p:sp>
      <p:sp>
        <p:nvSpPr>
          <p:cNvPr id="5" name="矩形 4"/>
          <p:cNvSpPr/>
          <p:nvPr/>
        </p:nvSpPr>
        <p:spPr>
          <a:xfrm>
            <a:off x="10280262" y="4515485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 err="1"/>
              <a:t>fā</a:t>
            </a:r>
            <a:r>
              <a:rPr lang="en-US" altLang="zh-HK" dirty="0"/>
              <a:t> </a:t>
            </a:r>
            <a:r>
              <a:rPr lang="en-US" altLang="zh-HK" dirty="0" err="1" smtClean="0"/>
              <a:t>duănxìn</a:t>
            </a:r>
            <a:endParaRPr lang="zh-HK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3498215" y="2967990"/>
            <a:ext cx="51962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TW" sz="5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2.  </a:t>
            </a:r>
            <a:r>
              <a:rPr lang="en-US" altLang="zh-TW" sz="5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 </a:t>
            </a:r>
            <a:r>
              <a:rPr lang="zh-CN" altLang="en-US" sz="54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好</a:t>
            </a:r>
            <a:r>
              <a:rPr lang="zh-CN" altLang="en-US" sz="5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5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/ </a:t>
            </a:r>
            <a:r>
              <a:rPr lang="zh-CN" altLang="en-US" sz="5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</a:rPr>
              <a:t>难</a:t>
            </a:r>
            <a:r>
              <a:rPr lang="zh-CN" altLang="en-US" sz="5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5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+ </a:t>
            </a:r>
            <a:r>
              <a:rPr lang="en-US" altLang="zh-CN" sz="5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V</a:t>
            </a:r>
            <a:endParaRPr lang="en-US" altLang="zh-CN" sz="5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Vocabulary</a:t>
            </a:r>
            <a:r>
              <a:rPr lang="zh-CN" altLang="en-US" dirty="0" smtClean="0"/>
              <a:t> 生词</a:t>
            </a:r>
            <a:endParaRPr lang="zh-HK" alt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294640" y="1724660"/>
            <a:ext cx="1079944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①                                            ②</a:t>
            </a:r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235710" y="5654675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好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受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78885" y="5654675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难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受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94640" y="528955"/>
            <a:ext cx="775843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2.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zh-CN" altLang="en-US" sz="24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好</a:t>
            </a:r>
            <a:r>
              <a:rPr lang="zh-CN" altLang="en-US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 </a:t>
            </a:r>
            <a:r>
              <a:rPr lang="zh-CN" altLang="en-US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难</a:t>
            </a:r>
            <a:r>
              <a:rPr lang="zh-CN" altLang="en-US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</a:t>
            </a:r>
            <a:r>
              <a:rPr lang="en-US" altLang="zh-CN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V</a:t>
            </a:r>
            <a:endParaRPr lang="zh-CN" altLang="en-US" sz="2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  <a:sym typeface="+mn-ea"/>
            </a:endParaRPr>
          </a:p>
          <a:p>
            <a:pPr algn="l"/>
            <a:endParaRPr lang="zh-CN" altLang="en-US" sz="2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2720" y="4416425"/>
            <a:ext cx="38087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easy to bear</a:t>
            </a: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3" name="图片 2" descr="happy-face-unhappy-face"/>
          <p:cNvPicPr>
            <a:picLocks noChangeAspect="1"/>
          </p:cNvPicPr>
          <p:nvPr/>
        </p:nvPicPr>
        <p:blipFill>
          <a:blip r:embed="rId1">
            <a:clrChange>
              <a:clrFrom>
                <a:srgbClr val="F5F4F0">
                  <a:alpha val="100000"/>
                </a:srgbClr>
              </a:clrFrom>
              <a:clrTo>
                <a:srgbClr val="F5F4F0">
                  <a:alpha val="100000"/>
                  <a:alpha val="0"/>
                </a:srgbClr>
              </a:clrTo>
            </a:clrChange>
          </a:blip>
          <a:srcRect r="50813"/>
          <a:stretch>
            <a:fillRect/>
          </a:stretch>
        </p:blipFill>
        <p:spPr>
          <a:xfrm>
            <a:off x="898525" y="2160905"/>
            <a:ext cx="1772285" cy="2017395"/>
          </a:xfrm>
          <a:prstGeom prst="snip1Rect">
            <a:avLst/>
          </a:prstGeom>
        </p:spPr>
      </p:pic>
      <p:pic>
        <p:nvPicPr>
          <p:cNvPr id="8" name="图片 7" descr="happy-face-unhappy-face"/>
          <p:cNvPicPr>
            <a:picLocks noChangeAspect="1"/>
          </p:cNvPicPr>
          <p:nvPr/>
        </p:nvPicPr>
        <p:blipFill>
          <a:blip r:embed="rId1">
            <a:clrChange>
              <a:clrFrom>
                <a:srgbClr val="F5F4F0">
                  <a:alpha val="100000"/>
                </a:srgbClr>
              </a:clrFrom>
              <a:clrTo>
                <a:srgbClr val="F5F4F0">
                  <a:alpha val="100000"/>
                  <a:alpha val="0"/>
                </a:srgbClr>
              </a:clrTo>
            </a:clrChange>
          </a:blip>
          <a:srcRect l="52182"/>
          <a:stretch>
            <a:fillRect/>
          </a:stretch>
        </p:blipFill>
        <p:spPr>
          <a:xfrm>
            <a:off x="3441065" y="2131695"/>
            <a:ext cx="1772285" cy="20758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024505" y="4416425"/>
            <a:ext cx="38087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hard to bear</a:t>
            </a: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11" name="图片 10" descr="5366d0160924ab186af803a23efae6cd7a890bbd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69400" y="2581275"/>
            <a:ext cx="3333115" cy="1428750"/>
          </a:xfrm>
          <a:prstGeom prst="rect">
            <a:avLst/>
          </a:prstGeom>
        </p:spPr>
      </p:pic>
      <p:pic>
        <p:nvPicPr>
          <p:cNvPr id="12" name="图片 11" descr="323079-full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6515" y="2581275"/>
            <a:ext cx="2762885" cy="117665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283960" y="4416425"/>
            <a:ext cx="38087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easy to write</a:t>
            </a: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296400" y="4416425"/>
            <a:ext cx="38087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hard to write</a:t>
            </a: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472045" y="5654675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好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写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260330" y="5654675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难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写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25440" y="978287"/>
            <a:ext cx="106321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(a)Some 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verbs can be perceded by </a:t>
            </a:r>
            <a:r>
              <a:rPr lang="zh-CN" altLang="en-US" sz="2000" b="1" dirty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好</a:t>
            </a:r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or </a:t>
            </a:r>
            <a:r>
              <a:rPr lang="zh-CN" altLang="en-US" sz="2000" b="1" dirty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难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, and the resulting compounds </a:t>
            </a:r>
            <a:r>
              <a:rPr lang="en-US" altLang="zh-CN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becoming</a:t>
            </a:r>
            <a:endParaRPr lang="en-US" altLang="zh-CN" sz="20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altLang="zh-CN" sz="2000" b="1" dirty="0"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CN" sz="2000" b="1" dirty="0" smtClean="0"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 </a:t>
            </a:r>
            <a:r>
              <a:rPr lang="en-US" altLang="zh-CN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adjectives. In </a:t>
            </a:r>
            <a:r>
              <a:rPr lang="en-US" altLang="zh-CN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this 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case, </a:t>
            </a:r>
            <a:r>
              <a:rPr lang="zh-CN" altLang="en-US" sz="2000" b="1" dirty="0">
                <a:solidFill>
                  <a:srgbClr val="00B0F0"/>
                </a:solidFill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好 </a:t>
            </a:r>
            <a:r>
              <a:rPr lang="en-US" altLang="zh-CN" sz="2000" b="1" dirty="0"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usually means</a:t>
            </a:r>
            <a:r>
              <a:rPr lang="en-US" altLang="zh-CN" sz="2000" b="1" dirty="0">
                <a:solidFill>
                  <a:srgbClr val="00B0F0"/>
                </a:solidFill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“easy”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while </a:t>
            </a:r>
            <a:r>
              <a:rPr lang="zh-CN" altLang="en-US" sz="2000" b="1" dirty="0">
                <a:solidFill>
                  <a:srgbClr val="00B050"/>
                </a:solidFill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难 </a:t>
            </a:r>
            <a:r>
              <a:rPr lang="en-US" altLang="zh-CN" sz="2000" b="1" dirty="0"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usually means</a:t>
            </a:r>
            <a:r>
              <a:rPr lang="en-US" altLang="zh-CN" sz="2000" b="1" dirty="0">
                <a:solidFill>
                  <a:srgbClr val="00B050"/>
                </a:solidFill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“difficult”</a:t>
            </a:r>
            <a:r>
              <a:rPr lang="en-US" altLang="zh-CN" sz="2000" b="1" dirty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</a:t>
            </a:r>
            <a:endParaRPr lang="en-US" altLang="zh-CN" sz="2000" b="1" dirty="0" smtClean="0">
              <a:solidFill>
                <a:srgbClr val="00B05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  <p:bldP spid="7" grpId="0"/>
      <p:bldP spid="9" grpId="0"/>
      <p:bldP spid="13" grpId="0"/>
      <p:bldP spid="14" grpId="0"/>
      <p:bldP spid="15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294640" y="1724660"/>
            <a:ext cx="1079944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①                                            ②</a:t>
            </a:r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235710" y="5654675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好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走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78885" y="5654675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难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走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94640" y="528955"/>
            <a:ext cx="775843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2.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zh-CN" altLang="en-US" sz="24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好</a:t>
            </a:r>
            <a:r>
              <a:rPr lang="zh-CN" altLang="en-US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 </a:t>
            </a:r>
            <a:r>
              <a:rPr lang="zh-CN" altLang="en-US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难</a:t>
            </a:r>
            <a:r>
              <a:rPr lang="zh-CN" altLang="en-US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</a:t>
            </a:r>
            <a:r>
              <a:rPr lang="en-US" altLang="zh-CN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V</a:t>
            </a:r>
            <a:endParaRPr lang="zh-CN" altLang="en-US" sz="2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  <a:sym typeface="+mn-ea"/>
            </a:endParaRPr>
          </a:p>
          <a:p>
            <a:pPr algn="l"/>
            <a:endParaRPr lang="zh-CN" altLang="en-US" sz="2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03555" y="4416425"/>
            <a:ext cx="2167255" cy="1081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easy to </a:t>
            </a: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walk on</a:t>
            </a: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251200" y="4416425"/>
            <a:ext cx="2413000" cy="1081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hard to </a:t>
            </a: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walk on</a:t>
            </a: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237605" y="4416425"/>
            <a:ext cx="38087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easy to say</a:t>
            </a: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329420" y="4416425"/>
            <a:ext cx="3808730" cy="1081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difficult to </a:t>
            </a: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say</a:t>
            </a: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014845" y="5654675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好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说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260330" y="5654675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难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说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4" name="图片 3" descr="longleat-hedge-maz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36265" y="2581275"/>
            <a:ext cx="2867025" cy="1442720"/>
          </a:xfrm>
          <a:prstGeom prst="rect">
            <a:avLst/>
          </a:prstGeom>
        </p:spPr>
      </p:pic>
      <p:pic>
        <p:nvPicPr>
          <p:cNvPr id="10" name="图片 9" descr="a-one-way-street-0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55" y="2581275"/>
            <a:ext cx="2404745" cy="144272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6557645" y="2703195"/>
            <a:ext cx="20116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JhengHei" panose="020B0604030504040204" charset="-120"/>
                <a:ea typeface="Microsoft JhengHei" panose="020B0604030504040204" charset="-120"/>
              </a:rPr>
              <a:t>十四</a:t>
            </a:r>
            <a:endParaRPr lang="zh-CN" altLang="en-US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pic>
        <p:nvPicPr>
          <p:cNvPr id="19" name="图片 18" descr="maxresdefault"/>
          <p:cNvPicPr>
            <a:picLocks noChangeAspect="1"/>
          </p:cNvPicPr>
          <p:nvPr/>
        </p:nvPicPr>
        <p:blipFill>
          <a:blip r:embed="rId3"/>
          <a:srcRect l="25303" t="6375" r="22696" b="13356"/>
          <a:stretch>
            <a:fillRect/>
          </a:stretch>
        </p:blipFill>
        <p:spPr>
          <a:xfrm>
            <a:off x="8929370" y="1700530"/>
            <a:ext cx="3128010" cy="2715895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725440" y="978287"/>
            <a:ext cx="106321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(a)Some 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verbs can be perceded by </a:t>
            </a:r>
            <a:r>
              <a:rPr lang="zh-CN" altLang="en-US" sz="2000" b="1" dirty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好</a:t>
            </a:r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or </a:t>
            </a:r>
            <a:r>
              <a:rPr lang="zh-CN" altLang="en-US" sz="2000" b="1" dirty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难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, and the resulting compounds </a:t>
            </a:r>
            <a:r>
              <a:rPr lang="en-US" altLang="zh-CN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becoming</a:t>
            </a:r>
            <a:endParaRPr lang="en-US" altLang="zh-CN" sz="20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altLang="zh-CN" sz="2000" b="1" dirty="0"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CN" sz="2000" b="1" dirty="0" smtClean="0"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 </a:t>
            </a:r>
            <a:r>
              <a:rPr lang="en-US" altLang="zh-CN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adjectives. In </a:t>
            </a:r>
            <a:r>
              <a:rPr lang="en-US" altLang="zh-CN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this 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case, </a:t>
            </a:r>
            <a:r>
              <a:rPr lang="zh-CN" altLang="en-US" sz="2000" b="1" dirty="0">
                <a:solidFill>
                  <a:srgbClr val="00B0F0"/>
                </a:solidFill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好 </a:t>
            </a:r>
            <a:r>
              <a:rPr lang="en-US" altLang="zh-CN" sz="2000" b="1" dirty="0"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usually means</a:t>
            </a:r>
            <a:r>
              <a:rPr lang="en-US" altLang="zh-CN" sz="2000" b="1" dirty="0">
                <a:solidFill>
                  <a:srgbClr val="00B0F0"/>
                </a:solidFill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“easy”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while </a:t>
            </a:r>
            <a:r>
              <a:rPr lang="zh-CN" altLang="en-US" sz="2000" b="1" dirty="0">
                <a:solidFill>
                  <a:srgbClr val="00B050"/>
                </a:solidFill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难 </a:t>
            </a:r>
            <a:r>
              <a:rPr lang="en-US" altLang="zh-CN" sz="2000" b="1" dirty="0"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usually means</a:t>
            </a:r>
            <a:r>
              <a:rPr lang="en-US" altLang="zh-CN" sz="2000" b="1" dirty="0">
                <a:solidFill>
                  <a:srgbClr val="00B050"/>
                </a:solidFill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“difficult”</a:t>
            </a:r>
            <a:r>
              <a:rPr lang="en-US" altLang="zh-CN" sz="2000" b="1" dirty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</a:t>
            </a:r>
            <a:endParaRPr lang="en-US" altLang="zh-CN" sz="2000" b="1" dirty="0" smtClean="0">
              <a:solidFill>
                <a:srgbClr val="00B05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  <p:bldP spid="7" grpId="0"/>
      <p:bldP spid="9" grpId="0"/>
      <p:bldP spid="13" grpId="0"/>
      <p:bldP spid="14" grpId="0"/>
      <p:bldP spid="15" grpId="0"/>
      <p:bldP spid="16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294640" y="1724660"/>
            <a:ext cx="1079944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①                                            ②</a:t>
            </a:r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235710" y="5654675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好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懂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908425" y="5654675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难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懂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94640" y="528955"/>
            <a:ext cx="775843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2.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zh-CN" altLang="en-US" sz="24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好</a:t>
            </a:r>
            <a:r>
              <a:rPr lang="zh-CN" altLang="en-US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 </a:t>
            </a:r>
            <a:r>
              <a:rPr lang="zh-CN" altLang="en-US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难</a:t>
            </a:r>
            <a:r>
              <a:rPr lang="zh-CN" altLang="en-US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</a:t>
            </a:r>
            <a:r>
              <a:rPr lang="en-US" altLang="zh-CN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V</a:t>
            </a:r>
            <a:endParaRPr lang="zh-CN" altLang="en-US" sz="2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  <a:sym typeface="+mn-ea"/>
            </a:endParaRPr>
          </a:p>
          <a:p>
            <a:pPr algn="l"/>
            <a:endParaRPr lang="zh-CN" altLang="en-US" sz="2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03555" y="4416425"/>
            <a:ext cx="2167255" cy="1081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easy to </a:t>
            </a: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understand</a:t>
            </a: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251200" y="4416425"/>
            <a:ext cx="2413000" cy="1081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hard to </a:t>
            </a: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understand</a:t>
            </a: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272145" y="4446590"/>
            <a:ext cx="3925455" cy="7130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1000"/>
              </a:spcBef>
            </a:pP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  <a:hlinkClick r:id="rId1"/>
              </a:rPr>
              <a:t>https://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  <a:hlinkClick r:id="rId1"/>
              </a:rPr>
              <a:t>youtu.be/oU-lRYQPjyk?t=482</a:t>
            </a:r>
            <a:endParaRPr lang="en-US" sz="1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>
              <a:spcBef>
                <a:spcPts val="1000"/>
              </a:spcBef>
            </a:pPr>
            <a:endParaRPr lang="en-US" sz="1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026207" y="4942738"/>
            <a:ext cx="41357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hard to sing</a:t>
            </a: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827520" y="5647055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好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唱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775190" y="5575935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难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唱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3" name="图片 2" descr="02909644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230" y="1791970"/>
            <a:ext cx="1932305" cy="2625090"/>
          </a:xfrm>
          <a:prstGeom prst="rect">
            <a:avLst/>
          </a:prstGeom>
        </p:spPr>
      </p:pic>
      <p:pic>
        <p:nvPicPr>
          <p:cNvPr id="8" name="图片 7" descr="hqdefaul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85" y="2350770"/>
            <a:ext cx="2538730" cy="1903730"/>
          </a:xfrm>
          <a:prstGeom prst="rect">
            <a:avLst/>
          </a:prstGeom>
        </p:spPr>
      </p:pic>
      <p:pic>
        <p:nvPicPr>
          <p:cNvPr id="11" name="图片 10" descr="uta_boy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0810" y="2232025"/>
            <a:ext cx="1791335" cy="2185035"/>
          </a:xfrm>
          <a:prstGeom prst="rect">
            <a:avLst/>
          </a:prstGeom>
        </p:spPr>
      </p:pic>
      <p:pic>
        <p:nvPicPr>
          <p:cNvPr id="12" name="图片 11" descr="justin"/>
          <p:cNvPicPr>
            <a:picLocks noChangeAspect="1"/>
          </p:cNvPicPr>
          <p:nvPr/>
        </p:nvPicPr>
        <p:blipFill>
          <a:blip r:embed="rId5"/>
          <a:srcRect l="6709" r="10356"/>
          <a:stretch>
            <a:fillRect/>
          </a:stretch>
        </p:blipFill>
        <p:spPr>
          <a:xfrm>
            <a:off x="8688705" y="2160905"/>
            <a:ext cx="3270250" cy="209359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725440" y="978287"/>
            <a:ext cx="106321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(a)Some 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verbs can be perceded by </a:t>
            </a:r>
            <a:r>
              <a:rPr lang="zh-CN" altLang="en-US" sz="2000" b="1" dirty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好</a:t>
            </a:r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or </a:t>
            </a:r>
            <a:r>
              <a:rPr lang="zh-CN" altLang="en-US" sz="2000" b="1" dirty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难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, and the resulting compounds </a:t>
            </a:r>
            <a:r>
              <a:rPr lang="en-US" altLang="zh-CN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becoming</a:t>
            </a:r>
            <a:endParaRPr lang="en-US" altLang="zh-CN" sz="20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altLang="zh-CN" sz="2000" b="1" dirty="0"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CN" sz="2000" b="1" dirty="0" smtClean="0"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 </a:t>
            </a:r>
            <a:r>
              <a:rPr lang="en-US" altLang="zh-CN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adjectives. In </a:t>
            </a:r>
            <a:r>
              <a:rPr lang="en-US" altLang="zh-CN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this 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case, </a:t>
            </a:r>
            <a:r>
              <a:rPr lang="zh-CN" altLang="en-US" sz="2000" b="1" dirty="0">
                <a:solidFill>
                  <a:srgbClr val="00B0F0"/>
                </a:solidFill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好 </a:t>
            </a:r>
            <a:r>
              <a:rPr lang="en-US" altLang="zh-CN" sz="2000" b="1" dirty="0"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usually means</a:t>
            </a:r>
            <a:r>
              <a:rPr lang="en-US" altLang="zh-CN" sz="2000" b="1" dirty="0">
                <a:solidFill>
                  <a:srgbClr val="00B0F0"/>
                </a:solidFill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“easy”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while </a:t>
            </a:r>
            <a:r>
              <a:rPr lang="zh-CN" altLang="en-US" sz="2000" b="1" dirty="0">
                <a:solidFill>
                  <a:srgbClr val="00B050"/>
                </a:solidFill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难 </a:t>
            </a:r>
            <a:r>
              <a:rPr lang="en-US" altLang="zh-CN" sz="2000" b="1" dirty="0"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usually means</a:t>
            </a:r>
            <a:r>
              <a:rPr lang="en-US" altLang="zh-CN" sz="2000" b="1" dirty="0">
                <a:solidFill>
                  <a:srgbClr val="00B050"/>
                </a:solidFill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“difficult”</a:t>
            </a:r>
            <a:r>
              <a:rPr lang="en-US" altLang="zh-CN" sz="2000" b="1" dirty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</a:t>
            </a:r>
            <a:endParaRPr lang="en-US" altLang="zh-CN" sz="2000" b="1" dirty="0" smtClean="0">
              <a:solidFill>
                <a:srgbClr val="00B05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sp>
        <p:nvSpPr>
          <p:cNvPr id="19" name="文本框 13"/>
          <p:cNvSpPr txBox="1"/>
          <p:nvPr/>
        </p:nvSpPr>
        <p:spPr>
          <a:xfrm>
            <a:off x="5856922" y="4939838"/>
            <a:ext cx="41357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easy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to sing</a:t>
            </a: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  <p:bldP spid="7" grpId="0"/>
      <p:bldP spid="9" grpId="0"/>
      <p:bldP spid="13" grpId="0"/>
      <p:bldP spid="14" grpId="0"/>
      <p:bldP spid="15" grpId="0"/>
      <p:bldP spid="16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294640" y="1724660"/>
            <a:ext cx="1079944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①                                            ②</a:t>
            </a:r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235710" y="5654675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好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吃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905885" y="5654675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难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吃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94640" y="528955"/>
            <a:ext cx="775843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2.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zh-CN" altLang="en-US" sz="24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好</a:t>
            </a:r>
            <a:r>
              <a:rPr lang="zh-CN" altLang="en-US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 </a:t>
            </a:r>
            <a:r>
              <a:rPr lang="zh-CN" altLang="en-US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难</a:t>
            </a:r>
            <a:r>
              <a:rPr lang="zh-CN" altLang="en-US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</a:t>
            </a:r>
            <a:r>
              <a:rPr lang="en-US" altLang="zh-CN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V</a:t>
            </a:r>
            <a:endParaRPr lang="zh-CN" altLang="en-US" sz="2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  <a:sym typeface="+mn-ea"/>
            </a:endParaRPr>
          </a:p>
          <a:p>
            <a:pPr algn="l"/>
            <a:endParaRPr lang="zh-CN" altLang="en-US" sz="2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37891" y="959624"/>
            <a:ext cx="11020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(b) In 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some other compounds, however, </a:t>
            </a:r>
            <a:r>
              <a:rPr lang="zh-CN" altLang="en-US" sz="20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好 </a:t>
            </a: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suggests 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that the action represented by </a:t>
            </a: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the</a:t>
            </a:r>
            <a:endParaRPr lang="en-US" sz="20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sz="2000" b="1" dirty="0"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sz="2000" b="1" dirty="0" smtClean="0"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   </a:t>
            </a: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verb </a:t>
            </a: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is </a:t>
            </a:r>
            <a:r>
              <a:rPr lang="en-US" sz="20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pleasant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, while </a:t>
            </a: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zh-CN" altLang="en-US" sz="2000" b="1" dirty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难</a:t>
            </a:r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means the </a:t>
            </a:r>
            <a:r>
              <a:rPr lang="en-US" altLang="zh-CN" sz="2000" b="1" dirty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opposite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</a:t>
            </a:r>
            <a:endParaRPr lang="en-US" altLang="zh-CN" sz="20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5950" y="4760595"/>
            <a:ext cx="21672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delicious</a:t>
            </a: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119120" y="4760595"/>
            <a:ext cx="327152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unappetizing</a:t>
            </a: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726555" y="4760595"/>
            <a:ext cx="18154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pretty</a:t>
            </a: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647555" y="4760595"/>
            <a:ext cx="16503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ugly</a:t>
            </a: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266940" y="5641571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好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看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079355" y="5626793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难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看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4" name="图片 3" descr="20180219170722"/>
          <p:cNvPicPr>
            <a:picLocks noChangeAspect="1"/>
          </p:cNvPicPr>
          <p:nvPr/>
        </p:nvPicPr>
        <p:blipFill>
          <a:blip r:embed="rId1"/>
          <a:srcRect l="18325"/>
          <a:stretch>
            <a:fillRect/>
          </a:stretch>
        </p:blipFill>
        <p:spPr>
          <a:xfrm>
            <a:off x="3251200" y="2218055"/>
            <a:ext cx="2708275" cy="2212340"/>
          </a:xfrm>
          <a:prstGeom prst="rect">
            <a:avLst/>
          </a:prstGeom>
        </p:spPr>
      </p:pic>
      <p:pic>
        <p:nvPicPr>
          <p:cNvPr id="3" name="图片 2" descr="rvs662q5UrT5rRc_10192"/>
          <p:cNvPicPr>
            <a:picLocks noChangeAspect="1"/>
          </p:cNvPicPr>
          <p:nvPr/>
        </p:nvPicPr>
        <p:blipFill>
          <a:blip r:embed="rId2"/>
          <a:srcRect l="13654" r="7297"/>
          <a:stretch>
            <a:fillRect/>
          </a:stretch>
        </p:blipFill>
        <p:spPr>
          <a:xfrm>
            <a:off x="615950" y="2443480"/>
            <a:ext cx="2337435" cy="1971040"/>
          </a:xfrm>
          <a:prstGeom prst="rect">
            <a:avLst/>
          </a:prstGeom>
        </p:spPr>
      </p:pic>
      <p:pic>
        <p:nvPicPr>
          <p:cNvPr id="8" name="图片 7" descr="taPMuGcr5d4sVrs_zQqKr_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555" y="2276475"/>
            <a:ext cx="2178050" cy="2138045"/>
          </a:xfrm>
          <a:prstGeom prst="rect">
            <a:avLst/>
          </a:prstGeom>
        </p:spPr>
      </p:pic>
      <p:pic>
        <p:nvPicPr>
          <p:cNvPr id="10" name="图片 9" descr="a0126590_2243507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7320" y="2261235"/>
            <a:ext cx="2870835" cy="21532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  <p:bldP spid="7" grpId="0"/>
      <p:bldP spid="9" grpId="0"/>
      <p:bldP spid="13" grpId="0"/>
      <p:bldP spid="14" grpId="0"/>
      <p:bldP spid="15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294640" y="1724660"/>
            <a:ext cx="1079944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①                                            ②</a:t>
            </a:r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235710" y="5654675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好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听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905885" y="5654675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难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听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94640" y="509905"/>
            <a:ext cx="775843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2.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zh-CN" altLang="en-US" sz="24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好</a:t>
            </a:r>
            <a:r>
              <a:rPr lang="zh-CN" altLang="en-US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 </a:t>
            </a:r>
            <a:r>
              <a:rPr lang="zh-CN" altLang="en-US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难</a:t>
            </a:r>
            <a:r>
              <a:rPr lang="zh-CN" altLang="en-US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</a:t>
            </a:r>
            <a:r>
              <a:rPr lang="en-US" altLang="zh-CN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V</a:t>
            </a:r>
            <a:endParaRPr lang="zh-CN" altLang="en-US" sz="2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  <a:sym typeface="+mn-ea"/>
            </a:endParaRPr>
          </a:p>
          <a:p>
            <a:pPr algn="l"/>
            <a:endParaRPr lang="zh-CN" altLang="en-US" sz="2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3705" y="4545330"/>
            <a:ext cx="251968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pleasant to the ear</a:t>
            </a: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100705" y="4544695"/>
            <a:ext cx="270827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unpleasant to the ear</a:t>
            </a: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726555" y="4545330"/>
            <a:ext cx="2256155" cy="15119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pleasant to smell</a:t>
            </a: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marL="457200" indent="-4572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361170" y="4617720"/>
            <a:ext cx="254698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unpleasant to smell </a:t>
            </a: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978650" y="5654675"/>
            <a:ext cx="1920875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好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闻</a:t>
            </a:r>
            <a:r>
              <a:rPr lang="en-US" altLang="zh-CN" sz="2400" b="1" dirty="0" smtClean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(wén)</a:t>
            </a:r>
            <a:endParaRPr lang="en-US" altLang="zh-CN" sz="2400" b="1" dirty="0" smtClean="0">
              <a:solidFill>
                <a:schemeClr val="accent5">
                  <a:lumMod val="2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987280" y="5654675"/>
            <a:ext cx="1920875" cy="11061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难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闻</a:t>
            </a:r>
            <a:r>
              <a:rPr lang="en-US" altLang="zh-CN" sz="2400" b="1" dirty="0" smtClean="0">
                <a:solidFill>
                  <a:schemeClr val="accent5">
                    <a:lumMod val="2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(wén)</a:t>
            </a:r>
            <a:endParaRPr lang="en-US" altLang="zh-CN" sz="2400" b="1" dirty="0" smtClean="0">
              <a:solidFill>
                <a:schemeClr val="accent5">
                  <a:lumMod val="2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algn="l">
              <a:lnSpc>
                <a:spcPct val="110000"/>
              </a:lnSpc>
              <a:buFont typeface="Wingdings" panose="05000000000000000000" charset="0"/>
            </a:pPr>
            <a:endParaRPr lang="en-US" altLang="zh-CN" sz="2400" b="1" dirty="0" smtClean="0">
              <a:solidFill>
                <a:schemeClr val="accent5">
                  <a:lumMod val="2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11" name="图片 10" descr="adele-performs-2016-y-billboard-1548"/>
          <p:cNvPicPr>
            <a:picLocks noChangeAspect="1"/>
          </p:cNvPicPr>
          <p:nvPr/>
        </p:nvPicPr>
        <p:blipFill>
          <a:blip r:embed="rId1"/>
          <a:srcRect l="25568" r="7066"/>
          <a:stretch>
            <a:fillRect/>
          </a:stretch>
        </p:blipFill>
        <p:spPr>
          <a:xfrm>
            <a:off x="704215" y="2291080"/>
            <a:ext cx="2160905" cy="2123440"/>
          </a:xfrm>
          <a:prstGeom prst="rect">
            <a:avLst/>
          </a:prstGeom>
        </p:spPr>
      </p:pic>
      <p:pic>
        <p:nvPicPr>
          <p:cNvPr id="17" name="图片 16" descr="It_smell_good_Img01"/>
          <p:cNvPicPr>
            <a:picLocks noChangeAspect="1"/>
          </p:cNvPicPr>
          <p:nvPr/>
        </p:nvPicPr>
        <p:blipFill>
          <a:blip r:embed="rId2"/>
          <a:srcRect l="4865" t="12106" r="14251"/>
          <a:stretch>
            <a:fillRect/>
          </a:stretch>
        </p:blipFill>
        <p:spPr>
          <a:xfrm>
            <a:off x="6726555" y="2444750"/>
            <a:ext cx="2424430" cy="1975485"/>
          </a:xfrm>
          <a:prstGeom prst="rect">
            <a:avLst/>
          </a:prstGeom>
        </p:spPr>
      </p:pic>
      <p:pic>
        <p:nvPicPr>
          <p:cNvPr id="20" name="图片 19" descr="ABUIABACGAAglPPotwUoz8HpuAUwvAQ4_AI"/>
          <p:cNvPicPr>
            <a:picLocks noChangeAspect="1"/>
          </p:cNvPicPr>
          <p:nvPr/>
        </p:nvPicPr>
        <p:blipFill>
          <a:blip r:embed="rId3"/>
          <a:srcRect l="9241" r="10780"/>
          <a:stretch>
            <a:fillRect/>
          </a:stretch>
        </p:blipFill>
        <p:spPr>
          <a:xfrm>
            <a:off x="9463405" y="2444750"/>
            <a:ext cx="2341880" cy="1925320"/>
          </a:xfrm>
          <a:prstGeom prst="rect">
            <a:avLst/>
          </a:prstGeom>
        </p:spPr>
      </p:pic>
      <p:pic>
        <p:nvPicPr>
          <p:cNvPr id="3" name="图片 2" descr="galinha-grande-que-grita-de-borracha-D_NQ_NP_22137-MLB20225641047_012015-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94050" y="2076450"/>
            <a:ext cx="2980055" cy="229362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737891" y="959624"/>
            <a:ext cx="11020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(b) In 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some other compounds, however, </a:t>
            </a:r>
            <a:r>
              <a:rPr lang="zh-CN" altLang="en-US" sz="20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好 </a:t>
            </a: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suggests 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that the action represented by </a:t>
            </a: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the</a:t>
            </a:r>
            <a:endParaRPr lang="en-US" sz="20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sz="2000" b="1" dirty="0"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sz="2000" b="1" dirty="0" smtClean="0"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   </a:t>
            </a: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verb </a:t>
            </a: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is </a:t>
            </a:r>
            <a:r>
              <a:rPr lang="en-US" sz="20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pleasant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, while </a:t>
            </a: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zh-CN" altLang="en-US" sz="2000" b="1" dirty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难</a:t>
            </a:r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means the </a:t>
            </a:r>
            <a:r>
              <a:rPr lang="en-US" altLang="zh-CN" sz="2000" b="1" dirty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opposite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</a:t>
            </a:r>
            <a:endParaRPr lang="en-US" altLang="zh-CN" sz="20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  <p:bldP spid="7" grpId="0"/>
      <p:bldP spid="9" grpId="0"/>
      <p:bldP spid="13" grpId="0"/>
      <p:bldP spid="14" grpId="0"/>
      <p:bldP spid="15" grpId="0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6821170" y="969645"/>
            <a:ext cx="5713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+mj-ea"/>
                <a:ea typeface="+mj-ea"/>
              </a:rPr>
              <a:t>对话练习</a:t>
            </a:r>
            <a:r>
              <a:rPr lang="zh-CN" altLang="en-US" sz="44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 dirty="0">
                <a:latin typeface="+mj-ea"/>
                <a:ea typeface="+mj-ea"/>
                <a:sym typeface="+mn-ea"/>
              </a:rPr>
              <a:t>- </a:t>
            </a:r>
            <a:r>
              <a:rPr lang="en-US" altLang="zh-CN" sz="3200" b="1" i="1" dirty="0" err="1">
                <a:latin typeface="Calibri" panose="020F0502020204030204" charset="0"/>
                <a:ea typeface="+mj-ea"/>
                <a:sym typeface="+mn-ea"/>
              </a:rPr>
              <a:t>Pairwork</a:t>
            </a:r>
            <a:r>
              <a:rPr lang="en-US" altLang="zh-CN" sz="3200" b="1" i="1" dirty="0">
                <a:latin typeface="Calibri" panose="020F0502020204030204" charset="0"/>
                <a:ea typeface="+mj-ea"/>
                <a:sym typeface="+mn-ea"/>
              </a:rPr>
              <a:t> 2</a:t>
            </a:r>
            <a:endParaRPr lang="en-US" altLang="zh-CN" sz="4400" b="1" dirty="0">
              <a:latin typeface="+mj-ea"/>
              <a:ea typeface="+mj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447155" y="600393"/>
            <a:ext cx="3276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      </a:t>
            </a:r>
            <a:r>
              <a:rPr lang="en-US" altLang="zh-CN" sz="2400" dirty="0" err="1"/>
              <a:t>duìhuà</a:t>
            </a:r>
            <a:r>
              <a:rPr lang="en-US" altLang="zh-CN" sz="2400" dirty="0"/>
              <a:t>  </a:t>
            </a:r>
            <a:r>
              <a:rPr lang="en-US" altLang="zh-CN" sz="2400" dirty="0" err="1"/>
              <a:t>liànxí</a:t>
            </a:r>
            <a:endParaRPr lang="en-US" altLang="zh-CN" sz="2400" dirty="0"/>
          </a:p>
        </p:txBody>
      </p:sp>
      <p:pic>
        <p:nvPicPr>
          <p:cNvPr id="2" name="图片 1" descr="微信图片_2018041107083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6622" t="19192" r="9203" b="46250"/>
          <a:stretch>
            <a:fillRect/>
          </a:stretch>
        </p:blipFill>
        <p:spPr>
          <a:xfrm>
            <a:off x="503555" y="1275080"/>
            <a:ext cx="6317615" cy="5233035"/>
          </a:xfrm>
          <a:prstGeom prst="rect">
            <a:avLst/>
          </a:prstGeom>
        </p:spPr>
      </p:pic>
      <p:pic>
        <p:nvPicPr>
          <p:cNvPr id="5" name="图片 4" descr="微信图片_2018041107083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0483" t="53920" r="59955" b="32203"/>
          <a:stretch>
            <a:fillRect/>
          </a:stretch>
        </p:blipFill>
        <p:spPr>
          <a:xfrm>
            <a:off x="7047230" y="2613660"/>
            <a:ext cx="2317750" cy="2922905"/>
          </a:xfrm>
          <a:prstGeom prst="rect">
            <a:avLst/>
          </a:prstGeom>
        </p:spPr>
      </p:pic>
      <p:pic>
        <p:nvPicPr>
          <p:cNvPr id="6" name="图片 5" descr="微信图片_2018041107083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0595" t="69110" r="61886" b="23630"/>
          <a:stretch>
            <a:fillRect/>
          </a:stretch>
        </p:blipFill>
        <p:spPr>
          <a:xfrm>
            <a:off x="9723755" y="2613660"/>
            <a:ext cx="2000885" cy="1475105"/>
          </a:xfrm>
          <a:prstGeom prst="rect">
            <a:avLst/>
          </a:prstGeom>
        </p:spPr>
      </p:pic>
      <p:pic>
        <p:nvPicPr>
          <p:cNvPr id="7" name="图片 6" descr="微信图片_2018041107083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3479" t="18523" r="66936" b="72961"/>
          <a:stretch>
            <a:fillRect/>
          </a:stretch>
        </p:blipFill>
        <p:spPr>
          <a:xfrm>
            <a:off x="9723755" y="3953510"/>
            <a:ext cx="2000885" cy="154749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94640" y="509905"/>
            <a:ext cx="775843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2.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zh-CN" altLang="en-US" sz="24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好</a:t>
            </a:r>
            <a:r>
              <a:rPr lang="zh-CN" altLang="en-US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 </a:t>
            </a:r>
            <a:r>
              <a:rPr lang="zh-CN" altLang="en-US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难</a:t>
            </a:r>
            <a:r>
              <a:rPr lang="zh-CN" altLang="en-US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</a:t>
            </a:r>
            <a:r>
              <a:rPr lang="en-US" altLang="zh-CN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V</a:t>
            </a:r>
            <a:endParaRPr lang="zh-CN" altLang="en-US" sz="2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  <a:sym typeface="+mn-ea"/>
            </a:endParaRPr>
          </a:p>
          <a:p>
            <a:pPr algn="l"/>
            <a:endParaRPr lang="zh-CN" altLang="en-US" sz="2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sp>
        <p:nvSpPr>
          <p:cNvPr id="21" name="文字方塊 3"/>
          <p:cNvSpPr txBox="1"/>
          <p:nvPr/>
        </p:nvSpPr>
        <p:spPr>
          <a:xfrm>
            <a:off x="6821170" y="1588135"/>
            <a:ext cx="31229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b="1" dirty="0"/>
              <a:t>拿铁（</a:t>
            </a:r>
            <a:r>
              <a:rPr lang="en-US" altLang="zh-CN" b="1" dirty="0"/>
              <a:t>latte</a:t>
            </a:r>
            <a:r>
              <a:rPr lang="zh-CN" altLang="en-US" sz="1600" b="1" dirty="0"/>
              <a:t>）</a:t>
            </a:r>
            <a:endParaRPr lang="zh-CN" altLang="en-US" sz="16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b="1" dirty="0"/>
              <a:t>卡布奇诺（</a:t>
            </a:r>
            <a:r>
              <a:rPr lang="en-US" altLang="zh-CN" b="1" dirty="0"/>
              <a:t>cappuccino</a:t>
            </a:r>
            <a:r>
              <a:rPr lang="zh-CN" altLang="en-US" sz="1600" b="1" dirty="0"/>
              <a:t>）</a:t>
            </a:r>
            <a:endParaRPr lang="zh-CN" altLang="en-US" sz="16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b="1" dirty="0"/>
              <a:t>摩卡（</a:t>
            </a:r>
            <a:r>
              <a:rPr lang="en-US" altLang="zh-CN" b="1" dirty="0"/>
              <a:t>mocha</a:t>
            </a:r>
            <a:r>
              <a:rPr lang="zh-CN" altLang="en-US" b="1" dirty="0"/>
              <a:t>）</a:t>
            </a:r>
            <a:endParaRPr lang="zh-CN" alt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b="1" dirty="0"/>
              <a:t>...</a:t>
            </a:r>
            <a:endParaRPr lang="en-US" altLang="zh-CN" b="1" dirty="0"/>
          </a:p>
        </p:txBody>
      </p:sp>
      <p:sp>
        <p:nvSpPr>
          <p:cNvPr id="3" name="文字方塊 3"/>
          <p:cNvSpPr txBox="1"/>
          <p:nvPr/>
        </p:nvSpPr>
        <p:spPr>
          <a:xfrm>
            <a:off x="10228580" y="1588135"/>
            <a:ext cx="16122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b="1" dirty="0"/>
              <a:t>草莓</a:t>
            </a:r>
            <a:endParaRPr lang="zh-CN" altLang="en-US" sz="16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b="1" dirty="0"/>
              <a:t>苹果</a:t>
            </a:r>
            <a:endParaRPr lang="zh-CN" alt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b="1" dirty="0"/>
              <a:t>巧克力</a:t>
            </a:r>
            <a:endParaRPr lang="zh-CN" alt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b="1" dirty="0"/>
              <a:t>...</a:t>
            </a:r>
            <a:endParaRPr lang="en-US" altLang="zh-CN" b="1" dirty="0"/>
          </a:p>
        </p:txBody>
      </p:sp>
      <p:sp>
        <p:nvSpPr>
          <p:cNvPr id="4" name="文字方塊 3"/>
          <p:cNvSpPr txBox="1"/>
          <p:nvPr/>
        </p:nvSpPr>
        <p:spPr>
          <a:xfrm>
            <a:off x="3464560" y="2613660"/>
            <a:ext cx="31229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b="1" dirty="0"/>
              <a:t>花茶（</a:t>
            </a:r>
            <a:r>
              <a:rPr lang="en-US" altLang="zh-CN" b="1" dirty="0"/>
              <a:t>flower tea</a:t>
            </a:r>
            <a:r>
              <a:rPr lang="zh-CN" altLang="en-US" sz="1600" b="1" dirty="0"/>
              <a:t>）</a:t>
            </a:r>
            <a:endParaRPr lang="zh-CN" altLang="en-US" sz="16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b="1" dirty="0"/>
              <a:t>水果茶（</a:t>
            </a:r>
            <a:r>
              <a:rPr lang="en-US" altLang="zh-CN" b="1" dirty="0"/>
              <a:t>fruit tea</a:t>
            </a:r>
            <a:r>
              <a:rPr lang="zh-CN" altLang="en-US" sz="1600" b="1" dirty="0"/>
              <a:t>）</a:t>
            </a:r>
            <a:endParaRPr lang="zh-CN" altLang="en-US" sz="16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b="1" dirty="0"/>
              <a:t>红茶（</a:t>
            </a:r>
            <a:r>
              <a:rPr lang="en-US" altLang="zh-CN" b="1" dirty="0"/>
              <a:t>black tea</a:t>
            </a:r>
            <a:r>
              <a:rPr lang="zh-CN" altLang="en-US" b="1" dirty="0"/>
              <a:t>）</a:t>
            </a:r>
            <a:endParaRPr lang="zh-CN" alt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b="1" dirty="0"/>
              <a:t>...</a:t>
            </a:r>
            <a:endParaRPr lang="en-US" altLang="zh-CN" b="1" dirty="0"/>
          </a:p>
        </p:txBody>
      </p:sp>
      <p:sp>
        <p:nvSpPr>
          <p:cNvPr id="9" name="文字方塊 3"/>
          <p:cNvSpPr txBox="1"/>
          <p:nvPr/>
        </p:nvSpPr>
        <p:spPr>
          <a:xfrm>
            <a:off x="6821170" y="5679440"/>
            <a:ext cx="31229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b="1" dirty="0"/>
              <a:t>奇异果（</a:t>
            </a:r>
            <a:r>
              <a:rPr lang="en-US" altLang="zh-CN" b="1" dirty="0"/>
              <a:t>kiwi</a:t>
            </a:r>
            <a:r>
              <a:rPr lang="zh-CN" altLang="en-US" sz="1600" b="1" dirty="0"/>
              <a:t>）</a:t>
            </a:r>
            <a:endParaRPr lang="zh-CN" altLang="en-US" sz="16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b="1" dirty="0"/>
              <a:t>菠萝（</a:t>
            </a:r>
            <a:r>
              <a:rPr lang="en-US" altLang="zh-CN" b="1" dirty="0"/>
              <a:t>pineapple</a:t>
            </a:r>
            <a:r>
              <a:rPr lang="zh-CN" altLang="en-US" sz="1600" b="1" dirty="0"/>
              <a:t>）</a:t>
            </a:r>
            <a:endParaRPr lang="zh-CN" altLang="en-US" sz="16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b="1" dirty="0"/>
              <a:t>牛油果（</a:t>
            </a:r>
            <a:r>
              <a:rPr lang="en-US" altLang="zh-CN" b="1" dirty="0"/>
              <a:t>avocado</a:t>
            </a:r>
            <a:r>
              <a:rPr lang="zh-CN" altLang="en-US" b="1" dirty="0"/>
              <a:t>）</a:t>
            </a:r>
            <a:endParaRPr lang="zh-CN" alt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b="1" dirty="0"/>
              <a:t>...</a:t>
            </a:r>
            <a:endParaRPr lang="en-US" altLang="zh-CN" b="1" dirty="0"/>
          </a:p>
        </p:txBody>
      </p:sp>
      <p:sp>
        <p:nvSpPr>
          <p:cNvPr id="11" name="文字方塊 3"/>
          <p:cNvSpPr txBox="1"/>
          <p:nvPr/>
        </p:nvSpPr>
        <p:spPr>
          <a:xfrm>
            <a:off x="9472930" y="5679440"/>
            <a:ext cx="26739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b="1" dirty="0"/>
              <a:t>汉字</a:t>
            </a:r>
            <a:endParaRPr lang="zh-CN" altLang="en-US" sz="16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b="1" dirty="0"/>
              <a:t>韩国字</a:t>
            </a:r>
            <a:endParaRPr lang="zh-CN" altLang="en-US" sz="16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b="1" dirty="0"/>
              <a:t>日本字（</a:t>
            </a:r>
            <a:r>
              <a:rPr lang="en-US" altLang="zh-CN" b="1" dirty="0"/>
              <a:t>kanji</a:t>
            </a:r>
            <a:r>
              <a:rPr lang="zh-CN" altLang="en-US" b="1" dirty="0"/>
              <a:t>）</a:t>
            </a:r>
            <a:endParaRPr lang="zh-CN" alt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b="1" dirty="0"/>
              <a:t>...</a:t>
            </a:r>
            <a:endParaRPr lang="en-US" altLang="zh-CN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6409690" y="1175039"/>
            <a:ext cx="5713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+mj-ea"/>
                <a:ea typeface="+mj-ea"/>
              </a:rPr>
              <a:t>对话练习</a:t>
            </a:r>
            <a:r>
              <a:rPr lang="zh-CN" altLang="en-US" sz="44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 dirty="0">
                <a:latin typeface="+mj-ea"/>
                <a:ea typeface="+mj-ea"/>
                <a:sym typeface="+mn-ea"/>
              </a:rPr>
              <a:t>- </a:t>
            </a:r>
            <a:r>
              <a:rPr lang="en-US" altLang="zh-CN" sz="3200" b="1" i="1" dirty="0" err="1">
                <a:latin typeface="Calibri" panose="020F0502020204030204" charset="0"/>
                <a:ea typeface="+mj-ea"/>
                <a:sym typeface="+mn-ea"/>
              </a:rPr>
              <a:t>Pairwork</a:t>
            </a:r>
            <a:r>
              <a:rPr lang="en-US" altLang="zh-CN" sz="3200" b="1" i="1" dirty="0">
                <a:latin typeface="Calibri" panose="020F0502020204030204" charset="0"/>
                <a:ea typeface="+mj-ea"/>
                <a:sym typeface="+mn-ea"/>
              </a:rPr>
              <a:t> 2</a:t>
            </a:r>
            <a:endParaRPr lang="en-US" altLang="zh-CN" sz="4400" b="1" dirty="0">
              <a:latin typeface="+mj-ea"/>
              <a:ea typeface="+mj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989955" y="765291"/>
            <a:ext cx="3276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      </a:t>
            </a:r>
            <a:r>
              <a:rPr lang="en-US" altLang="zh-CN" sz="2400" dirty="0" err="1"/>
              <a:t>duìhuà</a:t>
            </a:r>
            <a:r>
              <a:rPr lang="en-US" altLang="zh-CN" sz="2400" dirty="0"/>
              <a:t>  </a:t>
            </a:r>
            <a:r>
              <a:rPr lang="en-US" altLang="zh-CN" sz="2400" dirty="0" err="1"/>
              <a:t>liànxí</a:t>
            </a:r>
            <a:endParaRPr lang="en-US" altLang="zh-CN" sz="2800" dirty="0"/>
          </a:p>
        </p:txBody>
      </p:sp>
      <p:pic>
        <p:nvPicPr>
          <p:cNvPr id="11" name="图片 10" descr="微信图片_20180411070839"/>
          <p:cNvPicPr>
            <a:picLocks noChangeAspect="1"/>
          </p:cNvPicPr>
          <p:nvPr/>
        </p:nvPicPr>
        <p:blipFill>
          <a:blip r:embed="rId1"/>
          <a:srcRect l="14669" t="28043" r="25376" b="56768"/>
          <a:stretch>
            <a:fillRect/>
          </a:stretch>
        </p:blipFill>
        <p:spPr>
          <a:xfrm>
            <a:off x="1422400" y="2002896"/>
            <a:ext cx="8818880" cy="397308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94640" y="509905"/>
            <a:ext cx="775843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2.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zh-CN" altLang="en-US" sz="24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好</a:t>
            </a:r>
            <a:r>
              <a:rPr lang="zh-CN" altLang="en-US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/ </a:t>
            </a:r>
            <a:r>
              <a:rPr lang="zh-CN" altLang="en-US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难</a:t>
            </a:r>
            <a:r>
              <a:rPr lang="zh-CN" altLang="en-US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+ </a:t>
            </a:r>
            <a:r>
              <a:rPr lang="en-US" altLang="zh-CN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V</a:t>
            </a:r>
            <a:endParaRPr lang="zh-CN" altLang="en-US" sz="2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  <a:sym typeface="+mn-ea"/>
            </a:endParaRPr>
          </a:p>
          <a:p>
            <a:pPr algn="l"/>
            <a:endParaRPr lang="zh-CN" altLang="en-US" sz="2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85420" y="2952750"/>
            <a:ext cx="1182116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altLang="zh-TW" sz="4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3.    </a:t>
            </a:r>
            <a:r>
              <a:rPr lang="zh-CN" altLang="en-US" sz="4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下去 </a:t>
            </a:r>
            <a:r>
              <a:rPr lang="en-US" altLang="zh-CN" sz="4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Indicating Continuation</a:t>
            </a:r>
            <a:endParaRPr lang="zh-CN" altLang="en-US" sz="40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294545" y="528641"/>
            <a:ext cx="634746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3.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下去 </a:t>
            </a:r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Indicating Continuation</a:t>
            </a:r>
            <a:r>
              <a:rPr lang="zh-CN" altLang="en-US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：</a:t>
            </a:r>
            <a:r>
              <a:rPr lang="en-US" altLang="zh-CN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V</a:t>
            </a:r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+ 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下去</a:t>
            </a:r>
            <a:endParaRPr lang="zh-CN" altLang="en-US" sz="2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50265" y="987743"/>
            <a:ext cx="87255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l">
              <a:buFont typeface="Wingdings" panose="05000000000000000000" charset="0"/>
              <a:buNone/>
            </a:pPr>
            <a:r>
              <a:rPr lang="zh-CN" altLang="en-US" sz="20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下去</a:t>
            </a:r>
            <a:r>
              <a:rPr lang="zh-CN" altLang="en-US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signifies</a:t>
            </a:r>
            <a:r>
              <a:rPr lang="en-US" altLang="zh-CN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the </a:t>
            </a:r>
            <a:r>
              <a:rPr lang="en-US" altLang="zh-CN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continuation </a:t>
            </a:r>
            <a:r>
              <a:rPr lang="en-US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of an action that is already in progress</a:t>
            </a:r>
            <a:r>
              <a:rPr lang="en-US" sz="20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.</a:t>
            </a:r>
            <a:endParaRPr lang="en-US" sz="2000" b="1" u="sng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50265" y="5093335"/>
            <a:ext cx="4834890" cy="1437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11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altLang="en-US" sz="36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这个想法</a:t>
            </a:r>
            <a:r>
              <a:rPr lang="zh-CN" altLang="en-US" sz="24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（</a:t>
            </a:r>
            <a:r>
              <a:rPr lang="en-US" altLang="zh-CN" sz="24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xiǎngfǎ</a:t>
            </a:r>
            <a:r>
              <a:rPr lang="zh-CN" altLang="en-US" sz="24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）</a:t>
            </a:r>
            <a:endParaRPr lang="zh-CN" altLang="en-US" sz="24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indent="0" algn="l">
              <a:lnSpc>
                <a:spcPct val="11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zh-CN" altLang="en-US" sz="36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     很好，</a:t>
            </a:r>
            <a:r>
              <a:rPr lang="en-US" altLang="zh-CN" sz="36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_________</a:t>
            </a:r>
            <a:r>
              <a:rPr lang="zh-CN" altLang="en-US" sz="36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。</a:t>
            </a:r>
            <a:endParaRPr lang="zh-CN" altLang="en-US" sz="36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034030" y="5830570"/>
            <a:ext cx="15544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说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下去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6985" y="4439285"/>
            <a:ext cx="6400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说</a:t>
            </a:r>
            <a:endParaRPr lang="zh-CN" altLang="zh-CN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726805" y="4448175"/>
            <a:ext cx="6400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唱</a:t>
            </a:r>
            <a:endParaRPr lang="zh-CN" altLang="zh-CN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59880" y="5139690"/>
            <a:ext cx="5221605" cy="1437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11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你別</a:t>
            </a:r>
            <a:r>
              <a:rPr lang="en-US" altLang="zh-CN" sz="36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_______________</a:t>
            </a:r>
            <a:r>
              <a:rPr lang="zh-CN" altLang="en-US" sz="36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，</a:t>
            </a:r>
            <a:endParaRPr lang="zh-CN" altLang="en-US" sz="36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indent="0" algn="l">
              <a:lnSpc>
                <a:spcPct val="11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zh-CN" altLang="en-US" sz="36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     我一点儿也不喜欢听。</a:t>
            </a:r>
            <a:endParaRPr lang="zh-CN" altLang="en-US" sz="36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726805" y="5093335"/>
            <a:ext cx="20116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唱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下去了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94640" y="1724660"/>
            <a:ext cx="107994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①                                            ②</a:t>
            </a:r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4" name="图片 3" descr="92a996067e5cbfe080e53bea4d03ee7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3195" y="1580515"/>
            <a:ext cx="2867660" cy="2867660"/>
          </a:xfrm>
          <a:prstGeom prst="rect">
            <a:avLst/>
          </a:prstGeom>
        </p:spPr>
      </p:pic>
      <p:pic>
        <p:nvPicPr>
          <p:cNvPr id="5" name="图片 4" descr="pixta_14746886_S-1-1024x681"/>
          <p:cNvPicPr>
            <a:picLocks noChangeAspect="1"/>
          </p:cNvPicPr>
          <p:nvPr/>
        </p:nvPicPr>
        <p:blipFill>
          <a:blip r:embed="rId2">
            <a:clrChange>
              <a:clrFrom>
                <a:srgbClr val="F6F7FB">
                  <a:alpha val="100000"/>
                </a:srgbClr>
              </a:clrFrom>
              <a:clrTo>
                <a:srgbClr val="F6F7FB">
                  <a:alpha val="100000"/>
                  <a:alpha val="0"/>
                </a:srgbClr>
              </a:clrTo>
            </a:clrChange>
          </a:blip>
          <a:srcRect l="9988" t="10877" r="21526"/>
          <a:stretch>
            <a:fillRect/>
          </a:stretch>
        </p:blipFill>
        <p:spPr>
          <a:xfrm>
            <a:off x="7361555" y="1555750"/>
            <a:ext cx="3370580" cy="2917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8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294545" y="528641"/>
            <a:ext cx="634746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3.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下去 </a:t>
            </a:r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Indicating Continuation</a:t>
            </a:r>
            <a:r>
              <a:rPr lang="zh-CN" altLang="en-US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：</a:t>
            </a:r>
            <a:r>
              <a:rPr lang="en-US" altLang="zh-CN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V</a:t>
            </a:r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+ 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下去</a:t>
            </a:r>
            <a:endParaRPr lang="zh-CN" altLang="en-US" sz="2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94640" y="5139690"/>
            <a:ext cx="5490210" cy="1437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11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別再喝了</a:t>
            </a:r>
            <a:r>
              <a:rPr lang="zh-CN" altLang="en-US" sz="36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，再</a:t>
            </a:r>
            <a:r>
              <a:rPr lang="en-US" altLang="zh-CN" sz="36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________</a:t>
            </a:r>
            <a:r>
              <a:rPr lang="zh-CN" altLang="en-US" sz="36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，</a:t>
            </a:r>
            <a:endParaRPr lang="zh-CN" altLang="en-US" sz="3600" b="1" dirty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indent="0" algn="l">
              <a:lnSpc>
                <a:spcPct val="11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zh-CN" altLang="en-US" sz="36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    最后一班电车都没有了。</a:t>
            </a:r>
            <a:endParaRPr lang="zh-CN" altLang="en-US" sz="3600" b="1" dirty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832860" y="5139690"/>
            <a:ext cx="15544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喝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下去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719705" y="4439285"/>
            <a:ext cx="6400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喝</a:t>
            </a:r>
            <a:endParaRPr lang="zh-CN" altLang="zh-CN" sz="24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865870" y="4439285"/>
            <a:ext cx="6400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睡</a:t>
            </a:r>
            <a:endParaRPr lang="zh-CN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519545" y="5139690"/>
            <a:ext cx="5789930" cy="1437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11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altLang="en-US" sz="36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已经早上</a:t>
            </a:r>
            <a:r>
              <a:rPr lang="en-US" altLang="zh-CN" sz="36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8</a:t>
            </a:r>
            <a:r>
              <a:rPr lang="zh-CN" altLang="en-US" sz="36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点</a:t>
            </a: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40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分了</a:t>
            </a:r>
            <a:r>
              <a:rPr lang="zh-CN" altLang="en-US" sz="36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，</a:t>
            </a:r>
            <a:endParaRPr lang="zh-CN" altLang="en-US" sz="3600" b="1" dirty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indent="0" algn="l">
              <a:lnSpc>
                <a:spcPct val="11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zh-CN" altLang="en-US" sz="36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     再 </a:t>
            </a:r>
            <a:r>
              <a:rPr lang="en-US" altLang="zh-CN" sz="36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_______</a:t>
            </a:r>
            <a:r>
              <a:rPr lang="zh-CN" altLang="en-US" sz="36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，要迟到了。</a:t>
            </a:r>
            <a:endParaRPr lang="zh-CN" altLang="en-US" sz="3600" b="1" dirty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748270" y="5876925"/>
            <a:ext cx="15544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睡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下去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94640" y="1724660"/>
            <a:ext cx="107994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①                                            ②</a:t>
            </a:r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6" name="图片 5" descr="Red-kitten"/>
          <p:cNvPicPr>
            <a:picLocks noChangeAspect="1"/>
          </p:cNvPicPr>
          <p:nvPr/>
        </p:nvPicPr>
        <p:blipFill>
          <a:blip r:embed="rId1"/>
          <a:srcRect l="5993" r="21558"/>
          <a:stretch>
            <a:fillRect/>
          </a:stretch>
        </p:blipFill>
        <p:spPr>
          <a:xfrm>
            <a:off x="7563485" y="1635125"/>
            <a:ext cx="3047365" cy="280416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850265" y="987743"/>
            <a:ext cx="87255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l">
              <a:buFont typeface="Wingdings" panose="05000000000000000000" charset="0"/>
              <a:buNone/>
            </a:pPr>
            <a:r>
              <a:rPr lang="zh-CN" altLang="en-US" sz="20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下去</a:t>
            </a:r>
            <a:r>
              <a:rPr lang="zh-CN" altLang="en-US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signifies</a:t>
            </a:r>
            <a:r>
              <a:rPr lang="en-US" altLang="zh-CN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the </a:t>
            </a:r>
            <a:r>
              <a:rPr lang="en-US" altLang="zh-CN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continuation </a:t>
            </a:r>
            <a:r>
              <a:rPr lang="en-US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of an action that is already in progress</a:t>
            </a:r>
            <a:r>
              <a:rPr lang="en-US" sz="20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.</a:t>
            </a:r>
            <a:endParaRPr lang="en-US" sz="2000" b="1" u="sng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  <a:sym typeface="+mn-ea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0037445" y="5624165"/>
            <a:ext cx="1183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 smtClean="0"/>
              <a:t>c</a:t>
            </a:r>
            <a:r>
              <a:rPr lang="en-US" altLang="zh-HK" sz="2000" dirty="0" err="1" smtClean="0"/>
              <a:t>hídào</a:t>
            </a:r>
            <a:endParaRPr lang="zh-HK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8" grpId="0"/>
      <p:bldP spid="9" grpId="0"/>
      <p:bldP spid="10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1160" y="431920"/>
            <a:ext cx="1922253" cy="1025525"/>
          </a:xfrm>
        </p:spPr>
        <p:txBody>
          <a:bodyPr/>
          <a:lstStyle/>
          <a:p>
            <a:r>
              <a:rPr kumimoji="1" lang="zh-CN" altLang="en-US" dirty="0" smtClean="0"/>
              <a:t>生词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488718"/>
            <a:ext cx="2823633" cy="4672542"/>
          </a:xfrm>
        </p:spPr>
        <p:txBody>
          <a:bodyPr>
            <a:normAutofit/>
          </a:bodyPr>
          <a:lstStyle/>
          <a:p>
            <a:r>
              <a:rPr kumimoji="1" lang="en-US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当然</a:t>
            </a:r>
            <a:endParaRPr kumimoji="1"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kumimoji="1" lang="en-US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胖</a:t>
            </a:r>
            <a:endParaRPr kumimoji="1"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kumimoji="1" lang="en-US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怕</a:t>
            </a:r>
            <a:endParaRPr kumimoji="1"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kumimoji="1" lang="en-US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简单</a:t>
            </a:r>
            <a:endParaRPr kumimoji="1"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kumimoji="1" lang="en-US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跑步</a:t>
            </a:r>
            <a:endParaRPr kumimoji="1"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kumimoji="1" lang="en-US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跑</a:t>
            </a:r>
            <a:endParaRPr kumimoji="1"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kumimoji="1" lang="en-US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难受</a:t>
            </a:r>
            <a:endParaRPr kumimoji="1"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kumimoji="1" lang="en-US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网球</a:t>
            </a:r>
            <a:endParaRPr kumimoji="1"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kumimoji="1" lang="en-US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拍</a:t>
            </a:r>
            <a:endParaRPr kumimoji="1"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kumimoji="1" lang="en-US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篮球</a:t>
            </a:r>
            <a:endParaRPr kumimoji="1"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内容占位符 2"/>
          <p:cNvSpPr txBox="1"/>
          <p:nvPr/>
        </p:nvSpPr>
        <p:spPr>
          <a:xfrm>
            <a:off x="3158226" y="1469569"/>
            <a:ext cx="2823633" cy="4672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kumimoji="1" lang="zh-CN" altLang="en-US" dirty="0" smtClean="0">
                <a:solidFill>
                  <a:srgbClr val="000000"/>
                </a:solidFill>
              </a:rPr>
              <a:t>游泳</a:t>
            </a:r>
            <a:endParaRPr kumimoji="1" lang="en-US" altLang="zh-CN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kumimoji="1" lang="zh-CN" altLang="en-US" dirty="0" smtClean="0">
                <a:solidFill>
                  <a:srgbClr val="000000"/>
                </a:solidFill>
              </a:rPr>
              <a:t>危险</a:t>
            </a:r>
            <a:endParaRPr kumimoji="1" lang="en-US" altLang="zh-CN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kumimoji="1" lang="zh-CN" altLang="en-US" dirty="0" smtClean="0">
                <a:solidFill>
                  <a:srgbClr val="000000"/>
                </a:solidFill>
              </a:rPr>
              <a:t>淹死</a:t>
            </a:r>
            <a:endParaRPr kumimoji="1" lang="en-US" altLang="zh-CN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kumimoji="1" lang="zh-CN" altLang="en-US" dirty="0" smtClean="0">
                <a:solidFill>
                  <a:srgbClr val="000000"/>
                </a:solidFill>
              </a:rPr>
              <a:t>愿意</a:t>
            </a:r>
            <a:endParaRPr kumimoji="1" lang="en-US" altLang="zh-CN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kumimoji="1" lang="zh-CN" altLang="en-US" dirty="0" smtClean="0">
                <a:solidFill>
                  <a:srgbClr val="000000"/>
                </a:solidFill>
              </a:rPr>
              <a:t>上大学</a:t>
            </a:r>
            <a:endParaRPr kumimoji="1" lang="en-US" altLang="zh-CN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kumimoji="1" lang="zh-CN" altLang="en-US" dirty="0" smtClean="0">
                <a:solidFill>
                  <a:srgbClr val="000000"/>
                </a:solidFill>
              </a:rPr>
              <a:t>为了</a:t>
            </a:r>
            <a:endParaRPr kumimoji="1" lang="en-US" altLang="zh-CN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kumimoji="1" lang="zh-CN" altLang="en-US" dirty="0" smtClean="0">
                <a:solidFill>
                  <a:srgbClr val="000000"/>
                </a:solidFill>
              </a:rPr>
              <a:t>提高</a:t>
            </a:r>
            <a:endParaRPr kumimoji="1" lang="en-US" altLang="zh-CN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kumimoji="1" lang="zh-CN" altLang="en-US" dirty="0" smtClean="0">
                <a:solidFill>
                  <a:srgbClr val="000000"/>
                </a:solidFill>
              </a:rPr>
              <a:t>水平</a:t>
            </a:r>
            <a:endParaRPr kumimoji="1" lang="en-US" altLang="zh-CN" dirty="0">
              <a:solidFill>
                <a:srgbClr val="000000"/>
              </a:solidFill>
            </a:endParaRPr>
          </a:p>
        </p:txBody>
      </p:sp>
      <p:sp>
        <p:nvSpPr>
          <p:cNvPr id="12" name="内容占位符 2"/>
          <p:cNvSpPr txBox="1"/>
          <p:nvPr/>
        </p:nvSpPr>
        <p:spPr>
          <a:xfrm>
            <a:off x="5553462" y="1524239"/>
            <a:ext cx="1734822" cy="4672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kumimoji="1" lang="zh-CN" altLang="en-US" dirty="0" smtClean="0">
                <a:solidFill>
                  <a:srgbClr val="000000"/>
                </a:solidFill>
              </a:rPr>
              <a:t>比赛</a:t>
            </a:r>
            <a:endParaRPr kumimoji="1" lang="en-US" altLang="zh-CN" dirty="0" smtClean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kumimoji="1" lang="zh-CN" altLang="en-US" dirty="0" smtClean="0">
                <a:solidFill>
                  <a:srgbClr val="000000"/>
                </a:solidFill>
              </a:rPr>
              <a:t>国际</a:t>
            </a:r>
            <a:endParaRPr kumimoji="1" lang="en-US" altLang="zh-CN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kumimoji="1" lang="zh-CN" altLang="en-US" dirty="0" smtClean="0">
                <a:solidFill>
                  <a:srgbClr val="000000"/>
                </a:solidFill>
              </a:rPr>
              <a:t>美式</a:t>
            </a:r>
            <a:endParaRPr kumimoji="1" lang="en-US" altLang="zh-CN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kumimoji="1" lang="zh-CN" altLang="en-US" dirty="0" smtClean="0">
                <a:solidFill>
                  <a:srgbClr val="000000"/>
                </a:solidFill>
              </a:rPr>
              <a:t>脚</a:t>
            </a:r>
            <a:endParaRPr kumimoji="1" lang="en-US" altLang="zh-CN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kumimoji="1" lang="zh-CN" altLang="en-US" dirty="0" smtClean="0">
                <a:solidFill>
                  <a:srgbClr val="000000"/>
                </a:solidFill>
              </a:rPr>
              <a:t>踢</a:t>
            </a:r>
            <a:endParaRPr kumimoji="1" lang="en-US" altLang="zh-CN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kumimoji="1" lang="zh-CN" altLang="en-US" dirty="0" smtClean="0">
                <a:solidFill>
                  <a:srgbClr val="000000"/>
                </a:solidFill>
              </a:rPr>
              <a:t>手</a:t>
            </a:r>
            <a:endParaRPr kumimoji="1" lang="en-US" altLang="zh-CN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kumimoji="1" lang="zh-CN" altLang="en-US" dirty="0" smtClean="0">
                <a:solidFill>
                  <a:srgbClr val="000000"/>
                </a:solidFill>
              </a:rPr>
              <a:t>抱</a:t>
            </a:r>
            <a:endParaRPr kumimoji="1" lang="en-US" altLang="zh-CN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kumimoji="1" lang="zh-CN" altLang="en-US" dirty="0" smtClean="0">
                <a:solidFill>
                  <a:srgbClr val="000000"/>
                </a:solidFill>
              </a:rPr>
              <a:t>压</a:t>
            </a:r>
            <a:endParaRPr kumimoji="1" lang="en-US" altLang="zh-CN" dirty="0">
              <a:solidFill>
                <a:srgbClr val="000000"/>
              </a:solidFill>
            </a:endParaRPr>
          </a:p>
        </p:txBody>
      </p:sp>
      <p:sp>
        <p:nvSpPr>
          <p:cNvPr id="13" name="内容占位符 2"/>
          <p:cNvSpPr txBox="1"/>
          <p:nvPr/>
        </p:nvSpPr>
        <p:spPr>
          <a:xfrm>
            <a:off x="7420855" y="1487317"/>
            <a:ext cx="4436409" cy="50013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kumimoji="1" lang="zh-CN" altLang="en-US" sz="2600" dirty="0" smtClean="0"/>
              <a:t>担心</a:t>
            </a:r>
            <a:endParaRPr kumimoji="1" lang="en-US" altLang="zh-CN" sz="2600" dirty="0" smtClean="0"/>
          </a:p>
          <a:p>
            <a:pPr>
              <a:lnSpc>
                <a:spcPct val="130000"/>
              </a:lnSpc>
            </a:pPr>
            <a:r>
              <a:rPr kumimoji="1" lang="zh-CN" altLang="en-US" sz="2600" dirty="0" smtClean="0"/>
              <a:t>棒</a:t>
            </a:r>
            <a:endParaRPr kumimoji="1" lang="en-US" altLang="zh-CN" sz="2600" dirty="0" smtClean="0"/>
          </a:p>
          <a:p>
            <a:pPr>
              <a:lnSpc>
                <a:spcPct val="130000"/>
              </a:lnSpc>
            </a:pPr>
            <a:r>
              <a:rPr kumimoji="1" lang="zh-CN" altLang="en-US" sz="2600" dirty="0" smtClean="0"/>
              <a:t>运动服</a:t>
            </a:r>
            <a:endParaRPr kumimoji="1" lang="en-US" altLang="zh-CN" sz="2600" dirty="0" smtClean="0"/>
          </a:p>
          <a:p>
            <a:pPr>
              <a:lnSpc>
                <a:spcPct val="130000"/>
              </a:lnSpc>
            </a:pPr>
            <a:r>
              <a:rPr kumimoji="1" lang="zh-CN" altLang="zh-CN" sz="2600" dirty="0"/>
              <a:t>*</a:t>
            </a:r>
            <a:r>
              <a:rPr kumimoji="1" lang="zh-CN" altLang="en-US" sz="2600" dirty="0" smtClean="0"/>
              <a:t>慢跑</a:t>
            </a:r>
            <a:r>
              <a:rPr kumimoji="1" lang="en-US" altLang="zh-CN" sz="2600" dirty="0" smtClean="0"/>
              <a:t> </a:t>
            </a:r>
            <a:r>
              <a:rPr kumimoji="1" lang="en-US" altLang="zh-CN" sz="2600" dirty="0" err="1" smtClean="0"/>
              <a:t>mànpǎo</a:t>
            </a:r>
            <a:endParaRPr kumimoji="1" lang="en-US" altLang="zh-CN" sz="2600" dirty="0" smtClean="0"/>
          </a:p>
          <a:p>
            <a:pPr>
              <a:lnSpc>
                <a:spcPct val="130000"/>
              </a:lnSpc>
            </a:pPr>
            <a:r>
              <a:rPr kumimoji="1" lang="zh-CN" altLang="zh-CN" sz="2600" dirty="0" smtClean="0"/>
              <a:t>*</a:t>
            </a:r>
            <a:r>
              <a:rPr kumimoji="1" lang="zh-CN" altLang="en-US" sz="2600" dirty="0" smtClean="0"/>
              <a:t>打棒球</a:t>
            </a:r>
            <a:r>
              <a:rPr kumimoji="1" lang="en-US" altLang="zh-CN" sz="2600" dirty="0" smtClean="0"/>
              <a:t> </a:t>
            </a:r>
            <a:r>
              <a:rPr kumimoji="1" lang="en-US" altLang="zh-CN" sz="2600" dirty="0" err="1"/>
              <a:t>d</a:t>
            </a:r>
            <a:r>
              <a:rPr kumimoji="1" lang="en-US" altLang="zh-CN" sz="2600" dirty="0" err="1" smtClean="0"/>
              <a:t>ǎ</a:t>
            </a:r>
            <a:r>
              <a:rPr kumimoji="1" lang="en-US" altLang="zh-CN" sz="2600" dirty="0" smtClean="0"/>
              <a:t> </a:t>
            </a:r>
            <a:r>
              <a:rPr kumimoji="1" lang="en-US" altLang="zh-CN" sz="2600" dirty="0" err="1"/>
              <a:t>bàng</a:t>
            </a:r>
            <a:r>
              <a:rPr kumimoji="1" lang="en-US" altLang="zh-CN" sz="2600" dirty="0"/>
              <a:t> </a:t>
            </a:r>
            <a:r>
              <a:rPr kumimoji="1" lang="en-US" altLang="zh-CN" sz="2600" dirty="0" err="1" smtClean="0"/>
              <a:t>qiú</a:t>
            </a:r>
            <a:endParaRPr kumimoji="1" lang="en-US" altLang="zh-CN" sz="2600" dirty="0" smtClean="0"/>
          </a:p>
          <a:p>
            <a:pPr>
              <a:lnSpc>
                <a:spcPct val="130000"/>
              </a:lnSpc>
            </a:pPr>
            <a:r>
              <a:rPr kumimoji="1" lang="zh-CN" altLang="zh-CN" sz="2600" dirty="0" smtClean="0"/>
              <a:t>*</a:t>
            </a:r>
            <a:r>
              <a:rPr kumimoji="1" lang="zh-CN" altLang="en-US" sz="2600" dirty="0" smtClean="0"/>
              <a:t>打乒乓球</a:t>
            </a:r>
            <a:r>
              <a:rPr kumimoji="1" lang="en-US" altLang="zh-CN" sz="2600" dirty="0" err="1" smtClean="0"/>
              <a:t>dǎ</a:t>
            </a:r>
            <a:r>
              <a:rPr kumimoji="1" lang="zh-CN" altLang="en-US" sz="2600" dirty="0" smtClean="0"/>
              <a:t> </a:t>
            </a:r>
            <a:r>
              <a:rPr kumimoji="1" lang="en-US" altLang="zh-CN" sz="2600" dirty="0" err="1"/>
              <a:t>pīngpāng</a:t>
            </a:r>
            <a:r>
              <a:rPr kumimoji="1" lang="zh-CN" altLang="en-US" sz="2600" dirty="0"/>
              <a:t> </a:t>
            </a:r>
            <a:r>
              <a:rPr kumimoji="1" lang="en-US" altLang="zh-CN" sz="2600" dirty="0" err="1" smtClean="0"/>
              <a:t>qiú</a:t>
            </a:r>
            <a:endParaRPr kumimoji="1" lang="en-US" altLang="zh-CN" sz="2600" dirty="0" smtClean="0"/>
          </a:p>
          <a:p>
            <a:pPr>
              <a:lnSpc>
                <a:spcPct val="130000"/>
              </a:lnSpc>
            </a:pPr>
            <a:r>
              <a:rPr kumimoji="1" lang="zh-CN" altLang="zh-CN" sz="2600" dirty="0" smtClean="0"/>
              <a:t>*</a:t>
            </a:r>
            <a:r>
              <a:rPr kumimoji="1" lang="zh-CN" altLang="en-US" sz="2600" dirty="0" smtClean="0"/>
              <a:t>做瑜伽</a:t>
            </a:r>
            <a:r>
              <a:rPr kumimoji="1" lang="en-US" altLang="zh-CN" sz="2600" dirty="0" err="1" smtClean="0"/>
              <a:t>zuò</a:t>
            </a:r>
            <a:r>
              <a:rPr kumimoji="1" lang="zh-CN" altLang="en-US" sz="2600" dirty="0" smtClean="0"/>
              <a:t> </a:t>
            </a:r>
            <a:r>
              <a:rPr kumimoji="1" lang="en-US" altLang="zh-CN" sz="2600" dirty="0" err="1" smtClean="0"/>
              <a:t>yújiā</a:t>
            </a:r>
            <a:endParaRPr kumimoji="1" lang="en-US" altLang="zh-CN" sz="2600" dirty="0" smtClean="0"/>
          </a:p>
          <a:p>
            <a:pPr>
              <a:lnSpc>
                <a:spcPct val="130000"/>
              </a:lnSpc>
            </a:pPr>
            <a:r>
              <a:rPr kumimoji="1" lang="en-US" altLang="zh-CN" sz="2600" dirty="0" smtClean="0"/>
              <a:t>*</a:t>
            </a:r>
            <a:r>
              <a:rPr kumimoji="1" lang="zh-CN" altLang="en-US" sz="2600" dirty="0" smtClean="0"/>
              <a:t>打太极拳</a:t>
            </a:r>
            <a:r>
              <a:rPr kumimoji="1" lang="en-US" altLang="zh-CN" sz="2600" dirty="0" err="1" smtClean="0"/>
              <a:t>dǎ</a:t>
            </a:r>
            <a:r>
              <a:rPr kumimoji="1" lang="zh-CN" altLang="en-US" sz="2600" dirty="0" smtClean="0"/>
              <a:t> </a:t>
            </a:r>
            <a:r>
              <a:rPr kumimoji="1" lang="en-US" altLang="zh-CN" sz="2600" dirty="0" err="1"/>
              <a:t>tàijíquán</a:t>
            </a:r>
            <a:endParaRPr kumimoji="1" lang="en-US" altLang="zh-CN" sz="2600" dirty="0"/>
          </a:p>
          <a:p>
            <a:pPr>
              <a:lnSpc>
                <a:spcPct val="130000"/>
              </a:lnSpc>
            </a:pPr>
            <a:r>
              <a:rPr kumimoji="1" lang="zh-CN" altLang="zh-CN" sz="2600" dirty="0" smtClean="0"/>
              <a:t>*</a:t>
            </a:r>
            <a:r>
              <a:rPr kumimoji="1" lang="zh-CN" altLang="en-US" sz="2600" dirty="0" smtClean="0"/>
              <a:t>打冰球</a:t>
            </a:r>
            <a:r>
              <a:rPr kumimoji="1" lang="en-US" altLang="zh-CN" sz="2600" dirty="0" err="1" smtClean="0"/>
              <a:t>dǎ</a:t>
            </a:r>
            <a:r>
              <a:rPr kumimoji="1" lang="zh-CN" altLang="en-US" sz="2600" dirty="0" smtClean="0"/>
              <a:t> </a:t>
            </a:r>
            <a:r>
              <a:rPr kumimoji="1" lang="en-US" altLang="zh-CN" sz="2600" dirty="0" err="1"/>
              <a:t>bīng</a:t>
            </a:r>
            <a:r>
              <a:rPr kumimoji="1" lang="zh-CN" altLang="en-US" sz="2600" dirty="0"/>
              <a:t> </a:t>
            </a:r>
            <a:r>
              <a:rPr kumimoji="1" lang="en-US" altLang="zh-CN" sz="2600" dirty="0" err="1"/>
              <a:t>qiú</a:t>
            </a:r>
            <a:endParaRPr kumimoji="1" lang="en-US" altLang="zh-CN" sz="2600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15" name="内容占位符 2"/>
          <p:cNvSpPr txBox="1"/>
          <p:nvPr/>
        </p:nvSpPr>
        <p:spPr>
          <a:xfrm>
            <a:off x="3181871" y="5697917"/>
            <a:ext cx="2823633" cy="487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dirty="0" smtClean="0"/>
              <a:t>足球</a:t>
            </a:r>
            <a:endParaRPr kumimoji="1" lang="en-US" altLang="zh-CN" dirty="0"/>
          </a:p>
        </p:txBody>
      </p:sp>
      <p:sp>
        <p:nvSpPr>
          <p:cNvPr id="19" name="内容占位符 2"/>
          <p:cNvSpPr txBox="1"/>
          <p:nvPr/>
        </p:nvSpPr>
        <p:spPr>
          <a:xfrm>
            <a:off x="5599316" y="5726781"/>
            <a:ext cx="1316271" cy="487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dirty="0" smtClean="0">
                <a:solidFill>
                  <a:srgbClr val="000000"/>
                </a:solidFill>
              </a:rPr>
              <a:t>被</a:t>
            </a:r>
            <a:endParaRPr kumimoji="1" lang="en-US" altLang="zh-CN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build="p"/>
      <p:bldP spid="12" grpId="0" build="p"/>
      <p:bldP spid="13" grpId="0" build="p"/>
      <p:bldP spid="15" grpId="0" build="p"/>
      <p:bldP spid="19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294545" y="528641"/>
            <a:ext cx="634746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3.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下去 </a:t>
            </a:r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Indicating Continuation</a:t>
            </a:r>
            <a:r>
              <a:rPr lang="zh-CN" altLang="en-US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：</a:t>
            </a:r>
            <a:r>
              <a:rPr lang="en-US" altLang="zh-CN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V</a:t>
            </a:r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+ 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下去</a:t>
            </a:r>
            <a:endParaRPr lang="zh-CN" altLang="en-US" sz="2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12128" y="4981575"/>
            <a:ext cx="4834890" cy="15316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13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做瑜伽对身体</a:t>
            </a:r>
            <a:r>
              <a:rPr lang="zh-CN" altLang="en-US" sz="36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很好，我想要</a:t>
            </a:r>
            <a:r>
              <a:rPr lang="en-US" altLang="zh-CN" sz="36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_________</a:t>
            </a:r>
            <a:r>
              <a:rPr lang="zh-CN" altLang="en-US" sz="36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。</a:t>
            </a:r>
            <a:endParaRPr lang="zh-CN" altLang="en-US" sz="3600" b="1" dirty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462435" y="5681980"/>
            <a:ext cx="20116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坚持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下去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345055" y="4439285"/>
            <a:ext cx="2663825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坚持</a:t>
            </a:r>
            <a:r>
              <a:rPr lang="zh-CN" sz="24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（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jiānchí</a:t>
            </a:r>
            <a:r>
              <a:rPr lang="zh-CN" sz="24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）</a:t>
            </a:r>
            <a:endParaRPr lang="zh-CN" altLang="zh-CN" sz="24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090535" y="4281170"/>
            <a:ext cx="241300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熬夜</a:t>
            </a:r>
            <a:r>
              <a:rPr lang="zh-CN" sz="24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（á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oy</a:t>
            </a:r>
            <a:r>
              <a:rPr lang="zh-CN" sz="24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è）</a:t>
            </a:r>
            <a:endParaRPr lang="zh-CN" altLang="zh-CN" sz="24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85155" y="4981575"/>
            <a:ext cx="637159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为了考试，他已经熬夜七天了，</a:t>
            </a:r>
            <a:r>
              <a:rPr lang="zh-CN" altLang="en-US" sz="36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再 </a:t>
            </a:r>
            <a:r>
              <a:rPr lang="en-US" altLang="zh-CN" sz="36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__________ </a:t>
            </a:r>
            <a:r>
              <a:rPr lang="zh-CN" altLang="en-US" sz="36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，会累死的。</a:t>
            </a:r>
            <a:endParaRPr lang="zh-CN" altLang="en-US" sz="3600" b="1" dirty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865110" y="5507990"/>
            <a:ext cx="20116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熬夜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下去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94640" y="1724660"/>
            <a:ext cx="107994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①                                            ②</a:t>
            </a:r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2" name="图片 1" descr="yoga_i_02_01"/>
          <p:cNvPicPr>
            <a:picLocks noChangeAspect="1"/>
          </p:cNvPicPr>
          <p:nvPr/>
        </p:nvPicPr>
        <p:blipFill>
          <a:blip r:embed="rId1"/>
          <a:srcRect l="32624" r="8996"/>
          <a:stretch>
            <a:fillRect/>
          </a:stretch>
        </p:blipFill>
        <p:spPr>
          <a:xfrm>
            <a:off x="1746250" y="1724660"/>
            <a:ext cx="2294890" cy="2620645"/>
          </a:xfrm>
          <a:prstGeom prst="rect">
            <a:avLst/>
          </a:prstGeom>
        </p:spPr>
      </p:pic>
      <p:pic>
        <p:nvPicPr>
          <p:cNvPr id="6" name="图片 5" descr="1-1FS1205941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3040" y="1724660"/>
            <a:ext cx="2699385" cy="269938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850265" y="987743"/>
            <a:ext cx="87255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l">
              <a:buFont typeface="Wingdings" panose="05000000000000000000" charset="0"/>
              <a:buNone/>
            </a:pPr>
            <a:r>
              <a:rPr lang="zh-CN" altLang="en-US" sz="20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下去</a:t>
            </a:r>
            <a:r>
              <a:rPr lang="zh-CN" altLang="en-US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signifies</a:t>
            </a:r>
            <a:r>
              <a:rPr lang="en-US" altLang="zh-CN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the </a:t>
            </a:r>
            <a:r>
              <a:rPr lang="en-US" altLang="zh-CN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continuation </a:t>
            </a:r>
            <a:r>
              <a:rPr lang="en-US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of an action that is already in progress</a:t>
            </a:r>
            <a:r>
              <a:rPr lang="en-US" sz="20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.</a:t>
            </a:r>
            <a:endParaRPr lang="en-US" sz="2000" b="1" u="sng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8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048642" y="2828697"/>
            <a:ext cx="55210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4400" dirty="0">
                <a:solidFill>
                  <a:schemeClr val="tx2"/>
                </a:solidFill>
              </a:rPr>
              <a:t>4. </a:t>
            </a:r>
            <a:r>
              <a:rPr lang="en-US" altLang="zh-CN" sz="4400" dirty="0" smtClean="0">
                <a:solidFill>
                  <a:schemeClr val="tx2"/>
                </a:solidFill>
              </a:rPr>
              <a:t>D</a:t>
            </a:r>
            <a:r>
              <a:rPr lang="en-US" altLang="zh-HK" sz="4400" dirty="0" smtClean="0">
                <a:solidFill>
                  <a:schemeClr val="tx2"/>
                </a:solidFill>
              </a:rPr>
              <a:t>uration </a:t>
            </a:r>
            <a:r>
              <a:rPr lang="en-US" altLang="zh-HK" sz="4400" dirty="0">
                <a:solidFill>
                  <a:schemeClr val="tx2"/>
                </a:solidFill>
              </a:rPr>
              <a:t>of actions</a:t>
            </a:r>
            <a:endParaRPr lang="en-US" altLang="zh-HK" sz="4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59260" y="353352"/>
            <a:ext cx="30941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400" dirty="0">
                <a:solidFill>
                  <a:schemeClr val="tx2"/>
                </a:solidFill>
              </a:rPr>
              <a:t>4. </a:t>
            </a:r>
            <a:r>
              <a:rPr lang="en-US" altLang="zh-CN" sz="2400" dirty="0" smtClean="0">
                <a:solidFill>
                  <a:schemeClr val="tx2"/>
                </a:solidFill>
              </a:rPr>
              <a:t>D</a:t>
            </a:r>
            <a:r>
              <a:rPr lang="en-US" altLang="zh-HK" sz="2400" dirty="0" smtClean="0">
                <a:solidFill>
                  <a:schemeClr val="tx2"/>
                </a:solidFill>
              </a:rPr>
              <a:t>uration </a:t>
            </a:r>
            <a:r>
              <a:rPr lang="en-US" altLang="zh-HK" sz="2400" dirty="0">
                <a:solidFill>
                  <a:schemeClr val="tx2"/>
                </a:solidFill>
              </a:rPr>
              <a:t>of actions</a:t>
            </a:r>
            <a:endParaRPr lang="en-US" altLang="zh-HK" sz="2400" dirty="0">
              <a:solidFill>
                <a:schemeClr val="tx2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89866" y="3261611"/>
            <a:ext cx="3283289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HK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Two patterns</a:t>
            </a:r>
            <a:endParaRPr lang="en-US" altLang="zh-HK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814616" y="1193308"/>
            <a:ext cx="35381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400" dirty="0"/>
              <a:t>a. Repetition of the verb </a:t>
            </a:r>
            <a:endParaRPr lang="zh-HK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4036288" y="2447922"/>
            <a:ext cx="63145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 smtClean="0"/>
              <a:t>妹妹每天</a:t>
            </a:r>
            <a:r>
              <a:rPr lang="zh-CN" altLang="en-US" sz="3600" dirty="0">
                <a:solidFill>
                  <a:srgbClr val="FF0000"/>
                </a:solidFill>
              </a:rPr>
              <a:t>听</a:t>
            </a:r>
            <a:r>
              <a:rPr lang="zh-CN" altLang="en-US" sz="3600" dirty="0"/>
              <a:t>录音</a:t>
            </a:r>
            <a:r>
              <a:rPr lang="zh-CN" altLang="en-US" sz="3600" dirty="0">
                <a:solidFill>
                  <a:srgbClr val="FF0000"/>
                </a:solidFill>
              </a:rPr>
              <a:t>听</a:t>
            </a:r>
            <a:r>
              <a:rPr lang="zh-CN" altLang="en-US" sz="3600" dirty="0">
                <a:solidFill>
                  <a:srgbClr val="00B050"/>
                </a:solidFill>
              </a:rPr>
              <a:t>一个小时</a:t>
            </a:r>
            <a:r>
              <a:rPr lang="zh-CN" altLang="en-US" sz="3600" dirty="0"/>
              <a:t>。 </a:t>
            </a:r>
            <a:endParaRPr lang="zh-HK" altLang="en-US" sz="3600" dirty="0"/>
          </a:p>
        </p:txBody>
      </p:sp>
      <p:sp>
        <p:nvSpPr>
          <p:cNvPr id="8" name="矩形 7"/>
          <p:cNvSpPr/>
          <p:nvPr/>
        </p:nvSpPr>
        <p:spPr>
          <a:xfrm>
            <a:off x="3814616" y="4118873"/>
            <a:ext cx="82296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400" dirty="0"/>
              <a:t>b. </a:t>
            </a:r>
            <a:r>
              <a:rPr lang="en-US" altLang="zh-CN" sz="2400" dirty="0" smtClean="0"/>
              <a:t>T</a:t>
            </a:r>
            <a:r>
              <a:rPr lang="en-US" altLang="zh-HK" sz="2400" dirty="0" smtClean="0"/>
              <a:t>ime </a:t>
            </a:r>
            <a:r>
              <a:rPr lang="en-US" altLang="zh-HK" sz="2400" dirty="0"/>
              <a:t>expression placed before the object, often with </a:t>
            </a:r>
            <a:r>
              <a:rPr lang="zh-HK" altLang="en-US" sz="2400" dirty="0"/>
              <a:t>的 </a:t>
            </a:r>
            <a:r>
              <a:rPr lang="en-US" altLang="zh-HK" sz="2400" dirty="0" smtClean="0"/>
              <a:t>.</a:t>
            </a:r>
            <a:endParaRPr lang="en-US" altLang="zh-HK" sz="2400" dirty="0"/>
          </a:p>
        </p:txBody>
      </p:sp>
      <p:sp>
        <p:nvSpPr>
          <p:cNvPr id="9" name="矩形 8"/>
          <p:cNvSpPr/>
          <p:nvPr/>
        </p:nvSpPr>
        <p:spPr>
          <a:xfrm>
            <a:off x="4110179" y="5612823"/>
            <a:ext cx="66223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 smtClean="0"/>
              <a:t>妹妹每天</a:t>
            </a:r>
            <a:r>
              <a:rPr lang="zh-CN" altLang="en-US" sz="3600" dirty="0">
                <a:solidFill>
                  <a:srgbClr val="FF0000"/>
                </a:solidFill>
              </a:rPr>
              <a:t>听</a:t>
            </a:r>
            <a:r>
              <a:rPr lang="zh-CN" altLang="en-US" sz="3600" dirty="0">
                <a:solidFill>
                  <a:srgbClr val="00B050"/>
                </a:solidFill>
              </a:rPr>
              <a:t>一个小时</a:t>
            </a:r>
            <a:r>
              <a:rPr lang="en-US" altLang="zh-CN" sz="3600" dirty="0">
                <a:solidFill>
                  <a:srgbClr val="FF0000"/>
                </a:solidFill>
              </a:rPr>
              <a:t>(</a:t>
            </a:r>
            <a:r>
              <a:rPr lang="zh-CN" altLang="en-US" sz="3600" dirty="0">
                <a:solidFill>
                  <a:srgbClr val="FF0000"/>
                </a:solidFill>
              </a:rPr>
              <a:t>的</a:t>
            </a:r>
            <a:r>
              <a:rPr lang="en-US" altLang="zh-CN" sz="3600" dirty="0">
                <a:solidFill>
                  <a:srgbClr val="FF0000"/>
                </a:solidFill>
              </a:rPr>
              <a:t>)</a:t>
            </a:r>
            <a:r>
              <a:rPr lang="zh-CN" altLang="en-US" sz="3600" dirty="0"/>
              <a:t>录音。 </a:t>
            </a:r>
            <a:endParaRPr lang="zh-HK" altLang="en-US" sz="36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4177364" y="1752486"/>
            <a:ext cx="4167738" cy="46166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US" altLang="zh-HK" sz="2400" dirty="0" smtClean="0"/>
              <a:t>V + </a:t>
            </a:r>
            <a:r>
              <a:rPr lang="en-US" altLang="zh-HK" sz="2400" dirty="0" err="1" smtClean="0"/>
              <a:t>obj</a:t>
            </a:r>
            <a:r>
              <a:rPr lang="en-US" altLang="zh-HK" sz="2400" dirty="0" smtClean="0"/>
              <a:t> +V + time expression</a:t>
            </a:r>
            <a:endParaRPr lang="zh-HK" altLang="en-US" sz="24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4177364" y="4865848"/>
            <a:ext cx="4571999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HK" sz="2400" dirty="0" smtClean="0"/>
              <a:t>V + time expression + (</a:t>
            </a:r>
            <a:r>
              <a:rPr lang="zh-CN" altLang="en-US" sz="2400" dirty="0" smtClean="0"/>
              <a:t>的</a:t>
            </a:r>
            <a:r>
              <a:rPr lang="en-US" altLang="zh-CN" sz="2400" dirty="0" smtClean="0"/>
              <a:t>) + </a:t>
            </a:r>
            <a:r>
              <a:rPr lang="en-US" altLang="zh-HK" sz="2400" dirty="0" err="1" smtClean="0"/>
              <a:t>obj</a:t>
            </a:r>
            <a:endParaRPr lang="zh-HK" altLang="en-US" sz="2400" dirty="0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4564" y="1159569"/>
            <a:ext cx="1842156" cy="1934684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3839" y="4112414"/>
            <a:ext cx="1874385" cy="1968532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441614">
            <a:off x="2681708" y="2274739"/>
            <a:ext cx="1720667" cy="1159274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838199">
            <a:off x="2718333" y="3552791"/>
            <a:ext cx="1909644" cy="1847147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785233" y="2006661"/>
            <a:ext cx="71609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/>
              <a:t>Brown</a:t>
            </a:r>
            <a:r>
              <a:rPr lang="zh-CN" altLang="en-US" sz="3600" dirty="0" smtClean="0"/>
              <a:t>每天下午</a:t>
            </a:r>
            <a:r>
              <a:rPr lang="zh-CN" altLang="en-US" sz="3600" dirty="0" smtClean="0">
                <a:solidFill>
                  <a:srgbClr val="FF0000"/>
                </a:solidFill>
              </a:rPr>
              <a:t>看</a:t>
            </a:r>
            <a:r>
              <a:rPr lang="zh-CN" altLang="en-US" sz="3600" dirty="0" smtClean="0"/>
              <a:t>书</a:t>
            </a:r>
            <a:r>
              <a:rPr lang="zh-CN" altLang="en-US" sz="3600" dirty="0" smtClean="0">
                <a:solidFill>
                  <a:srgbClr val="FF0000"/>
                </a:solidFill>
              </a:rPr>
              <a:t>看</a:t>
            </a:r>
            <a:r>
              <a:rPr lang="zh-CN" altLang="en-US" sz="3600" dirty="0" smtClean="0">
                <a:solidFill>
                  <a:srgbClr val="00B050"/>
                </a:solidFill>
              </a:rPr>
              <a:t>四十分</a:t>
            </a:r>
            <a:r>
              <a:rPr lang="zh-CN" altLang="en-US" sz="3600" dirty="0">
                <a:solidFill>
                  <a:srgbClr val="00B050"/>
                </a:solidFill>
              </a:rPr>
              <a:t>钟</a:t>
            </a:r>
            <a:r>
              <a:rPr lang="zh-CN" altLang="en-US" sz="3600" dirty="0"/>
              <a:t>。 </a:t>
            </a:r>
            <a:endParaRPr lang="zh-HK" altLang="en-US" sz="3600" dirty="0"/>
          </a:p>
        </p:txBody>
      </p:sp>
      <p:sp>
        <p:nvSpPr>
          <p:cNvPr id="3" name="矩形 2"/>
          <p:cNvSpPr/>
          <p:nvPr/>
        </p:nvSpPr>
        <p:spPr>
          <a:xfrm>
            <a:off x="4833547" y="4689561"/>
            <a:ext cx="72463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/>
              <a:t>Brown</a:t>
            </a:r>
            <a:r>
              <a:rPr lang="zh-CN" altLang="en-US" sz="3600" dirty="0" smtClean="0"/>
              <a:t>每天下午</a:t>
            </a:r>
            <a:r>
              <a:rPr lang="en-US" altLang="zh-CN" sz="3600" dirty="0" smtClean="0"/>
              <a:t>_______________</a:t>
            </a:r>
            <a:r>
              <a:rPr lang="zh-CN" altLang="en-US" sz="3600" dirty="0" smtClean="0"/>
              <a:t>。 </a:t>
            </a:r>
            <a:endParaRPr lang="zh-HK" altLang="en-US" sz="3600" dirty="0"/>
          </a:p>
        </p:txBody>
      </p:sp>
      <p:sp>
        <p:nvSpPr>
          <p:cNvPr id="5" name="矩形 4"/>
          <p:cNvSpPr/>
          <p:nvPr/>
        </p:nvSpPr>
        <p:spPr>
          <a:xfrm>
            <a:off x="259260" y="353352"/>
            <a:ext cx="30941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400" dirty="0">
                <a:solidFill>
                  <a:schemeClr val="tx2"/>
                </a:solidFill>
              </a:rPr>
              <a:t>4. </a:t>
            </a:r>
            <a:r>
              <a:rPr lang="en-US" altLang="zh-CN" sz="2400" dirty="0" smtClean="0">
                <a:solidFill>
                  <a:schemeClr val="tx2"/>
                </a:solidFill>
              </a:rPr>
              <a:t>D</a:t>
            </a:r>
            <a:r>
              <a:rPr lang="en-US" altLang="zh-HK" sz="2400" dirty="0" smtClean="0">
                <a:solidFill>
                  <a:schemeClr val="tx2"/>
                </a:solidFill>
              </a:rPr>
              <a:t>uration </a:t>
            </a:r>
            <a:r>
              <a:rPr lang="en-US" altLang="zh-HK" sz="2400" dirty="0">
                <a:solidFill>
                  <a:schemeClr val="tx2"/>
                </a:solidFill>
              </a:rPr>
              <a:t>of actions</a:t>
            </a:r>
            <a:endParaRPr lang="en-US" altLang="zh-HK" sz="2400" dirty="0">
              <a:solidFill>
                <a:schemeClr val="tx2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8133068" y="4597413"/>
            <a:ext cx="37240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</a:rPr>
              <a:t>看</a:t>
            </a:r>
            <a:r>
              <a:rPr lang="zh-CN" altLang="en-US" sz="3600" dirty="0" smtClean="0">
                <a:solidFill>
                  <a:srgbClr val="00B050"/>
                </a:solidFill>
              </a:rPr>
              <a:t>四十分</a:t>
            </a:r>
            <a:r>
              <a:rPr lang="zh-CN" altLang="en-US" sz="3600" dirty="0">
                <a:solidFill>
                  <a:srgbClr val="00B050"/>
                </a:solidFill>
              </a:rPr>
              <a:t>钟</a:t>
            </a:r>
            <a:r>
              <a:rPr lang="en-US" altLang="zh-CN" sz="3600" dirty="0">
                <a:solidFill>
                  <a:srgbClr val="FF0000"/>
                </a:solidFill>
              </a:rPr>
              <a:t>(</a:t>
            </a:r>
            <a:r>
              <a:rPr lang="zh-CN" altLang="en-US" sz="3600" dirty="0">
                <a:solidFill>
                  <a:srgbClr val="FF0000"/>
                </a:solidFill>
              </a:rPr>
              <a:t>的</a:t>
            </a:r>
            <a:r>
              <a:rPr lang="en-US" altLang="zh-CN" sz="3600" dirty="0" smtClean="0">
                <a:solidFill>
                  <a:srgbClr val="FF0000"/>
                </a:solidFill>
              </a:rPr>
              <a:t>)</a:t>
            </a:r>
            <a:r>
              <a:rPr lang="zh-CN" altLang="en-US" sz="3600" dirty="0"/>
              <a:t>书</a:t>
            </a:r>
            <a:endParaRPr lang="zh-HK" altLang="en-US" sz="36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4833547" y="1365519"/>
            <a:ext cx="4137198" cy="46166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US" altLang="zh-HK" sz="2400" dirty="0" smtClean="0"/>
              <a:t>V + </a:t>
            </a:r>
            <a:r>
              <a:rPr lang="en-US" altLang="zh-HK" sz="2400" dirty="0" err="1" smtClean="0"/>
              <a:t>obj</a:t>
            </a:r>
            <a:r>
              <a:rPr lang="en-US" altLang="zh-HK" sz="2400" dirty="0" smtClean="0"/>
              <a:t> +V + time expression</a:t>
            </a:r>
            <a:endParaRPr lang="zh-HK" altLang="en-US" sz="24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4866309" y="3863754"/>
            <a:ext cx="454719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HK" sz="2400" dirty="0" smtClean="0"/>
              <a:t>V + time expression + (</a:t>
            </a:r>
            <a:r>
              <a:rPr lang="zh-CN" altLang="en-US" sz="2400" dirty="0" smtClean="0"/>
              <a:t>的</a:t>
            </a:r>
            <a:r>
              <a:rPr lang="en-US" altLang="zh-CN" sz="2400" dirty="0" smtClean="0"/>
              <a:t>) + </a:t>
            </a:r>
            <a:r>
              <a:rPr lang="en-US" altLang="zh-HK" sz="2400" dirty="0" err="1" smtClean="0"/>
              <a:t>obj</a:t>
            </a:r>
            <a:endParaRPr lang="zh-HK" altLang="en-US" sz="24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951954" y="2144087"/>
            <a:ext cx="1708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i="1" dirty="0" smtClean="0"/>
              <a:t>40 minutes</a:t>
            </a:r>
            <a:endParaRPr lang="zh-HK" altLang="en-US" sz="2400" i="1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1954" y="2605752"/>
            <a:ext cx="2902529" cy="24069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59260" y="353352"/>
            <a:ext cx="30941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400" dirty="0">
                <a:solidFill>
                  <a:schemeClr val="tx2"/>
                </a:solidFill>
              </a:rPr>
              <a:t>4. </a:t>
            </a:r>
            <a:r>
              <a:rPr lang="en-US" altLang="zh-CN" sz="2400" dirty="0" smtClean="0">
                <a:solidFill>
                  <a:schemeClr val="tx2"/>
                </a:solidFill>
              </a:rPr>
              <a:t>D</a:t>
            </a:r>
            <a:r>
              <a:rPr lang="en-US" altLang="zh-HK" sz="2400" dirty="0" smtClean="0">
                <a:solidFill>
                  <a:schemeClr val="tx2"/>
                </a:solidFill>
              </a:rPr>
              <a:t>uration </a:t>
            </a:r>
            <a:r>
              <a:rPr lang="en-US" altLang="zh-HK" sz="2400" dirty="0">
                <a:solidFill>
                  <a:schemeClr val="tx2"/>
                </a:solidFill>
              </a:rPr>
              <a:t>of actions</a:t>
            </a:r>
            <a:endParaRPr lang="en-US" altLang="zh-HK" sz="2400" dirty="0">
              <a:solidFill>
                <a:schemeClr val="tx2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989385" y="1623596"/>
            <a:ext cx="6593016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+mn-ea"/>
              </a:rPr>
              <a:t>Marta</a:t>
            </a:r>
            <a:r>
              <a:rPr lang="zh-CN" altLang="en-US" sz="3600" dirty="0" smtClean="0"/>
              <a:t>每天</a:t>
            </a:r>
            <a:r>
              <a:rPr lang="zh-CN" altLang="en-US" sz="3600" dirty="0" smtClean="0">
                <a:solidFill>
                  <a:srgbClr val="FF0000"/>
                </a:solidFill>
              </a:rPr>
              <a:t>写</a:t>
            </a:r>
            <a:r>
              <a:rPr lang="zh-CN" altLang="en-US" sz="3600" dirty="0"/>
              <a:t>汉字</a:t>
            </a:r>
            <a:r>
              <a:rPr lang="en-US" altLang="zh-CN" sz="3600" dirty="0" smtClean="0"/>
              <a:t>___________</a:t>
            </a:r>
            <a:r>
              <a:rPr lang="zh-CN" altLang="en-US" sz="3600" dirty="0" smtClean="0"/>
              <a:t>，</a:t>
            </a:r>
            <a:endParaRPr lang="en-US" altLang="zh-CN" sz="3600" dirty="0" smtClean="0"/>
          </a:p>
          <a:p>
            <a:r>
              <a:rPr lang="zh-CN" altLang="en-US" sz="3600" dirty="0" smtClean="0"/>
              <a:t>所以汉字越来越漂亮了</a:t>
            </a:r>
            <a:r>
              <a:rPr lang="zh-CN" altLang="en-US" sz="3600" dirty="0"/>
              <a:t>。 </a:t>
            </a:r>
            <a:endParaRPr lang="zh-HK" altLang="en-US" dirty="0"/>
          </a:p>
        </p:txBody>
      </p:sp>
      <p:sp>
        <p:nvSpPr>
          <p:cNvPr id="6" name="矩形 5"/>
          <p:cNvSpPr/>
          <p:nvPr/>
        </p:nvSpPr>
        <p:spPr>
          <a:xfrm>
            <a:off x="5057049" y="4314059"/>
            <a:ext cx="661771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smtClean="0"/>
              <a:t>Marta</a:t>
            </a:r>
            <a:r>
              <a:rPr lang="zh-CN" altLang="en-US" sz="3600" dirty="0" smtClean="0"/>
              <a:t>每天</a:t>
            </a:r>
            <a:r>
              <a:rPr lang="en-US" altLang="zh-CN" sz="3600" dirty="0" smtClean="0"/>
              <a:t>________________ </a:t>
            </a:r>
            <a:r>
              <a:rPr lang="zh-CN" altLang="en-US" sz="3600" dirty="0" smtClean="0"/>
              <a:t>，</a:t>
            </a:r>
            <a:endParaRPr lang="en-US" altLang="zh-CN" sz="3600" dirty="0" smtClean="0"/>
          </a:p>
          <a:p>
            <a:r>
              <a:rPr lang="zh-CN" altLang="en-US" sz="3600" dirty="0"/>
              <a:t>所以汉字越来越漂亮了。  </a:t>
            </a:r>
            <a:endParaRPr lang="zh-HK" altLang="en-US" sz="3600" dirty="0"/>
          </a:p>
        </p:txBody>
      </p:sp>
      <p:sp>
        <p:nvSpPr>
          <p:cNvPr id="7" name="矩形 6"/>
          <p:cNvSpPr/>
          <p:nvPr/>
        </p:nvSpPr>
        <p:spPr>
          <a:xfrm>
            <a:off x="8752000" y="1539513"/>
            <a:ext cx="24929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 smtClean="0">
                <a:solidFill>
                  <a:srgbClr val="FF0000"/>
                </a:solidFill>
              </a:rPr>
              <a:t>写</a:t>
            </a:r>
            <a:r>
              <a:rPr lang="zh-CN" altLang="en-US" sz="3600" dirty="0" smtClean="0">
                <a:solidFill>
                  <a:srgbClr val="00B050"/>
                </a:solidFill>
              </a:rPr>
              <a:t>两</a:t>
            </a:r>
            <a:r>
              <a:rPr lang="zh-CN" altLang="en-US" sz="3600" dirty="0">
                <a:solidFill>
                  <a:srgbClr val="00B050"/>
                </a:solidFill>
              </a:rPr>
              <a:t>个小时</a:t>
            </a:r>
            <a:endParaRPr lang="zh-HK" altLang="en-US" sz="3600" dirty="0">
              <a:solidFill>
                <a:srgbClr val="00B050"/>
              </a:solidFill>
            </a:endParaRPr>
          </a:p>
          <a:p>
            <a:endParaRPr lang="zh-HK" altLang="en-US" dirty="0"/>
          </a:p>
        </p:txBody>
      </p:sp>
      <p:sp>
        <p:nvSpPr>
          <p:cNvPr id="9" name="矩形 8"/>
          <p:cNvSpPr/>
          <p:nvPr/>
        </p:nvSpPr>
        <p:spPr>
          <a:xfrm>
            <a:off x="7329186" y="4177596"/>
            <a:ext cx="41857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</a:rPr>
              <a:t>写</a:t>
            </a:r>
            <a:r>
              <a:rPr lang="zh-CN" altLang="en-US" sz="3600" dirty="0" smtClean="0">
                <a:solidFill>
                  <a:srgbClr val="00B050"/>
                </a:solidFill>
              </a:rPr>
              <a:t>两</a:t>
            </a:r>
            <a:r>
              <a:rPr lang="zh-CN" altLang="en-US" sz="3600" dirty="0">
                <a:solidFill>
                  <a:srgbClr val="00B050"/>
                </a:solidFill>
              </a:rPr>
              <a:t>个小时</a:t>
            </a:r>
            <a:r>
              <a:rPr lang="en-US" altLang="zh-CN" sz="3600" dirty="0">
                <a:solidFill>
                  <a:srgbClr val="FF0000"/>
                </a:solidFill>
              </a:rPr>
              <a:t>(</a:t>
            </a:r>
            <a:r>
              <a:rPr lang="zh-CN" altLang="en-US" sz="3600" dirty="0">
                <a:solidFill>
                  <a:srgbClr val="FF0000"/>
                </a:solidFill>
              </a:rPr>
              <a:t>的</a:t>
            </a:r>
            <a:r>
              <a:rPr lang="en-US" altLang="zh-CN" sz="3600" dirty="0" smtClean="0">
                <a:solidFill>
                  <a:srgbClr val="FF0000"/>
                </a:solidFill>
              </a:rPr>
              <a:t>)</a:t>
            </a:r>
            <a:r>
              <a:rPr lang="zh-CN" altLang="en-US" sz="3600" dirty="0" smtClean="0"/>
              <a:t>汉字</a:t>
            </a:r>
            <a:endParaRPr lang="zh-HK" altLang="en-US" sz="36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956472" y="2163447"/>
            <a:ext cx="1434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i="1" dirty="0" smtClean="0"/>
              <a:t>2 hours</a:t>
            </a:r>
            <a:endParaRPr lang="zh-HK" altLang="en-US" sz="2400" i="1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1295" y="2625112"/>
            <a:ext cx="3468641" cy="2308223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5207899" y="1077848"/>
            <a:ext cx="4137198" cy="46166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US" altLang="zh-HK" sz="2400" dirty="0" smtClean="0"/>
              <a:t>V + </a:t>
            </a:r>
            <a:r>
              <a:rPr lang="en-US" altLang="zh-HK" sz="2400" dirty="0" err="1" smtClean="0"/>
              <a:t>obj</a:t>
            </a:r>
            <a:r>
              <a:rPr lang="en-US" altLang="zh-HK" sz="2400" dirty="0" smtClean="0"/>
              <a:t> +V + time expression</a:t>
            </a:r>
            <a:endParaRPr lang="zh-HK" altLang="en-US" sz="24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207899" y="3722144"/>
            <a:ext cx="454719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HK" sz="2400" dirty="0" smtClean="0"/>
              <a:t>V + time expression + (</a:t>
            </a:r>
            <a:r>
              <a:rPr lang="zh-CN" altLang="en-US" sz="2400" dirty="0" smtClean="0"/>
              <a:t>的</a:t>
            </a:r>
            <a:r>
              <a:rPr lang="en-US" altLang="zh-CN" sz="2400" dirty="0" smtClean="0"/>
              <a:t>) + </a:t>
            </a:r>
            <a:r>
              <a:rPr lang="en-US" altLang="zh-HK" sz="2400" dirty="0" err="1" smtClean="0"/>
              <a:t>obj</a:t>
            </a:r>
            <a:endParaRPr lang="zh-HK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9260" y="353352"/>
            <a:ext cx="30941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400" dirty="0">
                <a:solidFill>
                  <a:schemeClr val="tx2"/>
                </a:solidFill>
              </a:rPr>
              <a:t>4. </a:t>
            </a:r>
            <a:r>
              <a:rPr lang="en-US" altLang="zh-CN" sz="2400" dirty="0" smtClean="0">
                <a:solidFill>
                  <a:schemeClr val="tx2"/>
                </a:solidFill>
              </a:rPr>
              <a:t>D</a:t>
            </a:r>
            <a:r>
              <a:rPr lang="en-US" altLang="zh-HK" sz="2400" dirty="0" smtClean="0">
                <a:solidFill>
                  <a:schemeClr val="tx2"/>
                </a:solidFill>
              </a:rPr>
              <a:t>uration </a:t>
            </a:r>
            <a:r>
              <a:rPr lang="en-US" altLang="zh-HK" sz="2400" dirty="0">
                <a:solidFill>
                  <a:schemeClr val="tx2"/>
                </a:solidFill>
              </a:rPr>
              <a:t>of actions</a:t>
            </a:r>
            <a:endParaRPr lang="en-US" altLang="zh-HK" sz="2400" dirty="0">
              <a:solidFill>
                <a:schemeClr val="tx2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682836" y="1644271"/>
            <a:ext cx="727825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smtClean="0">
                <a:solidFill>
                  <a:srgbClr val="000000"/>
                </a:solidFill>
              </a:rPr>
              <a:t>Karolina </a:t>
            </a:r>
            <a:r>
              <a:rPr lang="en-US" altLang="zh-CN" sz="3600" dirty="0" smtClean="0"/>
              <a:t>___________________</a:t>
            </a:r>
            <a:r>
              <a:rPr lang="en-US" altLang="zh-TW" sz="3600" dirty="0" smtClean="0"/>
              <a:t>_</a:t>
            </a:r>
            <a:r>
              <a:rPr lang="zh-CN" altLang="en-US" sz="3600" dirty="0" smtClean="0"/>
              <a:t>，</a:t>
            </a:r>
            <a:endParaRPr lang="en-US" altLang="zh-CN" sz="3600" dirty="0" smtClean="0"/>
          </a:p>
          <a:p>
            <a:r>
              <a:rPr lang="zh-CN" altLang="en-US" sz="3600" dirty="0" smtClean="0"/>
              <a:t>所以日文越来越好了</a:t>
            </a:r>
            <a:r>
              <a:rPr lang="zh-CN" altLang="en-US" sz="3600" dirty="0"/>
              <a:t>。 </a:t>
            </a:r>
            <a:endParaRPr lang="zh-HK" altLang="en-US" dirty="0"/>
          </a:p>
        </p:txBody>
      </p:sp>
      <p:sp>
        <p:nvSpPr>
          <p:cNvPr id="4" name="矩形 3"/>
          <p:cNvSpPr/>
          <p:nvPr/>
        </p:nvSpPr>
        <p:spPr>
          <a:xfrm>
            <a:off x="4599708" y="4202276"/>
            <a:ext cx="7444509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/>
              <a:t> </a:t>
            </a:r>
            <a:r>
              <a:rPr lang="en-US" altLang="zh-CN" sz="3600" dirty="0" smtClean="0"/>
              <a:t>Karolina</a:t>
            </a:r>
            <a:r>
              <a:rPr lang="zh-CN" altLang="en-US" sz="3600" dirty="0" smtClean="0"/>
              <a:t>每天</a:t>
            </a:r>
            <a:r>
              <a:rPr lang="zh-CN" altLang="en-US" sz="3600" dirty="0" smtClean="0">
                <a:solidFill>
                  <a:srgbClr val="FF0000"/>
                </a:solidFill>
              </a:rPr>
              <a:t>学</a:t>
            </a:r>
            <a:r>
              <a:rPr lang="zh-CN" altLang="en-US" sz="3600" dirty="0">
                <a:solidFill>
                  <a:srgbClr val="00B050"/>
                </a:solidFill>
              </a:rPr>
              <a:t>一个半小</a:t>
            </a:r>
            <a:r>
              <a:rPr lang="zh-CN" altLang="en-US" sz="3600" dirty="0" smtClean="0">
                <a:solidFill>
                  <a:srgbClr val="00B050"/>
                </a:solidFill>
              </a:rPr>
              <a:t>时</a:t>
            </a:r>
            <a:r>
              <a:rPr lang="en-US" altLang="zh-CN" sz="3600" dirty="0">
                <a:solidFill>
                  <a:srgbClr val="FF0000"/>
                </a:solidFill>
              </a:rPr>
              <a:t>(</a:t>
            </a:r>
            <a:r>
              <a:rPr lang="zh-CN" altLang="en-US" sz="3600" dirty="0">
                <a:solidFill>
                  <a:srgbClr val="FF0000"/>
                </a:solidFill>
              </a:rPr>
              <a:t>的</a:t>
            </a:r>
            <a:r>
              <a:rPr lang="en-US" altLang="zh-CN" sz="3600" dirty="0">
                <a:solidFill>
                  <a:srgbClr val="FF0000"/>
                </a:solidFill>
              </a:rPr>
              <a:t>)</a:t>
            </a:r>
            <a:r>
              <a:rPr lang="zh-CN" altLang="en-US" sz="3600" dirty="0" smtClean="0"/>
              <a:t>日文，</a:t>
            </a:r>
            <a:endParaRPr lang="en-US" altLang="zh-CN" sz="3600" dirty="0" smtClean="0"/>
          </a:p>
          <a:p>
            <a:r>
              <a:rPr lang="zh-CN" altLang="en-US" sz="3600" dirty="0" smtClean="0"/>
              <a:t>所以日文越来越好了</a:t>
            </a:r>
            <a:r>
              <a:rPr lang="zh-CN" altLang="en-US" sz="3600" dirty="0"/>
              <a:t>。 </a:t>
            </a:r>
            <a:endParaRPr lang="zh-HK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012" y="2094498"/>
            <a:ext cx="4134568" cy="244959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400238" y="1632832"/>
            <a:ext cx="2435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i="1" dirty="0" smtClean="0"/>
              <a:t>1.5 hours / day </a:t>
            </a:r>
            <a:endParaRPr lang="zh-HK" altLang="en-US" sz="2400" i="1" dirty="0"/>
          </a:p>
        </p:txBody>
      </p:sp>
      <p:sp>
        <p:nvSpPr>
          <p:cNvPr id="5" name="矩形 4"/>
          <p:cNvSpPr/>
          <p:nvPr/>
        </p:nvSpPr>
        <p:spPr>
          <a:xfrm>
            <a:off x="6502294" y="1540498"/>
            <a:ext cx="53718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 smtClean="0">
                <a:solidFill>
                  <a:srgbClr val="000000"/>
                </a:solidFill>
              </a:rPr>
              <a:t>每天</a:t>
            </a:r>
            <a:r>
              <a:rPr lang="zh-CN" altLang="en-US" sz="3600" dirty="0" smtClean="0">
                <a:solidFill>
                  <a:srgbClr val="FF0000"/>
                </a:solidFill>
              </a:rPr>
              <a:t>学</a:t>
            </a:r>
            <a:r>
              <a:rPr lang="zh-CN" altLang="en-US" sz="3600" dirty="0">
                <a:solidFill>
                  <a:srgbClr val="000000"/>
                </a:solidFill>
              </a:rPr>
              <a:t>日文</a:t>
            </a:r>
            <a:r>
              <a:rPr lang="zh-CN" altLang="en-US" sz="3600" dirty="0">
                <a:solidFill>
                  <a:srgbClr val="FF0000"/>
                </a:solidFill>
              </a:rPr>
              <a:t>学</a:t>
            </a:r>
            <a:r>
              <a:rPr lang="zh-CN" altLang="en-US" sz="3600" dirty="0">
                <a:solidFill>
                  <a:srgbClr val="00B050"/>
                </a:solidFill>
              </a:rPr>
              <a:t>一个半小时</a:t>
            </a:r>
            <a:endParaRPr lang="zh-HK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4682836" y="3740611"/>
            <a:ext cx="454719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HK" sz="2400" dirty="0" smtClean="0"/>
              <a:t>V + time expression + (</a:t>
            </a:r>
            <a:r>
              <a:rPr lang="zh-CN" altLang="en-US" sz="2400" dirty="0" smtClean="0"/>
              <a:t>的</a:t>
            </a:r>
            <a:r>
              <a:rPr lang="en-US" altLang="zh-CN" sz="2400" dirty="0" smtClean="0"/>
              <a:t>) + </a:t>
            </a:r>
            <a:r>
              <a:rPr lang="en-US" altLang="zh-HK" sz="2400" dirty="0" err="1" smtClean="0"/>
              <a:t>obj</a:t>
            </a:r>
            <a:endParaRPr lang="zh-HK" altLang="en-US" sz="24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4755317" y="1026946"/>
            <a:ext cx="4137198" cy="46166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US" altLang="zh-HK" sz="2400" dirty="0" smtClean="0"/>
              <a:t>V + </a:t>
            </a:r>
            <a:r>
              <a:rPr lang="en-US" altLang="zh-HK" sz="2400" dirty="0" err="1" smtClean="0"/>
              <a:t>obj</a:t>
            </a:r>
            <a:r>
              <a:rPr lang="en-US" altLang="zh-HK" sz="2400" dirty="0" smtClean="0"/>
              <a:t> +V + time expression</a:t>
            </a:r>
            <a:endParaRPr lang="zh-HK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9260" y="353352"/>
            <a:ext cx="30941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400" dirty="0">
                <a:solidFill>
                  <a:schemeClr val="tx2"/>
                </a:solidFill>
              </a:rPr>
              <a:t>4. </a:t>
            </a:r>
            <a:r>
              <a:rPr lang="en-US" altLang="zh-CN" sz="2400" dirty="0" smtClean="0">
                <a:solidFill>
                  <a:schemeClr val="tx2"/>
                </a:solidFill>
              </a:rPr>
              <a:t>D</a:t>
            </a:r>
            <a:r>
              <a:rPr lang="en-US" altLang="zh-HK" sz="2400" dirty="0" smtClean="0">
                <a:solidFill>
                  <a:schemeClr val="tx2"/>
                </a:solidFill>
              </a:rPr>
              <a:t>uration </a:t>
            </a:r>
            <a:r>
              <a:rPr lang="en-US" altLang="zh-HK" sz="2400" dirty="0">
                <a:solidFill>
                  <a:schemeClr val="tx2"/>
                </a:solidFill>
              </a:rPr>
              <a:t>of actions</a:t>
            </a:r>
            <a:endParaRPr lang="en-US" altLang="zh-HK" sz="2400" dirty="0">
              <a:solidFill>
                <a:schemeClr val="tx2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1"/>
          <a:srcRect l="-449" t="-1248" r="449" b="9734"/>
          <a:stretch>
            <a:fillRect/>
          </a:stretch>
        </p:blipFill>
        <p:spPr>
          <a:xfrm>
            <a:off x="259260" y="1908349"/>
            <a:ext cx="2057400" cy="203099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15437" y="3939339"/>
            <a:ext cx="1345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000" dirty="0" smtClean="0"/>
              <a:t>8:00pm – </a:t>
            </a:r>
            <a:endParaRPr lang="en-US" altLang="zh-HK" sz="2000" dirty="0" smtClean="0"/>
          </a:p>
          <a:p>
            <a:r>
              <a:rPr lang="en-US" altLang="zh-HK" sz="2000" dirty="0" smtClean="0"/>
              <a:t>11:00pm</a:t>
            </a:r>
            <a:endParaRPr lang="zh-HK" altLang="en-US" sz="20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718" y="2244435"/>
            <a:ext cx="1858530" cy="1452623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462532" y="3960383"/>
            <a:ext cx="1336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000" dirty="0" smtClean="0"/>
              <a:t>7:00am – 8:00am</a:t>
            </a:r>
            <a:endParaRPr lang="zh-HK" altLang="en-US" sz="200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b="9185"/>
          <a:stretch>
            <a:fillRect/>
          </a:stretch>
        </p:blipFill>
        <p:spPr>
          <a:xfrm>
            <a:off x="3918463" y="1689401"/>
            <a:ext cx="2066925" cy="2006827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4448287" y="3931050"/>
            <a:ext cx="1382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000" dirty="0" smtClean="0"/>
              <a:t>7:30am – </a:t>
            </a:r>
            <a:endParaRPr lang="en-US" altLang="zh-HK" sz="2000" dirty="0" smtClean="0"/>
          </a:p>
          <a:p>
            <a:r>
              <a:rPr lang="en-US" altLang="zh-HK" sz="2000" dirty="0" smtClean="0"/>
              <a:t>8:15am</a:t>
            </a:r>
            <a:endParaRPr lang="zh-HK" altLang="en-US" sz="2000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7847" y="1908349"/>
            <a:ext cx="2014683" cy="1892836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6352110" y="3931050"/>
            <a:ext cx="15854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000" dirty="0" smtClean="0"/>
              <a:t>11:00am – 12:00pm</a:t>
            </a:r>
            <a:endParaRPr lang="zh-HK" altLang="en-US" sz="2000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7626" y="1944532"/>
            <a:ext cx="1133895" cy="1868409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8197626" y="3931050"/>
            <a:ext cx="1451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000" dirty="0" smtClean="0"/>
              <a:t>10:00am – 12:00pm</a:t>
            </a:r>
            <a:endParaRPr lang="zh-HK" altLang="en-US" sz="2000" dirty="0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1214" y="2056804"/>
            <a:ext cx="1542759" cy="1694151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10032647" y="3931050"/>
            <a:ext cx="1451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000" dirty="0"/>
              <a:t>4</a:t>
            </a:r>
            <a:r>
              <a:rPr lang="en-US" altLang="zh-HK" sz="2000" dirty="0" smtClean="0"/>
              <a:t>:00am – 6:30pm</a:t>
            </a:r>
            <a:endParaRPr lang="zh-HK" altLang="en-US" sz="20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750306" y="814847"/>
            <a:ext cx="1073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例子：</a:t>
            </a:r>
            <a:endParaRPr lang="zh-HK" altLang="en-US" sz="240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429245" y="4910549"/>
            <a:ext cx="5973009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err="1" smtClean="0">
                <a:latin typeface="Microsoft JhengHei" panose="020B0604030504040204" charset="-120"/>
                <a:ea typeface="Microsoft JhengHei" panose="020B0604030504040204" charset="-120"/>
              </a:rPr>
              <a:t>Dima</a:t>
            </a:r>
            <a:r>
              <a:rPr lang="zh-CN" altLang="en-US" sz="3600" dirty="0" smtClean="0"/>
              <a:t>昨天</a:t>
            </a:r>
            <a:r>
              <a:rPr lang="zh-CN" altLang="en-US" sz="3600" dirty="0" smtClean="0">
                <a:solidFill>
                  <a:srgbClr val="FF0000"/>
                </a:solidFill>
              </a:rPr>
              <a:t>跳</a:t>
            </a:r>
            <a:r>
              <a:rPr lang="zh-CN" altLang="en-US" sz="3600" dirty="0" smtClean="0"/>
              <a:t>舞</a:t>
            </a:r>
            <a:r>
              <a:rPr lang="zh-CN" altLang="en-US" sz="3600" dirty="0">
                <a:solidFill>
                  <a:srgbClr val="FF0000"/>
                </a:solidFill>
              </a:rPr>
              <a:t>跳</a:t>
            </a:r>
            <a:r>
              <a:rPr lang="zh-CN" altLang="en-US" sz="3600" dirty="0" smtClean="0"/>
              <a:t>了</a:t>
            </a:r>
            <a:r>
              <a:rPr lang="zh-CN" altLang="en-US" sz="3600" dirty="0">
                <a:solidFill>
                  <a:srgbClr val="00B050"/>
                </a:solidFill>
              </a:rPr>
              <a:t>三个</a:t>
            </a:r>
            <a:r>
              <a:rPr lang="zh-CN" altLang="en-US" sz="3600" dirty="0" smtClean="0">
                <a:solidFill>
                  <a:srgbClr val="00B050"/>
                </a:solidFill>
              </a:rPr>
              <a:t>小时</a:t>
            </a:r>
            <a:r>
              <a:rPr lang="zh-CN" altLang="en-US" sz="3600" dirty="0" smtClean="0"/>
              <a:t>。</a:t>
            </a:r>
            <a:r>
              <a:rPr lang="zh-CN" altLang="en-US" dirty="0"/>
              <a:t>	</a:t>
            </a:r>
            <a:endParaRPr lang="zh-HK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467203" y="5673054"/>
            <a:ext cx="718609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3600" dirty="0" err="1" smtClean="0">
                <a:latin typeface="Microsoft JhengHei" panose="020B0604030504040204" charset="-120"/>
                <a:ea typeface="Microsoft JhengHei" panose="020B0604030504040204" charset="-120"/>
              </a:rPr>
              <a:t>Dima</a:t>
            </a:r>
            <a:r>
              <a:rPr lang="zh-HK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昨天</a:t>
            </a:r>
            <a:r>
              <a:rPr lang="zh-HK" altLang="en-US" sz="3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跳</a:t>
            </a:r>
            <a:r>
              <a:rPr lang="zh-HK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了</a:t>
            </a:r>
            <a:r>
              <a:rPr lang="zh-HK" altLang="en-US" sz="3600" dirty="0" smtClean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三个</a:t>
            </a:r>
            <a:r>
              <a:rPr lang="zh-HK" altLang="en-US" sz="36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</a:t>
            </a:r>
            <a:r>
              <a:rPr lang="zh-HK" altLang="en-US" sz="3600" dirty="0" smtClean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时</a:t>
            </a:r>
            <a:r>
              <a:rPr lang="en-US" altLang="zh-HK" sz="36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HK" altLang="en-US" sz="36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</a:t>
            </a:r>
            <a:r>
              <a:rPr lang="en-US" altLang="zh-HK" sz="36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  <a:r>
              <a:rPr lang="zh-HK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舞</a:t>
            </a:r>
            <a:r>
              <a:rPr lang="zh-HK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HK" altLang="en-US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7205130" y="5166577"/>
            <a:ext cx="3436317" cy="400110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US" altLang="zh-HK" sz="2000" dirty="0" smtClean="0"/>
              <a:t>V + </a:t>
            </a:r>
            <a:r>
              <a:rPr lang="en-US" altLang="zh-HK" sz="2000" dirty="0" err="1" smtClean="0"/>
              <a:t>obj</a:t>
            </a:r>
            <a:r>
              <a:rPr lang="en-US" altLang="zh-HK" sz="2000" dirty="0" smtClean="0"/>
              <a:t> +V + time expression</a:t>
            </a:r>
            <a:endParaRPr lang="zh-HK" altLang="en-US" sz="20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7144816" y="5885788"/>
            <a:ext cx="3827984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HK" sz="2000" dirty="0" smtClean="0"/>
              <a:t>V + time expression + (</a:t>
            </a:r>
            <a:r>
              <a:rPr lang="zh-CN" altLang="en-US" sz="2000" dirty="0" smtClean="0"/>
              <a:t>的</a:t>
            </a:r>
            <a:r>
              <a:rPr lang="en-US" altLang="zh-CN" sz="2000" dirty="0" smtClean="0"/>
              <a:t>) + </a:t>
            </a:r>
            <a:r>
              <a:rPr lang="en-US" altLang="zh-HK" sz="2000" dirty="0" err="1" smtClean="0"/>
              <a:t>obj</a:t>
            </a:r>
            <a:endParaRPr lang="zh-HK" altLang="en-US" sz="2000" dirty="0"/>
          </a:p>
        </p:txBody>
      </p:sp>
      <p:sp>
        <p:nvSpPr>
          <p:cNvPr id="20" name="文本框 6"/>
          <p:cNvSpPr txBox="1"/>
          <p:nvPr/>
        </p:nvSpPr>
        <p:spPr>
          <a:xfrm>
            <a:off x="5985388" y="495910"/>
            <a:ext cx="6021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000" b="1" dirty="0">
                <a:latin typeface="Microsoft JhengHei" panose="020B0604030504040204" charset="-120"/>
                <a:ea typeface="Microsoft JhengHei" panose="020B0604030504040204" charset="-120"/>
              </a:rPr>
              <a:t>造句练习</a:t>
            </a:r>
            <a:r>
              <a:rPr lang="zh-CN" altLang="en-US" sz="40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8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- </a:t>
            </a:r>
            <a:r>
              <a:rPr lang="en-US" altLang="zh-CN" sz="2800" b="1" i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Sentence-making 2 </a:t>
            </a:r>
            <a:endParaRPr lang="en-US" altLang="zh-CN" sz="4000" b="1" dirty="0"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21" name="文字方塊 3"/>
          <p:cNvSpPr txBox="1"/>
          <p:nvPr/>
        </p:nvSpPr>
        <p:spPr>
          <a:xfrm>
            <a:off x="750692" y="1290119"/>
            <a:ext cx="134504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 dirty="0" smtClean="0"/>
              <a:t>Dominik</a:t>
            </a:r>
            <a:endParaRPr lang="en-US" sz="2000" dirty="0"/>
          </a:p>
        </p:txBody>
      </p:sp>
      <p:sp>
        <p:nvSpPr>
          <p:cNvPr id="22" name="文字方塊 3"/>
          <p:cNvSpPr txBox="1"/>
          <p:nvPr/>
        </p:nvSpPr>
        <p:spPr>
          <a:xfrm>
            <a:off x="2600960" y="1290320"/>
            <a:ext cx="10598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 dirty="0" smtClean="0"/>
              <a:t>Tomas</a:t>
            </a:r>
            <a:endParaRPr lang="en-US" sz="2000" dirty="0"/>
          </a:p>
        </p:txBody>
      </p:sp>
      <p:sp>
        <p:nvSpPr>
          <p:cNvPr id="23" name="文字方塊 3"/>
          <p:cNvSpPr txBox="1"/>
          <p:nvPr/>
        </p:nvSpPr>
        <p:spPr>
          <a:xfrm>
            <a:off x="6732270" y="1290320"/>
            <a:ext cx="8242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 dirty="0" smtClean="0"/>
              <a:t>Jana</a:t>
            </a:r>
            <a:endParaRPr lang="en-US" sz="2000" dirty="0"/>
          </a:p>
        </p:txBody>
      </p:sp>
      <p:sp>
        <p:nvSpPr>
          <p:cNvPr id="24" name="文字方塊 3"/>
          <p:cNvSpPr txBox="1"/>
          <p:nvPr/>
        </p:nvSpPr>
        <p:spPr>
          <a:xfrm>
            <a:off x="4448297" y="1290119"/>
            <a:ext cx="134504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 dirty="0" smtClean="0"/>
              <a:t>Michaela</a:t>
            </a:r>
            <a:endParaRPr lang="en-US" sz="2000" dirty="0"/>
          </a:p>
        </p:txBody>
      </p:sp>
      <p:sp>
        <p:nvSpPr>
          <p:cNvPr id="25" name="文字方塊 3"/>
          <p:cNvSpPr txBox="1"/>
          <p:nvPr/>
        </p:nvSpPr>
        <p:spPr>
          <a:xfrm>
            <a:off x="8251312" y="1290119"/>
            <a:ext cx="134504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 dirty="0" smtClean="0"/>
              <a:t>Andrej</a:t>
            </a:r>
            <a:endParaRPr lang="en-US" sz="2000" dirty="0"/>
          </a:p>
        </p:txBody>
      </p:sp>
      <p:sp>
        <p:nvSpPr>
          <p:cNvPr id="26" name="文字方塊 3"/>
          <p:cNvSpPr txBox="1"/>
          <p:nvPr/>
        </p:nvSpPr>
        <p:spPr>
          <a:xfrm>
            <a:off x="10387965" y="1290320"/>
            <a:ext cx="9925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 dirty="0" smtClean="0"/>
              <a:t>Adam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096658" y="2736335"/>
            <a:ext cx="59586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4400" dirty="0">
                <a:solidFill>
                  <a:schemeClr val="tx2"/>
                </a:solidFill>
              </a:rPr>
              <a:t>5. the Particle </a:t>
            </a:r>
            <a:r>
              <a:rPr lang="zh-HK" altLang="en-US" sz="4400" dirty="0">
                <a:solidFill>
                  <a:schemeClr val="tx2"/>
                </a:solidFill>
              </a:rPr>
              <a:t>着 </a:t>
            </a:r>
            <a:r>
              <a:rPr lang="en-US" altLang="zh-HK" sz="4400" dirty="0">
                <a:solidFill>
                  <a:schemeClr val="tx2"/>
                </a:solidFill>
              </a:rPr>
              <a:t>(</a:t>
            </a:r>
            <a:r>
              <a:rPr lang="en-US" altLang="zh-HK" sz="4400" dirty="0" err="1">
                <a:solidFill>
                  <a:schemeClr val="tx2"/>
                </a:solidFill>
              </a:rPr>
              <a:t>zhe</a:t>
            </a:r>
            <a:r>
              <a:rPr lang="en-US" altLang="zh-HK" sz="4400" dirty="0">
                <a:solidFill>
                  <a:schemeClr val="tx2"/>
                </a:solidFill>
              </a:rPr>
              <a:t>) </a:t>
            </a:r>
            <a:endParaRPr lang="zh-HK" altLang="en-US" sz="4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07275" y="408770"/>
            <a:ext cx="34283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400" dirty="0">
                <a:solidFill>
                  <a:schemeClr val="tx2"/>
                </a:solidFill>
              </a:rPr>
              <a:t>5. </a:t>
            </a:r>
            <a:r>
              <a:rPr lang="en-US" altLang="zh-HK" sz="2400" dirty="0" smtClean="0">
                <a:solidFill>
                  <a:schemeClr val="tx2"/>
                </a:solidFill>
              </a:rPr>
              <a:t>The </a:t>
            </a:r>
            <a:r>
              <a:rPr lang="en-US" altLang="zh-HK" sz="2400" dirty="0">
                <a:solidFill>
                  <a:schemeClr val="tx2"/>
                </a:solidFill>
              </a:rPr>
              <a:t>Particle </a:t>
            </a:r>
            <a:r>
              <a:rPr lang="zh-HK" altLang="en-US" sz="2400" dirty="0">
                <a:solidFill>
                  <a:schemeClr val="tx2"/>
                </a:solidFill>
              </a:rPr>
              <a:t>着 </a:t>
            </a:r>
            <a:r>
              <a:rPr lang="en-US" altLang="zh-HK" sz="2400" dirty="0">
                <a:solidFill>
                  <a:schemeClr val="tx2"/>
                </a:solidFill>
              </a:rPr>
              <a:t>(</a:t>
            </a:r>
            <a:r>
              <a:rPr lang="en-US" altLang="zh-HK" sz="2400" dirty="0" err="1">
                <a:solidFill>
                  <a:schemeClr val="tx2"/>
                </a:solidFill>
              </a:rPr>
              <a:t>zhe</a:t>
            </a:r>
            <a:r>
              <a:rPr lang="en-US" altLang="zh-HK" sz="2400" dirty="0">
                <a:solidFill>
                  <a:schemeClr val="tx2"/>
                </a:solidFill>
              </a:rPr>
              <a:t>) </a:t>
            </a:r>
            <a:endParaRPr lang="zh-HK" altLang="en-US" sz="2400" dirty="0">
              <a:solidFill>
                <a:schemeClr val="tx2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678411" y="1036936"/>
            <a:ext cx="103405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en-US" sz="2000" dirty="0"/>
              <a:t>着 </a:t>
            </a:r>
            <a:r>
              <a:rPr lang="en-US" altLang="zh-HK" sz="2000" dirty="0"/>
              <a:t>(</a:t>
            </a:r>
            <a:r>
              <a:rPr lang="en-US" altLang="zh-HK" sz="2000" dirty="0" err="1"/>
              <a:t>zhe</a:t>
            </a:r>
            <a:r>
              <a:rPr lang="en-US" altLang="zh-HK" sz="2000" dirty="0"/>
              <a:t>)	</a:t>
            </a:r>
            <a:r>
              <a:rPr lang="en-US" altLang="zh-HK" sz="2000" dirty="0" smtClean="0"/>
              <a:t>signifies </a:t>
            </a:r>
            <a:r>
              <a:rPr lang="en-US" altLang="zh-HK" sz="2000" dirty="0" smtClean="0">
                <a:solidFill>
                  <a:srgbClr val="FF0000"/>
                </a:solidFill>
              </a:rPr>
              <a:t>the continuation of an action or a state</a:t>
            </a:r>
            <a:r>
              <a:rPr lang="en-US" altLang="zh-HK" sz="2000" dirty="0" smtClean="0"/>
              <a:t>. Its function is descriptive</a:t>
            </a:r>
            <a:r>
              <a:rPr lang="en-US" altLang="zh-HK" sz="2000" dirty="0"/>
              <a:t>.</a:t>
            </a:r>
            <a:endParaRPr lang="zh-HK" altLang="en-US" sz="2000" dirty="0"/>
          </a:p>
        </p:txBody>
      </p:sp>
      <p:sp>
        <p:nvSpPr>
          <p:cNvPr id="4" name="矩形 3"/>
          <p:cNvSpPr/>
          <p:nvPr/>
        </p:nvSpPr>
        <p:spPr>
          <a:xfrm>
            <a:off x="678411" y="1997424"/>
            <a:ext cx="3416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 smtClean="0"/>
              <a:t>老</a:t>
            </a:r>
            <a:r>
              <a:rPr lang="zh-CN" altLang="en-US" sz="3600" dirty="0"/>
              <a:t>师</a:t>
            </a:r>
            <a:r>
              <a:rPr lang="zh-CN" altLang="en-US" sz="3600" dirty="0">
                <a:solidFill>
                  <a:srgbClr val="00B0F0"/>
                </a:solidFill>
              </a:rPr>
              <a:t>站</a:t>
            </a:r>
            <a:r>
              <a:rPr lang="zh-CN" altLang="en-US" sz="3600" dirty="0">
                <a:solidFill>
                  <a:srgbClr val="FF0000"/>
                </a:solidFill>
              </a:rPr>
              <a:t>着</a:t>
            </a:r>
            <a:r>
              <a:rPr lang="zh-CN" altLang="en-US" sz="3600" dirty="0">
                <a:solidFill>
                  <a:srgbClr val="00B0F0"/>
                </a:solidFill>
              </a:rPr>
              <a:t>教</a:t>
            </a:r>
            <a:r>
              <a:rPr lang="zh-CN" altLang="en-US" sz="3600" dirty="0"/>
              <a:t>课</a:t>
            </a:r>
            <a:r>
              <a:rPr lang="zh-CN" altLang="en-US" sz="3600" dirty="0" smtClean="0"/>
              <a:t>，</a:t>
            </a:r>
            <a:endParaRPr lang="zh-HK" altLang="en-US" sz="3600" dirty="0"/>
          </a:p>
        </p:txBody>
      </p:sp>
      <p:sp>
        <p:nvSpPr>
          <p:cNvPr id="5" name="矩形 4"/>
          <p:cNvSpPr/>
          <p:nvPr/>
        </p:nvSpPr>
        <p:spPr>
          <a:xfrm>
            <a:off x="3735649" y="1997424"/>
            <a:ext cx="3416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/>
              <a:t>学生</a:t>
            </a:r>
            <a:r>
              <a:rPr lang="zh-CN" altLang="en-US" sz="3600" dirty="0">
                <a:solidFill>
                  <a:srgbClr val="00B0F0"/>
                </a:solidFill>
              </a:rPr>
              <a:t>坐</a:t>
            </a:r>
            <a:r>
              <a:rPr lang="zh-CN" altLang="en-US" sz="3600" dirty="0">
                <a:solidFill>
                  <a:srgbClr val="FF0000"/>
                </a:solidFill>
              </a:rPr>
              <a:t>着</a:t>
            </a:r>
            <a:r>
              <a:rPr lang="zh-CN" altLang="en-US" sz="3600" dirty="0">
                <a:solidFill>
                  <a:srgbClr val="00B0F0"/>
                </a:solidFill>
              </a:rPr>
              <a:t>听</a:t>
            </a:r>
            <a:r>
              <a:rPr lang="zh-CN" altLang="en-US" sz="3600" dirty="0"/>
              <a:t>课。</a:t>
            </a:r>
            <a:endParaRPr lang="zh-HK" altLang="en-US" sz="3600" dirty="0"/>
          </a:p>
        </p:txBody>
      </p:sp>
      <p:sp>
        <p:nvSpPr>
          <p:cNvPr id="10" name="矩形 9"/>
          <p:cNvSpPr/>
          <p:nvPr/>
        </p:nvSpPr>
        <p:spPr>
          <a:xfrm>
            <a:off x="4765964" y="3094182"/>
            <a:ext cx="6816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en-US" sz="2000" dirty="0" smtClean="0"/>
              <a:t>着 </a:t>
            </a:r>
            <a:r>
              <a:rPr lang="en-US" altLang="zh-HK" sz="2000" dirty="0"/>
              <a:t>(</a:t>
            </a:r>
            <a:r>
              <a:rPr lang="en-US" altLang="zh-HK" sz="2000" dirty="0" err="1"/>
              <a:t>zhe</a:t>
            </a:r>
            <a:r>
              <a:rPr lang="en-US" altLang="zh-HK" sz="2000" dirty="0"/>
              <a:t>)	</a:t>
            </a:r>
            <a:r>
              <a:rPr lang="en-US" altLang="zh-HK" sz="2000" dirty="0" smtClean="0"/>
              <a:t>is used between two verbs, </a:t>
            </a:r>
            <a:r>
              <a:rPr lang="en-US" altLang="zh-HK" sz="2000" dirty="0" smtClean="0">
                <a:solidFill>
                  <a:srgbClr val="00B0F0"/>
                </a:solidFill>
              </a:rPr>
              <a:t>the one </a:t>
            </a:r>
            <a:r>
              <a:rPr lang="en-US" altLang="zh-HK" sz="2000" dirty="0" smtClean="0"/>
              <a:t>that precedes </a:t>
            </a:r>
            <a:r>
              <a:rPr lang="zh-HK" altLang="en-US" sz="2000" dirty="0" smtClean="0"/>
              <a:t>着 </a:t>
            </a:r>
            <a:r>
              <a:rPr lang="en-US" altLang="zh-HK" sz="2000" dirty="0"/>
              <a:t>(</a:t>
            </a:r>
            <a:r>
              <a:rPr lang="en-US" altLang="zh-HK" sz="2000" dirty="0" err="1" smtClean="0"/>
              <a:t>zhe</a:t>
            </a:r>
            <a:r>
              <a:rPr lang="en-US" altLang="zh-HK" sz="2000" dirty="0" smtClean="0"/>
              <a:t>) signifies </a:t>
            </a:r>
            <a:r>
              <a:rPr lang="en-US" altLang="zh-HK" sz="2000" dirty="0" smtClean="0">
                <a:solidFill>
                  <a:srgbClr val="FF0000"/>
                </a:solidFill>
              </a:rPr>
              <a:t>the accompanying action</a:t>
            </a:r>
            <a:r>
              <a:rPr lang="en-US" altLang="zh-HK" sz="2000" dirty="0" smtClean="0"/>
              <a:t>, while the </a:t>
            </a:r>
            <a:r>
              <a:rPr lang="en-US" altLang="zh-HK" sz="2000" dirty="0" smtClean="0">
                <a:solidFill>
                  <a:srgbClr val="00B0F0"/>
                </a:solidFill>
              </a:rPr>
              <a:t>second verb </a:t>
            </a:r>
            <a:r>
              <a:rPr lang="en-US" altLang="zh-HK" sz="2000" dirty="0" smtClean="0"/>
              <a:t>signifies the </a:t>
            </a:r>
            <a:r>
              <a:rPr lang="en-US" altLang="zh-HK" sz="2000" dirty="0" smtClean="0">
                <a:solidFill>
                  <a:srgbClr val="FF0000"/>
                </a:solidFill>
              </a:rPr>
              <a:t>main action</a:t>
            </a:r>
            <a:r>
              <a:rPr lang="en-US" altLang="zh-HK" sz="2000" dirty="0"/>
              <a:t>.</a:t>
            </a:r>
            <a:endParaRPr lang="en-US" altLang="zh-HK" sz="20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2656" y="3126415"/>
            <a:ext cx="2631633" cy="250577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20058">
            <a:off x="5394788" y="2507086"/>
            <a:ext cx="885660" cy="69907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765964" y="4921777"/>
            <a:ext cx="43396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3600" dirty="0"/>
              <a:t>我喜欢</a:t>
            </a:r>
            <a:r>
              <a:rPr lang="zh-CN" altLang="en-US" sz="3600" dirty="0">
                <a:solidFill>
                  <a:srgbClr val="00B0F0"/>
                </a:solidFill>
              </a:rPr>
              <a:t>躺</a:t>
            </a:r>
            <a:r>
              <a:rPr lang="zh-CN" altLang="en-US" sz="3600" dirty="0">
                <a:solidFill>
                  <a:srgbClr val="FF0000"/>
                </a:solidFill>
              </a:rPr>
              <a:t>着</a:t>
            </a:r>
            <a:r>
              <a:rPr lang="zh-CN" altLang="en-US" sz="3600" dirty="0">
                <a:solidFill>
                  <a:srgbClr val="00B0F0"/>
                </a:solidFill>
              </a:rPr>
              <a:t>听</a:t>
            </a:r>
            <a:r>
              <a:rPr lang="zh-CN" altLang="en-US" sz="3600" dirty="0"/>
              <a:t>音乐。</a:t>
            </a:r>
            <a:endParaRPr lang="zh-HK" altLang="en-US" sz="3600" dirty="0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614" y="4109845"/>
            <a:ext cx="2019300" cy="226695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5656047" y="1642146"/>
            <a:ext cx="1495922" cy="40011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altLang="zh-HK" sz="2000" dirty="0"/>
              <a:t>main action</a:t>
            </a:r>
            <a:endParaRPr lang="zh-HK" altLang="en-US" sz="2000" dirty="0"/>
          </a:p>
        </p:txBody>
      </p:sp>
      <p:sp>
        <p:nvSpPr>
          <p:cNvPr id="15" name="矩形 14"/>
          <p:cNvSpPr/>
          <p:nvPr/>
        </p:nvSpPr>
        <p:spPr>
          <a:xfrm>
            <a:off x="7179246" y="5568108"/>
            <a:ext cx="1495922" cy="40011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altLang="zh-HK" sz="2000" dirty="0"/>
              <a:t>main action</a:t>
            </a:r>
            <a:endParaRPr lang="zh-HK" altLang="en-US" sz="2000" dirty="0"/>
          </a:p>
        </p:txBody>
      </p:sp>
      <p:sp>
        <p:nvSpPr>
          <p:cNvPr id="16" name="矩形 15"/>
          <p:cNvSpPr/>
          <p:nvPr/>
        </p:nvSpPr>
        <p:spPr>
          <a:xfrm>
            <a:off x="2454777" y="1665449"/>
            <a:ext cx="1495922" cy="40011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altLang="zh-HK" sz="2000" dirty="0"/>
              <a:t>main action</a:t>
            </a:r>
            <a:endParaRPr lang="zh-HK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14" grpId="0" animBg="1"/>
      <p:bldP spid="15" grpId="0" animBg="1"/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07275" y="408770"/>
            <a:ext cx="34283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400" dirty="0">
                <a:solidFill>
                  <a:schemeClr val="tx2"/>
                </a:solidFill>
              </a:rPr>
              <a:t>5. </a:t>
            </a:r>
            <a:r>
              <a:rPr lang="en-US" altLang="zh-HK" sz="2400" dirty="0" smtClean="0">
                <a:solidFill>
                  <a:schemeClr val="tx2"/>
                </a:solidFill>
              </a:rPr>
              <a:t>The </a:t>
            </a:r>
            <a:r>
              <a:rPr lang="en-US" altLang="zh-HK" sz="2400" dirty="0">
                <a:solidFill>
                  <a:schemeClr val="tx2"/>
                </a:solidFill>
              </a:rPr>
              <a:t>Particle </a:t>
            </a:r>
            <a:r>
              <a:rPr lang="zh-HK" altLang="en-US" sz="2400" dirty="0">
                <a:solidFill>
                  <a:schemeClr val="tx2"/>
                </a:solidFill>
              </a:rPr>
              <a:t>着 </a:t>
            </a:r>
            <a:r>
              <a:rPr lang="en-US" altLang="zh-HK" sz="2400" dirty="0">
                <a:solidFill>
                  <a:schemeClr val="tx2"/>
                </a:solidFill>
              </a:rPr>
              <a:t>(</a:t>
            </a:r>
            <a:r>
              <a:rPr lang="en-US" altLang="zh-HK" sz="2400" dirty="0" err="1">
                <a:solidFill>
                  <a:schemeClr val="tx2"/>
                </a:solidFill>
              </a:rPr>
              <a:t>zhe</a:t>
            </a:r>
            <a:r>
              <a:rPr lang="en-US" altLang="zh-HK" sz="2400" dirty="0">
                <a:solidFill>
                  <a:schemeClr val="tx2"/>
                </a:solidFill>
              </a:rPr>
              <a:t>) </a:t>
            </a:r>
            <a:endParaRPr lang="zh-HK" altLang="en-US" sz="2400" dirty="0">
              <a:solidFill>
                <a:schemeClr val="tx2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619480" y="1655679"/>
            <a:ext cx="64832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 smtClean="0"/>
              <a:t>美</a:t>
            </a:r>
            <a:r>
              <a:rPr lang="zh-CN" altLang="en-US" sz="3600" dirty="0"/>
              <a:t>式足球可以</a:t>
            </a:r>
            <a:r>
              <a:rPr lang="zh-CN" altLang="en-US" sz="3600" dirty="0">
                <a:solidFill>
                  <a:srgbClr val="00B0F0"/>
                </a:solidFill>
              </a:rPr>
              <a:t>抱</a:t>
            </a:r>
            <a:r>
              <a:rPr lang="zh-CN" altLang="en-US" sz="3600" dirty="0">
                <a:solidFill>
                  <a:srgbClr val="FF0000"/>
                </a:solidFill>
              </a:rPr>
              <a:t>着</a:t>
            </a:r>
            <a:r>
              <a:rPr lang="zh-CN" altLang="en-US" sz="3600" dirty="0"/>
              <a:t>球</a:t>
            </a:r>
            <a:r>
              <a:rPr lang="zh-CN" altLang="en-US" sz="3600" dirty="0">
                <a:solidFill>
                  <a:srgbClr val="00B0F0"/>
                </a:solidFill>
              </a:rPr>
              <a:t>跑</a:t>
            </a:r>
            <a:r>
              <a:rPr lang="zh-CN" altLang="en-US" sz="3600" dirty="0"/>
              <a:t>。	</a:t>
            </a:r>
            <a:endParaRPr lang="zh-HK" altLang="en-US" sz="36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96395" y="870435"/>
            <a:ext cx="2912346" cy="181508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791348" y="3285898"/>
            <a:ext cx="64832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 smtClean="0"/>
              <a:t>特朗普</a:t>
            </a:r>
            <a:r>
              <a:rPr lang="zh-CN" altLang="en-US" sz="3600" dirty="0" smtClean="0">
                <a:solidFill>
                  <a:srgbClr val="00B0F0"/>
                </a:solidFill>
              </a:rPr>
              <a:t>笑</a:t>
            </a:r>
            <a:r>
              <a:rPr lang="zh-CN" altLang="en-US" sz="3600" dirty="0" smtClean="0">
                <a:solidFill>
                  <a:srgbClr val="FF0000"/>
                </a:solidFill>
              </a:rPr>
              <a:t>着</a:t>
            </a:r>
            <a:r>
              <a:rPr lang="zh-CN" altLang="en-US" sz="3600" dirty="0" smtClean="0">
                <a:solidFill>
                  <a:srgbClr val="00B0F0"/>
                </a:solidFill>
              </a:rPr>
              <a:t>回答</a:t>
            </a:r>
            <a:r>
              <a:rPr lang="zh-CN" altLang="en-US" sz="3600" dirty="0" smtClean="0"/>
              <a:t>记者的问题。	</a:t>
            </a:r>
            <a:endParaRPr lang="zh-HK" altLang="en-US" sz="3600" dirty="0"/>
          </a:p>
        </p:txBody>
      </p:sp>
      <p:pic>
        <p:nvPicPr>
          <p:cNvPr id="2050" name="Picture 2" descr="ãç¬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809" y="2896594"/>
            <a:ext cx="2828824" cy="1825048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5032990" y="2915858"/>
            <a:ext cx="9444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err="1" smtClean="0"/>
              <a:t>j</a:t>
            </a:r>
            <a:r>
              <a:rPr lang="en-US" altLang="zh-HK" sz="2800" dirty="0" err="1" smtClean="0"/>
              <a:t>ìzhě</a:t>
            </a:r>
            <a:endParaRPr lang="zh-HK" altLang="en-US" sz="2800" dirty="0"/>
          </a:p>
        </p:txBody>
      </p:sp>
      <p:sp>
        <p:nvSpPr>
          <p:cNvPr id="8" name="矩形 7"/>
          <p:cNvSpPr/>
          <p:nvPr/>
        </p:nvSpPr>
        <p:spPr>
          <a:xfrm>
            <a:off x="4772880" y="3809118"/>
            <a:ext cx="17202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400" dirty="0" smtClean="0"/>
              <a:t>(reporter)</a:t>
            </a:r>
            <a:endParaRPr lang="zh-HK" altLang="en-US" sz="2400" dirty="0"/>
          </a:p>
        </p:txBody>
      </p:sp>
      <p:sp>
        <p:nvSpPr>
          <p:cNvPr id="9" name="橢圓形圖說文字 8"/>
          <p:cNvSpPr/>
          <p:nvPr/>
        </p:nvSpPr>
        <p:spPr>
          <a:xfrm rot="234169">
            <a:off x="9651962" y="1789320"/>
            <a:ext cx="1805362" cy="1431575"/>
          </a:xfrm>
          <a:prstGeom prst="wedgeEllipseCallout">
            <a:avLst>
              <a:gd name="adj1" fmla="val -39634"/>
              <a:gd name="adj2" fmla="val 71849"/>
            </a:avLst>
          </a:prstGeom>
          <a:ln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哈哈哈哈</a:t>
            </a:r>
            <a:endParaRPr lang="zh-HK" alt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374107" y="5176708"/>
            <a:ext cx="62622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 smtClean="0"/>
              <a:t>陈老师下课后</a:t>
            </a:r>
            <a:r>
              <a:rPr lang="zh-CN" altLang="en-US" sz="3600" dirty="0" smtClean="0">
                <a:solidFill>
                  <a:srgbClr val="00B0F0"/>
                </a:solidFill>
              </a:rPr>
              <a:t>站</a:t>
            </a:r>
            <a:r>
              <a:rPr lang="zh-CN" altLang="en-US" sz="3600" dirty="0" smtClean="0">
                <a:solidFill>
                  <a:srgbClr val="FF0000"/>
                </a:solidFill>
              </a:rPr>
              <a:t>着</a:t>
            </a:r>
            <a:r>
              <a:rPr lang="zh-CN" altLang="en-US" sz="3600" dirty="0" smtClean="0">
                <a:solidFill>
                  <a:srgbClr val="00B0F0"/>
                </a:solidFill>
              </a:rPr>
              <a:t>等</a:t>
            </a:r>
            <a:r>
              <a:rPr lang="zh-CN" altLang="en-US" sz="3600" dirty="0" smtClean="0"/>
              <a:t>公共汽车。</a:t>
            </a:r>
            <a:r>
              <a:rPr lang="zh-CN" altLang="en-US" sz="3600" dirty="0"/>
              <a:t>	</a:t>
            </a:r>
            <a:endParaRPr lang="zh-HK" altLang="en-US" sz="36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00" y="4891047"/>
            <a:ext cx="2590800" cy="177165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t="17910"/>
          <a:stretch>
            <a:fillRect/>
          </a:stretch>
        </p:blipFill>
        <p:spPr>
          <a:xfrm>
            <a:off x="8847289" y="5449454"/>
            <a:ext cx="1516092" cy="1250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9485250" y="4603219"/>
            <a:ext cx="1378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 smtClean="0"/>
              <a:t>淹死</a:t>
            </a:r>
            <a:endParaRPr kumimoji="1" lang="zh-CN" altLang="en-US" sz="3600" dirty="0"/>
          </a:p>
        </p:txBody>
      </p:sp>
      <p:sp>
        <p:nvSpPr>
          <p:cNvPr id="8" name="文本框 7"/>
          <p:cNvSpPr txBox="1"/>
          <p:nvPr/>
        </p:nvSpPr>
        <p:spPr>
          <a:xfrm>
            <a:off x="5774550" y="4635292"/>
            <a:ext cx="1113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 smtClean="0"/>
              <a:t>危险</a:t>
            </a:r>
            <a:endParaRPr kumimoji="1" lang="zh-CN" altLang="en-US" sz="3600" dirty="0"/>
          </a:p>
        </p:txBody>
      </p:sp>
      <p:sp>
        <p:nvSpPr>
          <p:cNvPr id="10" name="文本框 9"/>
          <p:cNvSpPr txBox="1"/>
          <p:nvPr/>
        </p:nvSpPr>
        <p:spPr>
          <a:xfrm>
            <a:off x="2163088" y="4597153"/>
            <a:ext cx="1343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 smtClean="0"/>
              <a:t>游泳</a:t>
            </a:r>
            <a:endParaRPr kumimoji="1" lang="zh-CN" altLang="en-US" sz="36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7915" y="1450612"/>
            <a:ext cx="4542110" cy="292580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2512" r="1921" b="952"/>
          <a:stretch>
            <a:fillRect/>
          </a:stretch>
        </p:blipFill>
        <p:spPr>
          <a:xfrm>
            <a:off x="5217160" y="1509395"/>
            <a:ext cx="2053590" cy="2839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8693" y="1685248"/>
            <a:ext cx="4393787" cy="25469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07275" y="408770"/>
            <a:ext cx="34283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400" dirty="0">
                <a:solidFill>
                  <a:schemeClr val="tx2"/>
                </a:solidFill>
              </a:rPr>
              <a:t>5. </a:t>
            </a:r>
            <a:r>
              <a:rPr lang="en-US" altLang="zh-HK" sz="2400" dirty="0" smtClean="0">
                <a:solidFill>
                  <a:schemeClr val="tx2"/>
                </a:solidFill>
              </a:rPr>
              <a:t>The </a:t>
            </a:r>
            <a:r>
              <a:rPr lang="en-US" altLang="zh-HK" sz="2400" dirty="0">
                <a:solidFill>
                  <a:schemeClr val="tx2"/>
                </a:solidFill>
              </a:rPr>
              <a:t>Particle </a:t>
            </a:r>
            <a:r>
              <a:rPr lang="zh-HK" altLang="en-US" sz="2400" dirty="0">
                <a:solidFill>
                  <a:schemeClr val="tx2"/>
                </a:solidFill>
              </a:rPr>
              <a:t>着 </a:t>
            </a:r>
            <a:r>
              <a:rPr lang="en-US" altLang="zh-HK" sz="2400" dirty="0">
                <a:solidFill>
                  <a:schemeClr val="tx2"/>
                </a:solidFill>
              </a:rPr>
              <a:t>(</a:t>
            </a:r>
            <a:r>
              <a:rPr lang="en-US" altLang="zh-HK" sz="2400" dirty="0" err="1">
                <a:solidFill>
                  <a:schemeClr val="tx2"/>
                </a:solidFill>
              </a:rPr>
              <a:t>zhe</a:t>
            </a:r>
            <a:r>
              <a:rPr lang="en-US" altLang="zh-HK" sz="2400" dirty="0">
                <a:solidFill>
                  <a:schemeClr val="tx2"/>
                </a:solidFill>
              </a:rPr>
              <a:t>) </a:t>
            </a:r>
            <a:endParaRPr lang="zh-HK" altLang="en-US" sz="2400" dirty="0">
              <a:solidFill>
                <a:schemeClr val="tx2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1"/>
          <a:srcRect l="295" r="15240"/>
          <a:stretch>
            <a:fillRect/>
          </a:stretch>
        </p:blipFill>
        <p:spPr>
          <a:xfrm>
            <a:off x="5581794" y="4640129"/>
            <a:ext cx="2884407" cy="1779146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4002411" y="1527365"/>
            <a:ext cx="4765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Katy Perry</a:t>
            </a:r>
            <a:r>
              <a:rPr lang="zh-CN" altLang="en-US" sz="3600" dirty="0" smtClean="0">
                <a:solidFill>
                  <a:srgbClr val="00B0F0"/>
                </a:solidFill>
              </a:rPr>
              <a:t>跳</a:t>
            </a:r>
            <a:r>
              <a:rPr lang="zh-CN" altLang="en-US" sz="3600" dirty="0" smtClean="0">
                <a:solidFill>
                  <a:srgbClr val="FF0000"/>
                </a:solidFill>
              </a:rPr>
              <a:t>着</a:t>
            </a:r>
            <a:r>
              <a:rPr lang="zh-CN" altLang="en-US" sz="3600" dirty="0" smtClean="0">
                <a:solidFill>
                  <a:srgbClr val="00B0F0"/>
                </a:solidFill>
              </a:rPr>
              <a:t>唱歌</a:t>
            </a:r>
            <a:r>
              <a:rPr lang="zh-CN" altLang="en-US" sz="3600" dirty="0" smtClean="0"/>
              <a:t>。</a:t>
            </a:r>
            <a:endParaRPr lang="zh-HK" altLang="en-US" sz="3600" dirty="0"/>
          </a:p>
        </p:txBody>
      </p:sp>
      <p:sp>
        <p:nvSpPr>
          <p:cNvPr id="7" name="矩形 6"/>
          <p:cNvSpPr/>
          <p:nvPr/>
        </p:nvSpPr>
        <p:spPr>
          <a:xfrm>
            <a:off x="372052" y="2753124"/>
            <a:ext cx="39998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>
                <a:hlinkClick r:id="rId2"/>
              </a:rPr>
              <a:t>https://</a:t>
            </a:r>
            <a:r>
              <a:rPr lang="en-US" altLang="zh-HK" dirty="0" smtClean="0">
                <a:hlinkClick r:id="rId2"/>
              </a:rPr>
              <a:t>youtu.be/iQPntUPNDlQ?t=207</a:t>
            </a:r>
            <a:endParaRPr lang="en-US" altLang="zh-HK" dirty="0" smtClean="0"/>
          </a:p>
          <a:p>
            <a:endParaRPr lang="zh-HK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8767826" y="5022390"/>
            <a:ext cx="38805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小狗</a:t>
            </a:r>
            <a:r>
              <a:rPr lang="zh-CN" altLang="en-US" sz="3600" dirty="0" smtClean="0">
                <a:solidFill>
                  <a:srgbClr val="00B0F0"/>
                </a:solidFill>
              </a:rPr>
              <a:t>坐</a:t>
            </a:r>
            <a:r>
              <a:rPr lang="zh-CN" altLang="en-US" sz="3600" dirty="0" smtClean="0">
                <a:solidFill>
                  <a:srgbClr val="FF0000"/>
                </a:solidFill>
              </a:rPr>
              <a:t>着</a:t>
            </a:r>
            <a:r>
              <a:rPr lang="zh-CN" altLang="en-US" sz="3600" dirty="0">
                <a:solidFill>
                  <a:srgbClr val="00B0F0"/>
                </a:solidFill>
              </a:rPr>
              <a:t>打</a:t>
            </a:r>
            <a:r>
              <a:rPr lang="zh-CN" altLang="en-US" sz="3600" dirty="0" smtClean="0"/>
              <a:t>字。</a:t>
            </a:r>
            <a:endParaRPr lang="zh-HK" altLang="en-US" sz="3600" dirty="0"/>
          </a:p>
        </p:txBody>
      </p:sp>
      <p:sp>
        <p:nvSpPr>
          <p:cNvPr id="9" name="矩形 8"/>
          <p:cNvSpPr/>
          <p:nvPr/>
        </p:nvSpPr>
        <p:spPr>
          <a:xfrm>
            <a:off x="1418854" y="5345556"/>
            <a:ext cx="39100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>
                <a:hlinkClick r:id="rId3"/>
              </a:rPr>
              <a:t>https://</a:t>
            </a:r>
            <a:r>
              <a:rPr lang="en-US" altLang="zh-HK" dirty="0" smtClean="0">
                <a:hlinkClick r:id="rId3"/>
              </a:rPr>
              <a:t>youtu.be/Bf_a9-4Y4P4?t=251</a:t>
            </a:r>
            <a:endParaRPr lang="en-US" altLang="zh-HK" dirty="0" smtClean="0"/>
          </a:p>
          <a:p>
            <a:endParaRPr lang="zh-HK" altLang="en-US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4"/>
          <a:srcRect l="2090" t="-449" r="25177" b="-59"/>
          <a:stretch>
            <a:fillRect/>
          </a:stretch>
        </p:blipFill>
        <p:spPr>
          <a:xfrm>
            <a:off x="2509176" y="3256613"/>
            <a:ext cx="2128978" cy="1957731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5"/>
          <a:srcRect r="19421"/>
          <a:stretch>
            <a:fillRect/>
          </a:stretch>
        </p:blipFill>
        <p:spPr>
          <a:xfrm>
            <a:off x="641453" y="1023877"/>
            <a:ext cx="3108512" cy="1653308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5034575" y="3436933"/>
            <a:ext cx="4290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阿福</a:t>
            </a:r>
            <a:r>
              <a:rPr lang="zh-CN" altLang="en-US" sz="3600" dirty="0" smtClean="0">
                <a:solidFill>
                  <a:srgbClr val="00B0F0"/>
                </a:solidFill>
              </a:rPr>
              <a:t>吃</a:t>
            </a:r>
            <a:r>
              <a:rPr lang="zh-CN" altLang="en-US" sz="3600" dirty="0" smtClean="0">
                <a:solidFill>
                  <a:srgbClr val="FF0000"/>
                </a:solidFill>
              </a:rPr>
              <a:t>着</a:t>
            </a:r>
            <a:r>
              <a:rPr lang="en-US" altLang="zh-CN" sz="3600" dirty="0" smtClean="0"/>
              <a:t>(</a:t>
            </a:r>
            <a:r>
              <a:rPr lang="zh-CN" altLang="en-US" sz="3600" dirty="0" smtClean="0"/>
              <a:t>虾饺</a:t>
            </a:r>
            <a:r>
              <a:rPr lang="en-US" altLang="zh-CN" sz="3600" dirty="0" smtClean="0"/>
              <a:t>)</a:t>
            </a:r>
            <a:r>
              <a:rPr lang="zh-CN" altLang="en-US" sz="3600" dirty="0" smtClean="0">
                <a:solidFill>
                  <a:srgbClr val="00B0F0"/>
                </a:solidFill>
              </a:rPr>
              <a:t>聊天</a:t>
            </a:r>
            <a:r>
              <a:rPr lang="zh-CN" altLang="en-US" sz="3600" dirty="0" smtClean="0"/>
              <a:t>。</a:t>
            </a:r>
            <a:endParaRPr lang="zh-HK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45607" y="1529507"/>
            <a:ext cx="51379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36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3600" dirty="0" smtClean="0">
                <a:latin typeface="+mj-ea"/>
                <a:ea typeface="+mj-ea"/>
              </a:rPr>
              <a:t>A</a:t>
            </a:r>
            <a:r>
              <a:rPr lang="en-US" altLang="zh-HK" sz="3600" dirty="0" smtClean="0">
                <a:latin typeface="+mj-ea"/>
                <a:ea typeface="+mj-ea"/>
              </a:rPr>
              <a:t>: </a:t>
            </a:r>
            <a:r>
              <a:rPr lang="zh-HK" altLang="en-US" sz="3600" dirty="0" smtClean="0">
                <a:latin typeface="+mj-ea"/>
                <a:ea typeface="+mj-ea"/>
              </a:rPr>
              <a:t>学生们</a:t>
            </a:r>
            <a:r>
              <a:rPr lang="zh-CN" altLang="en-US" sz="3600" dirty="0" smtClean="0">
                <a:solidFill>
                  <a:srgbClr val="FF0000"/>
                </a:solidFill>
                <a:latin typeface="+mj-ea"/>
                <a:ea typeface="+mj-ea"/>
              </a:rPr>
              <a:t>着</a:t>
            </a:r>
            <a:r>
              <a:rPr lang="zh-HK" altLang="en-US" sz="3600" dirty="0" smtClean="0">
                <a:latin typeface="+mj-ea"/>
                <a:ea typeface="+mj-ea"/>
              </a:rPr>
              <a:t>做</a:t>
            </a:r>
            <a:r>
              <a:rPr lang="zh-HK" altLang="en-US" sz="3600" dirty="0">
                <a:latin typeface="+mj-ea"/>
                <a:ea typeface="+mj-ea"/>
              </a:rPr>
              <a:t>什么呢？ </a:t>
            </a:r>
            <a:endParaRPr lang="zh-HK" altLang="en-US" sz="3600" dirty="0">
              <a:latin typeface="+mj-ea"/>
              <a:ea typeface="+mj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66721" y="2465578"/>
            <a:ext cx="25987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+mj-ea"/>
                <a:ea typeface="+mj-ea"/>
              </a:rPr>
              <a:t>B</a:t>
            </a:r>
            <a:r>
              <a:rPr lang="en-US" altLang="zh-HK" sz="3600" dirty="0" smtClean="0">
                <a:latin typeface="+mj-ea"/>
                <a:ea typeface="+mj-ea"/>
              </a:rPr>
              <a:t>: </a:t>
            </a:r>
            <a:r>
              <a:rPr lang="zh-CN" altLang="en-US" sz="3600" dirty="0">
                <a:solidFill>
                  <a:srgbClr val="FF0000"/>
                </a:solidFill>
                <a:latin typeface="+mj-ea"/>
                <a:ea typeface="+mj-ea"/>
              </a:rPr>
              <a:t>着</a:t>
            </a:r>
            <a:r>
              <a:rPr lang="zh-HK" altLang="en-US" sz="3600" dirty="0" smtClean="0">
                <a:latin typeface="+mj-ea"/>
                <a:ea typeface="+mj-ea"/>
              </a:rPr>
              <a:t>运</a:t>
            </a:r>
            <a:r>
              <a:rPr lang="zh-HK" altLang="en-US" sz="3600" dirty="0">
                <a:latin typeface="+mj-ea"/>
                <a:ea typeface="+mj-ea"/>
              </a:rPr>
              <a:t>动。 </a:t>
            </a:r>
            <a:endParaRPr lang="zh-HK" altLang="en-US" sz="3600" dirty="0">
              <a:latin typeface="+mj-ea"/>
              <a:ea typeface="+mj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87351" y="4133368"/>
            <a:ext cx="85025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en-US" sz="2000" dirty="0" smtClean="0"/>
              <a:t>在 </a:t>
            </a:r>
            <a:r>
              <a:rPr lang="en-US" altLang="zh-HK" sz="2000" dirty="0" smtClean="0"/>
              <a:t>(</a:t>
            </a:r>
            <a:r>
              <a:rPr lang="en-US" altLang="zh-HK" sz="2000" dirty="0" err="1" smtClean="0"/>
              <a:t>zài</a:t>
            </a:r>
            <a:r>
              <a:rPr lang="en-US" altLang="zh-HK" sz="2000" dirty="0" smtClean="0"/>
              <a:t>) is normally used </a:t>
            </a:r>
            <a:r>
              <a:rPr lang="en-US" altLang="zh-HK" sz="2000" dirty="0" smtClean="0">
                <a:solidFill>
                  <a:srgbClr val="FF0000"/>
                </a:solidFill>
              </a:rPr>
              <a:t>before a verb </a:t>
            </a:r>
            <a:r>
              <a:rPr lang="en-US" altLang="zh-HK" sz="2000" dirty="0" smtClean="0"/>
              <a:t>to indicate </a:t>
            </a:r>
            <a:r>
              <a:rPr lang="en-US" altLang="zh-HK" sz="2000" dirty="0" smtClean="0">
                <a:solidFill>
                  <a:srgbClr val="FF0000"/>
                </a:solidFill>
              </a:rPr>
              <a:t>an ongoing action</a:t>
            </a:r>
            <a:r>
              <a:rPr lang="en-US" altLang="zh-HK" sz="2000" dirty="0" smtClean="0"/>
              <a:t>. </a:t>
            </a:r>
            <a:endParaRPr lang="zh-HK" altLang="en-US" sz="2000" dirty="0"/>
          </a:p>
        </p:txBody>
      </p:sp>
      <p:sp>
        <p:nvSpPr>
          <p:cNvPr id="5" name="矩形 4"/>
          <p:cNvSpPr/>
          <p:nvPr/>
        </p:nvSpPr>
        <p:spPr>
          <a:xfrm>
            <a:off x="1087351" y="4887015"/>
            <a:ext cx="96473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en-US" sz="2000" dirty="0"/>
              <a:t>在 </a:t>
            </a:r>
            <a:r>
              <a:rPr lang="en-US" altLang="zh-HK" sz="2000" dirty="0" smtClean="0"/>
              <a:t> in</a:t>
            </a:r>
            <a:r>
              <a:rPr lang="en-US" altLang="zh-HK" sz="2000" dirty="0"/>
              <a:t> </a:t>
            </a:r>
            <a:r>
              <a:rPr lang="en-US" altLang="zh-HK" sz="2000" dirty="0" smtClean="0"/>
              <a:t>above </a:t>
            </a:r>
            <a:r>
              <a:rPr lang="en-US" altLang="zh-HK" sz="2000" dirty="0" smtClean="0">
                <a:solidFill>
                  <a:srgbClr val="FF0000"/>
                </a:solidFill>
              </a:rPr>
              <a:t>cannot be</a:t>
            </a:r>
            <a:r>
              <a:rPr lang="en-US" altLang="zh-HK" sz="2000" dirty="0">
                <a:solidFill>
                  <a:srgbClr val="FF0000"/>
                </a:solidFill>
              </a:rPr>
              <a:t> </a:t>
            </a:r>
            <a:r>
              <a:rPr lang="en-US" altLang="zh-HK" sz="2000" dirty="0" smtClean="0">
                <a:solidFill>
                  <a:srgbClr val="FF0000"/>
                </a:solidFill>
              </a:rPr>
              <a:t>replaced</a:t>
            </a:r>
            <a:r>
              <a:rPr lang="en-US" altLang="zh-HK" sz="2000" dirty="0">
                <a:solidFill>
                  <a:srgbClr val="FF0000"/>
                </a:solidFill>
              </a:rPr>
              <a:t> </a:t>
            </a:r>
            <a:r>
              <a:rPr lang="en-US" altLang="zh-HK" sz="2000" dirty="0" smtClean="0">
                <a:solidFill>
                  <a:srgbClr val="FF0000"/>
                </a:solidFill>
              </a:rPr>
              <a:t>with</a:t>
            </a:r>
            <a:r>
              <a:rPr lang="en-US" altLang="zh-HK" sz="2000" dirty="0">
                <a:solidFill>
                  <a:srgbClr val="FF0000"/>
                </a:solidFill>
              </a:rPr>
              <a:t> </a:t>
            </a:r>
            <a:r>
              <a:rPr lang="zh-HK" altLang="en-US" sz="2000" dirty="0" smtClean="0">
                <a:solidFill>
                  <a:srgbClr val="FF0000"/>
                </a:solidFill>
              </a:rPr>
              <a:t>着 </a:t>
            </a:r>
            <a:r>
              <a:rPr lang="en-US" altLang="zh-HK" sz="2000" dirty="0"/>
              <a:t>(</a:t>
            </a:r>
            <a:r>
              <a:rPr lang="en-US" altLang="zh-HK" sz="2000" dirty="0" err="1"/>
              <a:t>zhe</a:t>
            </a:r>
            <a:r>
              <a:rPr lang="en-US" altLang="zh-HK" sz="2000" dirty="0" smtClean="0"/>
              <a:t>). Likewise, </a:t>
            </a:r>
            <a:r>
              <a:rPr lang="zh-HK" altLang="en-US" sz="2000" dirty="0" smtClean="0"/>
              <a:t>着 </a:t>
            </a:r>
            <a:r>
              <a:rPr lang="en-US" altLang="zh-HK" sz="2000" dirty="0" smtClean="0"/>
              <a:t> in the</a:t>
            </a:r>
            <a:r>
              <a:rPr lang="en-US" altLang="zh-HK" sz="2000" dirty="0"/>
              <a:t> </a:t>
            </a:r>
            <a:r>
              <a:rPr lang="en-US" altLang="zh-HK" sz="2000" dirty="0" smtClean="0"/>
              <a:t>earlier</a:t>
            </a:r>
            <a:r>
              <a:rPr lang="en-US" altLang="zh-HK" sz="2000" dirty="0"/>
              <a:t> </a:t>
            </a:r>
            <a:r>
              <a:rPr lang="en-US" altLang="zh-HK" sz="2000" dirty="0" smtClean="0"/>
              <a:t>sentences</a:t>
            </a:r>
            <a:r>
              <a:rPr lang="en-US" altLang="zh-HK" sz="2000" dirty="0"/>
              <a:t> </a:t>
            </a:r>
            <a:r>
              <a:rPr lang="en-US" altLang="zh-HK" sz="2000" dirty="0" smtClean="0">
                <a:solidFill>
                  <a:srgbClr val="FF0000"/>
                </a:solidFill>
              </a:rPr>
              <a:t>cannot be</a:t>
            </a:r>
            <a:r>
              <a:rPr lang="en-US" altLang="zh-HK" sz="2000" dirty="0">
                <a:solidFill>
                  <a:srgbClr val="FF0000"/>
                </a:solidFill>
              </a:rPr>
              <a:t> </a:t>
            </a:r>
            <a:r>
              <a:rPr lang="en-US" altLang="zh-HK" sz="2000" dirty="0" smtClean="0">
                <a:solidFill>
                  <a:srgbClr val="FF0000"/>
                </a:solidFill>
              </a:rPr>
              <a:t>replaced</a:t>
            </a:r>
            <a:r>
              <a:rPr lang="en-US" altLang="zh-HK" sz="2000" dirty="0">
                <a:solidFill>
                  <a:srgbClr val="FF0000"/>
                </a:solidFill>
              </a:rPr>
              <a:t> </a:t>
            </a:r>
            <a:r>
              <a:rPr lang="en-US" altLang="zh-HK" sz="2000" dirty="0" smtClean="0">
                <a:solidFill>
                  <a:srgbClr val="FF0000"/>
                </a:solidFill>
              </a:rPr>
              <a:t>with</a:t>
            </a:r>
            <a:r>
              <a:rPr lang="en-US" altLang="zh-HK" sz="2000" dirty="0">
                <a:solidFill>
                  <a:srgbClr val="FF0000"/>
                </a:solidFill>
              </a:rPr>
              <a:t> </a:t>
            </a:r>
            <a:r>
              <a:rPr lang="zh-HK" altLang="en-US" sz="2000" dirty="0" smtClean="0">
                <a:solidFill>
                  <a:srgbClr val="FF0000"/>
                </a:solidFill>
              </a:rPr>
              <a:t>在 </a:t>
            </a:r>
            <a:r>
              <a:rPr lang="en-US" altLang="zh-HK" sz="2000" dirty="0" smtClean="0"/>
              <a:t>, either</a:t>
            </a:r>
            <a:r>
              <a:rPr lang="en-US" altLang="zh-HK" sz="2000" dirty="0"/>
              <a:t>.</a:t>
            </a:r>
            <a:endParaRPr lang="en-US" altLang="zh-HK" sz="2000" dirty="0"/>
          </a:p>
        </p:txBody>
      </p:sp>
      <p:sp>
        <p:nvSpPr>
          <p:cNvPr id="6" name="矩形 5"/>
          <p:cNvSpPr/>
          <p:nvPr/>
        </p:nvSpPr>
        <p:spPr>
          <a:xfrm>
            <a:off x="307275" y="408770"/>
            <a:ext cx="34283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400" dirty="0">
                <a:solidFill>
                  <a:schemeClr val="tx2"/>
                </a:solidFill>
              </a:rPr>
              <a:t>5. </a:t>
            </a:r>
            <a:r>
              <a:rPr lang="en-US" altLang="zh-HK" sz="2400" dirty="0" smtClean="0">
                <a:solidFill>
                  <a:schemeClr val="tx2"/>
                </a:solidFill>
              </a:rPr>
              <a:t>The </a:t>
            </a:r>
            <a:r>
              <a:rPr lang="en-US" altLang="zh-HK" sz="2400" dirty="0">
                <a:solidFill>
                  <a:schemeClr val="tx2"/>
                </a:solidFill>
              </a:rPr>
              <a:t>Particle </a:t>
            </a:r>
            <a:r>
              <a:rPr lang="zh-HK" altLang="en-US" sz="2400" dirty="0">
                <a:solidFill>
                  <a:schemeClr val="tx2"/>
                </a:solidFill>
              </a:rPr>
              <a:t>着 </a:t>
            </a:r>
            <a:r>
              <a:rPr lang="en-US" altLang="zh-HK" sz="2400" dirty="0">
                <a:solidFill>
                  <a:schemeClr val="tx2"/>
                </a:solidFill>
              </a:rPr>
              <a:t>(</a:t>
            </a:r>
            <a:r>
              <a:rPr lang="en-US" altLang="zh-HK" sz="2400" dirty="0" err="1">
                <a:solidFill>
                  <a:schemeClr val="tx2"/>
                </a:solidFill>
              </a:rPr>
              <a:t>zhe</a:t>
            </a:r>
            <a:r>
              <a:rPr lang="en-US" altLang="zh-HK" sz="2400" dirty="0">
                <a:solidFill>
                  <a:schemeClr val="tx2"/>
                </a:solidFill>
              </a:rPr>
              <a:t>) </a:t>
            </a:r>
            <a:endParaRPr lang="zh-HK" altLang="en-US" sz="2400" dirty="0">
              <a:solidFill>
                <a:schemeClr val="tx2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6520903" y="1529506"/>
            <a:ext cx="4313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 smtClean="0">
                <a:sym typeface="Wingdings" panose="05000000000000000000" pitchFamily="2" charset="2"/>
              </a:rPr>
              <a:t></a:t>
            </a:r>
            <a:r>
              <a:rPr lang="zh-CN" altLang="en-US" sz="3600" dirty="0" smtClean="0"/>
              <a:t>学</a:t>
            </a:r>
            <a:r>
              <a:rPr lang="zh-CN" altLang="en-US" sz="3600" dirty="0"/>
              <a:t>生</a:t>
            </a:r>
            <a:r>
              <a:rPr lang="zh-CN" altLang="en-US" sz="3600" dirty="0" smtClean="0"/>
              <a:t>们</a:t>
            </a:r>
            <a:r>
              <a:rPr lang="zh-HK" altLang="en-US" sz="3600" b="1" dirty="0" smtClean="0">
                <a:solidFill>
                  <a:srgbClr val="00B050"/>
                </a:solidFill>
              </a:rPr>
              <a:t>在</a:t>
            </a:r>
            <a:r>
              <a:rPr lang="zh-CN" altLang="en-US" sz="3600" dirty="0" smtClean="0"/>
              <a:t>做</a:t>
            </a:r>
            <a:r>
              <a:rPr lang="zh-CN" altLang="en-US" sz="3600" dirty="0"/>
              <a:t>什么呢？</a:t>
            </a:r>
            <a:endParaRPr lang="zh-HK" altLang="en-US" sz="3600" dirty="0"/>
          </a:p>
        </p:txBody>
      </p:sp>
      <p:sp>
        <p:nvSpPr>
          <p:cNvPr id="9" name="矩形 8"/>
          <p:cNvSpPr/>
          <p:nvPr/>
        </p:nvSpPr>
        <p:spPr>
          <a:xfrm>
            <a:off x="6520903" y="2349848"/>
            <a:ext cx="23952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latin typeface="黑体" panose="02010609060101010101" pitchFamily="49" charset="-122"/>
                <a:ea typeface="黑体" panose="02010609060101010101" pitchFamily="49" charset="-122"/>
                <a:sym typeface="Wingdings" panose="05000000000000000000" pitchFamily="2" charset="2"/>
              </a:rPr>
              <a:t></a:t>
            </a:r>
            <a:r>
              <a:rPr lang="zh-CN" altLang="en-US" sz="3600" b="1" dirty="0" smtClean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</a:t>
            </a:r>
            <a:r>
              <a:rPr lang="zh-HK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运</a:t>
            </a:r>
            <a:r>
              <a:rPr lang="zh-HK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动。</a:t>
            </a:r>
            <a:endParaRPr lang="zh-HK" altLang="en-US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1" name="图片 13" descr="69940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53097"/>
          <a:stretch>
            <a:fillRect/>
          </a:stretch>
        </p:blipFill>
        <p:spPr>
          <a:xfrm>
            <a:off x="2088654" y="696353"/>
            <a:ext cx="2114206" cy="3244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07275" y="408770"/>
            <a:ext cx="34283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400" dirty="0">
                <a:solidFill>
                  <a:schemeClr val="tx2"/>
                </a:solidFill>
              </a:rPr>
              <a:t>5. </a:t>
            </a:r>
            <a:r>
              <a:rPr lang="en-US" altLang="zh-HK" sz="2400" dirty="0" smtClean="0">
                <a:solidFill>
                  <a:schemeClr val="tx2"/>
                </a:solidFill>
              </a:rPr>
              <a:t>The </a:t>
            </a:r>
            <a:r>
              <a:rPr lang="en-US" altLang="zh-HK" sz="2400" dirty="0">
                <a:solidFill>
                  <a:schemeClr val="tx2"/>
                </a:solidFill>
              </a:rPr>
              <a:t>Particle </a:t>
            </a:r>
            <a:r>
              <a:rPr lang="zh-HK" altLang="en-US" sz="2400" dirty="0">
                <a:solidFill>
                  <a:schemeClr val="tx2"/>
                </a:solidFill>
              </a:rPr>
              <a:t>着 </a:t>
            </a:r>
            <a:r>
              <a:rPr lang="en-US" altLang="zh-HK" sz="2400" dirty="0">
                <a:solidFill>
                  <a:schemeClr val="tx2"/>
                </a:solidFill>
              </a:rPr>
              <a:t>(</a:t>
            </a:r>
            <a:r>
              <a:rPr lang="en-US" altLang="zh-HK" sz="2400" dirty="0" err="1">
                <a:solidFill>
                  <a:schemeClr val="tx2"/>
                </a:solidFill>
              </a:rPr>
              <a:t>zhe</a:t>
            </a:r>
            <a:r>
              <a:rPr lang="en-US" altLang="zh-HK" sz="2400" dirty="0">
                <a:solidFill>
                  <a:schemeClr val="tx2"/>
                </a:solidFill>
              </a:rPr>
              <a:t>) </a:t>
            </a:r>
            <a:endParaRPr lang="zh-HK" altLang="en-US" sz="2400" dirty="0">
              <a:solidFill>
                <a:schemeClr val="tx2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84366" y="4962389"/>
            <a:ext cx="65645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+mj-ea"/>
                <a:ea typeface="+mj-ea"/>
              </a:rPr>
              <a:t>安琪</a:t>
            </a:r>
            <a:r>
              <a:rPr lang="zh-CN" altLang="en-US" sz="3200" dirty="0" smtClean="0">
                <a:latin typeface="+mj-ea"/>
                <a:ea typeface="+mj-ea"/>
              </a:rPr>
              <a:t>、</a:t>
            </a:r>
            <a:r>
              <a:rPr lang="zh-CN" altLang="en-US" sz="3200" dirty="0">
                <a:latin typeface="+mj-ea"/>
                <a:ea typeface="+mj-ea"/>
              </a:rPr>
              <a:t>小</a:t>
            </a:r>
            <a:r>
              <a:rPr lang="zh-CN" altLang="en-US" sz="3200" dirty="0" smtClean="0">
                <a:latin typeface="+mj-ea"/>
                <a:ea typeface="+mj-ea"/>
              </a:rPr>
              <a:t>邓</a:t>
            </a:r>
            <a:r>
              <a:rPr lang="zh-CN" altLang="en-US" sz="3200" dirty="0">
                <a:latin typeface="+mj-ea"/>
                <a:ea typeface="+mj-ea"/>
              </a:rPr>
              <a:t>、</a:t>
            </a:r>
            <a:r>
              <a:rPr lang="zh-CN" altLang="en-US" sz="3200" dirty="0" smtClean="0">
                <a:latin typeface="+mj-ea"/>
                <a:ea typeface="+mj-ea"/>
              </a:rPr>
              <a:t>小李</a:t>
            </a:r>
            <a:r>
              <a:rPr lang="zh-CN" altLang="en-US" sz="3200" dirty="0" smtClean="0">
                <a:solidFill>
                  <a:srgbClr val="00B0F0"/>
                </a:solidFill>
                <a:latin typeface="+mj-ea"/>
                <a:ea typeface="+mj-ea"/>
              </a:rPr>
              <a:t>站</a:t>
            </a:r>
            <a:r>
              <a:rPr lang="zh-CN" altLang="en-US" sz="3200" dirty="0" smtClean="0">
                <a:solidFill>
                  <a:srgbClr val="FF0000"/>
                </a:solidFill>
                <a:latin typeface="+mj-ea"/>
                <a:ea typeface="+mj-ea"/>
              </a:rPr>
              <a:t>着</a:t>
            </a:r>
            <a:r>
              <a:rPr lang="zh-CN" altLang="en-US" sz="3200" dirty="0">
                <a:solidFill>
                  <a:srgbClr val="00B0F0"/>
                </a:solidFill>
                <a:latin typeface="+mj-ea"/>
                <a:ea typeface="+mj-ea"/>
              </a:rPr>
              <a:t>聊天儿</a:t>
            </a:r>
            <a:r>
              <a:rPr lang="zh-CN" altLang="en-US" sz="3200" dirty="0" smtClean="0">
                <a:latin typeface="+mj-ea"/>
                <a:ea typeface="+mj-ea"/>
              </a:rPr>
              <a:t>。</a:t>
            </a:r>
            <a:endParaRPr lang="en-US" altLang="zh-CN" sz="3200" dirty="0" smtClean="0">
              <a:latin typeface="+mj-ea"/>
              <a:ea typeface="+mj-ea"/>
            </a:endParaRPr>
          </a:p>
          <a:p>
            <a:r>
              <a:rPr lang="zh-CN" altLang="en-US" sz="3200" dirty="0">
                <a:latin typeface="+mj-ea"/>
                <a:ea typeface="+mj-ea"/>
              </a:rPr>
              <a:t>小</a:t>
            </a:r>
            <a:r>
              <a:rPr lang="zh-CN" altLang="en-US" sz="3200" dirty="0" smtClean="0">
                <a:latin typeface="+mj-ea"/>
                <a:ea typeface="+mj-ea"/>
              </a:rPr>
              <a:t>吴</a:t>
            </a:r>
            <a:r>
              <a:rPr lang="zh-CN" altLang="en-US" sz="3200" dirty="0" smtClean="0">
                <a:solidFill>
                  <a:srgbClr val="00B0F0"/>
                </a:solidFill>
                <a:latin typeface="+mj-ea"/>
                <a:ea typeface="+mj-ea"/>
              </a:rPr>
              <a:t>坐</a:t>
            </a:r>
            <a:r>
              <a:rPr lang="zh-CN" altLang="en-US" sz="3200" dirty="0" smtClean="0">
                <a:solidFill>
                  <a:srgbClr val="FF0000"/>
                </a:solidFill>
                <a:latin typeface="+mj-ea"/>
                <a:ea typeface="+mj-ea"/>
              </a:rPr>
              <a:t>着</a:t>
            </a:r>
            <a:r>
              <a:rPr lang="zh-CN" altLang="en-US" sz="3200" dirty="0" smtClean="0">
                <a:solidFill>
                  <a:srgbClr val="00B0F0"/>
                </a:solidFill>
                <a:latin typeface="+mj-ea"/>
                <a:ea typeface="+mj-ea"/>
              </a:rPr>
              <a:t>聊天儿</a:t>
            </a:r>
            <a:r>
              <a:rPr lang="zh-HK" altLang="en-US" sz="3200" dirty="0" smtClean="0"/>
              <a:t>。 </a:t>
            </a:r>
            <a:endParaRPr lang="zh-HK" altLang="en-US" sz="32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1"/>
          <a:srcRect b="5819"/>
          <a:stretch>
            <a:fillRect/>
          </a:stretch>
        </p:blipFill>
        <p:spPr>
          <a:xfrm>
            <a:off x="674254" y="1994523"/>
            <a:ext cx="4101523" cy="2882278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732526" y="1482867"/>
            <a:ext cx="1073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例子：</a:t>
            </a:r>
            <a:endParaRPr lang="zh-HK" altLang="en-US" sz="2400" dirty="0"/>
          </a:p>
        </p:txBody>
      </p:sp>
      <p:sp>
        <p:nvSpPr>
          <p:cNvPr id="6" name="文本框 6"/>
          <p:cNvSpPr txBox="1"/>
          <p:nvPr/>
        </p:nvSpPr>
        <p:spPr>
          <a:xfrm>
            <a:off x="6358750" y="316320"/>
            <a:ext cx="6008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000" b="1" dirty="0">
                <a:latin typeface="Microsoft JhengHei" panose="020B0604030504040204" charset="-120"/>
                <a:ea typeface="Microsoft JhengHei" panose="020B0604030504040204" charset="-120"/>
              </a:rPr>
              <a:t>造句练习</a:t>
            </a:r>
            <a:r>
              <a:rPr lang="zh-CN" altLang="en-US" sz="40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8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- </a:t>
            </a:r>
            <a:r>
              <a:rPr lang="en-US" altLang="zh-CN" sz="2800" b="1" i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Sentence-making </a:t>
            </a:r>
            <a:endParaRPr lang="en-US" altLang="zh-CN" sz="4000" b="1" dirty="0"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2" y="1921187"/>
            <a:ext cx="3028950" cy="151447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rcRect r="2576" b="2896"/>
          <a:stretch>
            <a:fillRect/>
          </a:stretch>
        </p:blipFill>
        <p:spPr>
          <a:xfrm>
            <a:off x="6704965" y="1748790"/>
            <a:ext cx="1920875" cy="225679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1114" y="4102746"/>
            <a:ext cx="2619375" cy="174307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4020" y="3657413"/>
            <a:ext cx="2619375" cy="1743075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6113647" y="1190479"/>
            <a:ext cx="591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2800" dirty="0" smtClean="0">
                <a:sym typeface="Wingdings" panose="05000000000000000000" pitchFamily="2" charset="2"/>
              </a:rPr>
              <a:t></a:t>
            </a:r>
            <a:endParaRPr lang="zh-HK" altLang="en-US" sz="28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8880972" y="1397967"/>
            <a:ext cx="591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2800" dirty="0" smtClean="0">
                <a:sym typeface="Wingdings" panose="05000000000000000000" pitchFamily="2" charset="2"/>
              </a:rPr>
              <a:t></a:t>
            </a:r>
            <a:endParaRPr lang="zh-HK" altLang="en-US" sz="28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5969987" y="4005731"/>
            <a:ext cx="591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2800" dirty="0" smtClean="0">
                <a:sym typeface="Wingdings" panose="05000000000000000000" pitchFamily="2" charset="2"/>
              </a:rPr>
              <a:t></a:t>
            </a:r>
            <a:endParaRPr lang="zh-HK" altLang="en-US" sz="280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8716809" y="3497456"/>
            <a:ext cx="591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2800" dirty="0" smtClean="0">
                <a:sym typeface="Wingdings" panose="05000000000000000000" pitchFamily="2" charset="2"/>
              </a:rPr>
              <a:t></a:t>
            </a:r>
            <a:endParaRPr lang="zh-HK" altLang="en-US" sz="2800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6807697" y="1205223"/>
            <a:ext cx="1407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躺  看</a:t>
            </a:r>
            <a:endParaRPr lang="zh-HK" altLang="en-US" sz="24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9445339" y="1350675"/>
            <a:ext cx="1407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躺  看</a:t>
            </a:r>
            <a:endParaRPr lang="zh-HK" altLang="en-US" sz="24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9472099" y="5480990"/>
            <a:ext cx="1407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听</a:t>
            </a:r>
            <a:r>
              <a:rPr lang="zh-CN" altLang="en-US" sz="2400" dirty="0" smtClean="0"/>
              <a:t>  跑</a:t>
            </a:r>
            <a:endParaRPr lang="zh-HK" altLang="en-US" sz="2400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6704774" y="5894362"/>
            <a:ext cx="1407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坐</a:t>
            </a:r>
            <a:r>
              <a:rPr lang="zh-CN" altLang="en-US" sz="2400" dirty="0" smtClean="0"/>
              <a:t>  </a:t>
            </a:r>
            <a:r>
              <a:rPr lang="zh-CN" altLang="en-US" sz="2400" dirty="0"/>
              <a:t>吃</a:t>
            </a:r>
            <a:endParaRPr lang="zh-HK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840514" y="2810225"/>
            <a:ext cx="9195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4000" dirty="0">
                <a:solidFill>
                  <a:schemeClr val="tx2"/>
                </a:solidFill>
              </a:rPr>
              <a:t>6. </a:t>
            </a:r>
            <a:r>
              <a:rPr lang="en-US" altLang="zh-HK" sz="4000" dirty="0" smtClean="0">
                <a:solidFill>
                  <a:schemeClr val="tx2"/>
                </a:solidFill>
              </a:rPr>
              <a:t> </a:t>
            </a:r>
            <a:r>
              <a:rPr lang="zh-HK" altLang="en-US" sz="4000" dirty="0" smtClean="0">
                <a:solidFill>
                  <a:schemeClr val="tx2"/>
                </a:solidFill>
              </a:rPr>
              <a:t>被</a:t>
            </a:r>
            <a:r>
              <a:rPr lang="en-US" altLang="zh-HK" sz="4000" dirty="0">
                <a:solidFill>
                  <a:schemeClr val="tx2"/>
                </a:solidFill>
              </a:rPr>
              <a:t>/</a:t>
            </a:r>
            <a:r>
              <a:rPr lang="zh-HK" altLang="en-US" sz="4000" dirty="0">
                <a:solidFill>
                  <a:schemeClr val="tx2"/>
                </a:solidFill>
              </a:rPr>
              <a:t>叫</a:t>
            </a:r>
            <a:r>
              <a:rPr lang="en-US" altLang="zh-HK" sz="4000" dirty="0">
                <a:solidFill>
                  <a:schemeClr val="tx2"/>
                </a:solidFill>
              </a:rPr>
              <a:t>/</a:t>
            </a:r>
            <a:r>
              <a:rPr lang="zh-HK" altLang="en-US" sz="4000" dirty="0">
                <a:solidFill>
                  <a:schemeClr val="tx2"/>
                </a:solidFill>
              </a:rPr>
              <a:t>让 </a:t>
            </a:r>
            <a:r>
              <a:rPr lang="en-US" altLang="zh-HK" sz="4000" dirty="0" smtClean="0">
                <a:solidFill>
                  <a:schemeClr val="tx2"/>
                </a:solidFill>
              </a:rPr>
              <a:t>in </a:t>
            </a:r>
            <a:r>
              <a:rPr lang="en-US" altLang="zh-HK" sz="4000" dirty="0">
                <a:solidFill>
                  <a:schemeClr val="tx2"/>
                </a:solidFill>
              </a:rPr>
              <a:t>Passive-voice sentences </a:t>
            </a:r>
            <a:endParaRPr lang="zh-HK" altLang="en-US" sz="4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2623" y="473425"/>
            <a:ext cx="55050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400" dirty="0">
                <a:solidFill>
                  <a:schemeClr val="tx2"/>
                </a:solidFill>
              </a:rPr>
              <a:t>6. </a:t>
            </a:r>
            <a:r>
              <a:rPr lang="zh-HK" altLang="en-US" sz="2400" dirty="0">
                <a:solidFill>
                  <a:schemeClr val="tx2"/>
                </a:solidFill>
              </a:rPr>
              <a:t>被</a:t>
            </a:r>
            <a:r>
              <a:rPr lang="en-US" altLang="zh-HK" sz="2400" dirty="0">
                <a:solidFill>
                  <a:schemeClr val="tx2"/>
                </a:solidFill>
              </a:rPr>
              <a:t>/</a:t>
            </a:r>
            <a:r>
              <a:rPr lang="zh-HK" altLang="en-US" sz="2400" dirty="0">
                <a:solidFill>
                  <a:schemeClr val="tx2"/>
                </a:solidFill>
              </a:rPr>
              <a:t>叫</a:t>
            </a:r>
            <a:r>
              <a:rPr lang="en-US" altLang="zh-HK" sz="2400" dirty="0">
                <a:solidFill>
                  <a:schemeClr val="tx2"/>
                </a:solidFill>
              </a:rPr>
              <a:t>/</a:t>
            </a:r>
            <a:r>
              <a:rPr lang="zh-HK" altLang="en-US" sz="2400" dirty="0">
                <a:solidFill>
                  <a:schemeClr val="tx2"/>
                </a:solidFill>
              </a:rPr>
              <a:t>让 </a:t>
            </a:r>
            <a:r>
              <a:rPr lang="en-US" altLang="zh-HK" sz="2400" dirty="0" smtClean="0">
                <a:solidFill>
                  <a:schemeClr val="tx2"/>
                </a:solidFill>
              </a:rPr>
              <a:t>in </a:t>
            </a:r>
            <a:r>
              <a:rPr lang="en-US" altLang="zh-HK" sz="2400" dirty="0">
                <a:solidFill>
                  <a:schemeClr val="tx2"/>
                </a:solidFill>
              </a:rPr>
              <a:t>Passive-voice sentences </a:t>
            </a:r>
            <a:endParaRPr lang="zh-HK" altLang="en-US" sz="2400" dirty="0">
              <a:solidFill>
                <a:schemeClr val="tx2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674254" y="1230899"/>
            <a:ext cx="99290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000" dirty="0"/>
              <a:t>receiver of the action + </a:t>
            </a:r>
            <a:r>
              <a:rPr lang="zh-HK" altLang="en-US" sz="2000" dirty="0"/>
              <a:t>被 </a:t>
            </a:r>
            <a:r>
              <a:rPr lang="en-US" altLang="zh-HK" sz="2000" dirty="0"/>
              <a:t>(</a:t>
            </a:r>
            <a:r>
              <a:rPr lang="en-US" altLang="zh-HK" sz="2000" dirty="0" err="1"/>
              <a:t>bèi</a:t>
            </a:r>
            <a:r>
              <a:rPr lang="en-US" altLang="zh-HK" sz="2000" dirty="0"/>
              <a:t>)/ </a:t>
            </a:r>
            <a:r>
              <a:rPr lang="zh-HK" altLang="en-US" sz="2000" dirty="0"/>
              <a:t>叫 </a:t>
            </a:r>
            <a:r>
              <a:rPr lang="en-US" altLang="zh-HK" sz="2000" dirty="0"/>
              <a:t>(</a:t>
            </a:r>
            <a:r>
              <a:rPr lang="en-US" altLang="zh-HK" sz="2000" dirty="0" err="1"/>
              <a:t>jiào</a:t>
            </a:r>
            <a:r>
              <a:rPr lang="en-US" altLang="zh-HK" sz="2000" dirty="0"/>
              <a:t>)/ </a:t>
            </a:r>
            <a:r>
              <a:rPr lang="zh-HK" altLang="en-US" sz="2000" dirty="0"/>
              <a:t>让 </a:t>
            </a:r>
            <a:r>
              <a:rPr lang="en-US" altLang="zh-HK" sz="2000" dirty="0"/>
              <a:t>(</a:t>
            </a:r>
            <a:r>
              <a:rPr lang="en-US" altLang="zh-HK" sz="2000" dirty="0" err="1"/>
              <a:t>ràng</a:t>
            </a:r>
            <a:r>
              <a:rPr lang="en-US" altLang="zh-HK" sz="2000" dirty="0"/>
              <a:t>)  + agent of the action + </a:t>
            </a:r>
            <a:r>
              <a:rPr lang="en-US" altLang="zh-HK" sz="2000" dirty="0" smtClean="0"/>
              <a:t>verb</a:t>
            </a:r>
            <a:endParaRPr lang="en-US" altLang="zh-HK" sz="2000" dirty="0" smtClean="0"/>
          </a:p>
          <a:p>
            <a:r>
              <a:rPr lang="en-US" altLang="zh-HK" sz="2000" dirty="0" smtClean="0"/>
              <a:t> </a:t>
            </a:r>
            <a:r>
              <a:rPr lang="en-US" altLang="zh-HK" sz="2000" dirty="0"/>
              <a:t>+ other element (complement/</a:t>
            </a:r>
            <a:r>
              <a:rPr lang="zh-HK" altLang="en-US" sz="2000" dirty="0"/>
              <a:t>了</a:t>
            </a:r>
            <a:r>
              <a:rPr lang="en-US" altLang="zh-HK" sz="2000" dirty="0"/>
              <a:t>{le}, etc.)</a:t>
            </a:r>
            <a:endParaRPr lang="en-US" altLang="zh-HK" sz="2000" dirty="0"/>
          </a:p>
        </p:txBody>
      </p:sp>
      <p:sp>
        <p:nvSpPr>
          <p:cNvPr id="4" name="矩形 3"/>
          <p:cNvSpPr/>
          <p:nvPr/>
        </p:nvSpPr>
        <p:spPr>
          <a:xfrm>
            <a:off x="859057" y="2870885"/>
            <a:ext cx="79560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 smtClean="0"/>
              <a:t>我</a:t>
            </a:r>
            <a:r>
              <a:rPr lang="zh-CN" altLang="en-US" sz="3600" dirty="0"/>
              <a:t>的功</a:t>
            </a:r>
            <a:r>
              <a:rPr lang="zh-CN" altLang="en-US" sz="3600" dirty="0" smtClean="0"/>
              <a:t>课  </a:t>
            </a:r>
            <a:r>
              <a:rPr lang="zh-CN" altLang="en-US" sz="3600" dirty="0" smtClean="0">
                <a:solidFill>
                  <a:srgbClr val="FF0000"/>
                </a:solidFill>
              </a:rPr>
              <a:t>被 </a:t>
            </a:r>
            <a:r>
              <a:rPr lang="en-US" altLang="zh-CN" sz="3600" dirty="0" smtClean="0">
                <a:solidFill>
                  <a:srgbClr val="FF0000"/>
                </a:solidFill>
              </a:rPr>
              <a:t>/ </a:t>
            </a:r>
            <a:r>
              <a:rPr lang="zh-CN" altLang="en-US" sz="3600" dirty="0" smtClean="0">
                <a:solidFill>
                  <a:srgbClr val="FF0000"/>
                </a:solidFill>
              </a:rPr>
              <a:t>叫 </a:t>
            </a:r>
            <a:r>
              <a:rPr lang="en-US" altLang="zh-CN" sz="3600" dirty="0" smtClean="0">
                <a:solidFill>
                  <a:srgbClr val="FF0000"/>
                </a:solidFill>
              </a:rPr>
              <a:t>/ </a:t>
            </a:r>
            <a:r>
              <a:rPr lang="zh-CN" altLang="en-US" sz="3600" dirty="0" smtClean="0">
                <a:solidFill>
                  <a:srgbClr val="FF0000"/>
                </a:solidFill>
              </a:rPr>
              <a:t>让  </a:t>
            </a:r>
            <a:r>
              <a:rPr lang="zh-CN" altLang="en-US" sz="3600" dirty="0" smtClean="0"/>
              <a:t>狗     吃     了</a:t>
            </a:r>
            <a:r>
              <a:rPr lang="zh-CN" altLang="en-US" sz="3600" dirty="0"/>
              <a:t>。</a:t>
            </a:r>
            <a:endParaRPr lang="zh-HK" altLang="en-US" sz="36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1209965" y="2366363"/>
            <a:ext cx="1089889" cy="400110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receiver</a:t>
            </a:r>
            <a:endParaRPr lang="zh-HK" altLang="en-US" sz="20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5193660" y="2374449"/>
            <a:ext cx="912418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HK" sz="2000" dirty="0" smtClean="0"/>
              <a:t>agent</a:t>
            </a:r>
            <a:endParaRPr lang="zh-HK" altLang="en-US" sz="2000" dirty="0"/>
          </a:p>
        </p:txBody>
      </p:sp>
      <p:sp>
        <p:nvSpPr>
          <p:cNvPr id="7" name="矩形 6"/>
          <p:cNvSpPr/>
          <p:nvPr/>
        </p:nvSpPr>
        <p:spPr>
          <a:xfrm>
            <a:off x="6436901" y="2419792"/>
            <a:ext cx="683200" cy="400110"/>
          </a:xfrm>
          <a:prstGeom prst="rect">
            <a:avLst/>
          </a:prstGeom>
          <a:solidFill>
            <a:srgbClr val="FFCCCC"/>
          </a:solidFill>
        </p:spPr>
        <p:txBody>
          <a:bodyPr wrap="none">
            <a:spAutoFit/>
          </a:bodyPr>
          <a:lstStyle/>
          <a:p>
            <a:r>
              <a:rPr lang="en-US" altLang="zh-HK" sz="2000" dirty="0"/>
              <a:t>verb</a:t>
            </a:r>
            <a:endParaRPr lang="en-US" altLang="zh-HK" sz="2000" dirty="0"/>
          </a:p>
        </p:txBody>
      </p:sp>
      <p:sp>
        <p:nvSpPr>
          <p:cNvPr id="8" name="矩形 7"/>
          <p:cNvSpPr/>
          <p:nvPr/>
        </p:nvSpPr>
        <p:spPr>
          <a:xfrm>
            <a:off x="7339283" y="2405227"/>
            <a:ext cx="1441420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HK" dirty="0"/>
              <a:t>complement</a:t>
            </a:r>
            <a:endParaRPr lang="zh-HK" altLang="en-US" dirty="0"/>
          </a:p>
        </p:txBody>
      </p:sp>
      <p:sp>
        <p:nvSpPr>
          <p:cNvPr id="9" name="矩形 8"/>
          <p:cNvSpPr/>
          <p:nvPr/>
        </p:nvSpPr>
        <p:spPr>
          <a:xfrm>
            <a:off x="859057" y="351721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HK" sz="2400" dirty="0"/>
              <a:t>(</a:t>
            </a:r>
            <a:r>
              <a:rPr lang="en-US" altLang="zh-HK" sz="2400" dirty="0" smtClean="0"/>
              <a:t>My homework was eaten by my dog</a:t>
            </a:r>
            <a:r>
              <a:rPr lang="en-US" altLang="zh-HK" sz="2400" dirty="0"/>
              <a:t>.)</a:t>
            </a:r>
            <a:endParaRPr lang="zh-HK" altLang="en-US" sz="2400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42695" y="1938785"/>
            <a:ext cx="2793855" cy="2158390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859057" y="5126181"/>
            <a:ext cx="7605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我</a:t>
            </a:r>
            <a:r>
              <a:rPr lang="zh-CN" altLang="en-US" sz="3600" dirty="0" smtClean="0"/>
              <a:t>的酸辣汤 </a:t>
            </a:r>
            <a:r>
              <a:rPr lang="zh-CN" altLang="en-US" sz="3600" dirty="0" smtClean="0">
                <a:solidFill>
                  <a:srgbClr val="FF0000"/>
                </a:solidFill>
              </a:rPr>
              <a:t>被 </a:t>
            </a:r>
            <a:r>
              <a:rPr lang="en-US" altLang="zh-CN" sz="3600" dirty="0">
                <a:solidFill>
                  <a:srgbClr val="FF0000"/>
                </a:solidFill>
              </a:rPr>
              <a:t>/ </a:t>
            </a:r>
            <a:r>
              <a:rPr lang="zh-CN" altLang="en-US" sz="3600" dirty="0">
                <a:solidFill>
                  <a:srgbClr val="FF0000"/>
                </a:solidFill>
              </a:rPr>
              <a:t>叫 </a:t>
            </a:r>
            <a:r>
              <a:rPr lang="en-US" altLang="zh-CN" sz="3600" dirty="0">
                <a:solidFill>
                  <a:srgbClr val="FF0000"/>
                </a:solidFill>
              </a:rPr>
              <a:t>/ </a:t>
            </a:r>
            <a:r>
              <a:rPr lang="zh-CN" altLang="en-US" sz="3600" dirty="0">
                <a:solidFill>
                  <a:srgbClr val="FF0000"/>
                </a:solidFill>
              </a:rPr>
              <a:t>让 </a:t>
            </a:r>
            <a:r>
              <a:rPr lang="zh-CN" altLang="en-US" sz="3600" dirty="0" smtClean="0"/>
              <a:t>哥哥喝了</a:t>
            </a:r>
            <a:r>
              <a:rPr lang="zh-CN" altLang="en-US" sz="3600" dirty="0"/>
              <a:t>。</a:t>
            </a:r>
            <a:endParaRPr lang="zh-CN" altLang="en-US" sz="3600" dirty="0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4197" y="4682583"/>
            <a:ext cx="2990850" cy="1533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/>
      <p:bldP spid="1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42623" y="473425"/>
            <a:ext cx="55050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400" dirty="0">
                <a:solidFill>
                  <a:schemeClr val="tx2"/>
                </a:solidFill>
              </a:rPr>
              <a:t>6. </a:t>
            </a:r>
            <a:r>
              <a:rPr lang="zh-HK" altLang="en-US" sz="2400" dirty="0">
                <a:solidFill>
                  <a:schemeClr val="tx2"/>
                </a:solidFill>
              </a:rPr>
              <a:t>被</a:t>
            </a:r>
            <a:r>
              <a:rPr lang="en-US" altLang="zh-HK" sz="2400" dirty="0">
                <a:solidFill>
                  <a:schemeClr val="tx2"/>
                </a:solidFill>
              </a:rPr>
              <a:t>/</a:t>
            </a:r>
            <a:r>
              <a:rPr lang="zh-HK" altLang="en-US" sz="2400" dirty="0">
                <a:solidFill>
                  <a:schemeClr val="tx2"/>
                </a:solidFill>
              </a:rPr>
              <a:t>叫</a:t>
            </a:r>
            <a:r>
              <a:rPr lang="en-US" altLang="zh-HK" sz="2400" dirty="0">
                <a:solidFill>
                  <a:schemeClr val="tx2"/>
                </a:solidFill>
              </a:rPr>
              <a:t>/</a:t>
            </a:r>
            <a:r>
              <a:rPr lang="zh-HK" altLang="en-US" sz="2400" dirty="0">
                <a:solidFill>
                  <a:schemeClr val="tx2"/>
                </a:solidFill>
              </a:rPr>
              <a:t>让 </a:t>
            </a:r>
            <a:r>
              <a:rPr lang="en-US" altLang="zh-HK" sz="2400" dirty="0" smtClean="0">
                <a:solidFill>
                  <a:schemeClr val="tx2"/>
                </a:solidFill>
              </a:rPr>
              <a:t>in </a:t>
            </a:r>
            <a:r>
              <a:rPr lang="en-US" altLang="zh-HK" sz="2400" dirty="0">
                <a:solidFill>
                  <a:schemeClr val="tx2"/>
                </a:solidFill>
              </a:rPr>
              <a:t>Passive-voice sentences </a:t>
            </a:r>
            <a:endParaRPr lang="zh-HK" altLang="en-US" sz="2400" dirty="0">
              <a:solidFill>
                <a:schemeClr val="tx2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6936509" y="473425"/>
            <a:ext cx="51261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000" dirty="0"/>
              <a:t>receiver </a:t>
            </a:r>
            <a:r>
              <a:rPr lang="en-US" altLang="zh-HK" sz="2000" dirty="0" smtClean="0"/>
              <a:t>+ </a:t>
            </a:r>
            <a:r>
              <a:rPr lang="zh-HK" altLang="en-US" sz="2000" dirty="0"/>
              <a:t>被 </a:t>
            </a:r>
            <a:r>
              <a:rPr lang="en-US" altLang="zh-HK" sz="2000" dirty="0" smtClean="0"/>
              <a:t>/ </a:t>
            </a:r>
            <a:r>
              <a:rPr lang="zh-HK" altLang="en-US" sz="2000" dirty="0"/>
              <a:t>叫 </a:t>
            </a:r>
            <a:r>
              <a:rPr lang="en-US" altLang="zh-HK" sz="2000" dirty="0" smtClean="0"/>
              <a:t>/ </a:t>
            </a:r>
            <a:r>
              <a:rPr lang="zh-HK" altLang="en-US" sz="2000" dirty="0"/>
              <a:t>让 </a:t>
            </a:r>
            <a:r>
              <a:rPr lang="en-US" altLang="zh-HK" sz="2000" dirty="0" smtClean="0"/>
              <a:t> </a:t>
            </a:r>
            <a:r>
              <a:rPr lang="en-US" altLang="zh-HK" sz="2000" dirty="0"/>
              <a:t>+ agent </a:t>
            </a:r>
            <a:r>
              <a:rPr lang="en-US" altLang="zh-HK" sz="2000" dirty="0" smtClean="0"/>
              <a:t> </a:t>
            </a:r>
            <a:r>
              <a:rPr lang="en-US" altLang="zh-HK" sz="2000" dirty="0"/>
              <a:t>+ </a:t>
            </a:r>
            <a:r>
              <a:rPr lang="en-US" altLang="zh-HK" sz="2000" dirty="0" smtClean="0"/>
              <a:t>verb + </a:t>
            </a:r>
            <a:r>
              <a:rPr lang="zh-HK" altLang="en-US" sz="2000" dirty="0" smtClean="0"/>
              <a:t>了</a:t>
            </a:r>
            <a:endParaRPr lang="en-US" altLang="zh-HK" sz="2000" dirty="0"/>
          </a:p>
        </p:txBody>
      </p:sp>
      <p:sp>
        <p:nvSpPr>
          <p:cNvPr id="5" name="矩形 4"/>
          <p:cNvSpPr/>
          <p:nvPr/>
        </p:nvSpPr>
        <p:spPr>
          <a:xfrm>
            <a:off x="485959" y="4145590"/>
            <a:ext cx="78358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/>
              <a:t>糟糕，我的梨</a:t>
            </a:r>
            <a:r>
              <a:rPr lang="zh-CN" altLang="en-US" sz="3600" dirty="0">
                <a:solidFill>
                  <a:srgbClr val="FF0000"/>
                </a:solidFill>
              </a:rPr>
              <a:t>被</a:t>
            </a:r>
            <a:r>
              <a:rPr lang="en-US" altLang="zh-CN" sz="3600" dirty="0">
                <a:solidFill>
                  <a:srgbClr val="FF0000"/>
                </a:solidFill>
              </a:rPr>
              <a:t>/</a:t>
            </a:r>
            <a:r>
              <a:rPr lang="zh-CN" altLang="en-US" sz="3600" dirty="0">
                <a:solidFill>
                  <a:srgbClr val="FF0000"/>
                </a:solidFill>
              </a:rPr>
              <a:t>叫</a:t>
            </a:r>
            <a:r>
              <a:rPr lang="en-US" altLang="zh-CN" sz="3600" dirty="0" smtClean="0">
                <a:solidFill>
                  <a:srgbClr val="FF0000"/>
                </a:solidFill>
              </a:rPr>
              <a:t>/</a:t>
            </a:r>
            <a:r>
              <a:rPr lang="zh-CN" altLang="en-US" sz="3600" dirty="0" smtClean="0">
                <a:solidFill>
                  <a:srgbClr val="FF0000"/>
                </a:solidFill>
              </a:rPr>
              <a:t>让</a:t>
            </a:r>
            <a:r>
              <a:rPr lang="zh-CN" altLang="en-US" sz="3600" dirty="0" smtClean="0"/>
              <a:t>你的</a:t>
            </a:r>
            <a:r>
              <a:rPr lang="zh-CN" altLang="en-US" sz="3600" dirty="0"/>
              <a:t>西瓜压坏了。</a:t>
            </a:r>
            <a:r>
              <a:rPr lang="zh-CN" altLang="en-US" dirty="0"/>
              <a:t>	</a:t>
            </a:r>
            <a:endParaRPr lang="zh-HK" altLang="en-US" dirty="0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6474" y="3982315"/>
            <a:ext cx="2300188" cy="2300188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/>
          <a:srcRect l="16003"/>
          <a:stretch>
            <a:fillRect/>
          </a:stretch>
        </p:blipFill>
        <p:spPr>
          <a:xfrm>
            <a:off x="10318481" y="3682552"/>
            <a:ext cx="1873519" cy="1694454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9458036" y="4376423"/>
            <a:ext cx="831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糟糕</a:t>
            </a:r>
            <a:endParaRPr lang="zh-HK" altLang="en-US" sz="2400" dirty="0"/>
          </a:p>
        </p:txBody>
      </p:sp>
      <p:sp>
        <p:nvSpPr>
          <p:cNvPr id="25" name="矩形 24"/>
          <p:cNvSpPr/>
          <p:nvPr/>
        </p:nvSpPr>
        <p:spPr>
          <a:xfrm>
            <a:off x="485959" y="2309473"/>
            <a:ext cx="79560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 smtClean="0"/>
              <a:t>你</a:t>
            </a:r>
            <a:r>
              <a:rPr lang="zh-CN" altLang="en-US" sz="3600" dirty="0"/>
              <a:t>看，你的网球拍</a:t>
            </a:r>
            <a:r>
              <a:rPr lang="zh-CN" altLang="en-US" sz="3600" dirty="0">
                <a:solidFill>
                  <a:srgbClr val="FF0000"/>
                </a:solidFill>
              </a:rPr>
              <a:t>被</a:t>
            </a:r>
            <a:r>
              <a:rPr lang="en-US" altLang="zh-CN" sz="3600" dirty="0">
                <a:solidFill>
                  <a:srgbClr val="FF0000"/>
                </a:solidFill>
              </a:rPr>
              <a:t>/</a:t>
            </a:r>
            <a:r>
              <a:rPr lang="zh-CN" altLang="en-US" sz="3600" dirty="0">
                <a:solidFill>
                  <a:srgbClr val="FF0000"/>
                </a:solidFill>
              </a:rPr>
              <a:t>叫</a:t>
            </a:r>
            <a:r>
              <a:rPr lang="en-US" altLang="zh-CN" sz="3600" dirty="0">
                <a:solidFill>
                  <a:srgbClr val="FF0000"/>
                </a:solidFill>
              </a:rPr>
              <a:t>/</a:t>
            </a:r>
            <a:r>
              <a:rPr lang="zh-CN" altLang="en-US" sz="3600" dirty="0">
                <a:solidFill>
                  <a:srgbClr val="FF0000"/>
                </a:solidFill>
              </a:rPr>
              <a:t>让</a:t>
            </a:r>
            <a:r>
              <a:rPr lang="zh-CN" altLang="en-US" sz="3600" dirty="0"/>
              <a:t>我压坏了。 </a:t>
            </a:r>
            <a:endParaRPr lang="zh-HK" altLang="en-US" sz="3600" dirty="0"/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2801" y="1237911"/>
            <a:ext cx="2143125" cy="2143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2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2623" y="473425"/>
            <a:ext cx="55050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400" dirty="0">
                <a:solidFill>
                  <a:schemeClr val="tx2"/>
                </a:solidFill>
              </a:rPr>
              <a:t>6. </a:t>
            </a:r>
            <a:r>
              <a:rPr lang="zh-HK" altLang="en-US" sz="2400" dirty="0">
                <a:solidFill>
                  <a:schemeClr val="tx2"/>
                </a:solidFill>
              </a:rPr>
              <a:t>被</a:t>
            </a:r>
            <a:r>
              <a:rPr lang="en-US" altLang="zh-HK" sz="2400" dirty="0">
                <a:solidFill>
                  <a:schemeClr val="tx2"/>
                </a:solidFill>
              </a:rPr>
              <a:t>/</a:t>
            </a:r>
            <a:r>
              <a:rPr lang="zh-HK" altLang="en-US" sz="2400" dirty="0">
                <a:solidFill>
                  <a:schemeClr val="tx2"/>
                </a:solidFill>
              </a:rPr>
              <a:t>叫</a:t>
            </a:r>
            <a:r>
              <a:rPr lang="en-US" altLang="zh-HK" sz="2400" dirty="0">
                <a:solidFill>
                  <a:schemeClr val="tx2"/>
                </a:solidFill>
              </a:rPr>
              <a:t>/</a:t>
            </a:r>
            <a:r>
              <a:rPr lang="zh-HK" altLang="en-US" sz="2400" dirty="0">
                <a:solidFill>
                  <a:schemeClr val="tx2"/>
                </a:solidFill>
              </a:rPr>
              <a:t>让 </a:t>
            </a:r>
            <a:r>
              <a:rPr lang="en-US" altLang="zh-HK" sz="2400" dirty="0" smtClean="0">
                <a:solidFill>
                  <a:schemeClr val="tx2"/>
                </a:solidFill>
              </a:rPr>
              <a:t>in </a:t>
            </a:r>
            <a:r>
              <a:rPr lang="en-US" altLang="zh-HK" sz="2400" dirty="0">
                <a:solidFill>
                  <a:schemeClr val="tx2"/>
                </a:solidFill>
              </a:rPr>
              <a:t>Passive-voice sentences </a:t>
            </a:r>
            <a:endParaRPr lang="zh-HK" altLang="en-US" sz="2400" dirty="0">
              <a:solidFill>
                <a:schemeClr val="tx2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668235" y="1782550"/>
            <a:ext cx="65710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/>
              <a:t>我的信用卡</a:t>
            </a:r>
            <a:r>
              <a:rPr lang="zh-CN" altLang="en-US" sz="3600" dirty="0">
                <a:solidFill>
                  <a:srgbClr val="FF0000"/>
                </a:solidFill>
              </a:rPr>
              <a:t>被</a:t>
            </a:r>
            <a:r>
              <a:rPr lang="en-US" altLang="zh-CN" sz="3600" dirty="0">
                <a:solidFill>
                  <a:srgbClr val="FF0000"/>
                </a:solidFill>
              </a:rPr>
              <a:t>/</a:t>
            </a:r>
            <a:r>
              <a:rPr lang="zh-CN" altLang="en-US" sz="3600" dirty="0">
                <a:solidFill>
                  <a:srgbClr val="FF0000"/>
                </a:solidFill>
              </a:rPr>
              <a:t>叫</a:t>
            </a:r>
            <a:r>
              <a:rPr lang="en-US" altLang="zh-CN" sz="3600" dirty="0">
                <a:solidFill>
                  <a:srgbClr val="FF0000"/>
                </a:solidFill>
              </a:rPr>
              <a:t>/</a:t>
            </a:r>
            <a:r>
              <a:rPr lang="zh-CN" altLang="en-US" sz="3600" dirty="0">
                <a:solidFill>
                  <a:srgbClr val="FF0000"/>
                </a:solidFill>
              </a:rPr>
              <a:t>让</a:t>
            </a:r>
            <a:r>
              <a:rPr lang="zh-CN" altLang="en-US" sz="3600" dirty="0"/>
              <a:t>人拿走了。 </a:t>
            </a:r>
            <a:endParaRPr lang="zh-HK" altLang="en-US" sz="3600" dirty="0"/>
          </a:p>
        </p:txBody>
      </p:sp>
      <p:sp>
        <p:nvSpPr>
          <p:cNvPr id="5" name="矩形 4"/>
          <p:cNvSpPr/>
          <p:nvPr/>
        </p:nvSpPr>
        <p:spPr>
          <a:xfrm>
            <a:off x="6936509" y="473425"/>
            <a:ext cx="51261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000" dirty="0"/>
              <a:t>receiver </a:t>
            </a:r>
            <a:r>
              <a:rPr lang="en-US" altLang="zh-HK" sz="2000" dirty="0" smtClean="0"/>
              <a:t>+ </a:t>
            </a:r>
            <a:r>
              <a:rPr lang="zh-HK" altLang="en-US" sz="2000" dirty="0"/>
              <a:t>被 </a:t>
            </a:r>
            <a:r>
              <a:rPr lang="en-US" altLang="zh-HK" sz="2000" dirty="0" smtClean="0"/>
              <a:t>/ </a:t>
            </a:r>
            <a:r>
              <a:rPr lang="zh-HK" altLang="en-US" sz="2000" dirty="0"/>
              <a:t>叫 </a:t>
            </a:r>
            <a:r>
              <a:rPr lang="en-US" altLang="zh-HK" sz="2000" dirty="0" smtClean="0"/>
              <a:t>/ </a:t>
            </a:r>
            <a:r>
              <a:rPr lang="zh-HK" altLang="en-US" sz="2000" dirty="0"/>
              <a:t>让 </a:t>
            </a:r>
            <a:r>
              <a:rPr lang="en-US" altLang="zh-HK" sz="2000" dirty="0" smtClean="0"/>
              <a:t> </a:t>
            </a:r>
            <a:r>
              <a:rPr lang="en-US" altLang="zh-HK" sz="2000" dirty="0"/>
              <a:t>+ agent </a:t>
            </a:r>
            <a:r>
              <a:rPr lang="en-US" altLang="zh-HK" sz="2000" dirty="0" smtClean="0"/>
              <a:t> </a:t>
            </a:r>
            <a:r>
              <a:rPr lang="en-US" altLang="zh-HK" sz="2000" dirty="0"/>
              <a:t>+ </a:t>
            </a:r>
            <a:r>
              <a:rPr lang="en-US" altLang="zh-HK" sz="2000" dirty="0" smtClean="0"/>
              <a:t>verb + </a:t>
            </a:r>
            <a:r>
              <a:rPr lang="zh-HK" altLang="en-US" sz="2000" dirty="0" smtClean="0"/>
              <a:t>了</a:t>
            </a:r>
            <a:endParaRPr lang="en-US" altLang="zh-HK" sz="2000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83561" y="1311565"/>
            <a:ext cx="3718191" cy="159817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668235" y="3512334"/>
            <a:ext cx="88793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/>
              <a:t>你买的那些书</a:t>
            </a:r>
            <a:r>
              <a:rPr lang="zh-CN" altLang="en-US" sz="3600" dirty="0">
                <a:solidFill>
                  <a:srgbClr val="FF0000"/>
                </a:solidFill>
              </a:rPr>
              <a:t>被</a:t>
            </a:r>
            <a:r>
              <a:rPr lang="en-US" altLang="zh-CN" sz="3600" dirty="0">
                <a:solidFill>
                  <a:srgbClr val="FF0000"/>
                </a:solidFill>
              </a:rPr>
              <a:t>/</a:t>
            </a:r>
            <a:r>
              <a:rPr lang="zh-CN" altLang="en-US" sz="3600" dirty="0">
                <a:solidFill>
                  <a:srgbClr val="FF0000"/>
                </a:solidFill>
              </a:rPr>
              <a:t>叫</a:t>
            </a:r>
            <a:r>
              <a:rPr lang="en-US" altLang="zh-CN" sz="3600" dirty="0">
                <a:solidFill>
                  <a:srgbClr val="FF0000"/>
                </a:solidFill>
              </a:rPr>
              <a:t>/</a:t>
            </a:r>
            <a:r>
              <a:rPr lang="zh-CN" altLang="en-US" sz="3600" dirty="0">
                <a:solidFill>
                  <a:srgbClr val="FF0000"/>
                </a:solidFill>
              </a:rPr>
              <a:t>让</a:t>
            </a:r>
            <a:r>
              <a:rPr lang="zh-CN" altLang="en-US" sz="3600" dirty="0"/>
              <a:t>你的女朋友拿去了。 </a:t>
            </a:r>
            <a:endParaRPr lang="zh-HK" altLang="en-US" sz="3600" dirty="0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2"/>
          <a:srcRect r="24146"/>
          <a:stretch>
            <a:fillRect/>
          </a:stretch>
        </p:blipFill>
        <p:spPr>
          <a:xfrm>
            <a:off x="10034272" y="3379730"/>
            <a:ext cx="1625651" cy="2143125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5894" y="3412673"/>
            <a:ext cx="1487553" cy="75597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4"/>
          <a:srcRect r="11269"/>
          <a:stretch>
            <a:fillRect/>
          </a:stretch>
        </p:blipFill>
        <p:spPr>
          <a:xfrm>
            <a:off x="8940401" y="4260653"/>
            <a:ext cx="1701060" cy="1793153"/>
          </a:xfrm>
          <a:prstGeom prst="rect">
            <a:avLst/>
          </a:prstGeom>
        </p:spPr>
      </p:pic>
      <p:sp>
        <p:nvSpPr>
          <p:cNvPr id="15" name="摺角紙張 14"/>
          <p:cNvSpPr/>
          <p:nvPr/>
        </p:nvSpPr>
        <p:spPr>
          <a:xfrm rot="21374587">
            <a:off x="1718320" y="4525648"/>
            <a:ext cx="2326257" cy="1727200"/>
          </a:xfrm>
          <a:prstGeom prst="foldedCorner">
            <a:avLst>
              <a:gd name="adj" fmla="val 26513"/>
            </a:avLst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2800" dirty="0"/>
              <a:t>Negative connotations</a:t>
            </a:r>
            <a:endParaRPr lang="zh-HK" altLang="en-US" sz="2800" dirty="0"/>
          </a:p>
          <a:p>
            <a:pPr algn="ctr"/>
            <a:endParaRPr lang="zh-HK" altLang="en-US" dirty="0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33501">
            <a:off x="2635025" y="5416055"/>
            <a:ext cx="720229" cy="720229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7119" y="4595312"/>
            <a:ext cx="1587869" cy="1587869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5747656" y="5068921"/>
            <a:ext cx="184393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000" dirty="0" smtClean="0"/>
              <a:t>Unpleasant for</a:t>
            </a:r>
            <a:endParaRPr lang="en-US" altLang="zh-HK" sz="2000" dirty="0" smtClean="0"/>
          </a:p>
          <a:p>
            <a:r>
              <a:rPr lang="en-US" altLang="zh-HK" sz="2000" dirty="0" smtClean="0"/>
              <a:t> the receiver</a:t>
            </a:r>
            <a:r>
              <a:rPr lang="en-US" altLang="zh-HK" dirty="0"/>
              <a:t>	</a:t>
            </a:r>
            <a:endParaRPr lang="zh-HK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5" grpId="0" animBg="1"/>
      <p:bldP spid="1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2623" y="473425"/>
            <a:ext cx="55050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400" dirty="0">
                <a:solidFill>
                  <a:schemeClr val="tx2"/>
                </a:solidFill>
              </a:rPr>
              <a:t>6. </a:t>
            </a:r>
            <a:r>
              <a:rPr lang="zh-HK" altLang="en-US" sz="2400" dirty="0">
                <a:solidFill>
                  <a:schemeClr val="tx2"/>
                </a:solidFill>
              </a:rPr>
              <a:t>被</a:t>
            </a:r>
            <a:r>
              <a:rPr lang="en-US" altLang="zh-HK" sz="2400" dirty="0">
                <a:solidFill>
                  <a:schemeClr val="tx2"/>
                </a:solidFill>
              </a:rPr>
              <a:t>/</a:t>
            </a:r>
            <a:r>
              <a:rPr lang="zh-HK" altLang="en-US" sz="2400" dirty="0">
                <a:solidFill>
                  <a:schemeClr val="tx2"/>
                </a:solidFill>
              </a:rPr>
              <a:t>叫</a:t>
            </a:r>
            <a:r>
              <a:rPr lang="en-US" altLang="zh-HK" sz="2400" dirty="0">
                <a:solidFill>
                  <a:schemeClr val="tx2"/>
                </a:solidFill>
              </a:rPr>
              <a:t>/</a:t>
            </a:r>
            <a:r>
              <a:rPr lang="zh-HK" altLang="en-US" sz="2400" dirty="0">
                <a:solidFill>
                  <a:schemeClr val="tx2"/>
                </a:solidFill>
              </a:rPr>
              <a:t>让 </a:t>
            </a:r>
            <a:r>
              <a:rPr lang="en-US" altLang="zh-HK" sz="2400" dirty="0" smtClean="0">
                <a:solidFill>
                  <a:schemeClr val="tx2"/>
                </a:solidFill>
              </a:rPr>
              <a:t>in </a:t>
            </a:r>
            <a:r>
              <a:rPr lang="en-US" altLang="zh-HK" sz="2400" dirty="0">
                <a:solidFill>
                  <a:schemeClr val="tx2"/>
                </a:solidFill>
              </a:rPr>
              <a:t>Passive-voice sentences </a:t>
            </a:r>
            <a:endParaRPr lang="zh-HK" altLang="en-US" sz="2400" dirty="0">
              <a:solidFill>
                <a:schemeClr val="tx2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05644" y="1563315"/>
            <a:ext cx="49407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400" dirty="0"/>
              <a:t>1. </a:t>
            </a:r>
            <a:r>
              <a:rPr lang="en-US" altLang="zh-HK" sz="2400" dirty="0" smtClean="0"/>
              <a:t>Her cake </a:t>
            </a:r>
            <a:r>
              <a:rPr lang="en-US" altLang="zh-HK" sz="2400" dirty="0"/>
              <a:t>was eaten by </a:t>
            </a:r>
            <a:r>
              <a:rPr lang="en-US" altLang="zh-HK" sz="2400" dirty="0" smtClean="0"/>
              <a:t>the </a:t>
            </a:r>
            <a:r>
              <a:rPr lang="en-US" altLang="zh-HK" sz="2400" dirty="0"/>
              <a:t>dog. </a:t>
            </a:r>
            <a:endParaRPr lang="zh-HK" altLang="en-US" sz="2400" dirty="0"/>
          </a:p>
        </p:txBody>
      </p:sp>
      <p:sp>
        <p:nvSpPr>
          <p:cNvPr id="4" name="矩形 3"/>
          <p:cNvSpPr/>
          <p:nvPr/>
        </p:nvSpPr>
        <p:spPr>
          <a:xfrm>
            <a:off x="505644" y="2397912"/>
            <a:ext cx="6421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400" dirty="0"/>
              <a:t>2. </a:t>
            </a:r>
            <a:r>
              <a:rPr lang="en-US" altLang="zh-HK" sz="2400" dirty="0" smtClean="0"/>
              <a:t>My coffee </a:t>
            </a:r>
            <a:r>
              <a:rPr lang="en-US" altLang="zh-HK" sz="2400" dirty="0"/>
              <a:t>was drunk </a:t>
            </a:r>
            <a:r>
              <a:rPr lang="en-US" altLang="zh-HK" sz="2400" dirty="0" smtClean="0"/>
              <a:t>by my younger sister</a:t>
            </a:r>
            <a:r>
              <a:rPr lang="en-US" altLang="zh-HK" sz="2400" dirty="0"/>
              <a:t>. </a:t>
            </a:r>
            <a:endParaRPr lang="zh-HK" altLang="en-US" sz="2400" dirty="0"/>
          </a:p>
        </p:txBody>
      </p:sp>
      <p:sp>
        <p:nvSpPr>
          <p:cNvPr id="5" name="矩形 4"/>
          <p:cNvSpPr/>
          <p:nvPr/>
        </p:nvSpPr>
        <p:spPr>
          <a:xfrm>
            <a:off x="505644" y="4016939"/>
            <a:ext cx="72353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400" dirty="0"/>
              <a:t>4</a:t>
            </a:r>
            <a:r>
              <a:rPr lang="en-US" altLang="zh-HK" sz="2400" dirty="0" smtClean="0"/>
              <a:t>. His </a:t>
            </a:r>
            <a:r>
              <a:rPr lang="en-US" altLang="zh-HK" sz="2400" dirty="0"/>
              <a:t>car was driven to school by his </a:t>
            </a:r>
            <a:r>
              <a:rPr lang="en-US" altLang="zh-HK" sz="2400" dirty="0" smtClean="0"/>
              <a:t>elder brother</a:t>
            </a:r>
            <a:r>
              <a:rPr lang="en-US" altLang="zh-HK" sz="2400" dirty="0"/>
              <a:t>. </a:t>
            </a:r>
            <a:endParaRPr lang="zh-HK" altLang="en-US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6321804" y="350314"/>
            <a:ext cx="6008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000" b="1" dirty="0">
                <a:latin typeface="Microsoft JhengHei" panose="020B0604030504040204" charset="-120"/>
                <a:ea typeface="Microsoft JhengHei" panose="020B0604030504040204" charset="-120"/>
              </a:rPr>
              <a:t>造句练习</a:t>
            </a:r>
            <a:r>
              <a:rPr lang="zh-CN" altLang="en-US" sz="40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en-US" altLang="zh-CN" sz="2800" b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- </a:t>
            </a:r>
            <a:r>
              <a:rPr lang="en-US" altLang="zh-CN" sz="2800" b="1" i="1" dirty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Sentence-making </a:t>
            </a:r>
            <a:endParaRPr lang="en-US" altLang="zh-CN" sz="4000" b="1" dirty="0"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412757" y="1556293"/>
            <a:ext cx="4248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她</a:t>
            </a:r>
            <a:r>
              <a:rPr lang="zh-CN" altLang="en-US" sz="2800" dirty="0" smtClean="0"/>
              <a:t>的蛋糕</a:t>
            </a:r>
            <a:r>
              <a:rPr lang="zh-CN" altLang="en-US" sz="2800" dirty="0" smtClean="0">
                <a:solidFill>
                  <a:srgbClr val="FF0000"/>
                </a:solidFill>
              </a:rPr>
              <a:t>被</a:t>
            </a:r>
            <a:r>
              <a:rPr lang="en-US" altLang="zh-CN" sz="2800" dirty="0" smtClean="0">
                <a:solidFill>
                  <a:srgbClr val="FF0000"/>
                </a:solidFill>
              </a:rPr>
              <a:t>/</a:t>
            </a:r>
            <a:r>
              <a:rPr lang="zh-CN" altLang="en-US" sz="2800" dirty="0" smtClean="0">
                <a:solidFill>
                  <a:srgbClr val="FF0000"/>
                </a:solidFill>
              </a:rPr>
              <a:t>叫</a:t>
            </a:r>
            <a:r>
              <a:rPr lang="en-US" altLang="zh-CN" sz="2800" dirty="0" smtClean="0">
                <a:solidFill>
                  <a:srgbClr val="FF0000"/>
                </a:solidFill>
              </a:rPr>
              <a:t>/</a:t>
            </a:r>
            <a:r>
              <a:rPr lang="zh-CN" altLang="en-US" sz="2800" dirty="0" smtClean="0">
                <a:solidFill>
                  <a:srgbClr val="FF0000"/>
                </a:solidFill>
              </a:rPr>
              <a:t>让</a:t>
            </a:r>
            <a:r>
              <a:rPr lang="zh-CN" altLang="en-US" sz="2800" dirty="0" smtClean="0"/>
              <a:t>狗吃了。</a:t>
            </a:r>
            <a:endParaRPr lang="zh-HK" altLang="en-US" sz="28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6927467" y="2397912"/>
            <a:ext cx="4878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我</a:t>
            </a:r>
            <a:r>
              <a:rPr lang="zh-CN" altLang="en-US" sz="2800" dirty="0" smtClean="0"/>
              <a:t>的咖啡</a:t>
            </a:r>
            <a:r>
              <a:rPr lang="zh-CN" altLang="en-US" sz="2800" dirty="0" smtClean="0">
                <a:solidFill>
                  <a:srgbClr val="FF0000"/>
                </a:solidFill>
              </a:rPr>
              <a:t>被</a:t>
            </a:r>
            <a:r>
              <a:rPr lang="en-US" altLang="zh-CN" sz="2800" dirty="0" smtClean="0">
                <a:solidFill>
                  <a:srgbClr val="FF0000"/>
                </a:solidFill>
              </a:rPr>
              <a:t>/</a:t>
            </a:r>
            <a:r>
              <a:rPr lang="zh-CN" altLang="en-US" sz="2800" dirty="0" smtClean="0">
                <a:solidFill>
                  <a:srgbClr val="FF0000"/>
                </a:solidFill>
              </a:rPr>
              <a:t>叫</a:t>
            </a:r>
            <a:r>
              <a:rPr lang="en-US" altLang="zh-CN" sz="2800" dirty="0" smtClean="0">
                <a:solidFill>
                  <a:srgbClr val="FF0000"/>
                </a:solidFill>
              </a:rPr>
              <a:t>/</a:t>
            </a:r>
            <a:r>
              <a:rPr lang="zh-CN" altLang="en-US" sz="2800" dirty="0" smtClean="0">
                <a:solidFill>
                  <a:srgbClr val="FF0000"/>
                </a:solidFill>
              </a:rPr>
              <a:t>让</a:t>
            </a:r>
            <a:r>
              <a:rPr lang="zh-CN" altLang="en-US" sz="2800" dirty="0" smtClean="0"/>
              <a:t>妹妹喝了。</a:t>
            </a:r>
            <a:endParaRPr lang="zh-HK" altLang="en-US" sz="28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869208" y="5818361"/>
            <a:ext cx="6990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我</a:t>
            </a:r>
            <a:r>
              <a:rPr lang="zh-CN" altLang="en-US" sz="2800" dirty="0" smtClean="0"/>
              <a:t>的信用卡</a:t>
            </a:r>
            <a:r>
              <a:rPr lang="zh-CN" altLang="en-US" sz="2800" dirty="0" smtClean="0">
                <a:solidFill>
                  <a:srgbClr val="FF0000"/>
                </a:solidFill>
              </a:rPr>
              <a:t>被</a:t>
            </a:r>
            <a:r>
              <a:rPr lang="en-US" altLang="zh-CN" sz="2800" dirty="0" smtClean="0">
                <a:solidFill>
                  <a:srgbClr val="FF0000"/>
                </a:solidFill>
              </a:rPr>
              <a:t>/</a:t>
            </a:r>
            <a:r>
              <a:rPr lang="zh-CN" altLang="en-US" sz="2800" dirty="0" smtClean="0">
                <a:solidFill>
                  <a:srgbClr val="FF0000"/>
                </a:solidFill>
              </a:rPr>
              <a:t>叫</a:t>
            </a:r>
            <a:r>
              <a:rPr lang="en-US" altLang="zh-CN" sz="2800" dirty="0" smtClean="0">
                <a:solidFill>
                  <a:srgbClr val="FF0000"/>
                </a:solidFill>
              </a:rPr>
              <a:t>/</a:t>
            </a:r>
            <a:r>
              <a:rPr lang="zh-CN" altLang="en-US" sz="2800" dirty="0" smtClean="0">
                <a:solidFill>
                  <a:srgbClr val="FF0000"/>
                </a:solidFill>
              </a:rPr>
              <a:t>让</a:t>
            </a:r>
            <a:r>
              <a:rPr lang="zh-CN" altLang="en-US" sz="2800" dirty="0" smtClean="0"/>
              <a:t>妈妈拿走了。</a:t>
            </a:r>
            <a:endParaRPr lang="zh-HK" altLang="en-US" sz="2800" dirty="0"/>
          </a:p>
        </p:txBody>
      </p:sp>
      <p:sp>
        <p:nvSpPr>
          <p:cNvPr id="11" name="矩形 10"/>
          <p:cNvSpPr/>
          <p:nvPr/>
        </p:nvSpPr>
        <p:spPr>
          <a:xfrm>
            <a:off x="505644" y="5356696"/>
            <a:ext cx="804037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400" dirty="0"/>
              <a:t>5</a:t>
            </a:r>
            <a:r>
              <a:rPr lang="en-US" altLang="zh-HK" sz="2400" dirty="0" smtClean="0"/>
              <a:t>. My </a:t>
            </a:r>
            <a:r>
              <a:rPr lang="en-US" altLang="zh-HK" sz="2400" dirty="0"/>
              <a:t>credit card was taken away </a:t>
            </a:r>
            <a:r>
              <a:rPr lang="en-US" altLang="zh-HK" sz="2400" dirty="0" smtClean="0"/>
              <a:t>from him by my </a:t>
            </a:r>
            <a:r>
              <a:rPr lang="en-US" altLang="zh-HK" sz="2400" dirty="0"/>
              <a:t>mother. </a:t>
            </a:r>
            <a:endParaRPr lang="zh-HK" altLang="en-US" sz="24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869208" y="4478604"/>
            <a:ext cx="5452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他</a:t>
            </a:r>
            <a:r>
              <a:rPr lang="zh-CN" altLang="en-US" sz="2800" dirty="0" smtClean="0"/>
              <a:t>的车</a:t>
            </a:r>
            <a:r>
              <a:rPr lang="zh-CN" altLang="en-US" sz="2800" dirty="0" smtClean="0">
                <a:solidFill>
                  <a:srgbClr val="FF0000"/>
                </a:solidFill>
              </a:rPr>
              <a:t>被</a:t>
            </a:r>
            <a:r>
              <a:rPr lang="en-US" altLang="zh-CN" sz="2800" dirty="0" smtClean="0">
                <a:solidFill>
                  <a:srgbClr val="FF0000"/>
                </a:solidFill>
              </a:rPr>
              <a:t>/</a:t>
            </a:r>
            <a:r>
              <a:rPr lang="zh-CN" altLang="en-US" sz="2800" dirty="0" smtClean="0">
                <a:solidFill>
                  <a:srgbClr val="FF0000"/>
                </a:solidFill>
              </a:rPr>
              <a:t>叫</a:t>
            </a:r>
            <a:r>
              <a:rPr lang="en-US" altLang="zh-CN" sz="2800" dirty="0" smtClean="0">
                <a:solidFill>
                  <a:srgbClr val="FF0000"/>
                </a:solidFill>
              </a:rPr>
              <a:t>/</a:t>
            </a:r>
            <a:r>
              <a:rPr lang="zh-CN" altLang="en-US" sz="2800" dirty="0" smtClean="0">
                <a:solidFill>
                  <a:srgbClr val="FF0000"/>
                </a:solidFill>
              </a:rPr>
              <a:t>让</a:t>
            </a:r>
            <a:r>
              <a:rPr lang="zh-CN" altLang="en-US" sz="2800" dirty="0" smtClean="0"/>
              <a:t>哥哥开到学校了。</a:t>
            </a:r>
            <a:endParaRPr lang="zh-HK" altLang="en-US" sz="2800" dirty="0"/>
          </a:p>
        </p:txBody>
      </p:sp>
      <p:sp>
        <p:nvSpPr>
          <p:cNvPr id="13" name="矩形 12"/>
          <p:cNvSpPr/>
          <p:nvPr/>
        </p:nvSpPr>
        <p:spPr>
          <a:xfrm>
            <a:off x="6763040" y="992725"/>
            <a:ext cx="51261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000" dirty="0"/>
              <a:t>receiver </a:t>
            </a:r>
            <a:r>
              <a:rPr lang="en-US" altLang="zh-HK" sz="2000" dirty="0" smtClean="0"/>
              <a:t>+ </a:t>
            </a:r>
            <a:r>
              <a:rPr lang="zh-HK" altLang="en-US" sz="2000" dirty="0"/>
              <a:t>被 </a:t>
            </a:r>
            <a:r>
              <a:rPr lang="en-US" altLang="zh-HK" sz="2000" dirty="0" smtClean="0"/>
              <a:t>/ </a:t>
            </a:r>
            <a:r>
              <a:rPr lang="zh-HK" altLang="en-US" sz="2000" dirty="0"/>
              <a:t>叫 </a:t>
            </a:r>
            <a:r>
              <a:rPr lang="en-US" altLang="zh-HK" sz="2000" dirty="0" smtClean="0"/>
              <a:t>/ </a:t>
            </a:r>
            <a:r>
              <a:rPr lang="zh-HK" altLang="en-US" sz="2000" dirty="0"/>
              <a:t>让 </a:t>
            </a:r>
            <a:r>
              <a:rPr lang="en-US" altLang="zh-HK" sz="2000" dirty="0" smtClean="0"/>
              <a:t> </a:t>
            </a:r>
            <a:r>
              <a:rPr lang="en-US" altLang="zh-HK" sz="2000" dirty="0"/>
              <a:t>+ agent </a:t>
            </a:r>
            <a:r>
              <a:rPr lang="en-US" altLang="zh-HK" sz="2000" dirty="0" smtClean="0"/>
              <a:t> </a:t>
            </a:r>
            <a:r>
              <a:rPr lang="en-US" altLang="zh-HK" sz="2000" dirty="0"/>
              <a:t>+ </a:t>
            </a:r>
            <a:r>
              <a:rPr lang="en-US" altLang="zh-HK" sz="2000" dirty="0" smtClean="0"/>
              <a:t>verb + </a:t>
            </a:r>
            <a:r>
              <a:rPr lang="zh-HK" altLang="en-US" sz="2000" dirty="0" smtClean="0"/>
              <a:t>了</a:t>
            </a:r>
            <a:endParaRPr lang="en-US" altLang="zh-HK" sz="2000" dirty="0"/>
          </a:p>
        </p:txBody>
      </p:sp>
      <p:sp>
        <p:nvSpPr>
          <p:cNvPr id="14" name="矩形 13"/>
          <p:cNvSpPr/>
          <p:nvPr/>
        </p:nvSpPr>
        <p:spPr>
          <a:xfrm>
            <a:off x="505644" y="3232509"/>
            <a:ext cx="52661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400" dirty="0" smtClean="0"/>
              <a:t>3. Her book was pressed by the bus. </a:t>
            </a:r>
            <a:endParaRPr lang="zh-HK" altLang="en-US" sz="24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5651452" y="3214449"/>
            <a:ext cx="5404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她</a:t>
            </a:r>
            <a:r>
              <a:rPr lang="zh-CN" altLang="en-US" sz="2800" dirty="0" smtClean="0"/>
              <a:t>的书</a:t>
            </a:r>
            <a:r>
              <a:rPr lang="zh-CN" altLang="en-US" sz="2800" dirty="0" smtClean="0">
                <a:solidFill>
                  <a:srgbClr val="FF0000"/>
                </a:solidFill>
              </a:rPr>
              <a:t>被</a:t>
            </a:r>
            <a:r>
              <a:rPr lang="en-US" altLang="zh-CN" sz="2800" dirty="0" smtClean="0">
                <a:solidFill>
                  <a:srgbClr val="FF0000"/>
                </a:solidFill>
              </a:rPr>
              <a:t>/</a:t>
            </a:r>
            <a:r>
              <a:rPr lang="zh-CN" altLang="en-US" sz="2800" dirty="0" smtClean="0">
                <a:solidFill>
                  <a:srgbClr val="FF0000"/>
                </a:solidFill>
              </a:rPr>
              <a:t>叫</a:t>
            </a:r>
            <a:r>
              <a:rPr lang="en-US" altLang="zh-CN" sz="2800" dirty="0" smtClean="0">
                <a:solidFill>
                  <a:srgbClr val="FF0000"/>
                </a:solidFill>
              </a:rPr>
              <a:t>/</a:t>
            </a:r>
            <a:r>
              <a:rPr lang="zh-CN" altLang="en-US" sz="2800" dirty="0" smtClean="0">
                <a:solidFill>
                  <a:srgbClr val="FF0000"/>
                </a:solidFill>
              </a:rPr>
              <a:t>让</a:t>
            </a:r>
            <a:r>
              <a:rPr lang="zh-CN" altLang="en-US" sz="2800" dirty="0" smtClean="0"/>
              <a:t>公共汽车压坏了。</a:t>
            </a:r>
            <a:endParaRPr lang="zh-HK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713217" y="416656"/>
            <a:ext cx="4381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u="sng" dirty="0" smtClean="0"/>
              <a:t>生词 </a:t>
            </a:r>
            <a:r>
              <a:rPr lang="en-US" altLang="zh-CN" sz="2800" b="1" u="sng" dirty="0" smtClean="0"/>
              <a:t>Vocabulary</a:t>
            </a:r>
            <a:endParaRPr lang="zh-HK" altLang="en-US" sz="2800" b="1" u="sng" dirty="0"/>
          </a:p>
        </p:txBody>
      </p:sp>
      <p:sp>
        <p:nvSpPr>
          <p:cNvPr id="3" name="文字方塊 2"/>
          <p:cNvSpPr txBox="1"/>
          <p:nvPr/>
        </p:nvSpPr>
        <p:spPr>
          <a:xfrm>
            <a:off x="713216" y="1366716"/>
            <a:ext cx="4381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u="sng" dirty="0" smtClean="0"/>
              <a:t>语法 </a:t>
            </a:r>
            <a:r>
              <a:rPr lang="en-US" altLang="zh-CN" sz="2800" b="1" u="sng" dirty="0" smtClean="0"/>
              <a:t>Grammar</a:t>
            </a:r>
            <a:endParaRPr lang="zh-HK" altLang="en-US" sz="2800" b="1" u="sng" dirty="0"/>
          </a:p>
        </p:txBody>
      </p:sp>
      <p:sp>
        <p:nvSpPr>
          <p:cNvPr id="4" name="矩形 3"/>
          <p:cNvSpPr/>
          <p:nvPr/>
        </p:nvSpPr>
        <p:spPr>
          <a:xfrm>
            <a:off x="935350" y="5451825"/>
            <a:ext cx="66559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800" dirty="0"/>
              <a:t>6. </a:t>
            </a:r>
            <a:r>
              <a:rPr lang="en-US" altLang="zh-HK" sz="2800" dirty="0" smtClean="0"/>
              <a:t> </a:t>
            </a:r>
            <a:r>
              <a:rPr lang="zh-HK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被</a:t>
            </a:r>
            <a:r>
              <a:rPr lang="en-US" altLang="zh-HK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HK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叫</a:t>
            </a:r>
            <a:r>
              <a:rPr lang="en-US" altLang="zh-HK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HK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让</a:t>
            </a:r>
            <a:r>
              <a:rPr lang="zh-HK" altLang="en-US" sz="2800" dirty="0"/>
              <a:t> </a:t>
            </a:r>
            <a:r>
              <a:rPr lang="en-US" altLang="zh-HK" sz="2800" dirty="0" smtClean="0"/>
              <a:t>in Passive-voice </a:t>
            </a:r>
            <a:r>
              <a:rPr lang="en-US" altLang="zh-HK" sz="2800" dirty="0"/>
              <a:t>sentences </a:t>
            </a:r>
            <a:endParaRPr lang="zh-HK" altLang="en-US" sz="2800" dirty="0"/>
          </a:p>
        </p:txBody>
      </p:sp>
      <p:sp>
        <p:nvSpPr>
          <p:cNvPr id="5" name="矩形 4"/>
          <p:cNvSpPr/>
          <p:nvPr/>
        </p:nvSpPr>
        <p:spPr>
          <a:xfrm>
            <a:off x="935350" y="4749862"/>
            <a:ext cx="3860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800" dirty="0"/>
              <a:t>5. the </a:t>
            </a:r>
            <a:r>
              <a:rPr lang="en-US" altLang="zh-HK" sz="2800" dirty="0" smtClean="0"/>
              <a:t>Particle </a:t>
            </a:r>
            <a:r>
              <a:rPr lang="zh-HK" altLang="en-US" sz="2800" dirty="0">
                <a:solidFill>
                  <a:srgbClr val="FF0000"/>
                </a:solidFill>
              </a:rPr>
              <a:t>着 </a:t>
            </a:r>
            <a:r>
              <a:rPr lang="en-US" altLang="zh-HK" sz="2800" dirty="0">
                <a:solidFill>
                  <a:srgbClr val="FF0000"/>
                </a:solidFill>
              </a:rPr>
              <a:t>(</a:t>
            </a:r>
            <a:r>
              <a:rPr lang="en-US" altLang="zh-HK" sz="2800" dirty="0" err="1">
                <a:solidFill>
                  <a:srgbClr val="FF0000"/>
                </a:solidFill>
              </a:rPr>
              <a:t>zhe</a:t>
            </a:r>
            <a:r>
              <a:rPr lang="en-US" altLang="zh-HK" sz="2800" dirty="0">
                <a:solidFill>
                  <a:srgbClr val="FF0000"/>
                </a:solidFill>
              </a:rPr>
              <a:t>) </a:t>
            </a:r>
            <a:endParaRPr lang="en-US" altLang="zh-HK" sz="2800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935350" y="4040100"/>
            <a:ext cx="3583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800" dirty="0"/>
              <a:t>4. </a:t>
            </a:r>
            <a:r>
              <a:rPr lang="en-US" altLang="zh-CN" sz="2800" dirty="0" smtClean="0"/>
              <a:t>D</a:t>
            </a:r>
            <a:r>
              <a:rPr lang="en-US" altLang="zh-HK" sz="2800" dirty="0" smtClean="0"/>
              <a:t>uration </a:t>
            </a:r>
            <a:r>
              <a:rPr lang="en-US" altLang="zh-HK" sz="2800" dirty="0"/>
              <a:t>of actions</a:t>
            </a:r>
            <a:endParaRPr lang="en-US" altLang="zh-HK" sz="2800" dirty="0"/>
          </a:p>
        </p:txBody>
      </p:sp>
      <p:sp>
        <p:nvSpPr>
          <p:cNvPr id="7" name="文字方塊 2"/>
          <p:cNvSpPr txBox="1"/>
          <p:nvPr/>
        </p:nvSpPr>
        <p:spPr>
          <a:xfrm>
            <a:off x="927698" y="2159710"/>
            <a:ext cx="10155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1.</a:t>
            </a:r>
            <a:r>
              <a:rPr lang="en-US" sz="2800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Duration of Non-action</a:t>
            </a:r>
            <a:r>
              <a:rPr lang="zh-CN" altLang="en-US" sz="2800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sz="2800" dirty="0" smtClean="0">
                <a:solidFill>
                  <a:srgbClr val="FFC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Time expression</a:t>
            </a:r>
            <a:r>
              <a:rPr lang="en-US" sz="2800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+</a:t>
            </a:r>
            <a:r>
              <a:rPr lang="en-US" sz="2800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zh-CN" altLang="en-US" sz="2800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没</a:t>
            </a:r>
            <a:r>
              <a:rPr lang="zh-CN" altLang="en-US" sz="2800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800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+</a:t>
            </a:r>
            <a:r>
              <a:rPr lang="en-US" altLang="zh-CN" sz="2800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800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</a:rPr>
              <a:t>V </a:t>
            </a:r>
            <a:r>
              <a:rPr lang="en-US" altLang="zh-CN" sz="2800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+</a:t>
            </a:r>
            <a:r>
              <a:rPr lang="en-US" altLang="zh-CN" sz="2800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zh-CN" altLang="en-US" sz="2800" dirty="0" smtClean="0">
                <a:solidFill>
                  <a:srgbClr val="0070C0"/>
                </a:solidFill>
                <a:latin typeface="Microsoft JhengHei" panose="020B0604030504040204" charset="-120"/>
                <a:ea typeface="Microsoft JhengHei" panose="020B0604030504040204" charset="-120"/>
              </a:rPr>
              <a:t>了</a:t>
            </a:r>
            <a:endParaRPr lang="zh-CN" altLang="en-US" sz="2800" dirty="0" smtClean="0">
              <a:solidFill>
                <a:srgbClr val="0070C0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8" name="文字方塊 2"/>
          <p:cNvSpPr txBox="1"/>
          <p:nvPr/>
        </p:nvSpPr>
        <p:spPr>
          <a:xfrm>
            <a:off x="944069" y="3299155"/>
            <a:ext cx="6263105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TW" sz="2800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3.</a:t>
            </a:r>
            <a:r>
              <a:rPr lang="zh-CN" altLang="en-US" sz="2800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下午 </a:t>
            </a:r>
            <a:r>
              <a:rPr lang="en-US" altLang="zh-CN" sz="2800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Indicating Continuation</a:t>
            </a:r>
            <a:endParaRPr lang="zh-CN" altLang="en-US" sz="2800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9" name="文字方塊 2"/>
          <p:cNvSpPr txBox="1"/>
          <p:nvPr/>
        </p:nvSpPr>
        <p:spPr>
          <a:xfrm>
            <a:off x="941895" y="2836025"/>
            <a:ext cx="5196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TW" sz="2800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2.</a:t>
            </a:r>
            <a:r>
              <a:rPr lang="zh-CN" altLang="en-US" sz="2800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好</a:t>
            </a:r>
            <a:r>
              <a:rPr lang="zh-CN" altLang="en-US" sz="2800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800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/ </a:t>
            </a:r>
            <a:r>
              <a:rPr lang="zh-CN" altLang="en-US" sz="2800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</a:rPr>
              <a:t>难</a:t>
            </a:r>
            <a:r>
              <a:rPr lang="zh-CN" altLang="en-US" sz="2800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800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+ </a:t>
            </a:r>
            <a:r>
              <a:rPr lang="en-US" altLang="zh-CN" sz="2800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V</a:t>
            </a:r>
            <a:endParaRPr lang="en-US" altLang="zh-CN" sz="2800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86107" y="1062264"/>
            <a:ext cx="5645385" cy="447485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434" y="1754117"/>
            <a:ext cx="2115495" cy="12254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3119393" y="4308271"/>
            <a:ext cx="1225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 smtClean="0"/>
              <a:t>跑步</a:t>
            </a:r>
            <a:endParaRPr kumimoji="1" lang="zh-CN" altLang="en-US" sz="3600" dirty="0"/>
          </a:p>
        </p:txBody>
      </p:sp>
      <p:sp>
        <p:nvSpPr>
          <p:cNvPr id="13" name="文本框 12"/>
          <p:cNvSpPr txBox="1"/>
          <p:nvPr/>
        </p:nvSpPr>
        <p:spPr>
          <a:xfrm>
            <a:off x="8543338" y="4618944"/>
            <a:ext cx="30102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 err="1"/>
              <a:t>m</a:t>
            </a:r>
            <a:r>
              <a:rPr kumimoji="1" lang="en-US" altLang="zh-CN" sz="3200" dirty="0" err="1" smtClean="0"/>
              <a:t>ànpǎo</a:t>
            </a:r>
            <a:endParaRPr kumimoji="1" lang="en-US" altLang="zh-CN" sz="3200" dirty="0" smtClean="0"/>
          </a:p>
          <a:p>
            <a:r>
              <a:rPr kumimoji="1" lang="zh-CN" altLang="en-US" sz="3600" dirty="0" smtClean="0"/>
              <a:t>慢跑</a:t>
            </a:r>
            <a:endParaRPr kumimoji="1" lang="en-US" altLang="zh-CN" sz="3600" dirty="0" smtClean="0"/>
          </a:p>
          <a:p>
            <a:r>
              <a:rPr kumimoji="1" lang="en-US" altLang="zh-CN" sz="3200" dirty="0" smtClean="0"/>
              <a:t>To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jog; jogging</a:t>
            </a:r>
            <a:endParaRPr kumimoji="1" lang="zh-CN" altLang="en-US" sz="32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6616" y="1306856"/>
            <a:ext cx="6558210" cy="284747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1113" y="1318195"/>
            <a:ext cx="4035926" cy="292676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32240" y="5647964"/>
            <a:ext cx="4982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 smtClean="0"/>
              <a:t>跑步是最</a:t>
            </a:r>
            <a:r>
              <a:rPr kumimoji="1" lang="en-US" altLang="zh-CN" sz="3600" dirty="0" smtClean="0"/>
              <a:t>______</a:t>
            </a:r>
            <a:r>
              <a:rPr kumimoji="1" lang="zh-CN" altLang="en-US" sz="3600" dirty="0" smtClean="0"/>
              <a:t>的运动。</a:t>
            </a:r>
            <a:endParaRPr kumimoji="1" lang="zh-CN" altLang="en-US" sz="3600" dirty="0"/>
          </a:p>
        </p:txBody>
      </p:sp>
      <p:sp>
        <p:nvSpPr>
          <p:cNvPr id="8" name="文本框 7"/>
          <p:cNvSpPr txBox="1"/>
          <p:nvPr/>
        </p:nvSpPr>
        <p:spPr>
          <a:xfrm>
            <a:off x="3299401" y="5537518"/>
            <a:ext cx="1225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 smtClean="0">
                <a:solidFill>
                  <a:srgbClr val="FF0000"/>
                </a:solidFill>
              </a:rPr>
              <a:t>简单</a:t>
            </a:r>
            <a:endParaRPr kumimoji="1" lang="zh-CN" alt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4505" y="539416"/>
            <a:ext cx="7302500" cy="39751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630947" y="4946316"/>
            <a:ext cx="2965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她现在很</a:t>
            </a:r>
            <a:r>
              <a:rPr kumimoji="1" lang="en-US" altLang="zh-CN" sz="2800" dirty="0" smtClean="0"/>
              <a:t>____</a:t>
            </a:r>
            <a:r>
              <a:rPr kumimoji="1" lang="zh-CN" altLang="en-US" sz="2800" dirty="0" smtClean="0"/>
              <a:t>。</a:t>
            </a:r>
            <a:endParaRPr kumimoji="1" lang="zh-CN" altLang="en-US" sz="2800" dirty="0"/>
          </a:p>
        </p:txBody>
      </p:sp>
      <p:sp>
        <p:nvSpPr>
          <p:cNvPr id="3" name="文本框 2"/>
          <p:cNvSpPr txBox="1"/>
          <p:nvPr/>
        </p:nvSpPr>
        <p:spPr>
          <a:xfrm>
            <a:off x="3297770" y="4853613"/>
            <a:ext cx="548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>
                <a:solidFill>
                  <a:srgbClr val="FF0000"/>
                </a:solidFill>
              </a:rPr>
              <a:t>胖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732421" y="4973053"/>
            <a:ext cx="2326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运动以后</a:t>
            </a:r>
            <a:r>
              <a:rPr kumimoji="1" lang="zh-CN" altLang="zh-CN" sz="2400" dirty="0"/>
              <a:t>……</a:t>
            </a:r>
            <a:endParaRPr kumimoji="1" lang="zh-CN" altLang="en-US" sz="2400" dirty="0"/>
          </a:p>
        </p:txBody>
      </p:sp>
      <p:sp>
        <p:nvSpPr>
          <p:cNvPr id="6" name="文本框 5"/>
          <p:cNvSpPr txBox="1"/>
          <p:nvPr/>
        </p:nvSpPr>
        <p:spPr>
          <a:xfrm>
            <a:off x="7224294" y="4978400"/>
            <a:ext cx="2728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她现在很</a:t>
            </a:r>
            <a:r>
              <a:rPr kumimoji="1" lang="en-US" altLang="zh-CN" sz="2800" dirty="0" smtClean="0"/>
              <a:t>____</a:t>
            </a:r>
            <a:r>
              <a:rPr kumimoji="1" lang="zh-CN" altLang="en-US" sz="2800" dirty="0" smtClean="0"/>
              <a:t>。</a:t>
            </a:r>
            <a:endParaRPr kumimoji="1" lang="zh-CN" altLang="en-US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8809167" y="4844716"/>
            <a:ext cx="548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>
                <a:solidFill>
                  <a:srgbClr val="FF0000"/>
                </a:solidFill>
              </a:rPr>
              <a:t>瘦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55327" y="5715930"/>
            <a:ext cx="6240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 smtClean="0"/>
              <a:t>她</a:t>
            </a:r>
            <a:r>
              <a:rPr kumimoji="1" lang="zh-CN" altLang="en-US" sz="3200" dirty="0" smtClean="0">
                <a:solidFill>
                  <a:srgbClr val="FF0000"/>
                </a:solidFill>
              </a:rPr>
              <a:t>为了</a:t>
            </a:r>
            <a:r>
              <a:rPr kumimoji="1" lang="zh-CN" altLang="en-US" sz="3200" dirty="0" smtClean="0"/>
              <a:t>减肥，</a:t>
            </a:r>
            <a:r>
              <a:rPr kumimoji="1" lang="en-US" altLang="zh-CN" sz="3200" dirty="0" smtClean="0"/>
              <a:t>______</a:t>
            </a:r>
            <a:r>
              <a:rPr kumimoji="1" lang="zh-CN" altLang="en-US" sz="3200" dirty="0" smtClean="0"/>
              <a:t>做很多运动。</a:t>
            </a:r>
            <a:endParaRPr kumimoji="1" lang="en-US" altLang="zh-CN" sz="3200" dirty="0" smtClean="0"/>
          </a:p>
        </p:txBody>
      </p:sp>
      <p:sp>
        <p:nvSpPr>
          <p:cNvPr id="9" name="椭圆 8"/>
          <p:cNvSpPr/>
          <p:nvPr/>
        </p:nvSpPr>
        <p:spPr>
          <a:xfrm>
            <a:off x="2178872" y="490409"/>
            <a:ext cx="2371387" cy="39589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1" name="椭圆 10"/>
          <p:cNvSpPr/>
          <p:nvPr/>
        </p:nvSpPr>
        <p:spPr>
          <a:xfrm>
            <a:off x="6996877" y="546169"/>
            <a:ext cx="2371387" cy="39589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5392772" y="5664144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3200" dirty="0">
                <a:solidFill>
                  <a:srgbClr val="FF0000"/>
                </a:solidFill>
              </a:rPr>
              <a:t>愿意</a:t>
            </a:r>
            <a:endParaRPr lang="zh-HK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4086120" y="5424103"/>
            <a:ext cx="1126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000" dirty="0" err="1" smtClean="0"/>
              <a:t>jiǎnféi</a:t>
            </a:r>
            <a:endParaRPr lang="zh-HK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  <p:bldP spid="9" grpId="0" animBg="1"/>
      <p:bldP spid="11" grpId="0" animBg="1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418425" y="1576389"/>
            <a:ext cx="1225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网球</a:t>
            </a:r>
            <a:endParaRPr kumimoji="1" lang="zh-CN" altLang="en-US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364470" y="4145722"/>
            <a:ext cx="1763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 smtClean="0"/>
              <a:t>网球拍</a:t>
            </a:r>
            <a:endParaRPr kumimoji="1" lang="zh-CN" altLang="en-US" sz="36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7295"/>
            <a:ext cx="5424802" cy="376297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998" y="0"/>
            <a:ext cx="4756501" cy="3334540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8251632" y="1615271"/>
            <a:ext cx="637866" cy="77312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椭圆 8"/>
          <p:cNvSpPr/>
          <p:nvPr/>
        </p:nvSpPr>
        <p:spPr>
          <a:xfrm rot="20811451">
            <a:off x="5394857" y="1672166"/>
            <a:ext cx="2818265" cy="156304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椭圆 9"/>
          <p:cNvSpPr/>
          <p:nvPr/>
        </p:nvSpPr>
        <p:spPr>
          <a:xfrm rot="20811451">
            <a:off x="1522038" y="184828"/>
            <a:ext cx="1971942" cy="300501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8364470" y="5853441"/>
            <a:ext cx="2779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 smtClean="0"/>
              <a:t>网球比赛</a:t>
            </a:r>
            <a:endParaRPr kumimoji="1" lang="zh-CN" altLang="en-US" sz="3600" dirty="0"/>
          </a:p>
        </p:txBody>
      </p:sp>
      <p:sp>
        <p:nvSpPr>
          <p:cNvPr id="13" name="文本框 12"/>
          <p:cNvSpPr txBox="1"/>
          <p:nvPr/>
        </p:nvSpPr>
        <p:spPr>
          <a:xfrm>
            <a:off x="1555211" y="3764111"/>
            <a:ext cx="1826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 smtClean="0"/>
              <a:t>运动服</a:t>
            </a:r>
            <a:endParaRPr kumimoji="1" lang="zh-CN" altLang="en-US" sz="3600" dirty="0"/>
          </a:p>
        </p:txBody>
      </p:sp>
      <p:sp>
        <p:nvSpPr>
          <p:cNvPr id="16" name="文本框 15"/>
          <p:cNvSpPr txBox="1"/>
          <p:nvPr/>
        </p:nvSpPr>
        <p:spPr>
          <a:xfrm>
            <a:off x="1484654" y="5735794"/>
            <a:ext cx="17034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 smtClean="0">
                <a:solidFill>
                  <a:srgbClr val="FF0000"/>
                </a:solidFill>
              </a:rPr>
              <a:t>打</a:t>
            </a:r>
            <a:r>
              <a:rPr kumimoji="1" lang="zh-CN" altLang="en-US" sz="3200" dirty="0" smtClean="0">
                <a:solidFill>
                  <a:srgbClr val="000000"/>
                </a:solidFill>
              </a:rPr>
              <a:t>网球</a:t>
            </a:r>
            <a:endParaRPr kumimoji="1" lang="zh-CN" altLang="en-US" sz="3200" dirty="0">
              <a:solidFill>
                <a:srgbClr val="000000"/>
              </a:solidFill>
            </a:endParaRPr>
          </a:p>
        </p:txBody>
      </p:sp>
      <p:sp>
        <p:nvSpPr>
          <p:cNvPr id="5" name="下弧形箭头 4"/>
          <p:cNvSpPr/>
          <p:nvPr/>
        </p:nvSpPr>
        <p:spPr>
          <a:xfrm>
            <a:off x="8664802" y="899850"/>
            <a:ext cx="2366211" cy="601579"/>
          </a:xfrm>
          <a:prstGeom prst="curvedDown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cxnSp>
        <p:nvCxnSpPr>
          <p:cNvPr id="19" name="直线箭头连接符 18"/>
          <p:cNvCxnSpPr/>
          <p:nvPr/>
        </p:nvCxnSpPr>
        <p:spPr>
          <a:xfrm>
            <a:off x="7994317" y="2687053"/>
            <a:ext cx="1069472" cy="1430421"/>
          </a:xfrm>
          <a:prstGeom prst="straightConnector1">
            <a:avLst/>
          </a:prstGeom>
          <a:ln w="57150" cmpd="sng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514105" y="4912300"/>
            <a:ext cx="318894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 smtClean="0"/>
              <a:t>他在做什么运动？</a:t>
            </a:r>
            <a:endParaRPr kumimoji="1" lang="zh-CN" altLang="en-US" sz="3200" dirty="0"/>
          </a:p>
        </p:txBody>
      </p:sp>
      <p:sp>
        <p:nvSpPr>
          <p:cNvPr id="24" name="文本框 23"/>
          <p:cNvSpPr txBox="1"/>
          <p:nvPr/>
        </p:nvSpPr>
        <p:spPr>
          <a:xfrm>
            <a:off x="479347" y="5786594"/>
            <a:ext cx="3188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 smtClean="0"/>
              <a:t>他在</a:t>
            </a:r>
            <a:r>
              <a:rPr kumimoji="1" lang="en-US" altLang="zh-CN" sz="3200" dirty="0" smtClean="0"/>
              <a:t>_______</a:t>
            </a:r>
            <a:r>
              <a:rPr kumimoji="1" lang="zh-CN" altLang="en-US" sz="3600" dirty="0" smtClean="0"/>
              <a:t>。</a:t>
            </a:r>
            <a:endParaRPr kumimoji="1" lang="zh-CN" altLang="en-US" sz="36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574" y="3980873"/>
            <a:ext cx="3792152" cy="2523505"/>
          </a:xfrm>
          <a:prstGeom prst="rect">
            <a:avLst/>
          </a:prstGeom>
        </p:spPr>
      </p:pic>
      <p:cxnSp>
        <p:nvCxnSpPr>
          <p:cNvPr id="20" name="直线箭头连接符 18"/>
          <p:cNvCxnSpPr/>
          <p:nvPr/>
        </p:nvCxnSpPr>
        <p:spPr>
          <a:xfrm>
            <a:off x="9702413" y="2184607"/>
            <a:ext cx="836278" cy="849249"/>
          </a:xfrm>
          <a:prstGeom prst="straightConnector1">
            <a:avLst/>
          </a:prstGeom>
          <a:ln w="57150" cmpd="sng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文本框 6"/>
          <p:cNvSpPr txBox="1"/>
          <p:nvPr/>
        </p:nvSpPr>
        <p:spPr>
          <a:xfrm>
            <a:off x="10463558" y="2986181"/>
            <a:ext cx="767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/>
              <a:t>手</a:t>
            </a:r>
            <a:endParaRPr kumimoji="1" lang="zh-CN" altLang="en-US" sz="3600" dirty="0"/>
          </a:p>
        </p:txBody>
      </p:sp>
      <p:sp>
        <p:nvSpPr>
          <p:cNvPr id="25" name="椭圆 8"/>
          <p:cNvSpPr/>
          <p:nvPr/>
        </p:nvSpPr>
        <p:spPr>
          <a:xfrm rot="20811451">
            <a:off x="9328577" y="1514610"/>
            <a:ext cx="608159" cy="79642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  <p:bldP spid="10" grpId="0" animBg="1"/>
      <p:bldP spid="12" grpId="0"/>
      <p:bldP spid="13" grpId="0"/>
      <p:bldP spid="16" grpId="0"/>
      <p:bldP spid="23" grpId="0"/>
      <p:bldP spid="21" grpId="0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037862" y="4487702"/>
            <a:ext cx="1368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 smtClean="0"/>
              <a:t>篮球</a:t>
            </a:r>
            <a:endParaRPr kumimoji="1" lang="zh-CN" altLang="en-US" sz="3600" dirty="0"/>
          </a:p>
        </p:txBody>
      </p:sp>
      <p:sp>
        <p:nvSpPr>
          <p:cNvPr id="14" name="文本框 13"/>
          <p:cNvSpPr txBox="1"/>
          <p:nvPr/>
        </p:nvSpPr>
        <p:spPr>
          <a:xfrm>
            <a:off x="2998940" y="697896"/>
            <a:ext cx="3623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 smtClean="0"/>
              <a:t>他在做什么运动？</a:t>
            </a:r>
            <a:endParaRPr kumimoji="1" lang="zh-CN" altLang="en-US" sz="3600" dirty="0"/>
          </a:p>
        </p:txBody>
      </p:sp>
      <p:sp>
        <p:nvSpPr>
          <p:cNvPr id="15" name="文本框 14"/>
          <p:cNvSpPr txBox="1"/>
          <p:nvPr/>
        </p:nvSpPr>
        <p:spPr>
          <a:xfrm>
            <a:off x="3096597" y="5756916"/>
            <a:ext cx="2850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 smtClean="0"/>
              <a:t>他在</a:t>
            </a:r>
            <a:r>
              <a:rPr kumimoji="1" lang="en-US" altLang="zh-CN" sz="3600" dirty="0" smtClean="0"/>
              <a:t>______</a:t>
            </a:r>
            <a:r>
              <a:rPr kumimoji="1" lang="zh-CN" altLang="en-US" sz="3600" dirty="0" smtClean="0"/>
              <a:t>。</a:t>
            </a:r>
            <a:endParaRPr kumimoji="1" lang="zh-CN" altLang="en-US" sz="3600" dirty="0"/>
          </a:p>
        </p:txBody>
      </p:sp>
      <p:sp>
        <p:nvSpPr>
          <p:cNvPr id="22" name="文本框 21"/>
          <p:cNvSpPr txBox="1"/>
          <p:nvPr/>
        </p:nvSpPr>
        <p:spPr>
          <a:xfrm>
            <a:off x="7153465" y="5751867"/>
            <a:ext cx="4330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 smtClean="0"/>
              <a:t>这是一场</a:t>
            </a:r>
            <a:r>
              <a:rPr kumimoji="1" lang="en-US" altLang="zh-CN" sz="3600" dirty="0" smtClean="0"/>
              <a:t>_________</a:t>
            </a:r>
            <a:r>
              <a:rPr kumimoji="1" lang="zh-CN" altLang="en-US" sz="3600" dirty="0" smtClean="0"/>
              <a:t>。</a:t>
            </a:r>
            <a:endParaRPr kumimoji="1" lang="zh-CN" altLang="en-US" sz="36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98940" y="1651682"/>
            <a:ext cx="3474015" cy="351278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720" y="2289387"/>
            <a:ext cx="1975981" cy="190424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065" y="2096814"/>
            <a:ext cx="4827799" cy="293797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7877484" y="697897"/>
            <a:ext cx="3335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 smtClean="0"/>
              <a:t>这是什么比赛？</a:t>
            </a:r>
            <a:endParaRPr kumimoji="1" lang="zh-CN" altLang="en-US" sz="3600" dirty="0"/>
          </a:p>
        </p:txBody>
      </p:sp>
      <p:sp>
        <p:nvSpPr>
          <p:cNvPr id="12" name="文本框 11"/>
          <p:cNvSpPr txBox="1"/>
          <p:nvPr/>
        </p:nvSpPr>
        <p:spPr>
          <a:xfrm>
            <a:off x="9144473" y="5602628"/>
            <a:ext cx="2526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 smtClean="0">
                <a:solidFill>
                  <a:srgbClr val="FF0000"/>
                </a:solidFill>
              </a:rPr>
              <a:t>篮球比赛</a:t>
            </a:r>
            <a:endParaRPr kumimoji="1"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117945" y="5629365"/>
            <a:ext cx="2606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>
                <a:solidFill>
                  <a:srgbClr val="FF0000"/>
                </a:solidFill>
              </a:rPr>
              <a:t>打</a:t>
            </a:r>
            <a:r>
              <a:rPr kumimoji="1" lang="zh-CN" altLang="en-US" sz="3600" dirty="0"/>
              <a:t>篮</a:t>
            </a:r>
            <a:r>
              <a:rPr kumimoji="1" lang="zh-CN" altLang="en-US" sz="3600" dirty="0">
                <a:solidFill>
                  <a:srgbClr val="000000"/>
                </a:solidFill>
              </a:rPr>
              <a:t>球</a:t>
            </a:r>
            <a:endParaRPr kumimoji="1" lang="zh-CN" altLang="en-US" sz="3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22" grpId="0"/>
      <p:bldP spid="16" grpId="0"/>
      <p:bldP spid="12" grpId="0"/>
      <p:bldP spid="13" grpId="0"/>
    </p:bldLst>
  </p:timing>
</p:sld>
</file>

<file path=ppt/tags/tag1.xml><?xml version="1.0" encoding="utf-8"?>
<p:tagLst xmlns:p="http://schemas.openxmlformats.org/presentationml/2006/main">
  <p:tag name="KSO_WM_TEMPLATE_CATEGORY" val="custom"/>
  <p:tag name="KSO_WM_TEMPLATE_INDEX" val="42"/>
  <p:tag name="KSO_WM_UNIT_TYPE" val="b"/>
  <p:tag name="KSO_WM_UNIT_INDEX" val="1"/>
  <p:tag name="KSO_WM_UNIT_ID" val="256*b*1"/>
  <p:tag name="KSO_WM_UNIT_CLEAR" val="1"/>
  <p:tag name="KSO_WM_UNIT_LAYERLEVEL" val="1"/>
  <p:tag name="KSO_WM_UNIT_VALUE" val="7"/>
  <p:tag name="KSO_WM_UNIT_ISCONTENTSTITLE" val="0"/>
  <p:tag name="KSO_WM_UNIT_HIGHLIGHT" val="0"/>
  <p:tag name="KSO_WM_UNIT_COMPATIBLE" val="0"/>
  <p:tag name="KSO_WM_BEAUTIFY_FLAG" val="#wm#"/>
  <p:tag name="KSO_WM_UNIT_PRESET_TEXT" val="TITLE HERE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160042"/>
</p:tagLst>
</file>

<file path=ppt/tags/tag3.xml><?xml version="1.0" encoding="utf-8"?>
<p:tagLst xmlns:p="http://schemas.openxmlformats.org/presentationml/2006/main">
  <p:tag name="KSO_WM_TAG_VERSION" val="1.0"/>
  <p:tag name="KSO_WM_TEMPLATE_CATEGORY" val="custom"/>
  <p:tag name="KSO_WM_TEMPLATE_INDEX" val="160042"/>
</p:tagLst>
</file>

<file path=ppt/tags/tag4.xml><?xml version="1.0" encoding="utf-8"?>
<p:tagLst xmlns:p="http://schemas.openxmlformats.org/presentationml/2006/main">
  <p:tag name="KSO_WM_TEMPLATE_THUMBS_INDEX" val="1、7、11、14、15、23、25、28、32、36"/>
  <p:tag name="KSO_WM_BEAUTIFY_FLAG" val="#wm#"/>
  <p:tag name="KSO_WM_TEMPLATE_CATEGORY" val="custom"/>
  <p:tag name="KSO_WM_TEMPLATE_INDEX" val="160042"/>
  <p:tag name="KSO_WM_TAG_VERSION" val="1.0"/>
</p:tagLst>
</file>

<file path=ppt/tags/tag5.xml><?xml version="1.0" encoding="utf-8"?>
<p:tagLst xmlns:p="http://schemas.openxmlformats.org/presentationml/2006/main">
  <p:tag name="KSO_WM_TEMPLATE_CATEGORY" val="custom"/>
  <p:tag name="KSO_WM_TEMPLATE_INDEX" val="160042"/>
</p:tagLst>
</file>

<file path=ppt/tags/tag6.xml><?xml version="1.0" encoding="utf-8"?>
<p:tagLst xmlns:p="http://schemas.openxmlformats.org/presentationml/2006/main">
  <p:tag name="KSO_WM_BEAUTIFY_FLAG" val="#wm#"/>
  <p:tag name="KSO_WM_TEMPLATE_CATEGORY" val="custom"/>
  <p:tag name="KSO_WM_TEMPLATE_INDEX" val="160042"/>
</p:tagLst>
</file>

<file path=ppt/tags/tag7.xml><?xml version="1.0" encoding="utf-8"?>
<p:tagLst xmlns:p="http://schemas.openxmlformats.org/presentationml/2006/main">
  <p:tag name="KSO_WM_BEAUTIFY_FLAG" val="#wm#"/>
  <p:tag name="KSO_WM_TEMPLATE_CATEGORY" val="custom"/>
  <p:tag name="KSO_WM_TEMPLATE_INDEX" val="160042"/>
</p:tagLst>
</file>

<file path=ppt/tags/tag8.xml><?xml version="1.0" encoding="utf-8"?>
<p:tagLst xmlns:p="http://schemas.openxmlformats.org/presentationml/2006/main">
  <p:tag name="KSO_WM_BEAUTIFY_FLAG" val="#wm#"/>
  <p:tag name="KSO_WM_TEMPLATE_CATEGORY" val="custom"/>
  <p:tag name="KSO_WM_TEMPLATE_INDEX" val="160042"/>
</p:tagLst>
</file>

<file path=ppt/theme/theme1.xml><?xml version="1.0" encoding="utf-8"?>
<a:theme xmlns:a="http://schemas.openxmlformats.org/drawingml/2006/main" name="1_默认设计模板_2">
  <a:themeElements>
    <a:clrScheme name="自定义 3">
      <a:dk1>
        <a:srgbClr val="000000"/>
      </a:dk1>
      <a:lt1>
        <a:srgbClr val="FFFFFF"/>
      </a:lt1>
      <a:dk2>
        <a:srgbClr val="4C0342"/>
      </a:dk2>
      <a:lt2>
        <a:srgbClr val="808080"/>
      </a:lt2>
      <a:accent1>
        <a:srgbClr val="67999A"/>
      </a:accent1>
      <a:accent2>
        <a:srgbClr val="333399"/>
      </a:accent2>
      <a:accent3>
        <a:srgbClr val="FFFFFF"/>
      </a:accent3>
      <a:accent4>
        <a:srgbClr val="000000"/>
      </a:accent4>
      <a:accent5>
        <a:srgbClr val="E4ECF8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lang="en-US" altLang="zh-CN" sz="240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8731</Words>
  <Application>WPS 演示</Application>
  <PresentationFormat>寬螢幕</PresentationFormat>
  <Paragraphs>949</Paragraphs>
  <Slides>59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59</vt:i4>
      </vt:variant>
    </vt:vector>
  </HeadingPairs>
  <TitlesOfParts>
    <vt:vector size="71" baseType="lpstr">
      <vt:lpstr>Arial</vt:lpstr>
      <vt:lpstr>宋体</vt:lpstr>
      <vt:lpstr>Wingdings</vt:lpstr>
      <vt:lpstr>黑体</vt:lpstr>
      <vt:lpstr>Calibri</vt:lpstr>
      <vt:lpstr>MS Mincho</vt:lpstr>
      <vt:lpstr>Microsoft JhengHei</vt:lpstr>
      <vt:lpstr>微软雅黑</vt:lpstr>
      <vt:lpstr>Arial Unicode MS</vt:lpstr>
      <vt:lpstr>Wingdings</vt:lpstr>
      <vt:lpstr>MS PGothic</vt:lpstr>
      <vt:lpstr>1_默认设计模板_2</vt:lpstr>
      <vt:lpstr>PowerPoint 演示文稿</vt:lpstr>
      <vt:lpstr>PowerPoint 演示文稿</vt:lpstr>
      <vt:lpstr>Vocabulary 生词</vt:lpstr>
      <vt:lpstr>生词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Grammar 语法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apple</dc:creator>
  <cp:lastModifiedBy>清蒸小多宝</cp:lastModifiedBy>
  <cp:revision>184</cp:revision>
  <dcterms:created xsi:type="dcterms:W3CDTF">2018-02-25T11:10:00Z</dcterms:created>
  <dcterms:modified xsi:type="dcterms:W3CDTF">2018-04-14T13:02:51Z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</Properties>
</file>