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98" r:id="rId31"/>
    <p:sldId id="300" r:id="rId32"/>
    <p:sldId id="299" r:id="rId33"/>
    <p:sldId id="288" r:id="rId34"/>
    <p:sldId id="301" r:id="rId35"/>
    <p:sldId id="297" r:id="rId36"/>
    <p:sldId id="289" r:id="rId37"/>
    <p:sldId id="290" r:id="rId38"/>
    <p:sldId id="291" r:id="rId39"/>
    <p:sldId id="292" r:id="rId40"/>
    <p:sldId id="293" r:id="rId41"/>
    <p:sldId id="294" r:id="rId42"/>
    <p:sldId id="302" r:id="rId43"/>
    <p:sldId id="295" r:id="rId44"/>
    <p:sldId id="296" r:id="rId4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B1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 descr="#wm#_42_1_*Z"/>
          <p:cNvGrpSpPr/>
          <p:nvPr/>
        </p:nvGrpSpPr>
        <p:grpSpPr bwMode="auto">
          <a:xfrm>
            <a:off x="3474720" y="711940"/>
            <a:ext cx="5240446" cy="5240446"/>
            <a:chOff x="0" y="0"/>
            <a:chExt cx="6800" cy="6800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0" y="0"/>
              <a:ext cx="6800" cy="6800"/>
            </a:xfrm>
            <a:prstGeom prst="ellipse">
              <a:avLst/>
            </a:prstGeom>
            <a:solidFill>
              <a:srgbClr val="67999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algn="ctr">
                <a:spcBef>
                  <a:spcPct val="20000"/>
                </a:spcBef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algn="ctr">
                <a:spcBef>
                  <a:spcPct val="20000"/>
                </a:spcBef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algn="ctr">
                <a:spcBef>
                  <a:spcPct val="20000"/>
                </a:spcBef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3175" indent="-3175" algn="l">
                <a:buFontTx/>
                <a:buChar char="•"/>
              </a:pPr>
              <a:endParaRPr lang="zh-CN" altLang="zh-CN">
                <a:solidFill>
                  <a:schemeClr val="bg2"/>
                </a:solidFill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5070" y="5830"/>
              <a:ext cx="970" cy="970"/>
            </a:xfrm>
            <a:prstGeom prst="ellipse">
              <a:avLst/>
            </a:prstGeom>
            <a:solidFill>
              <a:srgbClr val="4C03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algn="ctr">
                <a:spcBef>
                  <a:spcPct val="20000"/>
                </a:spcBef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algn="ctr">
                <a:spcBef>
                  <a:spcPct val="20000"/>
                </a:spcBef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algn="ctr">
                <a:spcBef>
                  <a:spcPct val="20000"/>
                </a:spcBef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3175" indent="-3175" algn="l">
                <a:buFontTx/>
                <a:buChar char="•"/>
              </a:pPr>
              <a:endParaRPr lang="zh-CN" altLang="zh-CN">
                <a:solidFill>
                  <a:schemeClr val="bg2"/>
                </a:solidFill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513" y="430"/>
              <a:ext cx="332" cy="333"/>
            </a:xfrm>
            <a:prstGeom prst="ellipse">
              <a:avLst/>
            </a:prstGeom>
            <a:solidFill>
              <a:srgbClr val="4C034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 fontScale="40000" lnSpcReduction="20000"/>
            </a:bodyPr>
            <a:lstStyle>
              <a:lvl1pPr algn="ctr">
                <a:spcBef>
                  <a:spcPct val="20000"/>
                </a:spcBef>
                <a:defRPr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algn="ctr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algn="ctr">
                <a:spcBef>
                  <a:spcPct val="20000"/>
                </a:spcBef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algn="ctr">
                <a:spcBef>
                  <a:spcPct val="20000"/>
                </a:spcBef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algn="ctr">
                <a:spcBef>
                  <a:spcPct val="20000"/>
                </a:spcBef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algn="ctr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marL="3175" indent="-3175" algn="l">
                <a:buFontTx/>
                <a:buChar char="•"/>
              </a:pPr>
              <a:endParaRPr lang="zh-CN" altLang="zh-CN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4720" y="3132723"/>
            <a:ext cx="5240446" cy="758875"/>
          </a:xfrm>
        </p:spPr>
        <p:txBody>
          <a:bodyPr wrap="square"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0" y="3922857"/>
            <a:ext cx="4785360" cy="461397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fasf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9"/>
            <a:ext cx="12189884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6572251"/>
            <a:ext cx="12189884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8" descr="#wm#_42_01_100_1101_b_1_7#clear#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49575" y="2257237"/>
            <a:ext cx="3092852" cy="5817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170" tIns="46990" rIns="90170" bIns="46990" anchor="ctr">
            <a:norm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67999A"/>
                </a:solidFill>
                <a:latin typeface="+mn-lt"/>
                <a:ea typeface="+mn-ea"/>
              </a:rPr>
              <a:t>LIFE • HOME</a:t>
            </a:r>
            <a:endParaRPr lang="zh-CN" altLang="zh-CN" sz="2800" b="1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9916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67113"/>
            <a:ext cx="10515600" cy="607698"/>
          </a:xfr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192273"/>
            <a:ext cx="10515600" cy="39718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4C0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553085" y="1874520"/>
            <a:ext cx="10767334" cy="1692593"/>
            <a:chOff x="796925" y="2381250"/>
            <a:chExt cx="7543800" cy="1185863"/>
          </a:xfrm>
        </p:grpSpPr>
        <p:grpSp>
          <p:nvGrpSpPr>
            <p:cNvPr id="11" name="Group 8" descr="#wm#_42_07_*Z"/>
            <p:cNvGrpSpPr/>
            <p:nvPr/>
          </p:nvGrpSpPr>
          <p:grpSpPr bwMode="auto">
            <a:xfrm>
              <a:off x="1063414" y="3120074"/>
              <a:ext cx="469900" cy="352425"/>
              <a:chOff x="1" y="1"/>
              <a:chExt cx="555" cy="555"/>
            </a:xfrm>
          </p:grpSpPr>
          <p:sp>
            <p:nvSpPr>
              <p:cNvPr id="13" name="Line 10" descr="#wm#_42_07_*Z"/>
              <p:cNvSpPr>
                <a:spLocks noChangeShapeType="1"/>
              </p:cNvSpPr>
              <p:nvPr/>
            </p:nvSpPr>
            <p:spPr bwMode="auto">
              <a:xfrm>
                <a:off x="1" y="1"/>
                <a:ext cx="555" cy="555"/>
              </a:xfrm>
              <a:prstGeom prst="line">
                <a:avLst/>
              </a:prstGeom>
              <a:noFill/>
              <a:ln w="19050" cmpd="sng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14" name="Line 11" descr="#wm#_42_07_*Z"/>
              <p:cNvSpPr>
                <a:spLocks noChangeShapeType="1"/>
              </p:cNvSpPr>
              <p:nvPr/>
            </p:nvSpPr>
            <p:spPr bwMode="auto">
              <a:xfrm flipH="1">
                <a:off x="2" y="1"/>
                <a:ext cx="553" cy="554"/>
              </a:xfrm>
              <a:prstGeom prst="line">
                <a:avLst/>
              </a:prstGeom>
              <a:noFill/>
              <a:ln w="19050" cmpd="sng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8" name="Group 4" descr="#wm#_42_07_*Z"/>
            <p:cNvGrpSpPr/>
            <p:nvPr/>
          </p:nvGrpSpPr>
          <p:grpSpPr bwMode="auto">
            <a:xfrm>
              <a:off x="7988300" y="3119438"/>
              <a:ext cx="352425" cy="352425"/>
              <a:chOff x="0" y="0"/>
              <a:chExt cx="555" cy="555"/>
            </a:xfrm>
          </p:grpSpPr>
          <p:sp>
            <p:nvSpPr>
              <p:cNvPr id="19" name="Oval 5" descr="#wm#_42_07_*Z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5" cy="555"/>
              </a:xfrm>
              <a:prstGeom prst="ellipse">
                <a:avLst/>
              </a:prstGeom>
              <a:solidFill>
                <a:srgbClr val="6799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normAutofit lnSpcReduction="10000"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/>
              </a:p>
            </p:txBody>
          </p:sp>
          <p:sp>
            <p:nvSpPr>
              <p:cNvPr id="20" name="Line 6" descr="#wm#_42_07_*Z"/>
              <p:cNvSpPr>
                <a:spLocks noChangeShapeType="1"/>
              </p:cNvSpPr>
              <p:nvPr/>
            </p:nvSpPr>
            <p:spPr bwMode="auto">
              <a:xfrm>
                <a:off x="1" y="1"/>
                <a:ext cx="555" cy="555"/>
              </a:xfrm>
              <a:prstGeom prst="line">
                <a:avLst/>
              </a:prstGeom>
              <a:noFill/>
              <a:ln w="19050" cmpd="sng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21" name="Line 7" descr="#wm#_42_07_*Z"/>
              <p:cNvSpPr>
                <a:spLocks noChangeShapeType="1"/>
              </p:cNvSpPr>
              <p:nvPr/>
            </p:nvSpPr>
            <p:spPr bwMode="auto">
              <a:xfrm flipH="1">
                <a:off x="2" y="1"/>
                <a:ext cx="553" cy="554"/>
              </a:xfrm>
              <a:prstGeom prst="line">
                <a:avLst/>
              </a:prstGeom>
              <a:noFill/>
              <a:ln w="19050" cmpd="sng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2" name="Group 8" descr="#wm#_42_07_*Z"/>
            <p:cNvGrpSpPr/>
            <p:nvPr/>
          </p:nvGrpSpPr>
          <p:grpSpPr bwMode="auto">
            <a:xfrm>
              <a:off x="796925" y="3119438"/>
              <a:ext cx="352425" cy="352425"/>
              <a:chOff x="0" y="0"/>
              <a:chExt cx="555" cy="555"/>
            </a:xfrm>
          </p:grpSpPr>
          <p:sp>
            <p:nvSpPr>
              <p:cNvPr id="23" name="Oval 9" descr="#wm#_42_07_*Z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55" cy="555"/>
              </a:xfrm>
              <a:prstGeom prst="ellipse">
                <a:avLst/>
              </a:prstGeom>
              <a:solidFill>
                <a:srgbClr val="6799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normAutofit lnSpcReduction="10000"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/>
              </a:p>
            </p:txBody>
          </p:sp>
          <p:sp>
            <p:nvSpPr>
              <p:cNvPr id="24" name="Line 10" descr="#wm#_42_07_*Z"/>
              <p:cNvSpPr>
                <a:spLocks noChangeShapeType="1"/>
              </p:cNvSpPr>
              <p:nvPr/>
            </p:nvSpPr>
            <p:spPr bwMode="auto">
              <a:xfrm>
                <a:off x="1" y="1"/>
                <a:ext cx="555" cy="555"/>
              </a:xfrm>
              <a:prstGeom prst="line">
                <a:avLst/>
              </a:prstGeom>
              <a:noFill/>
              <a:ln w="19050" cmpd="sng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  <p:sp>
            <p:nvSpPr>
              <p:cNvPr id="25" name="Line 11" descr="#wm#_42_07_*Z"/>
              <p:cNvSpPr>
                <a:spLocks noChangeShapeType="1"/>
              </p:cNvSpPr>
              <p:nvPr/>
            </p:nvSpPr>
            <p:spPr bwMode="auto">
              <a:xfrm flipH="1">
                <a:off x="2" y="1"/>
                <a:ext cx="553" cy="554"/>
              </a:xfrm>
              <a:prstGeom prst="line">
                <a:avLst/>
              </a:prstGeom>
              <a:noFill/>
              <a:ln w="19050" cmpd="sng">
                <a:solidFill>
                  <a:schemeClr val="bg1"/>
                </a:solidFill>
                <a:rou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6" name="Line 12" descr="#wm#_42_07_*Z"/>
            <p:cNvSpPr>
              <a:spLocks noChangeShapeType="1"/>
            </p:cNvSpPr>
            <p:nvPr/>
          </p:nvSpPr>
          <p:spPr bwMode="auto">
            <a:xfrm>
              <a:off x="1266825" y="3275013"/>
              <a:ext cx="1936750" cy="1587"/>
            </a:xfrm>
            <a:prstGeom prst="line">
              <a:avLst/>
            </a:prstGeom>
            <a:noFill/>
            <a:ln w="19050" cap="rnd" cmpd="sng">
              <a:solidFill>
                <a:srgbClr val="4C0342"/>
              </a:solidFill>
              <a:prstDash val="sysDot"/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7" name="Line 13" descr="#wm#_42_07_*Z"/>
            <p:cNvSpPr>
              <a:spLocks noChangeShapeType="1"/>
            </p:cNvSpPr>
            <p:nvPr/>
          </p:nvSpPr>
          <p:spPr bwMode="auto">
            <a:xfrm>
              <a:off x="5845175" y="3276600"/>
              <a:ext cx="1938338" cy="0"/>
            </a:xfrm>
            <a:prstGeom prst="line">
              <a:avLst/>
            </a:prstGeom>
            <a:noFill/>
            <a:ln w="19050" cap="rnd" cmpd="sng">
              <a:solidFill>
                <a:srgbClr val="4C0342"/>
              </a:solidFill>
              <a:prstDash val="sysDot"/>
              <a:rou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28" name="AutoShape 14" descr="#wm#_42_07_110_11001_e_1_2#clear#"/>
            <p:cNvSpPr>
              <a:spLocks noChangeArrowheads="1"/>
            </p:cNvSpPr>
            <p:nvPr/>
          </p:nvSpPr>
          <p:spPr bwMode="auto">
            <a:xfrm>
              <a:off x="3978275" y="2381250"/>
              <a:ext cx="1187450" cy="1185863"/>
            </a:xfrm>
            <a:prstGeom prst="diamond">
              <a:avLst/>
            </a:prstGeom>
            <a:solidFill>
              <a:srgbClr val="67999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2905" y="1130968"/>
            <a:ext cx="5454316" cy="896605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13513"/>
            <a:ext cx="4912895" cy="36634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0221" y="2513513"/>
            <a:ext cx="4914000" cy="36634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49351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834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83496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1400" y="1681163"/>
            <a:ext cx="4982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1400" y="2505075"/>
            <a:ext cx="4982400" cy="36845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44069" y="654050"/>
            <a:ext cx="5503862" cy="5503862"/>
            <a:chOff x="2413000" y="1270000"/>
            <a:chExt cx="4318000" cy="4318000"/>
          </a:xfrm>
        </p:grpSpPr>
        <p:grpSp>
          <p:nvGrpSpPr>
            <p:cNvPr id="6" name="Group 2" descr="#wm#_42_1_*Z"/>
            <p:cNvGrpSpPr/>
            <p:nvPr/>
          </p:nvGrpSpPr>
          <p:grpSpPr bwMode="auto">
            <a:xfrm>
              <a:off x="2413000" y="1270000"/>
              <a:ext cx="4318000" cy="4318000"/>
              <a:chOff x="0" y="0"/>
              <a:chExt cx="6800" cy="6800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800" cy="6800"/>
              </a:xfrm>
              <a:prstGeom prst="ellipse">
                <a:avLst/>
              </a:prstGeom>
              <a:solidFill>
                <a:srgbClr val="67999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rmAutofit/>
              </a:bodyPr>
              <a:lstStyle>
                <a:lvl1pPr algn="ctr">
                  <a:spcBef>
                    <a:spcPct val="20000"/>
                  </a:spcBef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algn="ctr">
                  <a:spcBef>
                    <a:spcPct val="20000"/>
                  </a:spcBef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algn="ctr">
                  <a:spcBef>
                    <a:spcPct val="20000"/>
                  </a:spcBef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algn="ctr">
                  <a:spcBef>
                    <a:spcPct val="20000"/>
                  </a:spcBef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marL="3175" indent="-3175" algn="l">
                  <a:buFontTx/>
                  <a:buChar char="•"/>
                </a:pPr>
                <a:endParaRPr lang="zh-CN" altLang="zh-CN">
                  <a:solidFill>
                    <a:schemeClr val="bg2"/>
                  </a:solidFill>
                </a:endParaRPr>
              </a:p>
            </p:txBody>
          </p:sp>
          <p:sp>
            <p:nvSpPr>
              <p:cNvPr id="8" name="Oval 4"/>
              <p:cNvSpPr>
                <a:spLocks noChangeArrowheads="1"/>
              </p:cNvSpPr>
              <p:nvPr/>
            </p:nvSpPr>
            <p:spPr bwMode="auto">
              <a:xfrm>
                <a:off x="5070" y="5830"/>
                <a:ext cx="970" cy="970"/>
              </a:xfrm>
              <a:prstGeom prst="ellipse">
                <a:avLst/>
              </a:prstGeom>
              <a:solidFill>
                <a:srgbClr val="4C034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rmAutofit/>
              </a:bodyPr>
              <a:lstStyle>
                <a:lvl1pPr algn="ctr">
                  <a:spcBef>
                    <a:spcPct val="20000"/>
                  </a:spcBef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algn="ctr">
                  <a:spcBef>
                    <a:spcPct val="20000"/>
                  </a:spcBef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algn="ctr">
                  <a:spcBef>
                    <a:spcPct val="20000"/>
                  </a:spcBef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algn="ctr">
                  <a:spcBef>
                    <a:spcPct val="20000"/>
                  </a:spcBef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marL="3175" indent="-3175" algn="l">
                  <a:buFontTx/>
                  <a:buChar char="•"/>
                </a:pPr>
                <a:endParaRPr lang="zh-CN" altLang="zh-CN">
                  <a:solidFill>
                    <a:schemeClr val="bg2"/>
                  </a:solidFill>
                </a:endParaRPr>
              </a:p>
            </p:txBody>
          </p:sp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513" y="430"/>
                <a:ext cx="332" cy="333"/>
              </a:xfrm>
              <a:prstGeom prst="ellipse">
                <a:avLst/>
              </a:prstGeom>
              <a:solidFill>
                <a:srgbClr val="4C034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rmAutofit fontScale="40000" lnSpcReduction="20000"/>
              </a:bodyPr>
              <a:lstStyle>
                <a:lvl1pPr algn="ctr">
                  <a:spcBef>
                    <a:spcPct val="20000"/>
                  </a:spcBef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algn="ctr"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algn="ctr">
                  <a:spcBef>
                    <a:spcPct val="20000"/>
                  </a:spcBef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algn="ctr">
                  <a:spcBef>
                    <a:spcPct val="20000"/>
                  </a:spcBef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algn="ctr">
                  <a:spcBef>
                    <a:spcPct val="20000"/>
                  </a:spcBef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marL="3175" indent="-3175" algn="l">
                  <a:buFontTx/>
                  <a:buChar char="•"/>
                </a:pPr>
                <a:endParaRPr lang="zh-CN" altLang="zh-CN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0" name="AutoShape 7" descr="#wm#_42_32_400_11000_a_1_6#clear#"/>
            <p:cNvSpPr>
              <a:spLocks noChangeArrowheads="1"/>
            </p:cNvSpPr>
            <p:nvPr/>
          </p:nvSpPr>
          <p:spPr bwMode="auto">
            <a:xfrm>
              <a:off x="3243263" y="2841625"/>
              <a:ext cx="2657475" cy="7016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170" tIns="46990" rIns="90170" bIns="46990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bg2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3600" b="1" dirty="0">
                <a:solidFill>
                  <a:srgbClr val="67999A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349" y="2657295"/>
            <a:ext cx="3387303" cy="894378"/>
          </a:xfrm>
        </p:spPr>
        <p:txBody>
          <a:bodyPr wrap="square" anchor="ctr" anchorCtr="0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863" y="660566"/>
            <a:ext cx="5342021" cy="1096043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20053" y="0"/>
            <a:ext cx="6172200" cy="6858000"/>
          </a:xfrm>
        </p:spPr>
        <p:txBody>
          <a:bodyPr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4863" y="2150685"/>
            <a:ext cx="5342021" cy="40691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57725"/>
            <a:ext cx="2628900" cy="5519237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57725"/>
            <a:ext cx="7734300" cy="5519237"/>
          </a:xfrm>
        </p:spPr>
        <p:txBody>
          <a:bodyPr vert="eaVert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6572251"/>
            <a:ext cx="12189884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afasfa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9"/>
            <a:ext cx="12189884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665163"/>
            <a:ext cx="10515600" cy="102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8887E-6E56-408B-A87B-0272852D5406}" type="datetimeFigureOut">
              <a:rPr lang="zh-CN" altLang="en-US" smtClean="0"/>
              <a:t>2018/4/22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2943-E4E8-4917-BC78-559B031708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0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95345" y="1344930"/>
            <a:ext cx="5401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5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第十九课  旅行</a:t>
            </a:r>
            <a:endParaRPr lang="zh-CN" altLang="en-US" sz="4800" b="1" dirty="0">
              <a:solidFill>
                <a:schemeClr val="accent5">
                  <a:lumMod val="2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6877685" y="3841115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25000"/>
                  </a:schemeClr>
                </a:solidFill>
                <a:latin typeface="Calibri" panose="020F0502020204030204" charset="0"/>
                <a:ea typeface="+mj-ea"/>
              </a:rPr>
              <a:t>——   </a:t>
            </a:r>
            <a:r>
              <a:rPr lang="zh-CN" altLang="en-US" sz="3600" b="1" dirty="0">
                <a:solidFill>
                  <a:schemeClr val="accent5">
                    <a:lumMod val="25000"/>
                  </a:schemeClr>
                </a:solidFill>
                <a:latin typeface="Calibri" panose="020F0502020204030204" charset="0"/>
                <a:ea typeface="+mj-ea"/>
              </a:rPr>
              <a:t>操练课</a:t>
            </a:r>
            <a:r>
              <a:rPr lang="en-US" altLang="zh-CN" sz="3600" b="1" dirty="0">
                <a:solidFill>
                  <a:schemeClr val="accent5">
                    <a:lumMod val="25000"/>
                  </a:schemeClr>
                </a:solidFill>
                <a:latin typeface="Calibri" panose="020F0502020204030204" charset="0"/>
                <a:ea typeface="+mj-ea"/>
              </a:rPr>
              <a:t> </a:t>
            </a:r>
            <a:endParaRPr lang="zh-CN" altLang="en-US" sz="3600" b="1" dirty="0">
              <a:solidFill>
                <a:schemeClr val="accent5">
                  <a:lumMod val="25000"/>
                </a:schemeClr>
              </a:solidFill>
              <a:latin typeface="Calibri" panose="020F0502020204030204" charset="0"/>
              <a:ea typeface="+mj-ea"/>
            </a:endParaRPr>
          </a:p>
        </p:txBody>
      </p:sp>
      <p:sp>
        <p:nvSpPr>
          <p:cNvPr id="6" name="文本框 7"/>
          <p:cNvSpPr txBox="1"/>
          <p:nvPr/>
        </p:nvSpPr>
        <p:spPr>
          <a:xfrm>
            <a:off x="7832725" y="3319145"/>
            <a:ext cx="2320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Cāoliàn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kè</a:t>
            </a:r>
            <a:r>
              <a:rPr lang="en-US" altLang="zh-CN" sz="2800" b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rPr>
              <a:t>        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98130" y="4486275"/>
            <a:ext cx="2188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latin typeface="Calibri" panose="020F0502020204030204" charset="0"/>
                <a:ea typeface="MS Mincho" panose="02020609040205080304" charset="-128"/>
              </a:rPr>
              <a:t>Drill lesson </a:t>
            </a:r>
            <a:endParaRPr lang="en-US" altLang="zh-CN" sz="3200" i="1" dirty="0">
              <a:latin typeface="Calibri" panose="020F050202020403020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46" y="2174875"/>
            <a:ext cx="3810000" cy="3705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9239" y="1046079"/>
            <a:ext cx="1366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/>
              <a:t>航空</a:t>
            </a:r>
            <a:r>
              <a:rPr lang="zh-HK" altLang="en-US" dirty="0"/>
              <a:t>	</a:t>
            </a:r>
          </a:p>
        </p:txBody>
      </p:sp>
      <p:sp>
        <p:nvSpPr>
          <p:cNvPr id="4" name="矩形 3"/>
          <p:cNvSpPr/>
          <p:nvPr/>
        </p:nvSpPr>
        <p:spPr>
          <a:xfrm>
            <a:off x="2689131" y="106146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航班</a:t>
            </a:r>
            <a:r>
              <a:rPr lang="zh-HK" altLang="en-US" dirty="0"/>
              <a:t>	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93542" y="2002981"/>
            <a:ext cx="6834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/>
              <a:t>A: </a:t>
            </a:r>
            <a:r>
              <a:rPr lang="zh-CN" altLang="en-US" sz="3200" smtClean="0"/>
              <a:t>你坐哪家</a:t>
            </a:r>
            <a:r>
              <a:rPr lang="zh-CN" altLang="en-US" sz="3200" b="1" smtClean="0">
                <a:solidFill>
                  <a:srgbClr val="FF0000"/>
                </a:solidFill>
              </a:rPr>
              <a:t>航空</a:t>
            </a:r>
            <a:r>
              <a:rPr lang="zh-CN" altLang="en-US" sz="3200" smtClean="0"/>
              <a:t>公司的飞机去美国？</a:t>
            </a:r>
            <a:endParaRPr lang="zh-HK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893542" y="2678354"/>
            <a:ext cx="706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我坐西北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航空</a:t>
            </a:r>
            <a:r>
              <a:rPr lang="zh-CN" altLang="en-US" sz="3200" dirty="0" smtClean="0"/>
              <a:t>公司的飞机去美国。</a:t>
            </a:r>
            <a:endParaRPr lang="zh-HK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79239" y="4392151"/>
            <a:ext cx="592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是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直飞</a:t>
            </a:r>
            <a:r>
              <a:rPr lang="zh-CN" altLang="en-US" sz="3200" dirty="0" smtClean="0"/>
              <a:t>还是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转机</a:t>
            </a:r>
            <a:r>
              <a:rPr lang="zh-CN" altLang="en-US" sz="3200" dirty="0" smtClean="0"/>
              <a:t>的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航班</a:t>
            </a:r>
            <a:r>
              <a:rPr lang="zh-CN" altLang="en-US" sz="3200" dirty="0" smtClean="0"/>
              <a:t>？</a:t>
            </a:r>
            <a:endParaRPr lang="zh-HK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79239" y="5103631"/>
            <a:ext cx="446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是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直飞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 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转机</a:t>
            </a:r>
            <a:r>
              <a:rPr lang="zh-CN" altLang="en-US" sz="3200" dirty="0" smtClean="0"/>
              <a:t>的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航班</a:t>
            </a:r>
            <a:r>
              <a:rPr lang="zh-CN" altLang="en-US" sz="3200" dirty="0" smtClean="0"/>
              <a:t>。</a:t>
            </a:r>
            <a:endParaRPr lang="zh-HK" altLang="en-US" sz="32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73" y="387135"/>
            <a:ext cx="3810000" cy="34385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562457" y="106146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直飞</a:t>
            </a:r>
          </a:p>
        </p:txBody>
      </p:sp>
      <p:sp>
        <p:nvSpPr>
          <p:cNvPr id="12" name="矩形 11"/>
          <p:cNvSpPr/>
          <p:nvPr/>
        </p:nvSpPr>
        <p:spPr>
          <a:xfrm>
            <a:off x="6303665" y="1066118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转机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949" y="4392151"/>
            <a:ext cx="2466975" cy="18478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38470" y="3543969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(</a:t>
            </a:r>
            <a:r>
              <a:rPr lang="zh-CN" altLang="en-US" sz="2800" dirty="0" smtClean="0"/>
              <a:t>中</a:t>
            </a:r>
            <a:r>
              <a:rPr lang="zh-CN" altLang="en-US" sz="2800" dirty="0"/>
              <a:t>国国际</a:t>
            </a:r>
            <a:r>
              <a:rPr lang="zh-CN" altLang="en-US" sz="2800" dirty="0" smtClean="0"/>
              <a:t>航空公司、奥地利航空公司</a:t>
            </a:r>
            <a:r>
              <a:rPr lang="en-US" altLang="zh-CN" sz="2800" dirty="0" smtClean="0"/>
              <a:t>…)</a:t>
            </a:r>
            <a:r>
              <a:rPr lang="zh-CN" altLang="en-US" dirty="0"/>
              <a:t>	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978" y="4396111"/>
            <a:ext cx="2857500" cy="16002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63097" y="3215047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dirty="0" err="1" smtClean="0"/>
              <a:t>àodìlì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52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9236" y="75079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靠</a:t>
            </a:r>
          </a:p>
        </p:txBody>
      </p:sp>
      <p:sp>
        <p:nvSpPr>
          <p:cNvPr id="6" name="矩形 5"/>
          <p:cNvSpPr/>
          <p:nvPr/>
        </p:nvSpPr>
        <p:spPr>
          <a:xfrm>
            <a:off x="2396782" y="737122"/>
            <a:ext cx="1543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/>
              <a:t>窗戶</a:t>
            </a:r>
            <a:r>
              <a:rPr lang="zh-HK" altLang="en-US" dirty="0"/>
              <a:t>	</a:t>
            </a:r>
          </a:p>
        </p:txBody>
      </p:sp>
      <p:sp>
        <p:nvSpPr>
          <p:cNvPr id="7" name="矩形 6"/>
          <p:cNvSpPr/>
          <p:nvPr/>
        </p:nvSpPr>
        <p:spPr>
          <a:xfrm>
            <a:off x="4110178" y="735415"/>
            <a:ext cx="1330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/>
              <a:t>走道</a:t>
            </a:r>
            <a:r>
              <a:rPr lang="zh-HK" altLang="en-US" dirty="0"/>
              <a:t>	</a:t>
            </a:r>
          </a:p>
        </p:txBody>
      </p:sp>
      <p:sp>
        <p:nvSpPr>
          <p:cNvPr id="8" name="矩形 7"/>
          <p:cNvSpPr/>
          <p:nvPr/>
        </p:nvSpPr>
        <p:spPr>
          <a:xfrm>
            <a:off x="4213296" y="3745977"/>
            <a:ext cx="1537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/>
              <a:t>素餐</a:t>
            </a:r>
            <a:r>
              <a:rPr lang="zh-HK" altLang="en-US" dirty="0"/>
              <a:t>	</a:t>
            </a:r>
          </a:p>
        </p:txBody>
      </p:sp>
      <p:sp>
        <p:nvSpPr>
          <p:cNvPr id="9" name="矩形 8"/>
          <p:cNvSpPr/>
          <p:nvPr/>
        </p:nvSpPr>
        <p:spPr>
          <a:xfrm>
            <a:off x="2563395" y="374926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份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937882" y="1795406"/>
            <a:ext cx="446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我们坐哪个位子？</a:t>
            </a:r>
            <a:endParaRPr lang="zh-HK" altLang="en-US" sz="3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979236" y="2519233"/>
            <a:ext cx="618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我们坐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靠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窗户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/</a:t>
            </a:r>
            <a:r>
              <a:rPr lang="zh-CN" altLang="en-US" sz="3200" dirty="0" smtClean="0"/>
              <a:t> 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靠</a:t>
            </a:r>
            <a:r>
              <a:rPr lang="zh-CN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走道</a:t>
            </a:r>
            <a:r>
              <a:rPr lang="zh-CN" altLang="en-US" sz="3200" dirty="0" smtClean="0"/>
              <a:t>的位子。</a:t>
            </a:r>
            <a:endParaRPr lang="zh-HK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79237" y="4670755"/>
            <a:ext cx="560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/>
              <a:t>你</a:t>
            </a:r>
            <a:r>
              <a:rPr lang="zh-CN" altLang="en-US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订</a:t>
            </a:r>
            <a:r>
              <a:rPr lang="zh-CN" altLang="en-US" sz="3200" dirty="0" smtClean="0"/>
              <a:t>了什么飞机餐？</a:t>
            </a:r>
            <a:endParaRPr lang="zh-HK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79236" y="5291033"/>
            <a:ext cx="510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我</a:t>
            </a:r>
            <a:r>
              <a:rPr lang="zh-CN" altLang="en-US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订</a:t>
            </a:r>
            <a:r>
              <a:rPr lang="zh-CN" altLang="en-US" sz="3200" dirty="0" smtClean="0"/>
              <a:t>了一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份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素餐</a:t>
            </a:r>
            <a:r>
              <a:rPr lang="zh-CN" altLang="en-US" sz="3200" dirty="0" smtClean="0"/>
              <a:t>。你呢？</a:t>
            </a:r>
            <a:endParaRPr lang="zh-HK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79236" y="5911312"/>
            <a:ext cx="446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我</a:t>
            </a:r>
            <a:r>
              <a:rPr lang="zh-CN" altLang="en-US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订</a:t>
            </a:r>
            <a:r>
              <a:rPr lang="zh-CN" altLang="en-US" sz="3200" dirty="0" smtClean="0"/>
              <a:t>了一</a:t>
            </a:r>
            <a:r>
              <a:rPr lang="zh-CN" altLang="en-US" sz="3200" b="1" dirty="0" smtClean="0">
                <a:solidFill>
                  <a:srgbClr val="00B0F0"/>
                </a:solidFill>
              </a:rPr>
              <a:t>份</a:t>
            </a:r>
            <a:r>
              <a:rPr lang="zh-CN" altLang="en-US" sz="3200" dirty="0" smtClean="0"/>
              <a:t>水果餐。</a:t>
            </a:r>
            <a:endParaRPr lang="zh-HK" altLang="en-US" sz="3200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92" y="3901293"/>
            <a:ext cx="2372014" cy="237201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184" y="1028365"/>
            <a:ext cx="3628015" cy="241427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16180" y="374926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订</a:t>
            </a:r>
          </a:p>
        </p:txBody>
      </p:sp>
    </p:spTree>
    <p:extLst>
      <p:ext uri="{BB962C8B-B14F-4D97-AF65-F5344CB8AC3E}">
        <p14:creationId xmlns:p14="http://schemas.microsoft.com/office/powerpoint/2010/main" val="28168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86969" y="952741"/>
            <a:ext cx="1357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/>
              <a:t>打折</a:t>
            </a:r>
            <a:r>
              <a:rPr lang="zh-HK" altLang="en-US" dirty="0"/>
              <a:t>	</a:t>
            </a:r>
          </a:p>
        </p:txBody>
      </p:sp>
      <p:sp>
        <p:nvSpPr>
          <p:cNvPr id="3" name="矩形 2"/>
          <p:cNvSpPr/>
          <p:nvPr/>
        </p:nvSpPr>
        <p:spPr>
          <a:xfrm>
            <a:off x="1293920" y="98140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旅馆</a:t>
            </a:r>
            <a:r>
              <a:rPr lang="zh-HK" altLang="en-US" dirty="0"/>
              <a:t>	</a:t>
            </a:r>
          </a:p>
        </p:txBody>
      </p:sp>
      <p:sp>
        <p:nvSpPr>
          <p:cNvPr id="4" name="矩形 3"/>
          <p:cNvSpPr/>
          <p:nvPr/>
        </p:nvSpPr>
        <p:spPr>
          <a:xfrm>
            <a:off x="3034517" y="98140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54725" y="2124402"/>
            <a:ext cx="612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你在哪里订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旅馆</a:t>
            </a:r>
            <a:r>
              <a:rPr lang="zh-CN" altLang="en-US" sz="3200" dirty="0" smtClean="0"/>
              <a:t>和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租</a:t>
            </a:r>
            <a:r>
              <a:rPr lang="zh-CN" altLang="en-US" sz="3200" b="1" dirty="0" smtClean="0"/>
              <a:t>车</a:t>
            </a:r>
            <a:r>
              <a:rPr lang="zh-CN" altLang="en-US" sz="3200" dirty="0" smtClean="0"/>
              <a:t>？</a:t>
            </a:r>
            <a:endParaRPr lang="zh-HK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54725" y="2913451"/>
            <a:ext cx="551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我在旅行社订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旅馆</a:t>
            </a:r>
            <a:r>
              <a:rPr lang="zh-CN" altLang="en-US" sz="3200" dirty="0" smtClean="0"/>
              <a:t>和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租</a:t>
            </a:r>
            <a:r>
              <a:rPr lang="zh-CN" altLang="en-US" sz="3200" dirty="0" smtClean="0"/>
              <a:t>车。</a:t>
            </a:r>
            <a:endParaRPr lang="zh-HK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54725" y="3537905"/>
            <a:ext cx="446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     网站</a:t>
            </a:r>
            <a:r>
              <a:rPr lang="en-US" altLang="zh-CN" sz="3200" dirty="0" smtClean="0"/>
              <a:t>(website)</a:t>
            </a:r>
            <a:endParaRPr lang="zh-HK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233995" y="5103682"/>
            <a:ext cx="446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有的，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打八折</a:t>
            </a:r>
            <a:r>
              <a:rPr lang="zh-CN" altLang="en-US" sz="3200" dirty="0" smtClean="0"/>
              <a:t>。</a:t>
            </a:r>
            <a:endParaRPr lang="zh-HK" altLang="en-US" sz="32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19" y="2885078"/>
            <a:ext cx="2994891" cy="292750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13" y="1627739"/>
            <a:ext cx="2335130" cy="233513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824537" y="5704158"/>
            <a:ext cx="109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/>
              <a:t>10%     </a:t>
            </a:r>
            <a:endParaRPr lang="zh-HK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196378" y="4356471"/>
            <a:ext cx="446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有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打折</a:t>
            </a:r>
            <a:r>
              <a:rPr lang="zh-CN" altLang="en-US" sz="3200" dirty="0" smtClean="0"/>
              <a:t>吗？</a:t>
            </a:r>
            <a:endParaRPr lang="zh-HK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426868" y="5691963"/>
            <a:ext cx="109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/>
              <a:t>3</a:t>
            </a:r>
            <a:r>
              <a:rPr lang="en-US" altLang="zh-HK" sz="3200" dirty="0" smtClean="0"/>
              <a:t>0%     </a:t>
            </a:r>
            <a:endParaRPr lang="zh-HK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065842" y="5691962"/>
            <a:ext cx="109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/>
              <a:t>40%     </a:t>
            </a:r>
            <a:endParaRPr lang="zh-HK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588390" y="5691961"/>
            <a:ext cx="1094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/>
              <a:t>25%     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390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Grammar</a:t>
            </a:r>
            <a:r>
              <a:rPr lang="zh-CN" altLang="en-US" dirty="0" smtClean="0"/>
              <a:t> 语法</a:t>
            </a:r>
            <a:endParaRPr lang="zh-HK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6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0168" y="3341455"/>
            <a:ext cx="10515600" cy="1025525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不得了（</a:t>
            </a:r>
            <a:r>
              <a:rPr kumimoji="1" lang="en-US" altLang="zh-CN" dirty="0" err="1" smtClean="0"/>
              <a:t>liǎo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6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9018" y="88291"/>
            <a:ext cx="10515600" cy="1025525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1.</a:t>
            </a:r>
            <a:r>
              <a:rPr kumimoji="1" lang="zh-CN" altLang="en-US" sz="2400" dirty="0" smtClean="0"/>
              <a:t>不得了（</a:t>
            </a:r>
            <a:r>
              <a:rPr kumimoji="1" lang="en-US" altLang="zh-CN" sz="2400" dirty="0" err="1" smtClean="0"/>
              <a:t>bù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déliǎo</a:t>
            </a:r>
            <a:r>
              <a:rPr kumimoji="1" lang="zh-CN" altLang="en-US" sz="2400" dirty="0" smtClean="0"/>
              <a:t>）</a:t>
            </a:r>
            <a:endParaRPr kumimoji="1"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9509" y="878159"/>
            <a:ext cx="10515600" cy="1100701"/>
          </a:xfrm>
        </p:spPr>
        <p:txBody>
          <a:bodyPr>
            <a:normAutofit/>
          </a:bodyPr>
          <a:lstStyle/>
          <a:p>
            <a:r>
              <a:rPr kumimoji="1" lang="zh-CN" altLang="en-US" sz="2000" dirty="0" smtClean="0"/>
              <a:t>不得了 </a:t>
            </a:r>
            <a:r>
              <a:rPr kumimoji="1" lang="en-US" altLang="zh-CN" sz="2000" dirty="0" smtClean="0"/>
              <a:t>often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follows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structure “</a:t>
            </a:r>
            <a:r>
              <a:rPr kumimoji="1" lang="en-US" altLang="zh-CN" sz="2000" dirty="0" smtClean="0">
                <a:solidFill>
                  <a:srgbClr val="00B050"/>
                </a:solidFill>
              </a:rPr>
              <a:t>adjective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+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得</a:t>
            </a:r>
            <a:r>
              <a:rPr kumimoji="1" lang="en-US" altLang="zh-CN" sz="2000" dirty="0" smtClean="0"/>
              <a:t>,”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indicates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a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high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degree</a:t>
            </a:r>
            <a:r>
              <a:rPr kumimoji="1" lang="en-US" altLang="zh-CN" sz="2000" dirty="0" smtClean="0"/>
              <a:t>, in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speaker’s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judgment,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attribute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signified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adjective.</a:t>
            </a:r>
            <a:endParaRPr kumimoji="1"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5460784" y="2311886"/>
            <a:ext cx="494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这件衣服</a:t>
            </a:r>
            <a:r>
              <a:rPr kumimoji="1" lang="zh-CN" altLang="en-US" sz="2800" dirty="0" smtClean="0">
                <a:solidFill>
                  <a:srgbClr val="00B050"/>
                </a:solidFill>
              </a:rPr>
              <a:t>贵</a:t>
            </a:r>
            <a:r>
              <a:rPr kumimoji="1" lang="zh-CN" altLang="en-US" sz="2800" dirty="0" smtClean="0"/>
              <a:t>得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不得了</a:t>
            </a:r>
            <a:r>
              <a:rPr kumimoji="1" lang="zh-CN" altLang="en-US" sz="2800" dirty="0" smtClean="0"/>
              <a:t>（</a:t>
            </a:r>
            <a:r>
              <a:rPr kumimoji="1" lang="en-US" altLang="zh-CN" sz="2800" dirty="0" err="1"/>
              <a:t>liǎo</a:t>
            </a:r>
            <a:r>
              <a:rPr kumimoji="1" lang="zh-CN" altLang="en-US" sz="2800" dirty="0" smtClean="0"/>
              <a:t>）</a:t>
            </a:r>
            <a:r>
              <a:rPr kumimoji="1" lang="zh-CN" altLang="zh-CN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3703218" y="3772803"/>
            <a:ext cx="494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这架飞机</a:t>
            </a:r>
            <a:r>
              <a:rPr kumimoji="1" lang="zh-CN" altLang="en-US" sz="2800" dirty="0" smtClean="0">
                <a:solidFill>
                  <a:srgbClr val="00B050"/>
                </a:solidFill>
              </a:rPr>
              <a:t>大</a:t>
            </a:r>
            <a:r>
              <a:rPr kumimoji="1" lang="zh-CN" altLang="en-US" sz="2800" dirty="0" smtClean="0"/>
              <a:t>得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不得了</a:t>
            </a:r>
            <a:r>
              <a:rPr kumimoji="1" lang="zh-CN" altLang="en-US" sz="2800" dirty="0" smtClean="0"/>
              <a:t>（</a:t>
            </a:r>
            <a:r>
              <a:rPr kumimoji="1" lang="en-US" altLang="zh-CN" sz="2800" dirty="0" err="1"/>
              <a:t>liǎo</a:t>
            </a:r>
            <a:r>
              <a:rPr kumimoji="1" lang="zh-CN" altLang="en-US" sz="2800" dirty="0" smtClean="0"/>
              <a:t>）</a:t>
            </a:r>
            <a:r>
              <a:rPr kumimoji="1" lang="zh-CN" altLang="zh-CN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5783285" y="5714774"/>
            <a:ext cx="612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布尔诺的冬天</a:t>
            </a:r>
            <a:r>
              <a:rPr kumimoji="1" lang="zh-CN" altLang="en-US" sz="2800" dirty="0" smtClean="0">
                <a:solidFill>
                  <a:srgbClr val="00B050"/>
                </a:solidFill>
              </a:rPr>
              <a:t>冷</a:t>
            </a:r>
            <a:r>
              <a:rPr kumimoji="1" lang="zh-CN" altLang="en-US" sz="2800" dirty="0" smtClean="0"/>
              <a:t>得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不得了</a:t>
            </a:r>
            <a:r>
              <a:rPr kumimoji="1" lang="zh-CN" altLang="en-US" sz="2800" dirty="0" smtClean="0"/>
              <a:t>（</a:t>
            </a:r>
            <a:r>
              <a:rPr kumimoji="1" lang="en-US" altLang="zh-CN" sz="2800" dirty="0" err="1"/>
              <a:t>liǎo</a:t>
            </a:r>
            <a:r>
              <a:rPr kumimoji="1" lang="zh-CN" altLang="en-US" sz="2800" dirty="0" smtClean="0"/>
              <a:t>）</a:t>
            </a:r>
            <a:r>
              <a:rPr kumimoji="1" lang="zh-CN" altLang="zh-CN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520" y="1684355"/>
            <a:ext cx="1872690" cy="15548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35151" y="2558232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500</a:t>
            </a:r>
            <a:r>
              <a:rPr kumimoji="1" lang="zh-CN" altLang="en-US" sz="2400" dirty="0" smtClean="0"/>
              <a:t>元</a:t>
            </a:r>
            <a:endParaRPr kumimoji="1"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67" y="3352923"/>
            <a:ext cx="2522950" cy="12614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354" y="4786847"/>
            <a:ext cx="2280464" cy="19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69646" y="5772234"/>
            <a:ext cx="453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今天的功课</a:t>
            </a:r>
            <a:r>
              <a:rPr kumimoji="1" lang="en-US" altLang="zh-CN" sz="2800" dirty="0" smtClean="0"/>
              <a:t>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6563880" y="5794837"/>
            <a:ext cx="505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他每个月的工资</a:t>
            </a:r>
            <a:r>
              <a:rPr kumimoji="1" lang="en-US" altLang="zh-CN" sz="2800" dirty="0" smtClean="0"/>
              <a:t>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73" y="1639924"/>
            <a:ext cx="5313200" cy="35685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68" y="1406909"/>
            <a:ext cx="3513104" cy="398562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957912" y="1730030"/>
            <a:ext cx="210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每个月</a:t>
            </a:r>
            <a:r>
              <a:rPr kumimoji="1" lang="en-US" altLang="zh-CN" sz="2400" dirty="0" smtClean="0"/>
              <a:t>1000</a:t>
            </a:r>
            <a:r>
              <a:rPr kumimoji="1" lang="zh-CN" altLang="en-US" sz="2400" dirty="0" smtClean="0"/>
              <a:t>元</a:t>
            </a:r>
            <a:endParaRPr kumimoji="1"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8214444" y="5416106"/>
            <a:ext cx="110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gōngzī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293218" y="6212666"/>
            <a:ext cx="1005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salary</a:t>
            </a:r>
            <a:endParaRPr kumimoji="1"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018126" y="563933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多得不得了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190945" y="572125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少得不得了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21254" y="1734128"/>
            <a:ext cx="5950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多</a:t>
            </a:r>
            <a:endParaRPr kumimoji="1" lang="zh-CN" altLang="en-US" sz="3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0420046" y="2239347"/>
            <a:ext cx="5950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少</a:t>
            </a:r>
            <a:endParaRPr kumimoji="1"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268231" y="399549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cs typeface="+mj-cs"/>
              </a:rPr>
              <a:t>1.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不得了（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bù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 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déliǎo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496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3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8279" y="5840710"/>
            <a:ext cx="434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香港的夏天</a:t>
            </a:r>
            <a:r>
              <a:rPr kumimoji="1" lang="en-US" altLang="zh-CN" sz="2800" dirty="0" smtClean="0"/>
              <a:t>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6629375" y="5824825"/>
            <a:ext cx="4715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香港的房子</a:t>
            </a:r>
            <a:r>
              <a:rPr kumimoji="1" lang="en-US" altLang="zh-CN" sz="2800" dirty="0" smtClean="0"/>
              <a:t>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41" y="1684670"/>
            <a:ext cx="4351021" cy="3369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885" y="1877266"/>
            <a:ext cx="5949288" cy="333122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19847" y="1829709"/>
            <a:ext cx="5950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热</a:t>
            </a:r>
            <a:endParaRPr kumimoji="1" lang="zh-CN" altLang="en-US" sz="3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1105056" y="1831910"/>
            <a:ext cx="5950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小</a:t>
            </a:r>
            <a:endParaRPr kumimoji="1" lang="zh-CN" altLang="en-US" sz="3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072752" y="563933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热得不得了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617365" y="563933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小得不得了</a:t>
            </a:r>
          </a:p>
        </p:txBody>
      </p:sp>
      <p:sp>
        <p:nvSpPr>
          <p:cNvPr id="2" name="矩形 1"/>
          <p:cNvSpPr/>
          <p:nvPr/>
        </p:nvSpPr>
        <p:spPr>
          <a:xfrm>
            <a:off x="286703" y="436495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cs typeface="+mj-cs"/>
              </a:rPr>
              <a:t>1.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不得了（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bù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 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déliǎo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542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 animBg="1"/>
      <p:bldP spid="14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8186" y="5800602"/>
            <a:ext cx="5453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smtClean="0"/>
              <a:t>这家饭馆儿的面</a:t>
            </a:r>
            <a:r>
              <a:rPr kumimoji="1" lang="en-US" altLang="zh-CN" sz="2800" smtClean="0"/>
              <a:t>____________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6796577" y="5342776"/>
            <a:ext cx="4647719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dirty="0" smtClean="0"/>
              <a:t>哥哥考试考了</a:t>
            </a:r>
            <a:r>
              <a:rPr kumimoji="1" lang="en-US" altLang="zh-CN" sz="2800" dirty="0" smtClean="0"/>
              <a:t>100</a:t>
            </a:r>
            <a:r>
              <a:rPr kumimoji="1" lang="zh-CN" altLang="en-US" sz="2800" dirty="0" smtClean="0"/>
              <a:t>分，</a:t>
            </a:r>
            <a:endParaRPr kumimoji="1" lang="en-US" altLang="zh-CN" sz="2800" dirty="0" smtClean="0"/>
          </a:p>
          <a:p>
            <a:pPr>
              <a:lnSpc>
                <a:spcPct val="150000"/>
              </a:lnSpc>
            </a:pPr>
            <a:r>
              <a:rPr kumimoji="1" lang="zh-CN" altLang="en-US" sz="2800" dirty="0" smtClean="0"/>
              <a:t>他</a:t>
            </a:r>
            <a:r>
              <a:rPr kumimoji="1" lang="en-US" altLang="zh-CN" sz="2800" dirty="0" smtClean="0"/>
              <a:t>_______________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9" y="1531119"/>
            <a:ext cx="4675639" cy="34749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95869" y="5024445"/>
            <a:ext cx="1758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10</a:t>
            </a:r>
            <a:r>
              <a:rPr kumimoji="1" lang="zh-CN" altLang="en-US" sz="2400" dirty="0" smtClean="0"/>
              <a:t>元一碗面</a:t>
            </a:r>
            <a:endParaRPr kumimoji="1" lang="zh-CN" altLang="en-US" sz="2400" dirty="0"/>
          </a:p>
        </p:txBody>
      </p:sp>
      <p:pic>
        <p:nvPicPr>
          <p:cNvPr id="8" name="图片 7" descr="100167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702"/>
          <a:stretch>
            <a:fillRect/>
          </a:stretch>
        </p:blipFill>
        <p:spPr>
          <a:xfrm>
            <a:off x="7298102" y="1983000"/>
            <a:ext cx="2809240" cy="29298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79390" y="1542963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便宜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490505" y="1777291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高兴</a:t>
            </a:r>
            <a:endParaRPr kumimoji="1"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045440" y="566664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便宜得不得了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29340" y="606262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高兴得不得了</a:t>
            </a:r>
          </a:p>
        </p:txBody>
      </p:sp>
      <p:sp>
        <p:nvSpPr>
          <p:cNvPr id="2" name="矩形 1"/>
          <p:cNvSpPr/>
          <p:nvPr/>
        </p:nvSpPr>
        <p:spPr>
          <a:xfrm>
            <a:off x="484739" y="508322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cs typeface="+mj-cs"/>
              </a:rPr>
              <a:t>1.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不得了（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bù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 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déliǎo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86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1216" y="5688235"/>
            <a:ext cx="4735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山上的风景</a:t>
            </a:r>
            <a:r>
              <a:rPr kumimoji="1" lang="en-US" altLang="zh-CN" sz="2800" dirty="0" smtClean="0"/>
              <a:t>____________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6855654" y="5257003"/>
            <a:ext cx="4222530" cy="127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zh-CN" altLang="en-US" sz="2800" dirty="0" smtClean="0"/>
              <a:t>他六点有课，每天起床的</a:t>
            </a:r>
            <a:endParaRPr kumimoji="1" lang="en-US" altLang="zh-CN" sz="2800" dirty="0" smtClean="0"/>
          </a:p>
          <a:p>
            <a:pPr>
              <a:lnSpc>
                <a:spcPct val="140000"/>
              </a:lnSpc>
            </a:pPr>
            <a:r>
              <a:rPr kumimoji="1" lang="zh-CN" altLang="en-US" sz="2800" dirty="0" smtClean="0"/>
              <a:t>时间</a:t>
            </a:r>
            <a:r>
              <a:rPr kumimoji="1" lang="en-US" altLang="zh-CN" sz="2800" dirty="0" smtClean="0"/>
              <a:t>____________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6" name="图片 5" descr="neoki_m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887" y="1860520"/>
            <a:ext cx="2854700" cy="30213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53650" y="4569651"/>
            <a:ext cx="2222500" cy="968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ja-JP" altLang="en-US" sz="2800" dirty="0" smtClean="0">
                <a:latin typeface="+mj-ea"/>
                <a:ea typeface="+mj-ea"/>
                <a:sym typeface="+mn-ea"/>
              </a:rPr>
              <a:t>　</a:t>
            </a:r>
            <a:r>
              <a:rPr lang="en-US" sz="2800" dirty="0" smtClean="0">
                <a:latin typeface="+mj-ea"/>
                <a:ea typeface="+mj-ea"/>
                <a:sym typeface="+mn-ea"/>
              </a:rPr>
              <a:t>qǐchuáng</a:t>
            </a:r>
            <a:r>
              <a:rPr lang="zh-TW" altLang="en-US" sz="5700" dirty="0" smtClean="0">
                <a:latin typeface="+mj-ea"/>
                <a:ea typeface="+mj-ea"/>
                <a:sym typeface="+mn-ea"/>
              </a:rPr>
              <a:t>  </a:t>
            </a:r>
            <a:endParaRPr lang="en-US" altLang="zh-CN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8" y="1538697"/>
            <a:ext cx="5744204" cy="38015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79390" y="1542963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漂亮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381252" y="1627090"/>
            <a:ext cx="5950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早</a:t>
            </a:r>
            <a:endParaRPr kumimoji="1"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936186" y="55437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漂亮得不得了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75501" y="592607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早得不得了</a:t>
            </a:r>
          </a:p>
        </p:txBody>
      </p:sp>
      <p:sp>
        <p:nvSpPr>
          <p:cNvPr id="2" name="矩形 1"/>
          <p:cNvSpPr/>
          <p:nvPr/>
        </p:nvSpPr>
        <p:spPr>
          <a:xfrm>
            <a:off x="344858" y="602750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cs typeface="+mj-cs"/>
              </a:rPr>
              <a:t>1.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不得了（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bù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 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déliǎo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333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 animBg="1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text_study_fukusy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2" y="246655"/>
            <a:ext cx="2378075" cy="140906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42526" y="1655720"/>
            <a:ext cx="5289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u="sng" dirty="0" smtClean="0"/>
              <a:t>语法 </a:t>
            </a:r>
            <a:r>
              <a:rPr lang="en-US" altLang="zh-CN" sz="3200" b="1" u="sng" dirty="0" smtClean="0"/>
              <a:t>Grammar </a:t>
            </a:r>
            <a:r>
              <a:rPr lang="zh-CN" altLang="en-US" sz="3200" b="1" u="sng" dirty="0" smtClean="0"/>
              <a:t>（第十八</a:t>
            </a:r>
            <a:r>
              <a:rPr lang="zh-CN" altLang="en-US" sz="3200" b="1" u="sng" dirty="0"/>
              <a:t>课</a:t>
            </a:r>
            <a:r>
              <a:rPr lang="zh-CN" altLang="en-US" sz="3200" b="1" u="sng" dirty="0" smtClean="0"/>
              <a:t>）</a:t>
            </a:r>
            <a:endParaRPr lang="zh-HK" altLang="en-US" sz="3200" b="1" u="sng" dirty="0"/>
          </a:p>
        </p:txBody>
      </p:sp>
      <p:sp>
        <p:nvSpPr>
          <p:cNvPr id="6" name="矩形 5"/>
          <p:cNvSpPr/>
          <p:nvPr/>
        </p:nvSpPr>
        <p:spPr>
          <a:xfrm>
            <a:off x="935350" y="5451825"/>
            <a:ext cx="6655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800" dirty="0"/>
              <a:t>6. </a:t>
            </a:r>
            <a:r>
              <a:rPr lang="en-US" altLang="zh-HK" sz="2800" dirty="0" smtClean="0"/>
              <a:t> </a:t>
            </a:r>
            <a:r>
              <a:rPr lang="zh-HK" altLang="en-US" sz="28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</a:t>
            </a:r>
            <a:r>
              <a:rPr lang="en-US" altLang="zh-HK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HK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叫</a:t>
            </a:r>
            <a:r>
              <a:rPr lang="en-US" altLang="zh-HK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HK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让</a:t>
            </a:r>
            <a:r>
              <a:rPr lang="zh-HK" altLang="en-US" sz="2800" dirty="0"/>
              <a:t> </a:t>
            </a:r>
            <a:r>
              <a:rPr lang="en-US" altLang="zh-HK" sz="2800" dirty="0" smtClean="0"/>
              <a:t>in Passive-voice </a:t>
            </a:r>
            <a:r>
              <a:rPr lang="en-US" altLang="zh-HK" sz="2800" dirty="0"/>
              <a:t>sentences </a:t>
            </a:r>
            <a:endParaRPr lang="zh-HK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941895" y="4813633"/>
            <a:ext cx="3860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800" dirty="0"/>
              <a:t>5. the </a:t>
            </a:r>
            <a:r>
              <a:rPr lang="en-US" altLang="zh-HK" sz="2800" dirty="0" smtClean="0"/>
              <a:t>Particle </a:t>
            </a:r>
            <a:r>
              <a:rPr lang="zh-HK" altLang="en-US" sz="2800" dirty="0">
                <a:solidFill>
                  <a:srgbClr val="FF0000"/>
                </a:solidFill>
              </a:rPr>
              <a:t>着 </a:t>
            </a:r>
            <a:r>
              <a:rPr lang="en-US" altLang="zh-HK" sz="2800" dirty="0">
                <a:solidFill>
                  <a:srgbClr val="FF0000"/>
                </a:solidFill>
              </a:rPr>
              <a:t>(</a:t>
            </a:r>
            <a:r>
              <a:rPr lang="en-US" altLang="zh-HK" sz="2800" dirty="0" err="1">
                <a:solidFill>
                  <a:srgbClr val="FF0000"/>
                </a:solidFill>
              </a:rPr>
              <a:t>zhe</a:t>
            </a:r>
            <a:r>
              <a:rPr lang="en-US" altLang="zh-HK" sz="28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8" name="矩形 7"/>
          <p:cNvSpPr/>
          <p:nvPr/>
        </p:nvSpPr>
        <p:spPr>
          <a:xfrm>
            <a:off x="941895" y="4208342"/>
            <a:ext cx="3583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800" dirty="0"/>
              <a:t>4. </a:t>
            </a:r>
            <a:r>
              <a:rPr lang="en-US" altLang="zh-CN" sz="2800" dirty="0" smtClean="0"/>
              <a:t>D</a:t>
            </a:r>
            <a:r>
              <a:rPr lang="en-US" altLang="zh-HK" sz="2800" dirty="0" smtClean="0"/>
              <a:t>uration </a:t>
            </a:r>
            <a:r>
              <a:rPr lang="en-US" altLang="zh-HK" sz="2800" dirty="0"/>
              <a:t>of actions</a:t>
            </a:r>
          </a:p>
        </p:txBody>
      </p:sp>
      <p:sp>
        <p:nvSpPr>
          <p:cNvPr id="9" name="文字方塊 2"/>
          <p:cNvSpPr txBox="1"/>
          <p:nvPr/>
        </p:nvSpPr>
        <p:spPr>
          <a:xfrm>
            <a:off x="935350" y="3474217"/>
            <a:ext cx="626310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</a:rPr>
              <a:t>下</a:t>
            </a:r>
            <a:r>
              <a:rPr lang="zh-CN" altLang="en-US" sz="2800" dirty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</a:rPr>
              <a:t>去</a:t>
            </a:r>
            <a:r>
              <a:rPr lang="zh-CN" altLang="en-US" sz="2800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Indicating Continuation</a:t>
            </a:r>
            <a:endParaRPr lang="zh-CN" altLang="en-US" sz="2800" dirty="0" smtClean="0">
              <a:solidFill>
                <a:srgbClr val="FF0000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0" name="文字方塊 2"/>
          <p:cNvSpPr txBox="1"/>
          <p:nvPr/>
        </p:nvSpPr>
        <p:spPr>
          <a:xfrm>
            <a:off x="935350" y="2927020"/>
            <a:ext cx="519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2.</a:t>
            </a:r>
            <a:r>
              <a:rPr lang="zh-CN" altLang="en-US" sz="2800" dirty="0" smtClean="0">
                <a:solidFill>
                  <a:srgbClr val="00B0F0"/>
                </a:solidFill>
                <a:latin typeface="Microsoft JhengHei" panose="020B0604030504040204" charset="-120"/>
                <a:ea typeface="Microsoft JhengHei" panose="020B0604030504040204" charset="-120"/>
              </a:rPr>
              <a:t>好</a:t>
            </a:r>
            <a:r>
              <a:rPr lang="zh-CN" altLang="en-US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/ </a:t>
            </a:r>
            <a:r>
              <a:rPr lang="zh-CN" altLang="en-US" sz="2800" dirty="0" smtClean="0">
                <a:solidFill>
                  <a:srgbClr val="00B050"/>
                </a:solidFill>
                <a:latin typeface="Microsoft JhengHei" panose="020B0604030504040204" charset="-120"/>
                <a:ea typeface="Microsoft JhengHei" panose="020B0604030504040204" charset="-120"/>
              </a:rPr>
              <a:t>难</a:t>
            </a:r>
            <a:r>
              <a:rPr lang="zh-CN" altLang="en-US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+ </a:t>
            </a:r>
            <a:r>
              <a:rPr lang="en-US" altLang="zh-CN" sz="2800" dirty="0" smtClean="0">
                <a:latin typeface="Microsoft JhengHei" panose="020B0604030504040204" charset="-120"/>
                <a:ea typeface="Microsoft JhengHei" panose="020B0604030504040204" charset="-120"/>
              </a:rPr>
              <a:t>V</a:t>
            </a:r>
          </a:p>
        </p:txBody>
      </p:sp>
      <p:sp>
        <p:nvSpPr>
          <p:cNvPr id="11" name="文字方塊 2"/>
          <p:cNvSpPr txBox="1"/>
          <p:nvPr/>
        </p:nvSpPr>
        <p:spPr>
          <a:xfrm>
            <a:off x="935350" y="2355467"/>
            <a:ext cx="1015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Duration of Non-action</a:t>
            </a:r>
            <a:r>
              <a:rPr lang="zh-CN" altLang="en-US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</a:rPr>
              <a:t>Time expression</a:t>
            </a:r>
            <a:r>
              <a:rPr lang="en-US" sz="2800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</a:rPr>
              <a:t>没</a:t>
            </a:r>
            <a:r>
              <a:rPr lang="zh-CN" altLang="en-US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+</a:t>
            </a:r>
            <a:r>
              <a:rPr lang="en-US" altLang="zh-CN" sz="2800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en-US" altLang="zh-CN" sz="2800" dirty="0" smtClean="0">
                <a:latin typeface="Microsoft JhengHei" panose="020B0604030504040204" charset="-120"/>
                <a:ea typeface="Microsoft JhengHei" panose="020B0604030504040204" charset="-120"/>
              </a:rPr>
              <a:t>V</a:t>
            </a:r>
            <a:r>
              <a:rPr lang="en-US" altLang="zh-CN" sz="2800" dirty="0" smtClean="0">
                <a:solidFill>
                  <a:srgbClr val="00B050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+</a:t>
            </a:r>
            <a:r>
              <a:rPr lang="en-US" altLang="zh-CN" sz="2800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</a:rPr>
              <a:t> </a:t>
            </a:r>
            <a:r>
              <a:rPr lang="zh-CN" altLang="en-US" sz="2800" dirty="0" smtClean="0">
                <a:latin typeface="Microsoft JhengHei" panose="020B0604030504040204" charset="-120"/>
                <a:ea typeface="Microsoft JhengHei" panose="020B0604030504040204" charset="-120"/>
              </a:rPr>
              <a:t>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5187" y="5857906"/>
            <a:ext cx="4576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这个问题</a:t>
            </a:r>
            <a:r>
              <a:rPr kumimoji="1" lang="en-US" altLang="zh-CN" sz="2800" dirty="0" smtClean="0"/>
              <a:t>_____________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6482181" y="5768198"/>
            <a:ext cx="437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这个问题</a:t>
            </a:r>
            <a:r>
              <a:rPr kumimoji="1" lang="en-US" altLang="zh-CN" sz="2800" dirty="0" smtClean="0"/>
              <a:t>____________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6" name="图片 5" descr="hqdefaul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46" y="2142030"/>
            <a:ext cx="3939033" cy="29537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08" y="2172851"/>
            <a:ext cx="6439163" cy="288013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20893" y="1527283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容易</a:t>
            </a:r>
            <a:endParaRPr kumimoji="1"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229018" y="1585604"/>
            <a:ext cx="5950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难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769138" y="575296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容易得不得了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90139" y="565512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难得不得了</a:t>
            </a:r>
          </a:p>
        </p:txBody>
      </p:sp>
      <p:sp>
        <p:nvSpPr>
          <p:cNvPr id="2" name="矩形 1"/>
          <p:cNvSpPr/>
          <p:nvPr/>
        </p:nvSpPr>
        <p:spPr>
          <a:xfrm>
            <a:off x="295939" y="501150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cs typeface="+mj-cs"/>
              </a:rPr>
              <a:t>1.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不得了（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bù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 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déliǎo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10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9683" y="5944494"/>
            <a:ext cx="458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Daniel Wu____________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6877049" y="5947601"/>
            <a:ext cx="5314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Edison</a:t>
            </a:r>
            <a:r>
              <a:rPr kumimoji="1" lang="zh-CN" altLang="en-US" sz="2800" dirty="0" smtClean="0"/>
              <a:t>的性格</a:t>
            </a:r>
            <a:r>
              <a:rPr kumimoji="1" lang="en-US" altLang="zh-CN" sz="2800" dirty="0" smtClean="0"/>
              <a:t>_____________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18" y="1384092"/>
            <a:ext cx="6134473" cy="41004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722" y="665603"/>
            <a:ext cx="2999520" cy="467882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70957" y="1433204"/>
            <a:ext cx="5950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帅</a:t>
            </a:r>
            <a:endParaRPr kumimoji="1" lang="zh-CN" altLang="en-US" sz="32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934552" y="1413124"/>
            <a:ext cx="618078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酷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3139631" y="581724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帅得不得了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554343" y="586428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酷得不得了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153145" y="5566368"/>
            <a:ext cx="110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xìnggé</a:t>
            </a:r>
            <a:endParaRPr kumimoji="1"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556518" y="461628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cs typeface="+mj-cs"/>
              </a:rPr>
              <a:t>1.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不得了（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bù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 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déliǎo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001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99733" y="4651922"/>
            <a:ext cx="5570756" cy="1744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 smtClean="0"/>
              <a:t>从早上八点到晚上六点他都有课。</a:t>
            </a:r>
            <a:endParaRPr kumimoji="1" lang="en-US" altLang="zh-CN" sz="2800" dirty="0" smtClean="0"/>
          </a:p>
          <a:p>
            <a:pPr>
              <a:lnSpc>
                <a:spcPct val="200000"/>
              </a:lnSpc>
            </a:pPr>
            <a:r>
              <a:rPr kumimoji="1" lang="zh-CN" altLang="en-US" sz="2800" dirty="0" smtClean="0"/>
              <a:t>今天他</a:t>
            </a:r>
            <a:r>
              <a:rPr kumimoji="1" lang="en-US" altLang="zh-CN" sz="2800" dirty="0" smtClean="0"/>
              <a:t>_______________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7399620" y="4619426"/>
            <a:ext cx="3447603" cy="1744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dirty="0" smtClean="0"/>
              <a:t>今天他有中文比赛，</a:t>
            </a:r>
            <a:endParaRPr kumimoji="1" lang="en-US" altLang="zh-CN" sz="2800" dirty="0" smtClean="0"/>
          </a:p>
          <a:p>
            <a:pPr>
              <a:lnSpc>
                <a:spcPct val="200000"/>
              </a:lnSpc>
            </a:pPr>
            <a:r>
              <a:rPr kumimoji="1" lang="zh-CN" altLang="en-US" sz="2800" dirty="0" smtClean="0"/>
              <a:t>他</a:t>
            </a:r>
            <a:r>
              <a:rPr kumimoji="1" lang="en-US" altLang="zh-CN" sz="2800" dirty="0" smtClean="0"/>
              <a:t>_____________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96" y="1665620"/>
            <a:ext cx="3530600" cy="2552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409" y="936194"/>
            <a:ext cx="3513507" cy="38789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04819" y="1715442"/>
            <a:ext cx="595235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累</a:t>
            </a:r>
            <a:endParaRPr kumimoji="1" lang="zh-CN" altLang="en-US" sz="3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9884091" y="1021128"/>
            <a:ext cx="1005403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紧张</a:t>
            </a:r>
            <a:endParaRPr kumimoji="1"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618311" y="573884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累得不得了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58753" y="573884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/>
              <a:t>紧张得不得了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858110" y="650102"/>
            <a:ext cx="105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jǐnzhāng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76350" y="559463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cs typeface="+mj-cs"/>
              </a:rPr>
              <a:t>1.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不得了（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bù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 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déliǎo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5344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 animBg="1"/>
      <p:bldP spid="11" grpId="0" animBg="1"/>
      <p:bldP spid="12" grpId="0"/>
      <p:bldP spid="1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925" y="1431176"/>
            <a:ext cx="6416975" cy="1025525"/>
          </a:xfrm>
        </p:spPr>
        <p:txBody>
          <a:bodyPr>
            <a:normAutofit fontScale="90000"/>
          </a:bodyPr>
          <a:lstStyle/>
          <a:p>
            <a:r>
              <a:rPr kumimoji="1" lang="en-US" altLang="zh-CN" sz="3600" dirty="0" smtClean="0"/>
              <a:t>People/place +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Adj.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+</a:t>
            </a:r>
            <a:r>
              <a:rPr kumimoji="1" lang="zh-CN" altLang="en-US" sz="3600" dirty="0" smtClean="0"/>
              <a:t> 得</a:t>
            </a:r>
            <a:r>
              <a:rPr kumimoji="1" lang="en-US" altLang="zh-CN" sz="3600" dirty="0" smtClean="0"/>
              <a:t>+</a:t>
            </a:r>
            <a:r>
              <a:rPr kumimoji="1" lang="zh-CN" altLang="en-US" sz="3600" dirty="0" smtClean="0"/>
              <a:t>不得了</a:t>
            </a:r>
            <a:endParaRPr kumimoji="1"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62" y="2855265"/>
            <a:ext cx="4686300" cy="22479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0035" y="1431176"/>
            <a:ext cx="3771367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People</a:t>
            </a:r>
            <a:r>
              <a:rPr kumimoji="1" lang="zh-CN" altLang="en-US" sz="3200" dirty="0" smtClean="0"/>
              <a:t>：</a:t>
            </a:r>
            <a:endParaRPr kumimoji="1" lang="en-US" altLang="zh-CN" sz="32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帅</a:t>
            </a:r>
            <a:endParaRPr kumimoji="1" lang="en-US" altLang="zh-CN" sz="32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聪明</a:t>
            </a:r>
            <a:endParaRPr kumimoji="1" lang="en-US" altLang="zh-CN" sz="32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漂亮</a:t>
            </a:r>
            <a:endParaRPr kumimoji="1" lang="en-US" altLang="zh-CN" sz="32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用功</a:t>
            </a:r>
            <a:endParaRPr kumimoji="1" lang="en-US" altLang="zh-CN" sz="32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酷</a:t>
            </a:r>
            <a:endParaRPr kumimoji="1" lang="en-US" altLang="zh-CN" sz="32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坏</a:t>
            </a:r>
            <a:endParaRPr kumimoji="1" lang="en-US" altLang="zh-CN" sz="3200" dirty="0" smtClean="0"/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懒</a:t>
            </a:r>
            <a:endParaRPr kumimoji="1" lang="zh-CN" altLang="en-US" sz="3200" dirty="0"/>
          </a:p>
        </p:txBody>
      </p:sp>
      <p:sp>
        <p:nvSpPr>
          <p:cNvPr id="6" name="文本框 5"/>
          <p:cNvSpPr txBox="1"/>
          <p:nvPr/>
        </p:nvSpPr>
        <p:spPr>
          <a:xfrm>
            <a:off x="5298455" y="377905"/>
            <a:ext cx="6686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 b="1" dirty="0">
                <a:latin typeface="Microsoft JhengHei" panose="020B0604030504040204" charset="-120"/>
                <a:ea typeface="Microsoft JhengHei" panose="020B0604030504040204" charset="-120"/>
              </a:rPr>
              <a:t>造句练习</a:t>
            </a:r>
            <a:r>
              <a:rPr lang="zh-CN" altLang="en-US" sz="44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en-US" altLang="zh-CN" sz="32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- </a:t>
            </a:r>
            <a:r>
              <a:rPr lang="en-US" altLang="zh-CN" sz="3200" b="1" i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Sentence-making </a:t>
            </a:r>
            <a:r>
              <a:rPr lang="en-US" altLang="zh-CN" sz="3200" b="1" i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1</a:t>
            </a:r>
            <a:endParaRPr lang="en-US" altLang="zh-CN" sz="4400" b="1" dirty="0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547" y="531247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cs typeface="+mj-cs"/>
              </a:rPr>
              <a:t>1.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不得了（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bù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 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déliǎo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025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0928" y="559322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例：日本的街道干净得不得了。</a:t>
            </a:r>
            <a:endParaRPr kumimoji="1"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8259751" y="1003309"/>
            <a:ext cx="1749197" cy="5394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200" dirty="0" smtClean="0"/>
              <a:t>Place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漂亮</a:t>
            </a:r>
            <a:endParaRPr kumimoji="1" lang="en-US" altLang="zh-CN" sz="32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有意思</a:t>
            </a:r>
            <a:endParaRPr kumimoji="1" lang="en-US" altLang="zh-CN" sz="32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安静</a:t>
            </a:r>
            <a:endParaRPr kumimoji="1" lang="en-US" altLang="zh-CN" sz="32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人多</a:t>
            </a:r>
            <a:endParaRPr kumimoji="1" lang="en-US" altLang="zh-CN" sz="32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热</a:t>
            </a:r>
            <a:endParaRPr kumimoji="1" lang="en-US" altLang="zh-CN" sz="32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冷</a:t>
            </a:r>
            <a:endParaRPr kumimoji="1" lang="en-US" altLang="zh-CN" sz="32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危险</a:t>
            </a:r>
            <a:endParaRPr kumimoji="1" lang="en-US" altLang="zh-CN" sz="3200" dirty="0" smtClean="0"/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kumimoji="1" lang="zh-CN" altLang="en-US" sz="3200" dirty="0" smtClean="0"/>
              <a:t>吵</a:t>
            </a:r>
            <a:endParaRPr kumimoji="1"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91" y="1676523"/>
            <a:ext cx="5708853" cy="378777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4794" y="473441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solidFill>
                  <a:srgbClr val="4C0342"/>
                </a:solidFill>
                <a:cs typeface="+mj-cs"/>
              </a:rPr>
              <a:t>1.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不得了（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bù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 </a:t>
            </a:r>
            <a:r>
              <a:rPr kumimoji="1" lang="en-US" altLang="zh-CN" sz="2400" dirty="0" err="1">
                <a:solidFill>
                  <a:srgbClr val="4C0342"/>
                </a:solidFill>
                <a:cs typeface="+mj-cs"/>
              </a:rPr>
              <a:t>déliǎo</a:t>
            </a:r>
            <a:r>
              <a:rPr kumimoji="1" lang="zh-CN" altLang="en-US" sz="2400" dirty="0">
                <a:solidFill>
                  <a:srgbClr val="4C0342"/>
                </a:solidFill>
                <a:cs typeface="+mj-cs"/>
              </a:rPr>
              <a:t>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739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844" y="2797124"/>
            <a:ext cx="11226239" cy="1025525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dirty="0" smtClean="0"/>
              <a:t>2.Question Pronouns as Indefinite References</a:t>
            </a:r>
            <a:br>
              <a:rPr kumimoji="1" lang="en-US" altLang="zh-CN" dirty="0" smtClean="0"/>
            </a:br>
            <a:r>
              <a:rPr kumimoji="1" lang="en-US" altLang="zh-CN" dirty="0" smtClean="0"/>
              <a:t>(Whoever, Whatever, etc.)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57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180" y="946235"/>
            <a:ext cx="11784672" cy="878268"/>
          </a:xfrm>
        </p:spPr>
        <p:txBody>
          <a:bodyPr>
            <a:norm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question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pronoun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repeated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two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separate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 smtClean="0"/>
              <a:t>but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related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 smtClean="0"/>
              <a:t>clauses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same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sentence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forms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equivalent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of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the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“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question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pronoun+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-ever</a:t>
            </a:r>
            <a:r>
              <a:rPr kumimoji="1" lang="en-US" altLang="zh-CN" sz="2000" dirty="0" smtClean="0"/>
              <a:t>”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expression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English.</a:t>
            </a:r>
            <a:endParaRPr kumimoji="1" lang="zh-CN" altLang="en-US" sz="20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46406" y="2340312"/>
            <a:ext cx="8354977" cy="134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200" dirty="0" smtClean="0"/>
              <a:t>A</a:t>
            </a:r>
            <a:r>
              <a:rPr kumimoji="1" lang="zh-CN" altLang="en-US" sz="3200" dirty="0" smtClean="0"/>
              <a:t>：明天的派对有谁去？</a:t>
            </a:r>
            <a:endParaRPr kumimoji="1" lang="en-US" altLang="zh-CN" sz="3200" dirty="0" smtClean="0"/>
          </a:p>
          <a:p>
            <a:r>
              <a:rPr kumimoji="1" lang="en-US" altLang="zh-CN" sz="3200" dirty="0" smtClean="0"/>
              <a:t>B</a:t>
            </a:r>
            <a:r>
              <a:rPr kumimoji="1" lang="zh-CN" altLang="en-US" sz="3200" dirty="0" smtClean="0"/>
              <a:t>：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谁</a:t>
            </a:r>
            <a:r>
              <a:rPr kumimoji="1" lang="zh-CN" altLang="en-US" sz="3200" dirty="0" smtClean="0"/>
              <a:t>有空，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谁</a:t>
            </a:r>
            <a:r>
              <a:rPr kumimoji="1" lang="zh-CN" altLang="en-US" sz="3200" dirty="0" smtClean="0">
                <a:solidFill>
                  <a:srgbClr val="3366FF"/>
                </a:solidFill>
              </a:rPr>
              <a:t>就</a:t>
            </a:r>
            <a:r>
              <a:rPr kumimoji="1" lang="zh-CN" altLang="en-US" sz="3200" dirty="0" smtClean="0"/>
              <a:t>去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29537" y="4529881"/>
            <a:ext cx="5489589" cy="557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6500" dirty="0" smtClean="0">
                <a:solidFill>
                  <a:srgbClr val="FF0000"/>
                </a:solidFill>
              </a:rPr>
              <a:t>哪个</a:t>
            </a:r>
            <a:r>
              <a:rPr kumimoji="1" lang="zh-CN" altLang="en-US" sz="6500" dirty="0" smtClean="0"/>
              <a:t>水果好吃，</a:t>
            </a:r>
            <a:r>
              <a:rPr kumimoji="1" lang="zh-CN" altLang="en-US" sz="6500" dirty="0" smtClean="0">
                <a:solidFill>
                  <a:srgbClr val="3366FF"/>
                </a:solidFill>
              </a:rPr>
              <a:t>就</a:t>
            </a:r>
            <a:r>
              <a:rPr kumimoji="1" lang="zh-CN" altLang="en-US" sz="6500" dirty="0" smtClean="0"/>
              <a:t>吃</a:t>
            </a:r>
            <a:r>
              <a:rPr kumimoji="1" lang="zh-CN" altLang="en-US" sz="6500" dirty="0" smtClean="0">
                <a:solidFill>
                  <a:srgbClr val="FF0000"/>
                </a:solidFill>
              </a:rPr>
              <a:t>哪个</a:t>
            </a:r>
            <a:r>
              <a:rPr kumimoji="1" lang="zh-CN" altLang="en-US" sz="6500" dirty="0" smtClean="0"/>
              <a:t>。</a:t>
            </a:r>
            <a:endParaRPr kumimoji="1" lang="en-US" altLang="zh-CN" sz="6500" dirty="0" smtClean="0"/>
          </a:p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51048" y="3468164"/>
            <a:ext cx="1878489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Both</a:t>
            </a:r>
            <a:r>
              <a:rPr kumimoji="1" lang="zh-CN" altLang="en-US" sz="2400" dirty="0"/>
              <a:t> </a:t>
            </a:r>
            <a:r>
              <a:rPr kumimoji="1" lang="en-US" altLang="zh-CN" sz="2400" dirty="0" smtClean="0"/>
              <a:t>subject</a:t>
            </a:r>
            <a:endParaRPr kumimoji="1" lang="en-US" altLang="zh-CN" sz="24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726040" y="2286625"/>
            <a:ext cx="4800942" cy="1349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3200" dirty="0" smtClean="0">
                <a:solidFill>
                  <a:srgbClr val="000000"/>
                </a:solidFill>
              </a:rPr>
              <a:t>A: 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你要喝什么？</a:t>
            </a:r>
            <a:endParaRPr kumimoji="1" lang="en-US" altLang="zh-CN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3200" dirty="0" smtClean="0"/>
              <a:t>B: </a:t>
            </a:r>
            <a:r>
              <a:rPr kumimoji="1" lang="zh-CN" altLang="en-US" sz="3200" dirty="0" smtClean="0"/>
              <a:t>你喝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什么</a:t>
            </a:r>
            <a:r>
              <a:rPr kumimoji="1" lang="zh-CN" altLang="en-US" sz="3200" dirty="0" smtClean="0"/>
              <a:t>，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我</a:t>
            </a:r>
            <a:r>
              <a:rPr kumimoji="1" lang="zh-CN" altLang="en-US" sz="3200" dirty="0" smtClean="0">
                <a:solidFill>
                  <a:srgbClr val="3366FF"/>
                </a:solidFill>
              </a:rPr>
              <a:t>就</a:t>
            </a:r>
            <a:r>
              <a:rPr kumimoji="1" lang="zh-CN" altLang="en-US" sz="3200" dirty="0" smtClean="0"/>
              <a:t>喝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什么</a:t>
            </a:r>
            <a:r>
              <a:rPr kumimoji="1" lang="zh-CN" altLang="en-US" sz="3200" dirty="0" smtClean="0"/>
              <a:t>。</a:t>
            </a:r>
            <a:endParaRPr kumimoji="1"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7419398" y="3446074"/>
            <a:ext cx="1724601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Both</a:t>
            </a:r>
            <a:r>
              <a:rPr kumimoji="1" lang="zh-CN" altLang="en-US" sz="2400" dirty="0"/>
              <a:t> </a:t>
            </a:r>
            <a:r>
              <a:rPr kumimoji="1" lang="en-US" altLang="zh-CN" sz="2400" dirty="0" smtClean="0"/>
              <a:t>object</a:t>
            </a:r>
            <a:endParaRPr kumimoji="1" lang="en-US" altLang="zh-CN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3529350" y="5087628"/>
            <a:ext cx="1211239" cy="46166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Subject</a:t>
            </a:r>
            <a:endParaRPr kumimoji="1"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482890" y="5087628"/>
            <a:ext cx="123623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Object</a:t>
            </a:r>
            <a:endParaRPr kumimoji="1"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337180" y="502255"/>
            <a:ext cx="8806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rgbClr val="4C0342"/>
                </a:solidFill>
                <a:cs typeface="+mj-cs"/>
              </a:rPr>
              <a:t>2.Question Pronouns as Indefinite References(Whoever, Whatever, etc.)</a:t>
            </a:r>
            <a:endParaRPr lang="zh-HK" altLang="en-US" dirty="0"/>
          </a:p>
        </p:txBody>
      </p:sp>
      <p:sp>
        <p:nvSpPr>
          <p:cNvPr id="13" name="文本框 6"/>
          <p:cNvSpPr txBox="1"/>
          <p:nvPr/>
        </p:nvSpPr>
        <p:spPr>
          <a:xfrm>
            <a:off x="3529350" y="3468164"/>
            <a:ext cx="141737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Whoever</a:t>
            </a:r>
            <a:endParaRPr kumimoji="1" lang="en-US" altLang="zh-CN" sz="2400" dirty="0"/>
          </a:p>
        </p:txBody>
      </p:sp>
      <p:sp>
        <p:nvSpPr>
          <p:cNvPr id="14" name="文本框 6"/>
          <p:cNvSpPr txBox="1"/>
          <p:nvPr/>
        </p:nvSpPr>
        <p:spPr>
          <a:xfrm>
            <a:off x="9463321" y="3468164"/>
            <a:ext cx="150233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Whatever</a:t>
            </a:r>
            <a:endParaRPr kumimoji="1" lang="en-US" altLang="zh-CN" sz="2400" dirty="0"/>
          </a:p>
        </p:txBody>
      </p:sp>
      <p:sp>
        <p:nvSpPr>
          <p:cNvPr id="15" name="文本框 6"/>
          <p:cNvSpPr txBox="1"/>
          <p:nvPr/>
        </p:nvSpPr>
        <p:spPr>
          <a:xfrm>
            <a:off x="5403051" y="5087628"/>
            <a:ext cx="164019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Whichever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90747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506" y="5282937"/>
            <a:ext cx="4637757" cy="985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CN" sz="3200" dirty="0" smtClean="0"/>
              <a:t>A: </a:t>
            </a:r>
            <a:r>
              <a:rPr kumimoji="1" lang="zh-CN" altLang="en-US" sz="3200" dirty="0" smtClean="0"/>
              <a:t>你买哪件衣服？</a:t>
            </a:r>
            <a:endParaRPr kumimoji="1" lang="en-US" altLang="zh-CN" sz="3200" dirty="0" smtClean="0"/>
          </a:p>
          <a:p>
            <a:pPr marL="0" indent="0">
              <a:buNone/>
            </a:pPr>
            <a:r>
              <a:rPr kumimoji="1" lang="en-US" altLang="zh-CN" sz="3200" dirty="0" smtClean="0">
                <a:solidFill>
                  <a:srgbClr val="FF0000"/>
                </a:solidFill>
              </a:rPr>
              <a:t>B: 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哪件</a:t>
            </a:r>
            <a:r>
              <a:rPr kumimoji="1" lang="zh-CN" altLang="en-US" sz="3200" dirty="0" smtClean="0"/>
              <a:t>便宜，我买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哪件</a:t>
            </a:r>
            <a:r>
              <a:rPr kumimoji="1" lang="zh-CN" altLang="en-US" sz="3200" dirty="0" smtClean="0"/>
              <a:t>。</a:t>
            </a:r>
            <a:endParaRPr kumimoji="1"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743665" y="1016156"/>
            <a:ext cx="93746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zh-CN" altLang="zh-CN" sz="2400" dirty="0"/>
              <a:t>“</a:t>
            </a:r>
            <a:r>
              <a:rPr kumimoji="1" lang="zh-CN" altLang="en-US" sz="2400" dirty="0"/>
              <a:t>就”</a:t>
            </a:r>
            <a:r>
              <a:rPr kumimoji="1" lang="en-US" altLang="zh-CN" sz="2400" dirty="0"/>
              <a:t>often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precedes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verb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second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clause</a:t>
            </a:r>
            <a:r>
              <a:rPr kumimoji="1" lang="zh-CN" altLang="en-US" sz="2400" dirty="0"/>
              <a:t>,</a:t>
            </a:r>
            <a:r>
              <a:rPr kumimoji="1" lang="en-US" altLang="zh-CN" sz="2400" dirty="0"/>
              <a:t>but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always</a:t>
            </a:r>
            <a:r>
              <a:rPr kumimoji="1" lang="en-US" altLang="zh-CN" sz="2400" dirty="0" smtClean="0"/>
              <a:t>.</a:t>
            </a:r>
            <a:endParaRPr kumimoji="1" lang="en-US" altLang="zh-CN" sz="24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609835" y="5462488"/>
            <a:ext cx="4436856" cy="985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sz="3200" dirty="0" smtClean="0"/>
              <a:t>A: </a:t>
            </a:r>
            <a:r>
              <a:rPr kumimoji="1" lang="zh-CN" altLang="en-US" sz="3200" dirty="0" smtClean="0"/>
              <a:t>你要怎么去学校？</a:t>
            </a:r>
            <a:endParaRPr kumimoji="1" lang="en-US" altLang="zh-CN" sz="32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45" y="2122429"/>
            <a:ext cx="5516480" cy="2926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72519" y="2576638"/>
            <a:ext cx="123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200</a:t>
            </a:r>
            <a:r>
              <a:rPr kumimoji="1" lang="zh-CN" altLang="en-US" sz="2400" dirty="0" smtClean="0"/>
              <a:t>元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3134250" y="2655420"/>
            <a:ext cx="123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99</a:t>
            </a:r>
            <a:r>
              <a:rPr kumimoji="1" lang="zh-CN" altLang="en-US" sz="2400" dirty="0" smtClean="0"/>
              <a:t>元</a:t>
            </a:r>
            <a:endParaRPr kumimoji="1"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4814389" y="2550156"/>
            <a:ext cx="123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98</a:t>
            </a:r>
            <a:r>
              <a:rPr kumimoji="1" lang="zh-CN" altLang="en-US" sz="2400" dirty="0" smtClean="0"/>
              <a:t>元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89211" y="2489779"/>
            <a:ext cx="123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201</a:t>
            </a:r>
            <a:r>
              <a:rPr kumimoji="1" lang="zh-CN" altLang="en-US" sz="2400" dirty="0" smtClean="0"/>
              <a:t>元</a:t>
            </a:r>
            <a:endParaRPr kumimoji="1" lang="zh-CN" altLang="en-US" sz="2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331" y="2226757"/>
            <a:ext cx="4660900" cy="3238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37180" y="502255"/>
            <a:ext cx="8806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rgbClr val="4C0342"/>
                </a:solidFill>
                <a:cs typeface="+mj-cs"/>
              </a:rPr>
              <a:t>2.Question Pronouns as Indefinite References(Whoever, Whatever, etc.)</a:t>
            </a:r>
            <a:endParaRPr lang="zh-HK" altLang="en-US" dirty="0"/>
          </a:p>
        </p:txBody>
      </p:sp>
      <p:sp>
        <p:nvSpPr>
          <p:cNvPr id="2" name="矩形 1"/>
          <p:cNvSpPr/>
          <p:nvPr/>
        </p:nvSpPr>
        <p:spPr>
          <a:xfrm>
            <a:off x="6609835" y="5921805"/>
            <a:ext cx="4562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sz="3200" dirty="0">
                <a:solidFill>
                  <a:srgbClr val="000000"/>
                </a:solidFill>
              </a:rPr>
              <a:t>B</a:t>
            </a:r>
            <a:r>
              <a:rPr kumimoji="1" lang="zh-CN" altLang="en-US" sz="3200" dirty="0">
                <a:solidFill>
                  <a:srgbClr val="000000"/>
                </a:solidFill>
              </a:rPr>
              <a:t>：</a:t>
            </a:r>
            <a:r>
              <a:rPr kumimoji="1" lang="zh-CN" altLang="en-US" sz="3200" dirty="0">
                <a:solidFill>
                  <a:srgbClr val="FF0000"/>
                </a:solidFill>
              </a:rPr>
              <a:t>怎么</a:t>
            </a:r>
            <a:r>
              <a:rPr kumimoji="1" lang="zh-CN" altLang="en-US" sz="3200" dirty="0">
                <a:solidFill>
                  <a:srgbClr val="000000"/>
                </a:solidFill>
              </a:rPr>
              <a:t>方便，</a:t>
            </a:r>
            <a:r>
              <a:rPr kumimoji="1" lang="zh-CN" altLang="en-US" sz="3200" dirty="0">
                <a:solidFill>
                  <a:srgbClr val="FF0000"/>
                </a:solidFill>
              </a:rPr>
              <a:t>怎么</a:t>
            </a:r>
            <a:r>
              <a:rPr kumimoji="1" lang="zh-CN" altLang="en-US" sz="3200" dirty="0">
                <a:solidFill>
                  <a:srgbClr val="000000"/>
                </a:solidFill>
              </a:rPr>
              <a:t>去。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811194" y="2096636"/>
            <a:ext cx="103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便宜</a:t>
            </a:r>
            <a:endParaRPr lang="zh-HK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909" y="2118764"/>
            <a:ext cx="5863579" cy="1882096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zh-CN" altLang="en-US" sz="3200" dirty="0" smtClean="0"/>
              <a:t>例子：</a:t>
            </a:r>
            <a:endParaRPr kumimoji="1" lang="en-US" altLang="zh-CN" sz="3200" dirty="0" smtClean="0"/>
          </a:p>
          <a:p>
            <a:pPr marL="0" indent="0">
              <a:buNone/>
            </a:pPr>
            <a:r>
              <a:rPr kumimoji="1" lang="en-US" altLang="zh-CN" sz="3200" dirty="0" smtClean="0"/>
              <a:t>A</a:t>
            </a:r>
            <a:r>
              <a:rPr kumimoji="1" lang="zh-CN" altLang="en-US" sz="3200" dirty="0" smtClean="0"/>
              <a:t>：你想去哪儿玩？</a:t>
            </a:r>
            <a:endParaRPr kumimoji="1" lang="en-US" altLang="zh-CN" sz="3200" dirty="0" smtClean="0"/>
          </a:p>
          <a:p>
            <a:pPr marL="0" indent="0">
              <a:buNone/>
            </a:pPr>
            <a:r>
              <a:rPr kumimoji="1" lang="en-US" altLang="zh-CN" sz="3200" dirty="0" smtClean="0"/>
              <a:t>B</a:t>
            </a:r>
            <a:r>
              <a:rPr kumimoji="1" lang="zh-CN" altLang="en-US" sz="3200" dirty="0" smtClean="0"/>
              <a:t>：你想去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哪儿玩</a:t>
            </a:r>
            <a:r>
              <a:rPr kumimoji="1" lang="zh-CN" altLang="en-US" sz="3200" dirty="0" smtClean="0"/>
              <a:t>，我就去</a:t>
            </a:r>
            <a:r>
              <a:rPr kumimoji="1" lang="zh-CN" altLang="en-US" sz="3200" dirty="0" smtClean="0">
                <a:solidFill>
                  <a:srgbClr val="FF0000"/>
                </a:solidFill>
              </a:rPr>
              <a:t>哪儿玩</a:t>
            </a:r>
            <a:r>
              <a:rPr kumimoji="1" lang="zh-CN" altLang="en-US" sz="3200" dirty="0" smtClean="0"/>
              <a:t>。</a:t>
            </a:r>
            <a:endParaRPr kumimoji="1" lang="zh-CN" altLang="en-US" sz="32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571724" y="620324"/>
            <a:ext cx="5377903" cy="48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①A</a:t>
            </a:r>
            <a:r>
              <a:rPr kumimoji="1" lang="zh-CN" altLang="en-US" dirty="0" smtClean="0"/>
              <a:t>：你喜欢什么？</a:t>
            </a:r>
            <a:endParaRPr kumimoji="1" lang="en-US" altLang="zh-CN" dirty="0" smtClean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864227" y="1106954"/>
            <a:ext cx="4916291" cy="64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：你喜欢什么，我就喜欢什么。</a:t>
            </a:r>
            <a:endParaRPr kumimoji="1"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590445" y="1808840"/>
            <a:ext cx="5377903" cy="48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②A</a:t>
            </a:r>
            <a:r>
              <a:rPr kumimoji="1" lang="zh-CN" altLang="en-US" dirty="0" smtClean="0"/>
              <a:t>：你想吃什么？</a:t>
            </a:r>
            <a:endParaRPr kumimoji="1" lang="en-US" altLang="zh-CN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882947" y="2278759"/>
            <a:ext cx="4916291" cy="64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：你想吃什么，我就吃什么。</a:t>
            </a:r>
            <a:endParaRPr kumimoji="1"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575746" y="2947222"/>
            <a:ext cx="5377903" cy="48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③A</a:t>
            </a:r>
            <a:r>
              <a:rPr kumimoji="1" lang="zh-CN" altLang="en-US" dirty="0" smtClean="0"/>
              <a:t>：你想看什么电影？</a:t>
            </a:r>
            <a:endParaRPr kumimoji="1" lang="en-US" altLang="zh-CN" dirty="0" smtClean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901668" y="3450563"/>
            <a:ext cx="4916291" cy="64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：你想看什么，我就看什么。</a:t>
            </a:r>
            <a:endParaRPr kumimoji="1" lang="zh-CN" altLang="en-US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611176" y="4119026"/>
            <a:ext cx="5377903" cy="48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④A</a:t>
            </a:r>
            <a:r>
              <a:rPr kumimoji="1" lang="zh-CN" altLang="en-US" dirty="0" smtClean="0"/>
              <a:t>：你想去哪里旅行？</a:t>
            </a:r>
            <a:endParaRPr kumimoji="1" lang="en-US" altLang="zh-CN" dirty="0" smtClean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903678" y="4588944"/>
            <a:ext cx="4916291" cy="64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：你想去哪里，我就去哪里。</a:t>
            </a:r>
            <a:endParaRPr kumimoji="1"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571724" y="5189401"/>
            <a:ext cx="5377903" cy="48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dirty="0" smtClean="0">
                <a:solidFill>
                  <a:srgbClr val="FF0000"/>
                </a:solidFill>
              </a:rPr>
              <a:t>*</a:t>
            </a:r>
            <a:r>
              <a:rPr kumimoji="1" lang="en-US" altLang="zh-CN" dirty="0" smtClean="0"/>
              <a:t>⑤A</a:t>
            </a:r>
            <a:r>
              <a:rPr kumimoji="1" lang="zh-CN" altLang="en-US" dirty="0" smtClean="0"/>
              <a:t>：谁想去白板写汉字？</a:t>
            </a:r>
            <a:endParaRPr kumimoji="1" lang="en-US" altLang="zh-CN" dirty="0" smtClean="0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6821250" y="5720205"/>
            <a:ext cx="4916291" cy="64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  B</a:t>
            </a:r>
            <a:r>
              <a:rPr kumimoji="1" lang="zh-CN" altLang="en-US" dirty="0" smtClean="0"/>
              <a:t>：谁想去，谁去。</a:t>
            </a:r>
            <a:endParaRPr kumimoji="1" lang="zh-CN" altLang="en-US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716585" y="4992018"/>
            <a:ext cx="5377903" cy="48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dirty="0">
                <a:solidFill>
                  <a:srgbClr val="FF0000"/>
                </a:solidFill>
              </a:rPr>
              <a:t>*</a:t>
            </a:r>
            <a:r>
              <a:rPr kumimoji="1" lang="en-US" altLang="zh-CN" dirty="0" smtClean="0"/>
              <a:t>⑥A</a:t>
            </a:r>
            <a:r>
              <a:rPr kumimoji="1" lang="zh-CN" altLang="en-US" dirty="0" smtClean="0"/>
              <a:t>：你想学中文还是英文？</a:t>
            </a:r>
            <a:r>
              <a:rPr kumimoji="1" lang="en-US" altLang="zh-CN" dirty="0" smtClean="0"/>
              <a:t>(</a:t>
            </a:r>
            <a:r>
              <a:rPr kumimoji="1" lang="zh-CN" altLang="en-US" dirty="0" smtClean="0"/>
              <a:t>容易</a:t>
            </a:r>
            <a:r>
              <a:rPr kumimoji="1" lang="en-US" altLang="zh-CN" dirty="0" smtClean="0"/>
              <a:t>)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1009086" y="5474656"/>
            <a:ext cx="4916291" cy="64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：哪个容易，我学哪个。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18326" y="821749"/>
            <a:ext cx="5713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 b="1" dirty="0">
                <a:latin typeface="+mj-ea"/>
                <a:ea typeface="+mj-ea"/>
              </a:rPr>
              <a:t>对话练习</a:t>
            </a:r>
            <a:r>
              <a:rPr lang="zh-CN" altLang="en-US" sz="4400" b="1" dirty="0">
                <a:latin typeface="+mj-ea"/>
                <a:ea typeface="+mj-ea"/>
                <a:sym typeface="+mn-ea"/>
              </a:rPr>
              <a:t> </a:t>
            </a:r>
            <a:r>
              <a:rPr lang="en-US" altLang="zh-CN" sz="3200" b="1" dirty="0">
                <a:latin typeface="+mj-ea"/>
                <a:ea typeface="+mj-ea"/>
                <a:sym typeface="+mn-ea"/>
              </a:rPr>
              <a:t>- </a:t>
            </a:r>
            <a:r>
              <a:rPr lang="en-US" altLang="zh-CN" sz="3200" b="1" i="1" dirty="0" err="1">
                <a:latin typeface="Calibri" panose="020F0502020204030204" charset="0"/>
                <a:ea typeface="+mj-ea"/>
                <a:sym typeface="+mn-ea"/>
              </a:rPr>
              <a:t>Pairwork</a:t>
            </a:r>
            <a:r>
              <a:rPr lang="en-US" altLang="zh-CN" sz="3200" b="1" i="1" dirty="0">
                <a:latin typeface="Calibri" panose="020F0502020204030204" charset="0"/>
                <a:ea typeface="+mj-ea"/>
                <a:sym typeface="+mn-ea"/>
              </a:rPr>
              <a:t> 2</a:t>
            </a:r>
            <a:endParaRPr lang="en-US" altLang="zh-CN" sz="4400" b="1" dirty="0"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3856" y="280186"/>
            <a:ext cx="8806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rgbClr val="4C0342"/>
                </a:solidFill>
                <a:cs typeface="+mj-cs"/>
              </a:rPr>
              <a:t>2.Question Pronouns as Indefinite References(Whoever, Whatever, etc.)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1301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2931044"/>
            <a:ext cx="1182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3.    </a:t>
            </a:r>
            <a:r>
              <a:rPr lang="en-US" sz="36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Numbers over One Thousand</a:t>
            </a:r>
            <a:endParaRPr lang="en-US" sz="36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Vocabulary </a:t>
            </a:r>
            <a:r>
              <a:rPr lang="zh-CN" altLang="en-US" dirty="0" smtClean="0"/>
              <a:t>生词</a:t>
            </a:r>
            <a:endParaRPr lang="zh-HK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4640" y="445272"/>
            <a:ext cx="417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1</a:t>
            </a:r>
            <a:r>
              <a:rPr lang="en-US" altLang="zh-TW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. </a:t>
            </a:r>
            <a:r>
              <a:rPr lang="en-US" altLang="zh-TW" sz="2000" b="1" dirty="0">
                <a:solidFill>
                  <a:srgbClr val="4C0342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Numbers over One Thousand</a:t>
            </a:r>
            <a:endParaRPr lang="zh-CN" altLang="en-US" sz="20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94718" y="445272"/>
            <a:ext cx="271335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Counting in Chinese.</a:t>
            </a:r>
            <a:endParaRPr lang="en-US" sz="2000" b="1" dirty="0" smtClean="0">
              <a:solidFill>
                <a:schemeClr val="tx1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</a:endParaRPr>
          </a:p>
        </p:txBody>
      </p:sp>
      <p:pic>
        <p:nvPicPr>
          <p:cNvPr id="9" name="图片 8" descr="CzeP.151000Korun1996Ser.C12MD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982" y="4228364"/>
            <a:ext cx="3476280" cy="1601470"/>
          </a:xfrm>
          <a:prstGeom prst="rect">
            <a:avLst/>
          </a:prstGeom>
        </p:spPr>
      </p:pic>
      <p:pic>
        <p:nvPicPr>
          <p:cNvPr id="11" name="图片 10" descr="1996年版香港十元硬幣2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982" y="1503045"/>
            <a:ext cx="3168015" cy="1606550"/>
          </a:xfrm>
          <a:prstGeom prst="rect">
            <a:avLst/>
          </a:prstGeom>
        </p:spPr>
      </p:pic>
      <p:pic>
        <p:nvPicPr>
          <p:cNvPr id="17" name="图片 16" descr="2013年香港一元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754" y="1503046"/>
            <a:ext cx="2986760" cy="1567600"/>
          </a:xfrm>
          <a:prstGeom prst="rect">
            <a:avLst/>
          </a:prstGeom>
        </p:spPr>
      </p:pic>
      <p:pic>
        <p:nvPicPr>
          <p:cNvPr id="20" name="图片 19" descr="111151213c1fc71b9842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754" y="4178415"/>
            <a:ext cx="3227070" cy="16294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142141" y="5897496"/>
            <a:ext cx="205596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zh-HK" sz="36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一千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00566" y="3206066"/>
            <a:ext cx="36315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en-US" altLang="zh-CN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 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75303" y="3149295"/>
            <a:ext cx="741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032914" y="5871464"/>
            <a:ext cx="228474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一百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81050" y="3238602"/>
            <a:ext cx="206987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2860" y="1501716"/>
            <a:ext cx="107994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dirty="0" smtClean="0">
                <a:sym typeface="+mn-ea"/>
              </a:rPr>
              <a:t>①                                          </a:t>
            </a:r>
            <a:r>
              <a:rPr lang="en-US" altLang="zh-CN" sz="2800" dirty="0" smtClean="0">
                <a:sym typeface="+mn-ea"/>
              </a:rPr>
              <a:t>            </a:t>
            </a:r>
            <a:r>
              <a:rPr lang="zh-CN" sz="2800" dirty="0" smtClean="0">
                <a:sym typeface="+mn-ea"/>
              </a:rPr>
              <a:t>  ②</a:t>
            </a:r>
            <a:endParaRPr lang="zh-CN" altLang="zh-CN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5987" y="4242054"/>
            <a:ext cx="10799445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sz="2800" dirty="0" smtClean="0">
                <a:sym typeface="+mn-ea"/>
              </a:rPr>
              <a:t>③                                           </a:t>
            </a:r>
            <a:r>
              <a:rPr lang="en-US" altLang="zh-CN" sz="2800" dirty="0" smtClean="0">
                <a:sym typeface="+mn-ea"/>
              </a:rPr>
              <a:t>           </a:t>
            </a:r>
            <a:r>
              <a:rPr lang="zh-CN" sz="2800" dirty="0" smtClean="0">
                <a:sym typeface="+mn-ea"/>
              </a:rPr>
              <a:t> ④</a:t>
            </a:r>
            <a:endParaRPr lang="zh-CN" altLang="en-US" sz="2800" b="1" dirty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endParaRPr lang="zh-CN" altLang="zh-CN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6075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05891" y="2163727"/>
            <a:ext cx="8737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dirty="0" smtClean="0"/>
              <a:t>Starting </a:t>
            </a:r>
            <a:r>
              <a:rPr lang="en-US" altLang="zh-HK" sz="3600" dirty="0"/>
              <a:t>at the fifth digit from the right is the </a:t>
            </a:r>
            <a:r>
              <a:rPr lang="en-US" altLang="zh-HK" sz="3600" u="sng" dirty="0"/>
              <a:t>four-digit set </a:t>
            </a:r>
            <a:r>
              <a:rPr lang="en-US" altLang="zh-HK" sz="3600" dirty="0"/>
              <a:t>of </a:t>
            </a:r>
            <a:r>
              <a:rPr lang="zh-HK" altLang="en-US" sz="3600" b="1" dirty="0">
                <a:solidFill>
                  <a:srgbClr val="FF0000"/>
                </a:solidFill>
              </a:rPr>
              <a:t>万</a:t>
            </a:r>
            <a:r>
              <a:rPr lang="zh-HK" altLang="en-US" sz="3600" dirty="0"/>
              <a:t> </a:t>
            </a:r>
            <a:r>
              <a:rPr lang="en-US" altLang="zh-HK" sz="3600" dirty="0"/>
              <a:t>(</a:t>
            </a:r>
            <a:r>
              <a:rPr lang="en-US" altLang="zh-HK" sz="3600" dirty="0" err="1"/>
              <a:t>wàn</a:t>
            </a:r>
            <a:r>
              <a:rPr lang="en-US" altLang="zh-HK" sz="3600" dirty="0"/>
              <a:t>), </a:t>
            </a:r>
            <a:endParaRPr lang="en-US" altLang="zh-HK" sz="3600" dirty="0" smtClean="0"/>
          </a:p>
          <a:p>
            <a:r>
              <a:rPr lang="en-US" altLang="zh-HK" sz="3600" dirty="0" smtClean="0"/>
              <a:t>and </a:t>
            </a:r>
            <a:r>
              <a:rPr lang="en-US" altLang="zh-HK" sz="3600" dirty="0"/>
              <a:t>the </a:t>
            </a:r>
            <a:r>
              <a:rPr lang="en-US" altLang="zh-HK" sz="3600" u="sng" dirty="0"/>
              <a:t>next </a:t>
            </a:r>
            <a:r>
              <a:rPr lang="en-US" altLang="zh-HK" sz="3600" u="sng" dirty="0" smtClean="0"/>
              <a:t>four-digit </a:t>
            </a:r>
            <a:r>
              <a:rPr lang="en-US" altLang="zh-HK" sz="3600" u="sng" dirty="0"/>
              <a:t>set </a:t>
            </a:r>
            <a:r>
              <a:rPr lang="en-US" altLang="zh-HK" sz="3600" dirty="0"/>
              <a:t>is that of </a:t>
            </a:r>
            <a:r>
              <a:rPr lang="zh-HK" altLang="en-US" sz="3600" b="1" dirty="0">
                <a:solidFill>
                  <a:srgbClr val="FF0000"/>
                </a:solidFill>
              </a:rPr>
              <a:t>亿</a:t>
            </a:r>
            <a:r>
              <a:rPr lang="zh-HK" altLang="en-US" sz="3600" dirty="0"/>
              <a:t> </a:t>
            </a:r>
            <a:r>
              <a:rPr lang="en-US" altLang="zh-HK" sz="3600" dirty="0"/>
              <a:t>(</a:t>
            </a:r>
            <a:r>
              <a:rPr lang="en-US" altLang="zh-HK" sz="3600" dirty="0" err="1"/>
              <a:t>yì</a:t>
            </a:r>
            <a:r>
              <a:rPr lang="en-US" altLang="zh-HK" sz="3600" dirty="0"/>
              <a:t>)</a:t>
            </a:r>
            <a:endParaRPr lang="zh-HK" altLang="en-US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38" y="427470"/>
            <a:ext cx="2533650" cy="18097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660073" y="4738255"/>
            <a:ext cx="682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600" dirty="0" smtClean="0">
                <a:solidFill>
                  <a:srgbClr val="FF0000"/>
                </a:solidFill>
              </a:rPr>
              <a:t>Are you ready? </a:t>
            </a:r>
          </a:p>
        </p:txBody>
      </p:sp>
      <p:sp>
        <p:nvSpPr>
          <p:cNvPr id="5" name="矩形 4"/>
          <p:cNvSpPr/>
          <p:nvPr/>
        </p:nvSpPr>
        <p:spPr>
          <a:xfrm>
            <a:off x="5645129" y="5541640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HK" sz="3600" dirty="0">
                <a:solidFill>
                  <a:srgbClr val="FF0000"/>
                </a:solidFill>
              </a:rPr>
              <a:t>GO!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31" y="3925826"/>
            <a:ext cx="3317919" cy="204774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94640" y="1506220"/>
            <a:ext cx="107994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dirty="0" smtClean="0">
                <a:sym typeface="+mn-ea"/>
              </a:rPr>
              <a:t>①                                            </a:t>
            </a:r>
            <a:r>
              <a:rPr lang="en-US" altLang="zh-CN" sz="2800" dirty="0" smtClean="0">
                <a:sym typeface="+mn-ea"/>
              </a:rPr>
              <a:t>              </a:t>
            </a:r>
            <a:r>
              <a:rPr lang="zh-CN" sz="2800" dirty="0" smtClean="0">
                <a:sym typeface="+mn-ea"/>
              </a:rPr>
              <a:t>②</a:t>
            </a:r>
            <a:endParaRPr lang="zh-CN" altLang="zh-CN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1812" y="3925826"/>
            <a:ext cx="107994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dirty="0" smtClean="0">
                <a:sym typeface="+mn-ea"/>
              </a:rPr>
              <a:t>③    </a:t>
            </a:r>
            <a:r>
              <a:rPr lang="en-US" altLang="zh-CN" sz="2800" dirty="0" smtClean="0">
                <a:sym typeface="+mn-ea"/>
              </a:rPr>
              <a:t>              </a:t>
            </a:r>
            <a:r>
              <a:rPr lang="zh-CN" sz="2800" dirty="0" smtClean="0">
                <a:sym typeface="+mn-ea"/>
              </a:rPr>
              <a:t>                                        ④</a:t>
            </a:r>
            <a:endParaRPr lang="zh-CN" altLang="zh-CN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8198" y="3193292"/>
            <a:ext cx="671665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这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套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沙发要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___________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块钱。</a:t>
            </a:r>
            <a:endParaRPr lang="zh-CN" altLang="en-US" sz="2800" b="1" dirty="0" smtClean="0">
              <a:solidFill>
                <a:schemeClr val="accent6">
                  <a:lumMod val="75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22833" y="3118921"/>
            <a:ext cx="90281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 smtClean="0">
                <a:solidFill>
                  <a:srgbClr val="00206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十千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13550" y="3280787"/>
            <a:ext cx="53784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今年学费要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312019" y="3190544"/>
            <a:ext cx="90281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十万</a:t>
            </a:r>
          </a:p>
        </p:txBody>
      </p:sp>
      <p:sp>
        <p:nvSpPr>
          <p:cNvPr id="28" name="矩形 27"/>
          <p:cNvSpPr/>
          <p:nvPr/>
        </p:nvSpPr>
        <p:spPr>
          <a:xfrm>
            <a:off x="3709825" y="3984188"/>
            <a:ext cx="17668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00 0000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6333" y="6129537"/>
            <a:ext cx="57810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这辆车要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</a:t>
            </a:r>
            <a:r>
              <a:rPr lang="zh-CN" altLang="zh-CN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块钱。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</a:t>
            </a:r>
            <a:endParaRPr lang="zh-CN" altLang="en-US" sz="2800" b="1" dirty="0" smtClean="0">
              <a:solidFill>
                <a:schemeClr val="accent6">
                  <a:lumMod val="75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943297" y="6097392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一百万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813550" y="6242302"/>
            <a:ext cx="53784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这栋房子要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 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271035" y="6152059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一千</a:t>
            </a:r>
            <a:r>
              <a:rPr lang="zh-CN" sz="28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万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954891" y="3107852"/>
            <a:ext cx="90281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一万</a:t>
            </a:r>
          </a:p>
        </p:txBody>
      </p:sp>
      <p:pic>
        <p:nvPicPr>
          <p:cNvPr id="43" name="图片 42" descr="incorrect-294245_960_7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304" y="3307701"/>
            <a:ext cx="630989" cy="559763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294545" y="284915"/>
            <a:ext cx="417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1</a:t>
            </a:r>
            <a:r>
              <a:rPr lang="en-US" altLang="zh-TW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. </a:t>
            </a:r>
            <a:r>
              <a:rPr lang="en-US" altLang="zh-TW" sz="2000" b="1" dirty="0">
                <a:solidFill>
                  <a:srgbClr val="4C0342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Numbers over One Thousand</a:t>
            </a:r>
            <a:endParaRPr lang="zh-CN" altLang="en-US" sz="20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76469" y="186862"/>
            <a:ext cx="1549399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2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Level 1</a:t>
            </a:r>
            <a:endParaRPr lang="en-US" sz="3600" b="1" dirty="0" smtClean="0">
              <a:solidFill>
                <a:schemeClr val="tx1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496" y="775850"/>
            <a:ext cx="3317640" cy="2170185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145178" y="1009156"/>
            <a:ext cx="134043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1 0000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63" y="4025023"/>
            <a:ext cx="3224806" cy="2104514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10103549" y="3881676"/>
            <a:ext cx="17235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000 0000</a:t>
            </a:r>
            <a:endParaRPr lang="en-US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819" y="771637"/>
            <a:ext cx="3128168" cy="2350904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0008396" y="1176607"/>
            <a:ext cx="15536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0 0000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73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 bldLvl="0" animBg="1"/>
      <p:bldP spid="35" grpId="0"/>
      <p:bldP spid="39" grpId="0"/>
      <p:bldP spid="42" grpId="0"/>
      <p:bldP spid="31" grpId="0" bldLvl="0" animBg="1"/>
      <p:bldP spid="40" grpId="0" bldLvl="0" animBg="1"/>
      <p:bldP spid="25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94640" y="395556"/>
            <a:ext cx="417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1</a:t>
            </a:r>
            <a:r>
              <a:rPr lang="en-US" altLang="zh-TW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. </a:t>
            </a:r>
            <a:r>
              <a:rPr lang="en-US" altLang="zh-TW" sz="2000" b="1" dirty="0">
                <a:solidFill>
                  <a:srgbClr val="4C0342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Numbers over One Thousand</a:t>
            </a:r>
            <a:endParaRPr lang="zh-CN" altLang="en-US" sz="20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4640" y="1506220"/>
            <a:ext cx="107994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dirty="0" smtClean="0">
                <a:sym typeface="+mn-ea"/>
              </a:rPr>
              <a:t>①                                            ②</a:t>
            </a:r>
            <a:endParaRPr lang="zh-CN" altLang="zh-CN" sz="36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4640" y="3900170"/>
            <a:ext cx="107994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dirty="0" smtClean="0">
                <a:sym typeface="+mn-ea"/>
              </a:rPr>
              <a:t>③                                            ④</a:t>
            </a:r>
            <a:endParaRPr lang="zh-CN" altLang="zh-CN" sz="36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2333" y="1506220"/>
            <a:ext cx="17155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12345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40085" y="1506220"/>
            <a:ext cx="171553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宋体" panose="02010600030101010101" pitchFamily="2" charset="-122"/>
              </a:rPr>
              <a:t>28000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9881" y="3977005"/>
            <a:ext cx="20217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460376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4070" y="2841625"/>
            <a:ext cx="429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万</a:t>
            </a:r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两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千</a:t>
            </a:r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三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百</a:t>
            </a:r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四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</a:t>
            </a:r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57845" y="2841625"/>
            <a:ext cx="203132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两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万</a:t>
            </a:r>
            <a:r>
              <a:rPr lang="zh-CN" altLang="en-US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八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0960" y="5385534"/>
            <a:ext cx="480131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四</a:t>
            </a:r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</a:t>
            </a:r>
            <a:r>
              <a:rPr lang="zh-CN" altLang="en-US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六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万</a:t>
            </a:r>
            <a:r>
              <a:rPr lang="zh-CN" sz="36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零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三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百</a:t>
            </a:r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七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</a:t>
            </a:r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六</a:t>
            </a:r>
          </a:p>
        </p:txBody>
      </p:sp>
      <p:sp>
        <p:nvSpPr>
          <p:cNvPr id="3" name="矩形 2"/>
          <p:cNvSpPr/>
          <p:nvPr/>
        </p:nvSpPr>
        <p:spPr>
          <a:xfrm>
            <a:off x="3713798" y="1506220"/>
            <a:ext cx="1835785" cy="706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1'2345</a:t>
            </a:r>
          </a:p>
        </p:txBody>
      </p:sp>
      <p:sp>
        <p:nvSpPr>
          <p:cNvPr id="11" name="矩形 10"/>
          <p:cNvSpPr/>
          <p:nvPr/>
        </p:nvSpPr>
        <p:spPr>
          <a:xfrm>
            <a:off x="9926559" y="1506220"/>
            <a:ext cx="185499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宋体" panose="02010600030101010101" pitchFamily="2" charset="-122"/>
              </a:rPr>
              <a:t>2'8000</a:t>
            </a:r>
          </a:p>
        </p:txBody>
      </p:sp>
      <p:sp>
        <p:nvSpPr>
          <p:cNvPr id="12" name="矩形 11"/>
          <p:cNvSpPr/>
          <p:nvPr/>
        </p:nvSpPr>
        <p:spPr>
          <a:xfrm>
            <a:off x="3551105" y="3977005"/>
            <a:ext cx="216116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46'0376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93972" y="3977005"/>
            <a:ext cx="232788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5190008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21954" y="3988296"/>
            <a:ext cx="24673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519</a:t>
            </a: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'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0008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7659585" y="5385534"/>
            <a:ext cx="387798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五百一</a:t>
            </a:r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九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万</a:t>
            </a:r>
            <a:r>
              <a:rPr lang="zh-CN" sz="36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零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八</a:t>
            </a:r>
            <a:endParaRPr lang="zh-CN" sz="36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823322" y="444502"/>
            <a:ext cx="1549399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2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Level 2</a:t>
            </a:r>
            <a:endParaRPr lang="en-US" sz="3600" b="1" dirty="0" smtClean="0">
              <a:solidFill>
                <a:schemeClr val="tx1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22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/>
      <p:bldP spid="7" grpId="0"/>
      <p:bldP spid="9" grpId="0"/>
      <p:bldP spid="3" grpId="0" bldLvl="0" animBg="1"/>
      <p:bldP spid="11" grpId="0" bldLvl="0" animBg="1"/>
      <p:bldP spid="12" grpId="0" bldLvl="0" animBg="1"/>
      <p:bldP spid="18" grpId="0" bldLvl="0" animBg="1"/>
      <p:bldP spid="19" grpId="0" bldLvl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4640" y="395556"/>
            <a:ext cx="417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1</a:t>
            </a:r>
            <a:r>
              <a:rPr lang="en-US" altLang="zh-TW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. </a:t>
            </a:r>
            <a:r>
              <a:rPr lang="en-US" altLang="zh-TW" sz="2000" b="1" dirty="0">
                <a:solidFill>
                  <a:srgbClr val="4C0342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Numbers over One Thousand</a:t>
            </a:r>
            <a:endParaRPr lang="zh-CN" altLang="en-US" sz="20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89148" y="4139855"/>
            <a:ext cx="32464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1000500000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59242" y="4140265"/>
            <a:ext cx="35253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10'0050'0000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8508258" y="4225163"/>
            <a:ext cx="295465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亿</a:t>
            </a:r>
            <a:r>
              <a:rPr lang="zh-CN" sz="36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零</a:t>
            </a:r>
            <a:r>
              <a:rPr lang="zh-CN" altLang="en-US" sz="3600" b="1" dirty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五</a:t>
            </a:r>
            <a:r>
              <a:rPr lang="zh-CN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万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48365" y="1322504"/>
            <a:ext cx="60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 smtClean="0">
                <a:sym typeface="Wingdings" panose="05000000000000000000" pitchFamily="2" charset="2"/>
              </a:rPr>
              <a:t></a:t>
            </a:r>
            <a:endParaRPr lang="zh-HK" altLang="en-US" sz="4000" dirty="0"/>
          </a:p>
        </p:txBody>
      </p:sp>
      <p:sp>
        <p:nvSpPr>
          <p:cNvPr id="11" name="矩形 10"/>
          <p:cNvSpPr/>
          <p:nvPr/>
        </p:nvSpPr>
        <p:spPr>
          <a:xfrm>
            <a:off x="1063408" y="1285008"/>
            <a:ext cx="26340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63000000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26820" y="1291727"/>
            <a:ext cx="277351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6300</a:t>
            </a: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'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8508258" y="1353282"/>
            <a:ext cx="249299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六千三百</a:t>
            </a:r>
            <a:r>
              <a:rPr lang="zh-CN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万</a:t>
            </a:r>
            <a:endParaRPr lang="zh-CN" sz="36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1546" y="2761329"/>
            <a:ext cx="60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>
                <a:sym typeface="Wingdings" panose="05000000000000000000" pitchFamily="2" charset="2"/>
              </a:rPr>
              <a:t></a:t>
            </a:r>
            <a:endParaRPr lang="zh-HK" altLang="en-US" sz="4000" dirty="0"/>
          </a:p>
        </p:txBody>
      </p:sp>
      <p:sp>
        <p:nvSpPr>
          <p:cNvPr id="15" name="矩形 14"/>
          <p:cNvSpPr/>
          <p:nvPr/>
        </p:nvSpPr>
        <p:spPr>
          <a:xfrm>
            <a:off x="1076278" y="2730552"/>
            <a:ext cx="325927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19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7000000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52807" y="2739338"/>
            <a:ext cx="333310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1</a:t>
            </a:r>
            <a:r>
              <a:rPr lang="en-US" altLang="zh-CN" sz="4000" b="1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'9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700</a:t>
            </a:r>
            <a:r>
              <a:rPr lang="en-US" altLang="zh-CN" sz="4000" b="1" dirty="0" smtClean="0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'</a:t>
            </a:r>
            <a:r>
              <a:rPr lang="en-US" altLang="zh-CN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rPr>
              <a:t>0000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8303166" y="2803542"/>
            <a:ext cx="341632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</a:t>
            </a:r>
            <a:r>
              <a:rPr lang="zh-CN" altLang="en-US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亿</a:t>
            </a:r>
            <a:r>
              <a:rPr lang="zh-CN" altLang="en-US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九千七百</a:t>
            </a:r>
            <a:r>
              <a:rPr lang="zh-CN" altLang="en-US" sz="3600" b="1" dirty="0" smtClean="0">
                <a:solidFill>
                  <a:srgbClr val="FFC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万</a:t>
            </a:r>
            <a:endParaRPr lang="zh-CN" sz="3600" b="1" dirty="0" smtClean="0">
              <a:solidFill>
                <a:srgbClr val="FFC00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91546" y="4167919"/>
            <a:ext cx="60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dirty="0" smtClean="0">
                <a:sym typeface="Wingdings" panose="05000000000000000000" pitchFamily="2" charset="2"/>
              </a:rPr>
              <a:t></a:t>
            </a:r>
            <a:endParaRPr lang="zh-HK" altLang="en-US" sz="4000" dirty="0"/>
          </a:p>
        </p:txBody>
      </p:sp>
      <p:sp>
        <p:nvSpPr>
          <p:cNvPr id="20" name="矩形 19"/>
          <p:cNvSpPr/>
          <p:nvPr/>
        </p:nvSpPr>
        <p:spPr>
          <a:xfrm>
            <a:off x="10111444" y="395556"/>
            <a:ext cx="1549399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2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Level 3</a:t>
            </a:r>
            <a:endParaRPr lang="en-US" sz="3600" b="1" dirty="0" smtClean="0">
              <a:solidFill>
                <a:schemeClr val="tx1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412" y="4978135"/>
            <a:ext cx="4309244" cy="155964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656" y="4978135"/>
            <a:ext cx="1458127" cy="18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490" y="404988"/>
            <a:ext cx="417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1</a:t>
            </a:r>
            <a:r>
              <a:rPr lang="en-US" altLang="zh-TW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. </a:t>
            </a:r>
            <a:r>
              <a:rPr lang="en-US" altLang="zh-TW" sz="2000" b="1" dirty="0">
                <a:solidFill>
                  <a:srgbClr val="4C0342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Numbers over One Thousand</a:t>
            </a:r>
            <a:endParaRPr lang="zh-CN" altLang="en-US" sz="20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  <a:sym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6" y="962452"/>
            <a:ext cx="1865557" cy="186555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161243" y="559358"/>
            <a:ext cx="338974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一起去买东西！</a:t>
            </a:r>
            <a:endParaRPr lang="zh-HK" altLang="en-US" sz="36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6014" y="2723753"/>
            <a:ext cx="197798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1</a:t>
            </a:r>
            <a:r>
              <a:rPr lang="en-US" alt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</a:t>
            </a:r>
            <a:r>
              <a:rPr lang="zh-CN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2</a:t>
            </a:r>
            <a:r>
              <a:rPr lang="en-US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</a:t>
            </a:r>
            <a:r>
              <a:rPr lang="en-US" alt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03</a:t>
            </a:r>
            <a:r>
              <a:rPr lang="en-US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</a:t>
            </a:r>
            <a:endParaRPr lang="zh-HK" altLang="en-US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21035" r="19435"/>
          <a:stretch/>
        </p:blipFill>
        <p:spPr>
          <a:xfrm>
            <a:off x="2253673" y="868771"/>
            <a:ext cx="1468582" cy="184785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363070" y="2721669"/>
            <a:ext cx="134387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88888</a:t>
            </a:r>
            <a:endParaRPr lang="zh-HK" altLang="en-US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956" y="882524"/>
            <a:ext cx="1868464" cy="187680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066606" y="2725003"/>
            <a:ext cx="15052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7</a:t>
            </a:r>
            <a:r>
              <a:rPr lang="en-US" alt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600</a:t>
            </a:r>
            <a:r>
              <a:rPr lang="en-US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4</a:t>
            </a:r>
            <a:endParaRPr lang="zh-HK" altLang="en-US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65" y="3756757"/>
            <a:ext cx="1803733" cy="180373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24645" y="5569226"/>
            <a:ext cx="212485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8000</a:t>
            </a:r>
            <a:r>
              <a:rPr lang="zh-CN" altLang="zh-HK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9</a:t>
            </a:r>
            <a:r>
              <a:rPr lang="en-US" altLang="zh-CN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00</a:t>
            </a:r>
            <a:endParaRPr lang="zh-HK" altLang="en-US" sz="24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6"/>
          <a:srcRect l="21815" r="17417"/>
          <a:stretch/>
        </p:blipFill>
        <p:spPr>
          <a:xfrm>
            <a:off x="6033768" y="818349"/>
            <a:ext cx="1095427" cy="180264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690057" y="2783889"/>
            <a:ext cx="229588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4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6</a:t>
            </a:r>
            <a:r>
              <a:rPr lang="zh-CN" altLang="zh-HK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</a:t>
            </a:r>
            <a:r>
              <a:rPr lang="en-US" altLang="zh-CN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0000000</a:t>
            </a:r>
            <a:endParaRPr lang="zh-HK" altLang="en-US" sz="24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985939" y="1575407"/>
            <a:ext cx="4039806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A: 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请问这个蛋糕多少块钱？</a:t>
            </a:r>
            <a:endParaRPr lang="en-US" alt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endParaRPr lang="en-US" alt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B</a:t>
            </a:r>
            <a:r>
              <a:rPr lang="en-US" altLang="zh-CN" sz="32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: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这</a:t>
            </a: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个蛋糕五块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钱。</a:t>
            </a:r>
            <a:endParaRPr lang="en-US" altLang="zh-CN" sz="3200" b="1" dirty="0" smtClean="0">
              <a:solidFill>
                <a:schemeClr val="accent5">
                  <a:lumMod val="50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endParaRPr lang="en-US" altLang="zh-CN" sz="32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r>
              <a:rPr lang="en-US" altLang="zh-CN" sz="32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A</a:t>
            </a:r>
            <a:r>
              <a:rPr lang="en-US" alt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: 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好，这</a:t>
            </a:r>
            <a:r>
              <a:rPr lang="zh-CN" altLang="en-US" sz="32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里是五块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钱</a:t>
            </a:r>
            <a:r>
              <a:rPr lang="zh-CN" altLang="en-US" sz="32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  <a:endParaRPr lang="en-US" alt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endParaRPr lang="en-US" alt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B</a:t>
            </a:r>
            <a:r>
              <a:rPr lang="en-US" altLang="zh-CN" sz="32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: </a:t>
            </a:r>
            <a:r>
              <a:rPr lang="zh-CN" altLang="en-US" sz="3200" b="1" dirty="0" smtClean="0">
                <a:solidFill>
                  <a:srgbClr val="0070C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谢谢，这是你的蛋糕。</a:t>
            </a:r>
            <a:endParaRPr lang="en-US" altLang="zh-CN" sz="32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endParaRPr lang="en-US" altLang="zh-CN" sz="32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728" y="3756757"/>
            <a:ext cx="1928827" cy="159303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380362" y="5523555"/>
            <a:ext cx="130810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4</a:t>
            </a:r>
            <a:r>
              <a:rPr lang="en-US" alt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00</a:t>
            </a:r>
            <a:r>
              <a:rPr lang="en-US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32</a:t>
            </a:r>
            <a:endParaRPr lang="zh-HK" altLang="en-US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403" y="3741232"/>
            <a:ext cx="2435004" cy="1594139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3935764" y="5503280"/>
            <a:ext cx="189923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16</a:t>
            </a:r>
            <a:r>
              <a:rPr lang="en-US" alt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00000</a:t>
            </a:r>
            <a:endParaRPr lang="zh-HK" altLang="en-US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937398" y="5564835"/>
            <a:ext cx="17397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2</a:t>
            </a:r>
            <a:r>
              <a:rPr lang="en-US" altLang="zh-CN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00000</a:t>
            </a:r>
            <a:r>
              <a:rPr lang="en-US" altLang="zh-HK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5</a:t>
            </a:r>
            <a:endParaRPr lang="zh-HK" altLang="en-US" sz="24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10" y="3724797"/>
            <a:ext cx="1218749" cy="162499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62351" y="974856"/>
            <a:ext cx="96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手表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26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37895" y="2792499"/>
            <a:ext cx="1182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4.    </a:t>
            </a:r>
            <a:r>
              <a:rPr lang="en-US" sz="36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Comparative Sentences with </a:t>
            </a:r>
            <a:r>
              <a:rPr lang="zh-CN" altLang="en-US" sz="36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比（</a:t>
            </a:r>
            <a:r>
              <a:rPr lang="en-US" altLang="zh-CN" sz="36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II</a:t>
            </a:r>
            <a:r>
              <a:rPr lang="zh-CN" altLang="en-US" sz="3600" b="1" dirty="0" smtClean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45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083252" y="5262880"/>
            <a:ext cx="4869180" cy="12054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这个班</a:t>
            </a:r>
            <a:r>
              <a:rPr lang="zh-CN" sz="32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</a:t>
            </a: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那个班</a:t>
            </a:r>
          </a:p>
          <a:p>
            <a:pPr>
              <a:spcBef>
                <a:spcPts val="1000"/>
              </a:spcBef>
            </a:pP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    </a:t>
            </a: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多</a:t>
            </a:r>
            <a:r>
              <a:rPr lang="zh-CN" altLang="en-US" sz="32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一个学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生</a:t>
            </a:r>
            <a:r>
              <a:rPr lang="zh-CN" sz="3200" b="1" dirty="0" smtClean="0">
                <a:solidFill>
                  <a:schemeClr val="accent5">
                    <a:lumMod val="2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438644" y="4413250"/>
            <a:ext cx="1415772" cy="5927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这个班</a:t>
            </a:r>
            <a:endParaRPr lang="zh-CN" alt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43700" y="5262880"/>
            <a:ext cx="4954270" cy="12054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这件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衣服</a:t>
            </a:r>
            <a:r>
              <a:rPr lang="zh-CN" sz="32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</a:t>
            </a: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那件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衣服</a:t>
            </a:r>
            <a:endParaRPr 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pPr>
              <a:spcBef>
                <a:spcPts val="1000"/>
              </a:spcBef>
            </a:pP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    </a:t>
            </a: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贵</a:t>
            </a:r>
            <a:r>
              <a:rPr lang="zh-CN" altLang="en-US" sz="32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五块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钱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36117" y="4534507"/>
            <a:ext cx="1826141" cy="5927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这件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衣服</a:t>
            </a:r>
            <a:endParaRPr lang="zh-CN" alt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7596" y="366981"/>
            <a:ext cx="59391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4. </a:t>
            </a:r>
            <a:r>
              <a:rPr lang="en-US" altLang="zh-TW" sz="2400" b="1" dirty="0">
                <a:solidFill>
                  <a:srgbClr val="4C0342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Comparative Sentences with </a:t>
            </a:r>
            <a:r>
              <a:rPr lang="zh-CN" alt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比（</a:t>
            </a:r>
            <a:r>
              <a:rPr lang="en-US" altLang="zh-CN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II</a:t>
            </a:r>
            <a:r>
              <a:rPr lang="zh-CN" alt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）</a:t>
            </a:r>
            <a:endParaRPr lang="zh-CN" altLang="en-US" sz="24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8909" y="857836"/>
            <a:ext cx="784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A +</a:t>
            </a:r>
            <a:r>
              <a:rPr lang="en-US" sz="2000" b="1" i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比</a:t>
            </a:r>
            <a:r>
              <a:rPr lang="zh-CN" altLang="en-US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altLang="zh-CN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+</a:t>
            </a:r>
            <a:r>
              <a:rPr lang="zh-CN" altLang="en-US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altLang="zh-CN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B + </a:t>
            </a:r>
            <a:r>
              <a:rPr lang="en-US" altLang="zh-CN" sz="2000" b="1" dirty="0">
                <a:solidFill>
                  <a:srgbClr val="7030A0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Adjective</a:t>
            </a:r>
            <a:r>
              <a:rPr lang="en-US" altLang="zh-CN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+ Numeral + Measure Word  </a:t>
            </a:r>
            <a:r>
              <a:rPr lang="en-US" altLang="zh-CN" sz="2000" b="1" dirty="0" smtClean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+ Noun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45793" y="4413250"/>
            <a:ext cx="1415772" cy="5927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那个班</a:t>
            </a:r>
            <a:endParaRPr lang="zh-CN" alt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72135" y="1724660"/>
            <a:ext cx="5661660" cy="2741295"/>
            <a:chOff x="901" y="2716"/>
            <a:chExt cx="8916" cy="4317"/>
          </a:xfrm>
        </p:grpSpPr>
        <p:pic>
          <p:nvPicPr>
            <p:cNvPr id="2" name="图片 1" descr="teacher_man_studen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1" y="3937"/>
              <a:ext cx="4860" cy="3013"/>
            </a:xfrm>
            <a:prstGeom prst="rect">
              <a:avLst/>
            </a:prstGeom>
          </p:spPr>
        </p:pic>
        <p:pic>
          <p:nvPicPr>
            <p:cNvPr id="3" name="图片 2" descr="kodomo_kyoushitsu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3" y="3488"/>
              <a:ext cx="3654" cy="354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63" y="2780"/>
              <a:ext cx="1192" cy="8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 smtClean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4</a:t>
              </a:r>
              <a:r>
                <a:rPr lang="zh-CN" altLang="en-US" sz="2800" b="1" dirty="0" smtClean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个</a:t>
              </a:r>
              <a:endParaRPr lang="en-US" altLang="zh-CN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351" y="2716"/>
              <a:ext cx="1192" cy="8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3</a:t>
              </a:r>
              <a:r>
                <a:rPr lang="zh-CN" altLang="en-US" sz="28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个</a:t>
              </a:r>
              <a:endPara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933329" y="4514798"/>
            <a:ext cx="1826141" cy="59279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那件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衣服</a:t>
            </a:r>
            <a:endParaRPr lang="zh-CN" alt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936202" y="1682739"/>
            <a:ext cx="5276850" cy="2774950"/>
            <a:chOff x="10781" y="2663"/>
            <a:chExt cx="8310" cy="4370"/>
          </a:xfrm>
        </p:grpSpPr>
        <p:pic>
          <p:nvPicPr>
            <p:cNvPr id="18" name="图片 17" descr="alohashirt_blu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1" y="3604"/>
              <a:ext cx="3767" cy="3429"/>
            </a:xfrm>
            <a:prstGeom prst="rect">
              <a:avLst/>
            </a:prstGeom>
          </p:spPr>
        </p:pic>
        <p:pic>
          <p:nvPicPr>
            <p:cNvPr id="20" name="图片 19" descr="fashion_tshirt5_blu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5" y="3703"/>
              <a:ext cx="3846" cy="3232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11746" y="2663"/>
              <a:ext cx="1836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45</a:t>
              </a:r>
              <a:r>
                <a:rPr lang="zh-CN" altLang="en-US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块钱</a:t>
              </a:r>
              <a:endPara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6111" y="2733"/>
              <a:ext cx="1836" cy="72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40</a:t>
              </a:r>
              <a:r>
                <a:rPr lang="zh-CN" altLang="en-US" sz="2400" b="1" dirty="0" smtClean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块钱</a:t>
              </a:r>
              <a:endPara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3267173" y="228854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多</a:t>
            </a:r>
            <a:endParaRPr lang="zh-HK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53228" y="21902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贵</a:t>
            </a:r>
            <a:endParaRPr lang="zh-HK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5944" y="186703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0000"/>
                </a:solidFill>
                <a:sym typeface="+mn-ea"/>
              </a:rPr>
              <a:t>①</a:t>
            </a:r>
            <a:endParaRPr lang="zh-HK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676390" y="189429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rgbClr val="000000"/>
                </a:solidFill>
                <a:sym typeface="+mn-ea"/>
              </a:rPr>
              <a:t>②</a:t>
            </a:r>
            <a:endParaRPr lang="zh-CN" altLang="zh-CN" sz="3600" b="1" dirty="0">
              <a:solidFill>
                <a:srgbClr val="00000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70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4" grpId="0"/>
      <p:bldP spid="24" grpId="0"/>
      <p:bldP spid="8" grpId="0"/>
      <p:bldP spid="9" grpId="0"/>
      <p:bldP spid="19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94545" y="1749659"/>
            <a:ext cx="52749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 dirty="0" smtClean="0">
                <a:sym typeface="+mn-ea"/>
              </a:rPr>
              <a:t>①</a:t>
            </a:r>
            <a:endParaRPr lang="zh-CN" altLang="zh-CN" sz="32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2380" y="4894293"/>
            <a:ext cx="5260300" cy="12054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小邓的房租</a:t>
            </a:r>
            <a:r>
              <a:rPr lang="zh-CN" sz="32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</a:t>
            </a: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小吴的</a:t>
            </a:r>
          </a:p>
          <a:p>
            <a:pPr>
              <a:spcBef>
                <a:spcPts val="1000"/>
              </a:spcBef>
            </a:pP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    房租</a:t>
            </a:r>
            <a:r>
              <a:rPr lang="zh-CN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便宜</a:t>
            </a:r>
            <a:r>
              <a:rPr lang="zh-CN" altLang="en-US" sz="32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十一块</a:t>
            </a:r>
            <a:r>
              <a:rPr lang="zh-CN" altLang="en-US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钱</a:t>
            </a:r>
            <a:r>
              <a:rPr lang="zh-CN" sz="3200" b="1" dirty="0" smtClean="0">
                <a:solidFill>
                  <a:schemeClr val="accent5">
                    <a:lumMod val="2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27612" y="1836623"/>
            <a:ext cx="1980029" cy="53027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小邓的房租</a:t>
            </a:r>
            <a:endParaRPr lang="zh-CN" altLang="zh-CN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50560" y="5026263"/>
            <a:ext cx="464242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我表弟</a:t>
            </a:r>
            <a:r>
              <a:rPr lang="zh-CN" sz="32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</a:t>
            </a:r>
            <a:r>
              <a:rPr 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我</a:t>
            </a:r>
            <a:r>
              <a:rPr lang="en-US" altLang="zh-CN" sz="32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</a:t>
            </a:r>
            <a:r>
              <a:rPr lang="zh-CN" altLang="en-US" sz="3200" b="1" dirty="0" smtClean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  <a:endParaRPr lang="zh-CN" altLang="en-US" sz="3200" b="1" dirty="0" smtClean="0">
              <a:solidFill>
                <a:schemeClr val="accent6">
                  <a:lumMod val="75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4545" y="528641"/>
            <a:ext cx="593915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4. </a:t>
            </a:r>
            <a:r>
              <a:rPr lang="en-US" altLang="zh-TW" sz="2400" b="1" dirty="0">
                <a:solidFill>
                  <a:srgbClr val="4C0342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Comparative Sentences with </a:t>
            </a:r>
            <a:r>
              <a:rPr lang="zh-CN" alt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比（</a:t>
            </a:r>
            <a:r>
              <a:rPr lang="en-US" altLang="zh-CN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II</a:t>
            </a:r>
            <a:r>
              <a:rPr lang="zh-CN" alt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）</a:t>
            </a:r>
            <a:endParaRPr lang="zh-CN" altLang="en-US" sz="24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2380" y="989016"/>
            <a:ext cx="7770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A +</a:t>
            </a:r>
            <a:r>
              <a:rPr lang="en-US" sz="2000" b="1" i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比 </a:t>
            </a:r>
            <a:r>
              <a:rPr lang="en-US" altLang="zh-CN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+</a:t>
            </a:r>
            <a:r>
              <a:rPr lang="zh-CN" altLang="en-US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altLang="zh-CN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B +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Adjective</a:t>
            </a:r>
            <a:r>
              <a:rPr lang="en-US" altLang="zh-CN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+ Numeral + Measure Word  </a:t>
            </a:r>
            <a:r>
              <a:rPr lang="en-US" altLang="zh-CN" sz="2000" b="1" dirty="0" smtClean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+ Noun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21121" y="1833686"/>
            <a:ext cx="1980029" cy="53027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buFont typeface="Wingdings" panose="05000000000000000000" charset="0"/>
            </a:pPr>
            <a:r>
              <a:rPr 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小吴的房租</a:t>
            </a:r>
            <a:endParaRPr lang="zh-CN" altLang="zh-CN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9" name="图片 8" descr="微信图片_20180418193625"/>
          <p:cNvPicPr>
            <a:picLocks noChangeAspect="1"/>
          </p:cNvPicPr>
          <p:nvPr/>
        </p:nvPicPr>
        <p:blipFill>
          <a:blip r:embed="rId2"/>
          <a:srcRect t="11197" b="15237"/>
          <a:stretch>
            <a:fillRect/>
          </a:stretch>
        </p:blipFill>
        <p:spPr>
          <a:xfrm>
            <a:off x="752380" y="2498404"/>
            <a:ext cx="2794635" cy="121412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057150" y="2047240"/>
            <a:ext cx="4838700" cy="2678689"/>
            <a:chOff x="10620" y="3133"/>
            <a:chExt cx="8456" cy="4645"/>
          </a:xfrm>
        </p:grpSpPr>
        <p:pic>
          <p:nvPicPr>
            <p:cNvPr id="10" name="图片 9" descr="brothers_chouna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75" y="3500"/>
              <a:ext cx="4279" cy="4279"/>
            </a:xfrm>
            <a:prstGeom prst="rect">
              <a:avLst/>
            </a:prstGeom>
          </p:spPr>
        </p:pic>
        <p:pic>
          <p:nvPicPr>
            <p:cNvPr id="21" name="图片 20" descr="yajirushi_kururi_dow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180000" flipH="1">
              <a:off x="15037" y="3098"/>
              <a:ext cx="755" cy="1119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5880" y="3133"/>
              <a:ext cx="319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表哥：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12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岁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0620" y="4961"/>
              <a:ext cx="286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表弟：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2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岁</a:t>
              </a:r>
            </a:p>
          </p:txBody>
        </p:sp>
        <p:pic>
          <p:nvPicPr>
            <p:cNvPr id="25" name="图片 24" descr="yajirushi_kururi_up (2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40000">
              <a:off x="12247" y="5505"/>
              <a:ext cx="735" cy="1094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16774" y="6813"/>
              <a:ext cx="2302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我：</a:t>
              </a:r>
              <a:r>
                <a:rPr lang="en-US" altLang="zh-CN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5</a:t>
              </a:r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岁</a:t>
              </a:r>
            </a:p>
          </p:txBody>
        </p:sp>
        <p:pic>
          <p:nvPicPr>
            <p:cNvPr id="30" name="图片 29" descr="yajirushi_kururi_right (2)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980000">
              <a:off x="16896" y="5931"/>
              <a:ext cx="1005" cy="600"/>
            </a:xfrm>
            <a:prstGeom prst="rect">
              <a:avLst/>
            </a:prstGeom>
          </p:spPr>
        </p:pic>
      </p:grpSp>
      <p:pic>
        <p:nvPicPr>
          <p:cNvPr id="33" name="图片 32" descr="微信图片_201804182000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9272"/>
          <a:stretch>
            <a:fillRect/>
          </a:stretch>
        </p:blipFill>
        <p:spPr>
          <a:xfrm>
            <a:off x="3699920" y="2499775"/>
            <a:ext cx="2905826" cy="11791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2889098" y="384110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便宜</a:t>
            </a:r>
            <a:endParaRPr lang="zh-HK" alt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26811" y="180131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solidFill>
                  <a:srgbClr val="000000"/>
                </a:solidFill>
                <a:sym typeface="+mn-ea"/>
              </a:rPr>
              <a:t>②</a:t>
            </a:r>
            <a:endParaRPr lang="zh-CN" altLang="zh-CN" sz="3200" b="1" dirty="0">
              <a:solidFill>
                <a:srgbClr val="00000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61021" y="5694079"/>
            <a:ext cx="4501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 我</a:t>
            </a:r>
            <a:r>
              <a:rPr lang="zh-CN" altLang="en-US" sz="3200" b="1" dirty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表哥</a:t>
            </a:r>
            <a:r>
              <a:rPr lang="zh-CN" altLang="en-US" sz="3200" b="1" dirty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</a:t>
            </a:r>
            <a:r>
              <a:rPr lang="zh-CN" altLang="en-US" sz="3200" b="1" dirty="0" smtClean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我</a:t>
            </a:r>
            <a:r>
              <a:rPr lang="en-US" altLang="zh-CN" sz="3200" b="1" dirty="0" smtClean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</a:t>
            </a:r>
            <a:r>
              <a:rPr lang="zh-CN" altLang="en-US" sz="3200" b="1" dirty="0" smtClean="0">
                <a:solidFill>
                  <a:srgbClr val="2D2D8A">
                    <a:lumMod val="75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  <a:endParaRPr lang="zh-CN" altLang="en-US" sz="3200" b="1" dirty="0">
              <a:solidFill>
                <a:srgbClr val="2D2D8A">
                  <a:lumMod val="75000"/>
                </a:srgb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70711" y="493746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D2D8A">
                    <a:lumMod val="60000"/>
                    <a:lumOff val="4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</a:t>
            </a:r>
            <a:r>
              <a:rPr lang="zh-CN" altLang="en-US" sz="3200" b="1" dirty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三岁</a:t>
            </a:r>
            <a:endParaRPr lang="zh-HK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870711" y="564338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D2D8A">
                    <a:lumMod val="60000"/>
                    <a:lumOff val="40000"/>
                  </a:srgb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大</a:t>
            </a:r>
            <a:r>
              <a:rPr lang="zh-CN" altLang="en-US" sz="3200" b="1" dirty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七岁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808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  <p:bldP spid="15" grpId="0"/>
      <p:bldP spid="16" grpId="0"/>
      <p:bldP spid="4" grpId="0"/>
      <p:bldP spid="2" grpId="0"/>
      <p:bldP spid="3" grpId="0"/>
      <p:bldP spid="7" grpId="0"/>
      <p:bldP spid="8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4640" y="439183"/>
            <a:ext cx="5031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4. </a:t>
            </a:r>
            <a:r>
              <a:rPr lang="en-US" altLang="zh-TW" sz="2000" b="1" dirty="0">
                <a:solidFill>
                  <a:srgbClr val="4C0342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Comparative Sentences with </a:t>
            </a:r>
            <a:r>
              <a:rPr lang="zh-CN" alt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比（</a:t>
            </a:r>
            <a:r>
              <a:rPr lang="en-US" altLang="zh-CN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II</a:t>
            </a:r>
            <a:r>
              <a:rPr lang="zh-CN" alt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）</a:t>
            </a:r>
            <a:endParaRPr lang="zh-CN" altLang="en-US" sz="20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2380" y="989016"/>
            <a:ext cx="7770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A +</a:t>
            </a:r>
            <a:r>
              <a:rPr lang="en-US" sz="2000" b="1" i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比</a:t>
            </a:r>
            <a:r>
              <a:rPr lang="zh-CN" altLang="en-US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altLang="zh-CN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+</a:t>
            </a:r>
            <a:r>
              <a:rPr lang="zh-CN" altLang="en-US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altLang="zh-CN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B + </a:t>
            </a:r>
            <a:r>
              <a:rPr lang="en-US" altLang="zh-C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Adjective </a:t>
            </a:r>
            <a:r>
              <a:rPr lang="en-US" altLang="zh-CN" sz="2000" b="1" dirty="0"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+ Numeral + Measure Word  (+ Noun) </a:t>
            </a:r>
            <a:endParaRPr lang="en-US" altLang="zh-CN" sz="2000" b="1" dirty="0" smtClean="0">
              <a:latin typeface="Microsoft JhengHei" panose="020B0604030504040204" charset="-120"/>
              <a:ea typeface="Microsoft JhengHei" panose="020B0604030504040204" charset="-120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4640" y="1724660"/>
            <a:ext cx="107994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dirty="0" smtClean="0">
                <a:sym typeface="+mn-ea"/>
              </a:rPr>
              <a:t>①                                            </a:t>
            </a:r>
            <a:endParaRPr lang="zh-CN" altLang="zh-CN" sz="36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7" name="图片 6" descr="微信图片_201804182005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28" y="1568042"/>
            <a:ext cx="6145530" cy="460946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extLst>
              <p:ext uri="{D42A27DB-BD31-4B8C-83A1-F6EECF244321}">
                <p14:modId xmlns:p14="http://schemas.microsoft.com/office/powerpoint/2010/main" val="3691302403"/>
              </p:ext>
            </p:extLst>
          </p:nvPr>
        </p:nvGraphicFramePr>
        <p:xfrm>
          <a:off x="7438967" y="1568042"/>
          <a:ext cx="4471035" cy="255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09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HEIGHT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身高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WEIGHT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体重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安琪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165 </a:t>
                      </a:r>
                      <a:r>
                        <a:rPr lang="zh-CN" altLang="en-US" sz="2400" b="1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厘米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（</a:t>
                      </a:r>
                      <a:r>
                        <a:rPr lang="en-US" altLang="zh-CN" sz="2000" b="1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límǐ</a:t>
                      </a:r>
                      <a:r>
                        <a:rPr lang="zh-CN" altLang="en-US" sz="2000" b="1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 smtClean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45</a:t>
                      </a:r>
                      <a:r>
                        <a:rPr lang="zh-CN" altLang="en-US" sz="2400" b="1" dirty="0" smtClean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公斤</a:t>
                      </a:r>
                      <a:endParaRPr lang="zh-CN" altLang="en-US" sz="2400" b="1" dirty="0">
                        <a:latin typeface="Microsoft JhengHei" panose="020B0604030504040204" charset="-120"/>
                        <a:ea typeface="Microsoft JhengHei" panose="020B0604030504040204" charset="-12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Microsoft JhengHei" panose="020B0604030504040204" charset="-12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2000" b="1" dirty="0" err="1">
                          <a:latin typeface="Microsoft JhengHei" panose="020B0604030504040204" charset="-120"/>
                          <a:ea typeface="宋体" panose="02010600030101010101" pitchFamily="2" charset="-122"/>
                        </a:rPr>
                        <a:t>gōngjīn</a:t>
                      </a:r>
                      <a:r>
                        <a:rPr lang="zh-CN" altLang="en-US" sz="2000" b="1" dirty="0">
                          <a:latin typeface="Microsoft JhengHei" panose="020B0604030504040204" charset="-120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小吴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 smtClean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185 </a:t>
                      </a:r>
                      <a:r>
                        <a:rPr lang="zh-CN" altLang="en-US" sz="2400" b="1" dirty="0">
                          <a:latin typeface="Microsoft JhengHei" panose="020B0604030504040204" charset="-120"/>
                          <a:ea typeface="Microsoft JhengHei" panose="020B0604030504040204" charset="-120"/>
                        </a:rPr>
                        <a:t>厘米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latin typeface="Microsoft JhengHei" panose="020B0604030504040204" charset="-120"/>
                          <a:ea typeface="Microsoft JhengHei" panose="020B0604030504040204" charset="-120"/>
                          <a:sym typeface="+mn-ea"/>
                        </a:rPr>
                        <a:t>75</a:t>
                      </a:r>
                      <a:r>
                        <a:rPr lang="zh-CN" altLang="en-US" sz="2400" b="1" dirty="0">
                          <a:latin typeface="Microsoft JhengHei" panose="020B0604030504040204" charset="-120"/>
                          <a:ea typeface="Microsoft JhengHei" panose="020B0604030504040204" charset="-120"/>
                          <a:sym typeface="+mn-ea"/>
                        </a:rPr>
                        <a:t>公斤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直接连接符 17"/>
          <p:cNvCxnSpPr/>
          <p:nvPr/>
        </p:nvCxnSpPr>
        <p:spPr>
          <a:xfrm>
            <a:off x="7355840" y="1550670"/>
            <a:ext cx="1529080" cy="8566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331800" y="4288559"/>
            <a:ext cx="49625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小吴</a:t>
            </a:r>
            <a:r>
              <a:rPr lang="zh-CN" sz="28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</a:t>
            </a:r>
            <a:r>
              <a:rPr 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安琪</a:t>
            </a: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高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__________</a:t>
            </a:r>
            <a:r>
              <a:rPr lang="zh-CN" sz="2800" b="1" dirty="0" smtClean="0">
                <a:solidFill>
                  <a:schemeClr val="accent5">
                    <a:lumMod val="2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355840" y="5431155"/>
            <a:ext cx="4962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l">
              <a:lnSpc>
                <a:spcPct val="100000"/>
              </a:lnSpc>
              <a:buFont typeface="Wingdings" panose="05000000000000000000" charset="0"/>
              <a:buChar char=""/>
            </a:pPr>
            <a:r>
              <a:rPr 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安琪</a:t>
            </a:r>
            <a:r>
              <a:rPr lang="zh-CN" sz="28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</a:t>
            </a:r>
            <a:r>
              <a:rPr 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小吴</a:t>
            </a: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轻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__________</a:t>
            </a:r>
            <a:r>
              <a:rPr lang="zh-CN" sz="3200" b="1" dirty="0" smtClean="0">
                <a:solidFill>
                  <a:schemeClr val="accent5">
                    <a:lumMod val="2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320290" y="4581525"/>
            <a:ext cx="1532255" cy="849630"/>
            <a:chOff x="3654" y="7215"/>
            <a:chExt cx="2413" cy="1338"/>
          </a:xfrm>
        </p:grpSpPr>
        <p:pic>
          <p:nvPicPr>
            <p:cNvPr id="37" name="图片 36" descr="yajirushi_kururi_righ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060000">
              <a:off x="5089" y="7215"/>
              <a:ext cx="979" cy="585"/>
            </a:xfrm>
            <a:prstGeom prst="rect">
              <a:avLst/>
            </a:prstGeom>
          </p:spPr>
        </p:pic>
        <p:sp>
          <p:nvSpPr>
            <p:cNvPr id="39" name="矩形 38"/>
            <p:cNvSpPr/>
            <p:nvPr/>
          </p:nvSpPr>
          <p:spPr>
            <a:xfrm>
              <a:off x="3654" y="7537"/>
              <a:ext cx="1728" cy="10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小吴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45000" y="3808730"/>
            <a:ext cx="1610995" cy="850900"/>
            <a:chOff x="7000" y="5998"/>
            <a:chExt cx="2537" cy="1340"/>
          </a:xfrm>
        </p:grpSpPr>
        <p:pic>
          <p:nvPicPr>
            <p:cNvPr id="32" name="图片 31" descr="yajirushi_kururi_up (2)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600000">
              <a:off x="7159" y="6529"/>
              <a:ext cx="651" cy="969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7809" y="5998"/>
              <a:ext cx="1728" cy="10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</a:rPr>
                <a:t>安琪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0059382" y="424066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二十厘米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199267" y="540622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三十公斤</a:t>
            </a:r>
            <a:endParaRPr lang="zh-HK" altLang="en-US" dirty="0"/>
          </a:p>
        </p:txBody>
      </p:sp>
      <p:sp>
        <p:nvSpPr>
          <p:cNvPr id="19" name="文本框 19"/>
          <p:cNvSpPr txBox="1"/>
          <p:nvPr/>
        </p:nvSpPr>
        <p:spPr>
          <a:xfrm>
            <a:off x="7355840" y="4734077"/>
            <a:ext cx="49625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spcBef>
                <a:spcPts val="1000"/>
              </a:spcBef>
              <a:buFont typeface="Wingdings" panose="05000000000000000000" charset="0"/>
              <a:buChar char=""/>
            </a:pPr>
            <a:r>
              <a:rPr lang="zh-CN" altLang="zh-HK" sz="28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安琪</a:t>
            </a:r>
            <a:r>
              <a:rPr lang="zh-CN" sz="28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</a:t>
            </a:r>
            <a:r>
              <a:rPr lang="zh-CN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小吴</a:t>
            </a: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矮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__________</a:t>
            </a:r>
            <a:r>
              <a:rPr lang="zh-CN" sz="2800" b="1" dirty="0" smtClean="0">
                <a:solidFill>
                  <a:schemeClr val="accent5">
                    <a:lumMod val="2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071402" y="469909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二十厘米</a:t>
            </a:r>
            <a:endParaRPr lang="zh-HK" altLang="en-US" dirty="0"/>
          </a:p>
        </p:txBody>
      </p:sp>
      <p:sp>
        <p:nvSpPr>
          <p:cNvPr id="22" name="文本框 26"/>
          <p:cNvSpPr txBox="1"/>
          <p:nvPr/>
        </p:nvSpPr>
        <p:spPr>
          <a:xfrm>
            <a:off x="7403638" y="5921634"/>
            <a:ext cx="49625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>
              <a:buFont typeface="Wingdings" panose="05000000000000000000" charset="0"/>
              <a:buChar char=""/>
            </a:pPr>
            <a:r>
              <a:rPr lang="zh-CN" altLang="zh-HK" sz="28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</a:t>
            </a:r>
            <a:r>
              <a:rPr lang="zh-CN" altLang="zh-HK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吴</a:t>
            </a:r>
            <a:r>
              <a:rPr lang="zh-CN" sz="2800" b="1" dirty="0" smtClean="0">
                <a:solidFill>
                  <a:srgbClr val="FF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</a:t>
            </a:r>
            <a:r>
              <a:rPr lang="zh-CN" altLang="zh-HK" sz="2800" b="1" dirty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安琪</a:t>
            </a: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重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__________</a:t>
            </a:r>
            <a:r>
              <a:rPr lang="zh-CN" sz="3200" b="1" dirty="0" smtClean="0">
                <a:solidFill>
                  <a:schemeClr val="accent5">
                    <a:lumMod val="25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0210167" y="591307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三十公斤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89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6872" y="815172"/>
            <a:ext cx="1209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200" dirty="0"/>
              <a:t>马上</a:t>
            </a:r>
            <a:r>
              <a:rPr lang="zh-HK" altLang="en-US" dirty="0"/>
              <a:t>	</a:t>
            </a:r>
          </a:p>
        </p:txBody>
      </p:sp>
      <p:sp>
        <p:nvSpPr>
          <p:cNvPr id="5" name="矩形 4"/>
          <p:cNvSpPr/>
          <p:nvPr/>
        </p:nvSpPr>
        <p:spPr>
          <a:xfrm>
            <a:off x="2660159" y="798521"/>
            <a:ext cx="120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200" dirty="0" smtClean="0"/>
              <a:t>放假</a:t>
            </a:r>
            <a:r>
              <a:rPr lang="zh-HK" altLang="en-US" sz="3600" dirty="0" smtClean="0"/>
              <a:t>	</a:t>
            </a:r>
            <a:r>
              <a:rPr lang="zh-HK" altLang="en-US" dirty="0"/>
              <a:t>	</a:t>
            </a:r>
          </a:p>
        </p:txBody>
      </p:sp>
      <p:sp>
        <p:nvSpPr>
          <p:cNvPr id="6" name="矩形 5"/>
          <p:cNvSpPr/>
          <p:nvPr/>
        </p:nvSpPr>
        <p:spPr>
          <a:xfrm>
            <a:off x="4433447" y="805385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公司</a:t>
            </a:r>
            <a:r>
              <a:rPr lang="zh-HK" altLang="en-US" dirty="0"/>
              <a:t>	</a:t>
            </a:r>
          </a:p>
        </p:txBody>
      </p:sp>
      <p:sp>
        <p:nvSpPr>
          <p:cNvPr id="7" name="矩形 6"/>
          <p:cNvSpPr/>
          <p:nvPr/>
        </p:nvSpPr>
        <p:spPr>
          <a:xfrm>
            <a:off x="6104950" y="762548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实习</a:t>
            </a:r>
            <a:r>
              <a:rPr lang="zh-HK" altLang="en-US" dirty="0"/>
              <a:t>	</a:t>
            </a:r>
          </a:p>
        </p:txBody>
      </p:sp>
      <p:sp>
        <p:nvSpPr>
          <p:cNvPr id="8" name="矩形 7"/>
          <p:cNvSpPr/>
          <p:nvPr/>
        </p:nvSpPr>
        <p:spPr>
          <a:xfrm>
            <a:off x="7869382" y="762548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打工</a:t>
            </a:r>
            <a:r>
              <a:rPr lang="zh-HK" altLang="en-US" dirty="0"/>
              <a:t>	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40592" y="2439327"/>
            <a:ext cx="718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我们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马上</a:t>
            </a:r>
            <a:r>
              <a:rPr lang="zh-CN" altLang="en-US" sz="3200" dirty="0" smtClean="0"/>
              <a:t>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放假</a:t>
            </a:r>
            <a:r>
              <a:rPr lang="zh-CN" altLang="en-US" sz="3200" dirty="0" smtClean="0"/>
              <a:t>了</a:t>
            </a:r>
            <a:r>
              <a:rPr lang="zh-CN" altLang="en-US" sz="3200" dirty="0"/>
              <a:t>，</a:t>
            </a:r>
            <a:r>
              <a:rPr lang="zh-CN" altLang="en-US" sz="3200" dirty="0" smtClean="0"/>
              <a:t>你会做什么？</a:t>
            </a:r>
            <a:endParaRPr lang="zh-HK" altLang="en-US" sz="3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40592" y="3531331"/>
            <a:ext cx="5061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B: </a:t>
            </a:r>
            <a:r>
              <a:rPr lang="zh-CN" altLang="en-US" sz="3200" dirty="0" smtClean="0"/>
              <a:t>我会去</a:t>
            </a: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公司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实习</a:t>
            </a:r>
            <a:r>
              <a:rPr lang="zh-CN" altLang="en-US" dirty="0" smtClean="0"/>
              <a:t>。     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85628" y="4330947"/>
            <a:ext cx="304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+mj-ea"/>
                <a:ea typeface="+mj-ea"/>
              </a:rPr>
              <a:t>我会</a:t>
            </a: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去</a:t>
            </a:r>
            <a:r>
              <a:rPr lang="zh-HK" altLang="en-US" sz="3200" b="1" dirty="0" smtClean="0">
                <a:solidFill>
                  <a:srgbClr val="00B0F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打工</a:t>
            </a:r>
            <a:r>
              <a:rPr lang="zh-CN" altLang="en-US" sz="3200" dirty="0" smtClean="0">
                <a:latin typeface="+mj-ea"/>
                <a:ea typeface="+mj-ea"/>
              </a:rPr>
              <a:t>。</a:t>
            </a:r>
            <a:endParaRPr lang="zh-HK" altLang="en-US" sz="3200" dirty="0"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01" y="1930879"/>
            <a:ext cx="3066572" cy="30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9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876" y="448419"/>
            <a:ext cx="5031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4. </a:t>
            </a:r>
            <a:r>
              <a:rPr lang="en-US" altLang="zh-TW" sz="2000" b="1" dirty="0">
                <a:solidFill>
                  <a:srgbClr val="4C0342"/>
                </a:solidFill>
                <a:latin typeface="Microsoft JhengHei" panose="020B0604030504040204" charset="-120"/>
                <a:ea typeface="Microsoft JhengHei" panose="020B0604030504040204" charset="-120"/>
                <a:cs typeface="+mj-cs"/>
              </a:rPr>
              <a:t> </a:t>
            </a:r>
            <a:r>
              <a:rPr 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Comparative Sentences with </a:t>
            </a:r>
            <a:r>
              <a:rPr lang="zh-CN" alt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比（</a:t>
            </a:r>
            <a:r>
              <a:rPr lang="en-US" altLang="zh-CN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II</a:t>
            </a:r>
            <a:r>
              <a:rPr lang="zh-CN" altLang="en-US" sz="20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）</a:t>
            </a:r>
            <a:endParaRPr lang="zh-CN" altLang="en-US" sz="2000" b="1" dirty="0" smtClean="0">
              <a:solidFill>
                <a:srgbClr val="0070C0"/>
              </a:solidFill>
              <a:latin typeface="Microsoft JhengHei" panose="020B0604030504040204" charset="-120"/>
              <a:ea typeface="Microsoft JhengHei" panose="020B0604030504040204" charset="-120"/>
              <a:cs typeface="+mj-cs"/>
              <a:sym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98490" y="2003004"/>
            <a:ext cx="7331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少</a:t>
            </a:r>
            <a:endParaRPr lang="zh-HK" alt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2746" b="5042"/>
          <a:stretch/>
        </p:blipFill>
        <p:spPr>
          <a:xfrm>
            <a:off x="820513" y="1210080"/>
            <a:ext cx="1805207" cy="19894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79" y="1210080"/>
            <a:ext cx="1541678" cy="17081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258523" y="3100005"/>
            <a:ext cx="156094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err="1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Lenka</a:t>
            </a:r>
            <a:endParaRPr lang="zh-HK" altLang="en-US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49076" y="3100005"/>
            <a:ext cx="84868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Mia</a:t>
            </a:r>
            <a:endParaRPr lang="zh-HK" altLang="en-US" sz="28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83091" y="2204788"/>
            <a:ext cx="146211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长</a:t>
            </a:r>
            <a:endParaRPr lang="en-US" altLang="zh-CN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  <a:p>
            <a:r>
              <a:rPr lang="en-US" altLang="zh-CN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8</a:t>
            </a:r>
            <a:r>
              <a:rPr lang="en-US" altLang="zh-H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0</a:t>
            </a:r>
            <a:r>
              <a:rPr lang="zh-CN" alt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厘米</a:t>
            </a:r>
            <a:endParaRPr lang="zh-HK" altLang="en-US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24740" y="2843446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dirty="0"/>
              <a:t>límǐ</a:t>
            </a:r>
            <a:endParaRPr lang="zh-HK" altLang="en-US" sz="2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l="25286" r="23669"/>
          <a:stretch/>
        </p:blipFill>
        <p:spPr>
          <a:xfrm>
            <a:off x="9721227" y="1117269"/>
            <a:ext cx="868218" cy="76029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457" y="1996409"/>
            <a:ext cx="828273" cy="73000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/>
          <a:srcRect l="25286" r="23669"/>
          <a:stretch/>
        </p:blipFill>
        <p:spPr>
          <a:xfrm>
            <a:off x="10743887" y="1103619"/>
            <a:ext cx="862113" cy="75495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/>
          <a:srcRect l="12566" t="7783" r="15628" b="9176"/>
          <a:stretch/>
        </p:blipFill>
        <p:spPr>
          <a:xfrm>
            <a:off x="6537717" y="1151552"/>
            <a:ext cx="914400" cy="106218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/>
          <a:srcRect l="12566" t="7783" r="15628" b="9176"/>
          <a:stretch/>
        </p:blipFill>
        <p:spPr>
          <a:xfrm>
            <a:off x="7509300" y="1159439"/>
            <a:ext cx="914400" cy="106218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6"/>
          <a:srcRect l="12566" t="7783" r="15628" b="9176"/>
          <a:stretch/>
        </p:blipFill>
        <p:spPr>
          <a:xfrm>
            <a:off x="7066089" y="2243759"/>
            <a:ext cx="914400" cy="106218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31157" y="1101437"/>
            <a:ext cx="509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sym typeface="+mn-ea"/>
              </a:rPr>
              <a:t>①</a:t>
            </a:r>
            <a:endParaRPr lang="zh-HK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5983229" y="110143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solidFill>
                  <a:srgbClr val="000000"/>
                </a:solidFill>
                <a:sym typeface="+mn-ea"/>
              </a:rPr>
              <a:t>②</a:t>
            </a:r>
            <a:endParaRPr lang="zh-CN" altLang="zh-CN" sz="2800" b="1" dirty="0">
              <a:solidFill>
                <a:srgbClr val="000000"/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167" y="1885459"/>
            <a:ext cx="828273" cy="73000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9361" y="2642351"/>
            <a:ext cx="828273" cy="73000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03876" y="4041435"/>
            <a:ext cx="509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</a:t>
            </a:r>
            <a:endParaRPr lang="zh-HK" altLang="en-US" dirty="0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51" y="4643731"/>
            <a:ext cx="1832169" cy="1824026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2704" y="4514408"/>
            <a:ext cx="2143125" cy="2143125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2819469" y="4992715"/>
            <a:ext cx="7331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贵</a:t>
            </a:r>
            <a:endParaRPr lang="zh-HK" alt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924155" y="4194205"/>
            <a:ext cx="17984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HK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10000</a:t>
            </a:r>
            <a:r>
              <a:rPr lang="zh-CN" alt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</a:t>
            </a:r>
            <a:endParaRPr lang="zh-HK" altLang="en-US" sz="24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651086" y="4169427"/>
            <a:ext cx="168397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5000</a:t>
            </a:r>
            <a:r>
              <a:rPr lang="zh-CN" alt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块钱</a:t>
            </a:r>
            <a:endParaRPr lang="zh-HK" altLang="en-US" sz="24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85938" y="4123820"/>
            <a:ext cx="509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</a:t>
            </a:r>
            <a:endParaRPr lang="zh-HK" altLang="en-US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9"/>
          <a:srcRect r="60379"/>
          <a:stretch/>
        </p:blipFill>
        <p:spPr>
          <a:xfrm>
            <a:off x="9989851" y="4400259"/>
            <a:ext cx="1296848" cy="2275373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9"/>
          <a:srcRect l="71004"/>
          <a:stretch/>
        </p:blipFill>
        <p:spPr>
          <a:xfrm>
            <a:off x="7225113" y="4159935"/>
            <a:ext cx="1047692" cy="2511805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8843447" y="4992715"/>
            <a:ext cx="7331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小</a:t>
            </a:r>
            <a:endParaRPr lang="zh-HK" alt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680211" y="4041435"/>
            <a:ext cx="928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40</a:t>
            </a:r>
            <a:r>
              <a:rPr lang="zh-CN" alt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岁</a:t>
            </a:r>
            <a:endParaRPr lang="zh-HK" altLang="en-US" sz="24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638275" y="4018296"/>
            <a:ext cx="928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46</a:t>
            </a:r>
            <a:r>
              <a:rPr lang="zh-CN" altLang="en-US" sz="2400" b="1" dirty="0" smtClean="0"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岁</a:t>
            </a:r>
            <a:endParaRPr lang="zh-HK" altLang="en-US" sz="2400" b="1" dirty="0" smtClean="0">
              <a:latin typeface="Microsoft JhengHei" panose="020B0604030504040204" charset="-120"/>
              <a:ea typeface="Microsoft JhengHei" panose="020B0604030504040204" charset="-120"/>
              <a:sym typeface="+mn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28486" y="3991188"/>
            <a:ext cx="102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妈妈</a:t>
            </a:r>
            <a:endParaRPr lang="zh-HK" altLang="en-US" sz="28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9602215" y="3979880"/>
            <a:ext cx="102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爸爸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978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r>
              <a:rPr lang="zh-CN" altLang="en-US" dirty="0" smtClean="0"/>
              <a:t>总结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979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5289" y="442183"/>
            <a:ext cx="1170652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：你上次看的房子怎么样？</a:t>
            </a:r>
            <a:endParaRPr kumimoji="1" lang="en-US" altLang="zh-CN" sz="28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6628657" y="238372"/>
            <a:ext cx="5713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400" b="1" dirty="0">
                <a:latin typeface="+mj-ea"/>
                <a:ea typeface="+mj-ea"/>
              </a:rPr>
              <a:t>对话练习</a:t>
            </a:r>
            <a:r>
              <a:rPr lang="zh-CN" altLang="en-US" sz="4400" b="1" dirty="0">
                <a:latin typeface="+mj-ea"/>
                <a:ea typeface="+mj-ea"/>
                <a:sym typeface="+mn-ea"/>
              </a:rPr>
              <a:t> </a:t>
            </a:r>
            <a:r>
              <a:rPr lang="en-US" altLang="zh-CN" sz="3200" b="1" dirty="0" smtClean="0">
                <a:latin typeface="+mj-ea"/>
                <a:ea typeface="+mj-ea"/>
                <a:sym typeface="+mn-ea"/>
              </a:rPr>
              <a:t>– </a:t>
            </a:r>
            <a:r>
              <a:rPr lang="en-US" altLang="zh-CN" sz="3200" b="1" i="1" dirty="0" err="1">
                <a:latin typeface="Calibri" panose="020F0502020204030204" charset="0"/>
                <a:ea typeface="+mj-ea"/>
                <a:sym typeface="+mn-ea"/>
              </a:rPr>
              <a:t>Pairwork</a:t>
            </a:r>
            <a:r>
              <a:rPr lang="en-US" altLang="zh-CN" sz="3200" b="1" i="1" dirty="0">
                <a:latin typeface="Calibri" panose="020F0502020204030204" charset="0"/>
                <a:ea typeface="+mj-ea"/>
                <a:sym typeface="+mn-ea"/>
              </a:rPr>
              <a:t> </a:t>
            </a:r>
            <a:endParaRPr lang="en-US" altLang="zh-CN" sz="4400" b="1" dirty="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5289" y="950679"/>
            <a:ext cx="4732386" cy="102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/>
              <a:t>B</a:t>
            </a:r>
            <a:r>
              <a:rPr kumimoji="1" lang="zh-CN" altLang="en-US" sz="2800" dirty="0"/>
              <a:t>：那个房子</a:t>
            </a:r>
            <a:r>
              <a:rPr kumimoji="1" lang="zh-CN" altLang="en-US" sz="2800" dirty="0">
                <a:solidFill>
                  <a:srgbClr val="3366FF"/>
                </a:solidFill>
              </a:rPr>
              <a:t>漂亮得不得了</a:t>
            </a:r>
            <a:r>
              <a:rPr kumimoji="1" lang="zh-CN" altLang="en-US" sz="2800" dirty="0"/>
              <a:t>。</a:t>
            </a:r>
            <a:endParaRPr kumimoji="1" lang="en-US" altLang="zh-CN" sz="2800" dirty="0"/>
          </a:p>
          <a:p>
            <a:endParaRPr kumimoji="1"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385289" y="1519101"/>
            <a:ext cx="2937022" cy="590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/>
              <a:t>A</a:t>
            </a:r>
            <a:r>
              <a:rPr kumimoji="1" lang="zh-CN" altLang="en-US" sz="2800" dirty="0"/>
              <a:t>：那你租了吗</a:t>
            </a:r>
            <a:r>
              <a:rPr kumimoji="1" lang="zh-CN" altLang="en-US" sz="2800" dirty="0" smtClean="0"/>
              <a:t>？</a:t>
            </a:r>
            <a:endParaRPr kumimoji="1" lang="en-US" altLang="zh-CN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385289" y="2046114"/>
            <a:ext cx="9759403" cy="590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/>
              <a:t>B</a:t>
            </a:r>
            <a:r>
              <a:rPr kumimoji="1" lang="zh-CN" altLang="en-US" sz="2800" dirty="0"/>
              <a:t>：没有。因为那个房子不但</a:t>
            </a:r>
            <a:r>
              <a:rPr kumimoji="1" lang="zh-CN" altLang="en-US" sz="2800" dirty="0">
                <a:solidFill>
                  <a:srgbClr val="3366FF"/>
                </a:solidFill>
              </a:rPr>
              <a:t>远得不得了</a:t>
            </a:r>
            <a:r>
              <a:rPr kumimoji="1" lang="zh-CN" altLang="en-US" sz="2800" dirty="0"/>
              <a:t>，而且</a:t>
            </a:r>
            <a:r>
              <a:rPr kumimoji="1" lang="zh-CN" altLang="en-US" sz="2800" dirty="0">
                <a:solidFill>
                  <a:srgbClr val="3366FF"/>
                </a:solidFill>
              </a:rPr>
              <a:t>贵得不得了</a:t>
            </a:r>
            <a:r>
              <a:rPr kumimoji="1" lang="zh-CN" altLang="en-US" sz="2800" dirty="0" smtClean="0"/>
              <a:t>。</a:t>
            </a:r>
            <a:endParaRPr kumimoji="1" lang="en-US" altLang="zh-CN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391962" y="2537678"/>
            <a:ext cx="2167581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/>
              <a:t>A</a:t>
            </a:r>
            <a:r>
              <a:rPr kumimoji="1" lang="zh-CN" altLang="en-US" sz="2800" dirty="0" smtClean="0"/>
              <a:t>：为什么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385289" y="3038974"/>
            <a:ext cx="11913839" cy="121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/>
              <a:t>B</a:t>
            </a:r>
            <a:r>
              <a:rPr kumimoji="1" lang="zh-CN" altLang="en-US" sz="2800" dirty="0"/>
              <a:t>：如果我要去学校，我要坐三十分钟的公共汽车，再坐十五分钟的地铁</a:t>
            </a:r>
            <a:r>
              <a:rPr kumimoji="1" lang="zh-CN" altLang="en-US" sz="2800" dirty="0" smtClean="0"/>
              <a:t>，</a:t>
            </a:r>
            <a:endParaRPr kumimoji="1" lang="en-US" altLang="zh-CN" sz="2800" dirty="0" smtClean="0"/>
          </a:p>
          <a:p>
            <a:pPr>
              <a:lnSpc>
                <a:spcPct val="130000"/>
              </a:lnSpc>
            </a:pPr>
            <a:r>
              <a:rPr kumimoji="1" lang="zh-CN" altLang="en-US" sz="2800" dirty="0"/>
              <a:t> </a:t>
            </a:r>
            <a:r>
              <a:rPr kumimoji="1" lang="zh-CN" altLang="en-US" sz="2800" dirty="0" smtClean="0"/>
              <a:t>     还要走十分钟，才能回到学校，</a:t>
            </a:r>
            <a:r>
              <a:rPr kumimoji="1" lang="zh-CN" altLang="en-US" sz="2800" dirty="0" smtClean="0">
                <a:solidFill>
                  <a:srgbClr val="3366FF"/>
                </a:solidFill>
              </a:rPr>
              <a:t>麻烦得不得了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</p:txBody>
      </p:sp>
      <p:sp>
        <p:nvSpPr>
          <p:cNvPr id="11" name="文本框 10"/>
          <p:cNvSpPr txBox="1"/>
          <p:nvPr/>
        </p:nvSpPr>
        <p:spPr>
          <a:xfrm>
            <a:off x="391962" y="4139496"/>
            <a:ext cx="2526654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/>
              <a:t>A</a:t>
            </a:r>
            <a:r>
              <a:rPr kumimoji="1" lang="zh-CN" altLang="en-US" sz="2800" dirty="0"/>
              <a:t>：那租金呢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77789" y="4724537"/>
            <a:ext cx="11048217" cy="121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/>
              <a:t>B</a:t>
            </a:r>
            <a:r>
              <a:rPr kumimoji="1" lang="zh-CN" altLang="en-US" sz="2800" dirty="0"/>
              <a:t>：</a:t>
            </a:r>
            <a:r>
              <a:rPr kumimoji="1" lang="zh-CN" altLang="en-US" sz="2800" dirty="0" smtClean="0"/>
              <a:t>差不多</a:t>
            </a:r>
            <a:r>
              <a:rPr kumimoji="1" lang="en-US" altLang="zh-CN" sz="2800" b="1" dirty="0" smtClean="0">
                <a:solidFill>
                  <a:srgbClr val="00B050"/>
                </a:solidFill>
              </a:rPr>
              <a:t>10000</a:t>
            </a:r>
            <a:r>
              <a:rPr kumimoji="1" lang="zh-CN" altLang="en-US" sz="2800" b="1" dirty="0" smtClean="0">
                <a:solidFill>
                  <a:srgbClr val="00B050"/>
                </a:solidFill>
              </a:rPr>
              <a:t>块</a:t>
            </a:r>
            <a:r>
              <a:rPr kumimoji="1" lang="zh-CN" altLang="en-US" sz="2800" dirty="0" smtClean="0"/>
              <a:t>人民</a:t>
            </a:r>
            <a:r>
              <a:rPr kumimoji="1" lang="zh-CN" altLang="en-US" sz="2800" dirty="0"/>
              <a:t>币一个月</a:t>
            </a:r>
            <a:r>
              <a:rPr kumimoji="1" lang="zh-CN" altLang="en-US" sz="2800" dirty="0" smtClean="0"/>
              <a:t>呢！这</a:t>
            </a:r>
            <a:r>
              <a:rPr kumimoji="1" lang="zh-CN" altLang="en-US" sz="2800" dirty="0"/>
              <a:t>个房子</a:t>
            </a:r>
            <a:r>
              <a:rPr kumimoji="1" lang="zh-CN" altLang="en-US" sz="2800" b="1" dirty="0">
                <a:solidFill>
                  <a:srgbClr val="F09B10"/>
                </a:solidFill>
              </a:rPr>
              <a:t>比</a:t>
            </a:r>
            <a:r>
              <a:rPr kumimoji="1" lang="zh-CN" altLang="en-US" sz="2800" dirty="0"/>
              <a:t>宿舍</a:t>
            </a:r>
            <a:r>
              <a:rPr kumimoji="1" lang="zh-CN" altLang="en-US" sz="2800" b="1" dirty="0">
                <a:solidFill>
                  <a:srgbClr val="F09B10"/>
                </a:solidFill>
              </a:rPr>
              <a:t>贵</a:t>
            </a:r>
            <a:r>
              <a:rPr kumimoji="1" lang="en-US" altLang="zh-CN" sz="2800" dirty="0" smtClean="0"/>
              <a:t>3000 </a:t>
            </a:r>
            <a:r>
              <a:rPr kumimoji="1" lang="zh-CN" altLang="en-US" sz="2800" dirty="0" smtClean="0"/>
              <a:t>块</a:t>
            </a:r>
            <a:r>
              <a:rPr kumimoji="1" lang="zh-CN" altLang="en-US" sz="2800" dirty="0"/>
              <a:t>钱</a:t>
            </a:r>
            <a:r>
              <a:rPr kumimoji="1" lang="zh-CN" altLang="en-US" sz="2800" dirty="0" smtClean="0"/>
              <a:t>，</a:t>
            </a:r>
            <a:r>
              <a:rPr kumimoji="1" lang="en-US" altLang="zh-CN" sz="2800" dirty="0" smtClean="0"/>
              <a:t> </a:t>
            </a:r>
          </a:p>
          <a:p>
            <a:pPr>
              <a:lnSpc>
                <a:spcPct val="130000"/>
              </a:lnSpc>
            </a:pPr>
            <a:r>
              <a:rPr kumimoji="1" lang="zh-CN" altLang="en-US" sz="2800" dirty="0" smtClean="0"/>
              <a:t>      我</a:t>
            </a:r>
            <a:r>
              <a:rPr kumimoji="1" lang="zh-CN" altLang="en-US" sz="2800" dirty="0"/>
              <a:t>还是租别的地方</a:t>
            </a:r>
            <a:r>
              <a:rPr kumimoji="1" lang="zh-CN" altLang="en-US" sz="2400" dirty="0" smtClean="0"/>
              <a:t>。</a:t>
            </a:r>
            <a:endParaRPr kumimoji="1" lang="en-US" altLang="zh-CN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16335" y="5222416"/>
            <a:ext cx="1178528" cy="594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dirty="0" smtClean="0"/>
              <a:t>          </a:t>
            </a:r>
            <a:endParaRPr kumimoji="1"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77789" y="5892504"/>
            <a:ext cx="538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A:  </a:t>
            </a:r>
            <a:r>
              <a:rPr kumimoji="1" lang="zh-CN" altLang="en-US" sz="2800" dirty="0" smtClean="0"/>
              <a:t>对</a:t>
            </a:r>
            <a:r>
              <a:rPr kumimoji="1" lang="zh-CN" altLang="en-US" sz="2800" dirty="0"/>
              <a:t>啊。当然是要找别的</a:t>
            </a:r>
            <a:r>
              <a:rPr kumimoji="1" lang="zh-CN" altLang="en-US" sz="2800" dirty="0" smtClean="0"/>
              <a:t>房子。</a:t>
            </a:r>
            <a:endParaRPr kumimoji="1"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5767406" y="5906079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1" lang="en-US" altLang="zh-CN" sz="2800" dirty="0">
                <a:solidFill>
                  <a:srgbClr val="000000"/>
                </a:solidFill>
              </a:rPr>
              <a:t>B: </a:t>
            </a:r>
            <a:r>
              <a:rPr kumimoji="1" lang="zh-CN" altLang="en-US" sz="2800" dirty="0">
                <a:solidFill>
                  <a:srgbClr val="FF0000"/>
                </a:solidFill>
              </a:rPr>
              <a:t>哪儿</a:t>
            </a:r>
            <a:r>
              <a:rPr kumimoji="1" lang="zh-CN" altLang="en-US" sz="2800" dirty="0">
                <a:solidFill>
                  <a:srgbClr val="000000"/>
                </a:solidFill>
              </a:rPr>
              <a:t>又方便又便宜，我就住</a:t>
            </a:r>
            <a:r>
              <a:rPr kumimoji="1" lang="zh-CN" altLang="en-US" sz="2800" dirty="0">
                <a:solidFill>
                  <a:srgbClr val="FF0000"/>
                </a:solidFill>
              </a:rPr>
              <a:t>哪儿</a:t>
            </a:r>
            <a:r>
              <a:rPr kumimoji="1" lang="zh-CN" altLang="en-US" sz="2400" dirty="0">
                <a:solidFill>
                  <a:srgbClr val="000000"/>
                </a:solidFill>
              </a:rPr>
              <a:t>。</a:t>
            </a:r>
          </a:p>
          <a:p>
            <a:pPr lvl="0"/>
            <a:endParaRPr kumimoji="1"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13217" y="416656"/>
            <a:ext cx="4381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u="sng" dirty="0" smtClean="0"/>
              <a:t>生词 </a:t>
            </a:r>
            <a:r>
              <a:rPr lang="en-US" altLang="zh-CN" sz="3200" b="1" u="sng" dirty="0" smtClean="0"/>
              <a:t>Vocabulary</a:t>
            </a:r>
            <a:endParaRPr lang="zh-HK" altLang="en-US" sz="3200" b="1" u="sng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3216" y="1634571"/>
            <a:ext cx="4381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u="sng" dirty="0" smtClean="0"/>
              <a:t>语法 </a:t>
            </a:r>
            <a:r>
              <a:rPr lang="en-US" altLang="zh-CN" sz="3200" b="1" u="sng" dirty="0" smtClean="0"/>
              <a:t>Grammar</a:t>
            </a:r>
            <a:endParaRPr lang="zh-HK" altLang="en-US" sz="3200" b="1" u="sng" dirty="0"/>
          </a:p>
        </p:txBody>
      </p:sp>
      <p:sp>
        <p:nvSpPr>
          <p:cNvPr id="5" name="矩形 4"/>
          <p:cNvSpPr/>
          <p:nvPr/>
        </p:nvSpPr>
        <p:spPr>
          <a:xfrm>
            <a:off x="729170" y="4213320"/>
            <a:ext cx="5911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>
                <a:ea typeface="Microsoft JhengHei" panose="020B0604030504040204" charset="-120"/>
              </a:rPr>
              <a:t>3.    </a:t>
            </a:r>
            <a:r>
              <a:rPr lang="en-US" altLang="zh-HK" sz="2800" b="1" dirty="0"/>
              <a:t>Numbers</a:t>
            </a:r>
            <a:r>
              <a:rPr lang="en-US" altLang="zh-HK" sz="2800" b="1" dirty="0">
                <a:ea typeface="Microsoft JhengHei" panose="020B0604030504040204" charset="-120"/>
              </a:rPr>
              <a:t> over One Thousand</a:t>
            </a:r>
            <a:endParaRPr lang="en-US" altLang="zh-HK" sz="2800" b="1" dirty="0">
              <a:solidFill>
                <a:srgbClr val="0070C0"/>
              </a:solidFill>
              <a:ea typeface="Microsoft JhengHei" panose="020B060403050404020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217" y="5230152"/>
            <a:ext cx="7147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>
                <a:ea typeface="Microsoft JhengHei" panose="020B0604030504040204" charset="-120"/>
              </a:rPr>
              <a:t>4.    </a:t>
            </a:r>
            <a:r>
              <a:rPr lang="en-US" altLang="zh-HK" sz="2800" b="1" dirty="0">
                <a:ea typeface="Microsoft JhengHei" panose="020B0604030504040204" charset="-120"/>
              </a:rPr>
              <a:t>Comparative Sentences with </a:t>
            </a:r>
            <a:r>
              <a:rPr lang="zh-CN" altLang="en-US" sz="2800" b="1" dirty="0">
                <a:ea typeface="Microsoft JhengHei" panose="020B0604030504040204" charset="-120"/>
              </a:rPr>
              <a:t>比（</a:t>
            </a:r>
            <a:r>
              <a:rPr lang="en-US" altLang="zh-CN" sz="2800" b="1" dirty="0">
                <a:ea typeface="Microsoft JhengHei" panose="020B0604030504040204" charset="-120"/>
              </a:rPr>
              <a:t>II</a:t>
            </a:r>
            <a:r>
              <a:rPr lang="zh-CN" altLang="en-US" sz="2800" b="1" dirty="0">
                <a:latin typeface="Microsoft JhengHei" panose="020B0604030504040204" charset="-120"/>
                <a:ea typeface="Microsoft JhengHei" panose="020B0604030504040204" charset="-120"/>
              </a:rPr>
              <a:t>）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431" y="547883"/>
            <a:ext cx="3373152" cy="2366241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693968" y="2376255"/>
            <a:ext cx="10515600" cy="1025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0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800" b="1" dirty="0" smtClean="0">
                <a:solidFill>
                  <a:schemeClr val="tx1"/>
                </a:solidFill>
              </a:rPr>
              <a:t>1.  </a:t>
            </a:r>
            <a:r>
              <a:rPr kumimoji="1" lang="zh-CN" altLang="en-US" sz="2800" b="1" dirty="0" smtClean="0">
                <a:solidFill>
                  <a:schemeClr val="tx1"/>
                </a:solidFill>
              </a:rPr>
              <a:t>不得了（</a:t>
            </a:r>
            <a:r>
              <a:rPr kumimoji="1" lang="en-US" altLang="zh-CN" sz="2800" b="1" dirty="0" err="1" smtClean="0">
                <a:solidFill>
                  <a:schemeClr val="tx1"/>
                </a:solidFill>
              </a:rPr>
              <a:t>liǎo</a:t>
            </a:r>
            <a:r>
              <a:rPr kumimoji="1" lang="zh-CN" altLang="en-US" sz="2800" b="1" dirty="0" smtClean="0">
                <a:solidFill>
                  <a:schemeClr val="tx1"/>
                </a:solidFill>
              </a:rPr>
              <a:t>）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729170" y="3135824"/>
            <a:ext cx="11226239" cy="10255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0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800" b="1" dirty="0" smtClean="0">
                <a:solidFill>
                  <a:srgbClr val="000000"/>
                </a:solidFill>
              </a:rPr>
              <a:t>2.   Question Pronouns as Indefinite References</a:t>
            </a:r>
            <a:br>
              <a:rPr kumimoji="1" lang="en-US" altLang="zh-CN" sz="2800" b="1" dirty="0" smtClean="0">
                <a:solidFill>
                  <a:srgbClr val="000000"/>
                </a:solidFill>
              </a:rPr>
            </a:br>
            <a:r>
              <a:rPr kumimoji="1" lang="en-US" altLang="zh-CN" sz="2800" b="1" dirty="0" smtClean="0">
                <a:solidFill>
                  <a:srgbClr val="000000"/>
                </a:solidFill>
              </a:rPr>
              <a:t>   </a:t>
            </a:r>
            <a:r>
              <a:rPr kumimoji="1" lang="zh-CN" altLang="en-US" sz="2800" b="1" dirty="0" smtClean="0">
                <a:solidFill>
                  <a:srgbClr val="000000"/>
                </a:solidFill>
              </a:rPr>
              <a:t>  </a:t>
            </a:r>
            <a:r>
              <a:rPr kumimoji="1" lang="en-US" altLang="zh-CN" sz="2800" b="1" dirty="0" smtClean="0">
                <a:solidFill>
                  <a:srgbClr val="000000"/>
                </a:solidFill>
              </a:rPr>
              <a:t>(Whoever, Whatever, etc.)</a:t>
            </a:r>
            <a:endParaRPr kumimoji="1" lang="zh-CN" alt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07" y="1062264"/>
            <a:ext cx="5645385" cy="447485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434" y="1754117"/>
            <a:ext cx="2115495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36799" y="842879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计划</a:t>
            </a:r>
            <a:r>
              <a:rPr lang="zh-HK" altLang="en-US" dirty="0"/>
              <a:t>	</a:t>
            </a:r>
          </a:p>
        </p:txBody>
      </p:sp>
      <p:sp>
        <p:nvSpPr>
          <p:cNvPr id="3" name="矩形 2"/>
          <p:cNvSpPr/>
          <p:nvPr/>
        </p:nvSpPr>
        <p:spPr>
          <a:xfrm>
            <a:off x="702147" y="84288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暑假</a:t>
            </a:r>
            <a:r>
              <a:rPr lang="zh-HK" altLang="en-US" dirty="0"/>
              <a:t>	</a:t>
            </a:r>
          </a:p>
        </p:txBody>
      </p:sp>
      <p:sp>
        <p:nvSpPr>
          <p:cNvPr id="4" name="矩形 3"/>
          <p:cNvSpPr/>
          <p:nvPr/>
        </p:nvSpPr>
        <p:spPr>
          <a:xfrm>
            <a:off x="4082838" y="842879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打算</a:t>
            </a:r>
            <a:r>
              <a:rPr lang="zh-HK" altLang="en-US" dirty="0"/>
              <a:t>	</a:t>
            </a:r>
          </a:p>
        </p:txBody>
      </p:sp>
      <p:sp>
        <p:nvSpPr>
          <p:cNvPr id="5" name="矩形 4"/>
          <p:cNvSpPr/>
          <p:nvPr/>
        </p:nvSpPr>
        <p:spPr>
          <a:xfrm>
            <a:off x="3731488" y="398901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	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24001" y="1653705"/>
            <a:ext cx="631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</a:t>
            </a:r>
            <a:r>
              <a:rPr lang="zh-CN" altLang="en-US" sz="3200" dirty="0" smtClean="0"/>
              <a:t>：快放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暑假</a:t>
            </a:r>
            <a:r>
              <a:rPr lang="zh-CN" altLang="en-US" sz="3200" dirty="0" smtClean="0"/>
              <a:t>了，你有什么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计划</a:t>
            </a:r>
            <a:r>
              <a:rPr lang="zh-CN" altLang="en-US" sz="3200" dirty="0" smtClean="0"/>
              <a:t>？</a:t>
            </a:r>
            <a:endParaRPr lang="zh-HK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924000" y="2367366"/>
            <a:ext cx="631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zh-CN" altLang="en-US" sz="3200" dirty="0" smtClean="0"/>
              <a:t>：我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打算</a:t>
            </a:r>
            <a:r>
              <a:rPr lang="zh-CN" altLang="en-US" sz="3200" dirty="0" smtClean="0"/>
              <a:t>跟</a:t>
            </a:r>
            <a:r>
              <a:rPr lang="zh-HK" altLang="en-US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父母</a:t>
            </a:r>
            <a:r>
              <a:rPr lang="zh-CN" altLang="en-US" sz="3200" dirty="0" smtClean="0"/>
              <a:t>去</a:t>
            </a:r>
            <a:r>
              <a:rPr lang="zh-HK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台北</a:t>
            </a:r>
            <a:r>
              <a:rPr lang="zh-CN" altLang="en-US" sz="3200" dirty="0" smtClean="0"/>
              <a:t>旅行。</a:t>
            </a:r>
            <a:endParaRPr lang="zh-HK" altLang="en-US" sz="32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83" y="1544843"/>
            <a:ext cx="3810000" cy="30289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82838" y="384663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	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24000" y="4520702"/>
            <a:ext cx="464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B: </a:t>
            </a:r>
            <a:r>
              <a:rPr lang="zh-CN" altLang="en-US" sz="3200" dirty="0" smtClean="0"/>
              <a:t>我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打算</a:t>
            </a:r>
            <a:r>
              <a:rPr lang="zh-CN" altLang="en-US" sz="3200" dirty="0" smtClean="0"/>
              <a:t>跟朋友踢足球。</a:t>
            </a:r>
            <a:endParaRPr lang="zh-HK" altLang="en-US" sz="3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256145" y="5270897"/>
            <a:ext cx="214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 </a:t>
            </a:r>
            <a:r>
              <a:rPr lang="en-US" altLang="zh-CN" sz="3200" dirty="0" smtClean="0"/>
              <a:t> </a:t>
            </a:r>
            <a:r>
              <a:rPr lang="zh-CN" altLang="en-US" sz="3200" dirty="0"/>
              <a:t>今</a:t>
            </a:r>
            <a:r>
              <a:rPr lang="zh-CN" altLang="en-US" sz="3200" dirty="0" smtClean="0"/>
              <a:t>天晚上</a:t>
            </a:r>
            <a:endParaRPr lang="zh-HK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14393" y="3816994"/>
            <a:ext cx="620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你</a:t>
            </a:r>
            <a:r>
              <a:rPr lang="zh-CN" altLang="en-US" sz="3200" dirty="0"/>
              <a:t>这个周末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打算</a:t>
            </a:r>
            <a:r>
              <a:rPr lang="zh-CN" altLang="en-US" sz="3200" dirty="0" smtClean="0"/>
              <a:t>做什么？</a:t>
            </a:r>
            <a:endParaRPr lang="zh-HK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768247" y="5267830"/>
            <a:ext cx="214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 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明年</a:t>
            </a:r>
            <a:endParaRPr lang="zh-HK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763853" y="5267830"/>
            <a:ext cx="404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 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新学期</a:t>
            </a:r>
            <a:endParaRPr lang="zh-HK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924000" y="2883465"/>
            <a:ext cx="631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 </a:t>
            </a:r>
            <a:r>
              <a:rPr lang="en-US" altLang="zh-CN" sz="3200" dirty="0" smtClean="0"/>
              <a:t>     </a:t>
            </a:r>
            <a:r>
              <a:rPr lang="zh-CN" altLang="en-US" sz="3200" dirty="0" smtClean="0"/>
              <a:t>我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打算</a:t>
            </a:r>
            <a:r>
              <a:rPr lang="zh-CN" altLang="en-US" sz="3200" dirty="0" smtClean="0"/>
              <a:t>跟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姐姐</a:t>
            </a:r>
            <a:r>
              <a:rPr lang="zh-CN" altLang="en-US" sz="3200" dirty="0" smtClean="0"/>
              <a:t>去</a:t>
            </a:r>
            <a:r>
              <a:rPr lang="zh-CN" altLang="en-US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香港</a:t>
            </a:r>
            <a:r>
              <a:rPr lang="zh-CN" altLang="en-US" sz="3200" dirty="0" smtClean="0"/>
              <a:t>旅行。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832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2" grpId="0"/>
      <p:bldP spid="11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6255" y="64239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首都</a:t>
            </a:r>
            <a:r>
              <a:rPr lang="zh-HK" altLang="en-US" dirty="0"/>
              <a:t>	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36255" y="1508583"/>
            <a:ext cx="441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捷克的</a:t>
            </a: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首都</a:t>
            </a:r>
            <a:r>
              <a:rPr lang="zh-CN" altLang="en-US" sz="3200" dirty="0"/>
              <a:t>是</a:t>
            </a:r>
            <a:r>
              <a:rPr lang="zh-CN" altLang="en-US" sz="3200" dirty="0" smtClean="0"/>
              <a:t>哪里？</a:t>
            </a:r>
            <a:endParaRPr lang="zh-HK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3087880" y="3430170"/>
            <a:ext cx="976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/>
              <a:t>日本</a:t>
            </a:r>
            <a:r>
              <a:rPr lang="zh-HK" altLang="en-US" dirty="0"/>
              <a:t>	</a:t>
            </a:r>
          </a:p>
        </p:txBody>
      </p:sp>
      <p:sp>
        <p:nvSpPr>
          <p:cNvPr id="12" name="矩形 11"/>
          <p:cNvSpPr/>
          <p:nvPr/>
        </p:nvSpPr>
        <p:spPr>
          <a:xfrm>
            <a:off x="8190343" y="3363291"/>
            <a:ext cx="2366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德国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3" name="矩形 12"/>
          <p:cNvSpPr/>
          <p:nvPr/>
        </p:nvSpPr>
        <p:spPr>
          <a:xfrm>
            <a:off x="4193994" y="3380837"/>
            <a:ext cx="976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东京</a:t>
            </a:r>
            <a:r>
              <a:rPr lang="zh-HK" altLang="en-US" dirty="0"/>
              <a:t>	</a:t>
            </a:r>
          </a:p>
        </p:txBody>
      </p:sp>
      <p:sp>
        <p:nvSpPr>
          <p:cNvPr id="14" name="矩形 13"/>
          <p:cNvSpPr/>
          <p:nvPr/>
        </p:nvSpPr>
        <p:spPr>
          <a:xfrm>
            <a:off x="10162888" y="3363291"/>
            <a:ext cx="976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柏林</a:t>
            </a:r>
            <a:r>
              <a:rPr lang="zh-HK" altLang="en-US" dirty="0"/>
              <a:t>	</a:t>
            </a:r>
          </a:p>
        </p:txBody>
      </p:sp>
      <p:sp>
        <p:nvSpPr>
          <p:cNvPr id="15" name="矩形 14"/>
          <p:cNvSpPr/>
          <p:nvPr/>
        </p:nvSpPr>
        <p:spPr>
          <a:xfrm>
            <a:off x="8322121" y="5022342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800" dirty="0"/>
              <a:t>英国</a:t>
            </a:r>
            <a:r>
              <a:rPr lang="zh-HK" altLang="en-US" dirty="0"/>
              <a:t>	</a:t>
            </a:r>
          </a:p>
        </p:txBody>
      </p:sp>
      <p:sp>
        <p:nvSpPr>
          <p:cNvPr id="16" name="矩形 15"/>
          <p:cNvSpPr/>
          <p:nvPr/>
        </p:nvSpPr>
        <p:spPr>
          <a:xfrm>
            <a:off x="10097364" y="5022342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伦敦</a:t>
            </a:r>
            <a:r>
              <a:rPr lang="zh-HK" altLang="en-US" dirty="0"/>
              <a:t>	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36254" y="2254080"/>
            <a:ext cx="441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捷克的</a:t>
            </a:r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首都</a:t>
            </a:r>
            <a:r>
              <a:rPr lang="zh-CN" altLang="en-US" sz="3200" dirty="0"/>
              <a:t>是</a:t>
            </a:r>
            <a:r>
              <a:rPr lang="zh-CN" altLang="en-US" sz="3200" dirty="0" smtClean="0"/>
              <a:t>布拉格。</a:t>
            </a:r>
            <a:endParaRPr lang="zh-HK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9961488" y="4622233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n-US" altLang="zh-HK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úndūn</a:t>
            </a:r>
            <a:endParaRPr lang="zh-HK" altLang="en-US" sz="2400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253" y="3299257"/>
            <a:ext cx="1180378" cy="785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04" y="4829815"/>
            <a:ext cx="1232981" cy="75956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87880" y="4955477"/>
            <a:ext cx="976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 Light" panose="020F0302020204030204" pitchFamily="34" charset="0"/>
              </a:rPr>
              <a:t>韩国</a:t>
            </a:r>
            <a:r>
              <a:rPr lang="zh-HK" altLang="en-US" dirty="0"/>
              <a:t>	</a:t>
            </a:r>
          </a:p>
        </p:txBody>
      </p:sp>
      <p:sp>
        <p:nvSpPr>
          <p:cNvPr id="25" name="矩形 24"/>
          <p:cNvSpPr/>
          <p:nvPr/>
        </p:nvSpPr>
        <p:spPr>
          <a:xfrm>
            <a:off x="4291566" y="4945398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70C0"/>
                </a:solidFill>
              </a:rPr>
              <a:t>首尔</a:t>
            </a:r>
            <a:r>
              <a:rPr lang="zh-HK" altLang="en-US" dirty="0"/>
              <a:t>	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780" y="4829815"/>
            <a:ext cx="1198851" cy="797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矩形 27"/>
          <p:cNvSpPr/>
          <p:nvPr/>
        </p:nvSpPr>
        <p:spPr>
          <a:xfrm>
            <a:off x="4116876" y="4598982"/>
            <a:ext cx="1237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altLang="zh-HK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hŏu'ěr</a:t>
            </a:r>
            <a:endParaRPr lang="zh-HK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190343" y="4629759"/>
            <a:ext cx="1505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Yīngguó</a:t>
            </a:r>
            <a:endParaRPr lang="zh-HK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404" y="3263352"/>
            <a:ext cx="1211264" cy="7927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322121" y="3024736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dirty="0" err="1" smtClean="0"/>
              <a:t>Déguó</a:t>
            </a:r>
            <a:endParaRPr lang="en-US" altLang="zh-HK" sz="2400" dirty="0"/>
          </a:p>
        </p:txBody>
      </p:sp>
      <p:sp>
        <p:nvSpPr>
          <p:cNvPr id="8" name="矩形 7"/>
          <p:cNvSpPr/>
          <p:nvPr/>
        </p:nvSpPr>
        <p:spPr>
          <a:xfrm>
            <a:off x="10162888" y="3009347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Bólín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52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3" grpId="0"/>
      <p:bldP spid="25" grpId="0"/>
      <p:bldP spid="28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9861" y="818569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名胜古迹</a:t>
            </a:r>
            <a:r>
              <a:rPr lang="zh-HK" altLang="en-US" dirty="0"/>
              <a:t>	</a:t>
            </a:r>
          </a:p>
        </p:txBody>
      </p:sp>
      <p:sp>
        <p:nvSpPr>
          <p:cNvPr id="3" name="矩形 2"/>
          <p:cNvSpPr/>
          <p:nvPr/>
        </p:nvSpPr>
        <p:spPr>
          <a:xfrm>
            <a:off x="3962197" y="818568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有名</a:t>
            </a:r>
            <a:r>
              <a:rPr lang="zh-HK" altLang="en-US" dirty="0"/>
              <a:t>	</a:t>
            </a:r>
          </a:p>
        </p:txBody>
      </p:sp>
      <p:sp>
        <p:nvSpPr>
          <p:cNvPr id="4" name="矩形 3"/>
          <p:cNvSpPr/>
          <p:nvPr/>
        </p:nvSpPr>
        <p:spPr>
          <a:xfrm>
            <a:off x="5901204" y="818567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文化</a:t>
            </a:r>
            <a:r>
              <a:rPr lang="zh-HK" altLang="en-US" dirty="0"/>
              <a:t>	</a:t>
            </a:r>
          </a:p>
        </p:txBody>
      </p:sp>
      <p:sp>
        <p:nvSpPr>
          <p:cNvPr id="5" name="矩形 4"/>
          <p:cNvSpPr/>
          <p:nvPr/>
        </p:nvSpPr>
        <p:spPr>
          <a:xfrm>
            <a:off x="7840211" y="818567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200" dirty="0"/>
              <a:t>政治</a:t>
            </a:r>
            <a:r>
              <a:rPr lang="zh-HK" altLang="en-US" dirty="0"/>
              <a:t>	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73200" y="1912888"/>
            <a:ext cx="653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你知道北京有什么</a:t>
            </a:r>
            <a:r>
              <a:rPr lang="en-US" altLang="zh-CN" sz="3200" dirty="0" smtClean="0"/>
              <a:t>_________</a:t>
            </a:r>
            <a:r>
              <a:rPr lang="zh-CN" altLang="en-US" sz="3200" dirty="0" smtClean="0"/>
              <a:t>吗？</a:t>
            </a:r>
            <a:endParaRPr lang="zh-HK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73200" y="2694965"/>
            <a:ext cx="1039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我知道北京有长城、故宫、天安门，它们都很</a:t>
            </a:r>
            <a:r>
              <a:rPr lang="en-US" altLang="zh-CN" sz="3200" dirty="0" smtClean="0"/>
              <a:t>____</a:t>
            </a:r>
            <a:r>
              <a:rPr lang="zh-CN" altLang="en-US" sz="3200" dirty="0" smtClean="0"/>
              <a:t>。</a:t>
            </a:r>
            <a:endParaRPr lang="zh-HK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1173200" y="3477042"/>
            <a:ext cx="7887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srgbClr val="000000"/>
                </a:solidFill>
              </a:rPr>
              <a:t>A</a:t>
            </a:r>
            <a:r>
              <a:rPr lang="en-US" altLang="zh-CN" sz="3200" dirty="0" smtClean="0">
                <a:solidFill>
                  <a:srgbClr val="000000"/>
                </a:solidFill>
              </a:rPr>
              <a:t>: </a:t>
            </a:r>
            <a:r>
              <a:rPr lang="zh-CN" altLang="en-US" sz="3200" dirty="0" smtClean="0"/>
              <a:t>所以北京是中国的</a:t>
            </a:r>
            <a:r>
              <a:rPr lang="en-US" altLang="zh-CN" sz="3200" dirty="0" smtClean="0"/>
              <a:t>_____</a:t>
            </a:r>
            <a:r>
              <a:rPr lang="zh-CN" altLang="en-US" sz="3200" dirty="0" smtClean="0"/>
              <a:t>和</a:t>
            </a:r>
            <a:r>
              <a:rPr lang="en-US" altLang="zh-CN" sz="3200" dirty="0" smtClean="0"/>
              <a:t>_____</a:t>
            </a:r>
            <a:r>
              <a:rPr lang="zh-CN" altLang="en-US" sz="3200" dirty="0" smtClean="0"/>
              <a:t>中心。</a:t>
            </a:r>
            <a:endParaRPr lang="zh-HK" altLang="en-US" sz="32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68" y="4173825"/>
            <a:ext cx="3498018" cy="23193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02" y="4173825"/>
            <a:ext cx="3499223" cy="232857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189049" y="182073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名胜古迹</a:t>
            </a:r>
            <a:endParaRPr lang="zh-HK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840423" y="260090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</a:rPr>
              <a:t>有名</a:t>
            </a:r>
            <a:endParaRPr lang="zh-HK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189049" y="3365034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</a:rPr>
              <a:t>文化</a:t>
            </a:r>
            <a:endParaRPr lang="zh-HK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653878" y="337380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</a:rPr>
              <a:t>政治</a:t>
            </a:r>
            <a:endParaRPr lang="zh-HK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286086" y="2425005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gù</a:t>
            </a:r>
            <a:r>
              <a:rPr lang="en-US" altLang="zh-HK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HK" sz="2000" dirty="0" err="1">
                <a:solidFill>
                  <a:srgbClr val="333333"/>
                </a:solidFill>
                <a:latin typeface="Arial" panose="020B0604020202020204" pitchFamily="34" charset="0"/>
              </a:rPr>
              <a:t>gōng</a:t>
            </a:r>
            <a:endParaRPr lang="zh-HK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6490686" y="2429835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tiān’ānmén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985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49874" y="621280"/>
            <a:ext cx="1532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/>
              <a:t>导游</a:t>
            </a:r>
            <a:r>
              <a:rPr lang="zh-HK" altLang="en-US" dirty="0"/>
              <a:t>	</a:t>
            </a:r>
          </a:p>
        </p:txBody>
      </p:sp>
      <p:sp>
        <p:nvSpPr>
          <p:cNvPr id="3" name="矩形 2"/>
          <p:cNvSpPr/>
          <p:nvPr/>
        </p:nvSpPr>
        <p:spPr>
          <a:xfrm>
            <a:off x="1128752" y="391198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护照</a:t>
            </a:r>
            <a:r>
              <a:rPr lang="zh-HK" altLang="en-US" dirty="0"/>
              <a:t>	</a:t>
            </a:r>
          </a:p>
        </p:txBody>
      </p:sp>
      <p:sp>
        <p:nvSpPr>
          <p:cNvPr id="5" name="矩形 4"/>
          <p:cNvSpPr/>
          <p:nvPr/>
        </p:nvSpPr>
        <p:spPr>
          <a:xfrm>
            <a:off x="3477791" y="3911986"/>
            <a:ext cx="1523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600" dirty="0"/>
              <a:t>签证</a:t>
            </a:r>
            <a:r>
              <a:rPr lang="zh-HK" altLang="en-US" dirty="0"/>
              <a:t>	</a:t>
            </a:r>
          </a:p>
        </p:txBody>
      </p:sp>
      <p:sp>
        <p:nvSpPr>
          <p:cNvPr id="6" name="矩形 5"/>
          <p:cNvSpPr/>
          <p:nvPr/>
        </p:nvSpPr>
        <p:spPr>
          <a:xfrm>
            <a:off x="988471" y="62128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旅行社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44010" y="1504697"/>
            <a:ext cx="638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谁带你们</a:t>
            </a:r>
            <a:r>
              <a:rPr lang="zh-CN" altLang="en-US" sz="3200" dirty="0"/>
              <a:t>看</a:t>
            </a:r>
            <a:r>
              <a:rPr lang="zh-CN" altLang="en-US" sz="3200" dirty="0" smtClean="0"/>
              <a:t>长城？</a:t>
            </a:r>
            <a:endParaRPr lang="en-US" altLang="zh-CN" sz="3200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813280" y="5045574"/>
            <a:ext cx="703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dirty="0" smtClean="0"/>
              <a:t>去旅行，你得带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护照</a:t>
            </a:r>
            <a:r>
              <a:rPr lang="zh-CN" altLang="en-US" sz="3200" dirty="0" smtClean="0"/>
              <a:t>，还得</a:t>
            </a:r>
            <a:r>
              <a:rPr lang="zh-CN" altLang="en-US" sz="3200" b="1" u="sng" dirty="0" smtClean="0"/>
              <a:t>办</a:t>
            </a:r>
            <a:r>
              <a:rPr lang="zh-CN" altLang="en-US" sz="3200" b="1" dirty="0" smtClean="0">
                <a:solidFill>
                  <a:srgbClr val="FFC000"/>
                </a:solidFill>
              </a:rPr>
              <a:t>签证</a:t>
            </a:r>
            <a:r>
              <a:rPr lang="zh-CN" altLang="en-US" sz="3200" dirty="0" smtClean="0"/>
              <a:t>。</a:t>
            </a:r>
            <a:endParaRPr lang="zh-HK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715291" y="2185857"/>
            <a:ext cx="6029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dirty="0">
                <a:solidFill>
                  <a:srgbClr val="000000"/>
                </a:solidFill>
              </a:rPr>
              <a:t>B: </a:t>
            </a:r>
            <a:r>
              <a:rPr lang="zh-CN" altLang="en-US" sz="3200" b="1" dirty="0">
                <a:solidFill>
                  <a:srgbClr val="FF0000"/>
                </a:solidFill>
              </a:rPr>
              <a:t>旅行社</a:t>
            </a:r>
            <a:r>
              <a:rPr lang="zh-CN" altLang="en-US" sz="3200" dirty="0">
                <a:solidFill>
                  <a:srgbClr val="000000"/>
                </a:solidFill>
              </a:rPr>
              <a:t>的</a:t>
            </a:r>
            <a:r>
              <a:rPr lang="zh-CN" altLang="en-US" sz="3200" b="1" dirty="0">
                <a:solidFill>
                  <a:srgbClr val="00B0F0"/>
                </a:solidFill>
              </a:rPr>
              <a:t>导游</a:t>
            </a:r>
            <a:r>
              <a:rPr lang="zh-CN" altLang="en-US" sz="3200" dirty="0">
                <a:solidFill>
                  <a:srgbClr val="000000"/>
                </a:solidFill>
              </a:rPr>
              <a:t>带我</a:t>
            </a:r>
            <a:r>
              <a:rPr lang="zh-CN" altLang="en-US" sz="3200" dirty="0" smtClean="0">
                <a:solidFill>
                  <a:srgbClr val="000000"/>
                </a:solidFill>
              </a:rPr>
              <a:t>们看长</a:t>
            </a:r>
            <a:r>
              <a:rPr lang="zh-CN" altLang="en-US" sz="3200" dirty="0">
                <a:solidFill>
                  <a:srgbClr val="000000"/>
                </a:solidFill>
              </a:rPr>
              <a:t>城。</a:t>
            </a:r>
            <a:endParaRPr lang="zh-HK" altLang="en-US" sz="3200" dirty="0">
              <a:solidFill>
                <a:srgbClr val="00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r="14803"/>
          <a:stretch/>
        </p:blipFill>
        <p:spPr>
          <a:xfrm>
            <a:off x="8017896" y="511837"/>
            <a:ext cx="2923742" cy="25704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537" y="3303471"/>
            <a:ext cx="2246465" cy="164000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02" y="3303471"/>
            <a:ext cx="1166282" cy="166877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284" y="3298766"/>
            <a:ext cx="1179225" cy="164470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027" y="4972247"/>
            <a:ext cx="2647950" cy="17240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/>
          <a:srcRect r="8063" b="8363"/>
          <a:stretch/>
        </p:blipFill>
        <p:spPr>
          <a:xfrm>
            <a:off x="6172371" y="3096716"/>
            <a:ext cx="1252166" cy="18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橢圓 10"/>
          <p:cNvSpPr/>
          <p:nvPr/>
        </p:nvSpPr>
        <p:spPr>
          <a:xfrm>
            <a:off x="8917421" y="5746441"/>
            <a:ext cx="2050473" cy="64633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4"/>
          <p:cNvSpPr/>
          <p:nvPr/>
        </p:nvSpPr>
        <p:spPr>
          <a:xfrm>
            <a:off x="1498632" y="5766122"/>
            <a:ext cx="2050473" cy="64633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矩形 1"/>
          <p:cNvSpPr/>
          <p:nvPr/>
        </p:nvSpPr>
        <p:spPr>
          <a:xfrm>
            <a:off x="956033" y="60216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/>
              <a:t>初</a:t>
            </a:r>
          </a:p>
        </p:txBody>
      </p:sp>
      <p:sp>
        <p:nvSpPr>
          <p:cNvPr id="3" name="矩形 2"/>
          <p:cNvSpPr/>
          <p:nvPr/>
        </p:nvSpPr>
        <p:spPr>
          <a:xfrm>
            <a:off x="1737906" y="5766122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单程</a:t>
            </a:r>
            <a:r>
              <a:rPr lang="zh-CN" altLang="en-US" sz="3600" dirty="0" smtClean="0"/>
              <a:t>票 </a:t>
            </a:r>
            <a:r>
              <a:rPr lang="en-US" altLang="zh-CN" sz="3600" dirty="0" smtClean="0"/>
              <a:t>/ </a:t>
            </a:r>
            <a:r>
              <a:rPr lang="zh-HK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往返</a:t>
            </a:r>
            <a:r>
              <a:rPr lang="zh-CN" altLang="en-US" sz="3600" dirty="0"/>
              <a:t>票</a:t>
            </a:r>
            <a:r>
              <a:rPr lang="zh-HK" altLang="en-US" dirty="0"/>
              <a:t>	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55096" y="537947"/>
            <a:ext cx="6576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 smtClean="0"/>
              <a:t>六月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初</a:t>
            </a:r>
            <a:r>
              <a:rPr lang="zh-CN" altLang="en-US" sz="3200" dirty="0" smtClean="0"/>
              <a:t>你们有什么活动？</a:t>
            </a:r>
            <a:endParaRPr lang="en-US" altLang="zh-CN" sz="3200" dirty="0" smtClean="0"/>
          </a:p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 smtClean="0"/>
              <a:t>六月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初</a:t>
            </a:r>
            <a:r>
              <a:rPr lang="zh-CN" altLang="en-US" sz="3200" dirty="0" smtClean="0"/>
              <a:t>我们有期末考试。</a:t>
            </a:r>
            <a:endParaRPr lang="zh-HK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15891" y="1774505"/>
            <a:ext cx="6576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A: </a:t>
            </a:r>
            <a:r>
              <a:rPr lang="zh-CN" altLang="en-US" sz="3200" dirty="0"/>
              <a:t>九</a:t>
            </a:r>
            <a:r>
              <a:rPr lang="zh-CN" altLang="en-US" sz="3200" dirty="0" smtClean="0"/>
              <a:t>月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初</a:t>
            </a:r>
            <a:r>
              <a:rPr lang="zh-CN" altLang="en-US" sz="3200" dirty="0" smtClean="0"/>
              <a:t>你有什么计划？</a:t>
            </a:r>
            <a:endParaRPr lang="en-US" altLang="zh-CN" sz="3200" dirty="0" smtClean="0"/>
          </a:p>
          <a:p>
            <a:r>
              <a:rPr lang="en-US" altLang="zh-CN" sz="3200" dirty="0"/>
              <a:t>B</a:t>
            </a:r>
            <a:r>
              <a:rPr lang="en-US" altLang="zh-CN" sz="3200" dirty="0" smtClean="0"/>
              <a:t>: </a:t>
            </a:r>
            <a:r>
              <a:rPr lang="zh-CN" altLang="en-US" sz="3200" dirty="0"/>
              <a:t>九</a:t>
            </a:r>
            <a:r>
              <a:rPr lang="zh-CN" altLang="en-US" sz="3200" dirty="0" smtClean="0"/>
              <a:t>月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初</a:t>
            </a:r>
            <a:r>
              <a:rPr lang="zh-CN" altLang="en-US" sz="3200" dirty="0" smtClean="0"/>
              <a:t>我会到中国读书。</a:t>
            </a:r>
            <a:endParaRPr lang="zh-HK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7290108" y="5746441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单程</a:t>
            </a:r>
            <a:r>
              <a:rPr lang="zh-CN" altLang="en-US" sz="3600" dirty="0" smtClean="0"/>
              <a:t>票 </a:t>
            </a:r>
            <a:r>
              <a:rPr lang="en-US" altLang="zh-CN" sz="3600" dirty="0" smtClean="0"/>
              <a:t>/ </a:t>
            </a:r>
            <a:r>
              <a:rPr lang="zh-HK" altLang="en-US" sz="3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往返</a:t>
            </a:r>
            <a:r>
              <a:rPr lang="zh-CN" altLang="en-US" sz="3600" dirty="0"/>
              <a:t>票</a:t>
            </a:r>
            <a:r>
              <a:rPr lang="zh-HK" altLang="en-US" dirty="0"/>
              <a:t>	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79" y="3094906"/>
            <a:ext cx="5154340" cy="257717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986" y="3078189"/>
            <a:ext cx="5034437" cy="26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2" grpId="0"/>
      <p:bldP spid="3" grpId="0"/>
      <p:bldP spid="6" grpId="0"/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0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0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7、11、14、15、23、25、28、32、36"/>
  <p:tag name="KSO_WM_BEAUTIFY_FLAG" val="#wm#"/>
  <p:tag name="KSO_WM_TEMPLATE_CATEGORY" val="custom"/>
  <p:tag name="KSO_WM_TEMPLATE_INDEX" val="160042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42"/>
  <p:tag name="KSO_WM_UNIT_TYPE" val="b"/>
  <p:tag name="KSO_WM_UNIT_INDEX" val="1"/>
  <p:tag name="KSO_WM_UNIT_ID" val="256*b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BEAUTIFY_FLAG" val="#wm#"/>
  <p:tag name="KSO_WM_UNIT_PRESET_TEXT" val="TITLE HER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0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0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0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042"/>
</p:tagLst>
</file>

<file path=ppt/theme/theme1.xml><?xml version="1.0" encoding="utf-8"?>
<a:theme xmlns:a="http://schemas.openxmlformats.org/drawingml/2006/main" name="1_默认设计模板_2">
  <a:themeElements>
    <a:clrScheme name="自定义 3">
      <a:dk1>
        <a:srgbClr val="000000"/>
      </a:dk1>
      <a:lt1>
        <a:srgbClr val="FFFFFF"/>
      </a:lt1>
      <a:dk2>
        <a:srgbClr val="4C0342"/>
      </a:dk2>
      <a:lt2>
        <a:srgbClr val="808080"/>
      </a:lt2>
      <a:accent1>
        <a:srgbClr val="67999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2050</Words>
  <Application>Microsoft Office PowerPoint</Application>
  <PresentationFormat>寬螢幕</PresentationFormat>
  <Paragraphs>421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7" baseType="lpstr">
      <vt:lpstr>MS Mincho</vt:lpstr>
      <vt:lpstr>ＭＳ Ｐゴシック</vt:lpstr>
      <vt:lpstr>黑体</vt:lpstr>
      <vt:lpstr>黑体</vt:lpstr>
      <vt:lpstr>宋体</vt:lpstr>
      <vt:lpstr>微軟正黑體</vt:lpstr>
      <vt:lpstr>微軟正黑體</vt:lpstr>
      <vt:lpstr>Arial</vt:lpstr>
      <vt:lpstr>Arial</vt:lpstr>
      <vt:lpstr>Calibri</vt:lpstr>
      <vt:lpstr>Calibri Light</vt:lpstr>
      <vt:lpstr>Wingdings</vt:lpstr>
      <vt:lpstr>1_默认设计模板_2</vt:lpstr>
      <vt:lpstr>PowerPoint 簡報</vt:lpstr>
      <vt:lpstr>PowerPoint 簡報</vt:lpstr>
      <vt:lpstr>Vocabulary 生词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Grammar 语法</vt:lpstr>
      <vt:lpstr>1.不得了（liǎo）</vt:lpstr>
      <vt:lpstr>1.不得了（bù déliǎo）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People/place + Adj. + 得+不得了</vt:lpstr>
      <vt:lpstr>PowerPoint 簡報</vt:lpstr>
      <vt:lpstr>2.Question Pronouns as Indefinite References (Whoever, Whatever, etc.)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Summary总结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user</cp:lastModifiedBy>
  <cp:revision>122</cp:revision>
  <dcterms:created xsi:type="dcterms:W3CDTF">2018-01-01T02:54:57Z</dcterms:created>
  <dcterms:modified xsi:type="dcterms:W3CDTF">2018-04-22T08:46:58Z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