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4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265" r:id="rId32"/>
    <p:sldId id="297" r:id="rId33"/>
    <p:sldId id="298" r:id="rId34"/>
    <p:sldId id="305" r:id="rId35"/>
    <p:sldId id="306" r:id="rId36"/>
    <p:sldId id="299" r:id="rId37"/>
    <p:sldId id="296" r:id="rId38"/>
    <p:sldId id="308" r:id="rId39"/>
    <p:sldId id="302" r:id="rId40"/>
    <p:sldId id="307" r:id="rId41"/>
    <p:sldId id="303" r:id="rId42"/>
    <p:sldId id="304" r:id="rId43"/>
    <p:sldId id="300" r:id="rId44"/>
    <p:sldId id="301" r:id="rId45"/>
    <p:sldId id="279" r:id="rId46"/>
    <p:sldId id="280" r:id="rId47"/>
    <p:sldId id="281" r:id="rId4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5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  <a:t>2018/4/26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2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nCFRoILS1j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95345" y="1344930"/>
            <a:ext cx="5401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第二十课  </a:t>
            </a:r>
            <a:r>
              <a:rPr lang="zh-CN" altLang="en-US" sz="4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在机场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02350" y="940435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zài   jīchǎng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——   </a:t>
            </a:r>
            <a:r>
              <a:rPr lang="zh-CN" altLang="en-US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操练课</a:t>
            </a:r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 </a:t>
            </a:r>
            <a:endParaRPr lang="zh-CN" altLang="en-US" sz="3600" b="1">
              <a:solidFill>
                <a:schemeClr val="accent5">
                  <a:lumMod val="25000"/>
                </a:schemeClr>
              </a:solidFill>
              <a:latin typeface="Calibri" panose="020F0502020204030204" charset="0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98130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Cāoliàn kè          </a:t>
            </a:r>
          </a:p>
        </p:txBody>
      </p:sp>
      <p:pic>
        <p:nvPicPr>
          <p:cNvPr id="6" name="图片 5" descr="kuuk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80" y="2506345"/>
            <a:ext cx="3672205" cy="3315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3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7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529955" y="435356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576195" y="4497070"/>
            <a:ext cx="1349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起飞</a:t>
            </a:r>
          </a:p>
        </p:txBody>
      </p:sp>
      <p:pic>
        <p:nvPicPr>
          <p:cNvPr id="2" name="图片 1" descr="150505163401-ana-787-dreamliner-super-169"/>
          <p:cNvPicPr>
            <a:picLocks noChangeAspect="1"/>
          </p:cNvPicPr>
          <p:nvPr/>
        </p:nvPicPr>
        <p:blipFill>
          <a:blip r:embed="rId3"/>
          <a:srcRect l="19268" t="17693" r="3428"/>
          <a:stretch>
            <a:fillRect/>
          </a:stretch>
        </p:blipFill>
        <p:spPr>
          <a:xfrm>
            <a:off x="1013460" y="1769745"/>
            <a:ext cx="4475480" cy="268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3705" y="4921250"/>
            <a:ext cx="5634355" cy="166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飞机马上要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了，请您把手机</a:t>
            </a:r>
            <a:r>
              <a:rPr lang="zh-CN" altLang="en-US" sz="3200" b="1">
                <a:solidFill>
                  <a:schemeClr val="tx1"/>
                </a:solidFill>
                <a:latin typeface="+mn-ea"/>
                <a:cs typeface="Microsoft JhengHei" panose="020B0604030504040204" pitchFamily="34" charset="-120"/>
              </a:rPr>
              <a:t>关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机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turn off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）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74390" y="5073650"/>
            <a:ext cx="1482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起飞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11400" y="5657215"/>
            <a:ext cx="317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guānjī</a:t>
            </a:r>
          </a:p>
        </p:txBody>
      </p:sp>
      <p:pic>
        <p:nvPicPr>
          <p:cNvPr id="4" name="图片 3" descr="slippery-ramp-be-careful-sign-s-80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735" y="1867535"/>
            <a:ext cx="3429000" cy="248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05930" y="4921250"/>
            <a:ext cx="4828540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点儿，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Jana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睡着了，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别把她</a:t>
            </a:r>
            <a:r>
              <a:rPr lang="zh-CN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吵醒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了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 （to wake sb up with a noise）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73010" y="4921250"/>
            <a:ext cx="1482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小心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3" grpId="0"/>
      <p:bldP spid="10" grpId="0"/>
      <p:bldP spid="1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8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47865" y="476504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叔叔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1300" y="4566285"/>
            <a:ext cx="6463665" cy="176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A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：再见，以后我们在香港见。</a:t>
            </a:r>
          </a:p>
          <a:p>
            <a:pPr marL="457200" indent="-45720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B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：好的，祝你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_____________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09060" y="5561330"/>
            <a:ext cx="222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一路平安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图片 7" descr="120911-537x3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625" y="1867535"/>
            <a:ext cx="4141470" cy="26987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315575" y="476504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阿姨</a:t>
            </a:r>
          </a:p>
        </p:txBody>
      </p:sp>
      <p:pic>
        <p:nvPicPr>
          <p:cNvPr id="13" name="图片 12" descr="karaoke_ojisan_obas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1867535"/>
            <a:ext cx="3500120" cy="28975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451600" y="5413375"/>
            <a:ext cx="5634355" cy="87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和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在唱歌。</a:t>
            </a:r>
          </a:p>
        </p:txBody>
      </p:sp>
      <p:pic>
        <p:nvPicPr>
          <p:cNvPr id="17" name="图片 16" descr="yajirushi_kururi_dow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7406640" y="3978275"/>
            <a:ext cx="501015" cy="742950"/>
          </a:xfrm>
          <a:prstGeom prst="rect">
            <a:avLst/>
          </a:prstGeom>
        </p:spPr>
      </p:pic>
      <p:pic>
        <p:nvPicPr>
          <p:cNvPr id="19" name="图片 18" descr="yajirushi_kururi_up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80000">
            <a:off x="10616565" y="3940175"/>
            <a:ext cx="508635" cy="7575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268845" y="5561330"/>
            <a:ext cx="222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叔叔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24645" y="5561330"/>
            <a:ext cx="222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6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2" grpId="0"/>
      <p:bldP spid="12" grpId="1"/>
      <p:bldP spid="16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9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63190" y="5023485"/>
            <a:ext cx="1639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欢迎</a:t>
            </a:r>
          </a:p>
        </p:txBody>
      </p:sp>
      <p:pic>
        <p:nvPicPr>
          <p:cNvPr id="9" name="图片 8" descr="10436"/>
          <p:cNvPicPr>
            <a:picLocks noChangeAspect="1"/>
          </p:cNvPicPr>
          <p:nvPr/>
        </p:nvPicPr>
        <p:blipFill>
          <a:blip r:embed="rId3"/>
          <a:srcRect l="21875" t="26035" r="18864" b="18568"/>
          <a:stretch>
            <a:fillRect/>
          </a:stretch>
        </p:blipFill>
        <p:spPr>
          <a:xfrm>
            <a:off x="972185" y="1692275"/>
            <a:ext cx="4751705" cy="3331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4205" y="5730240"/>
            <a:ext cx="571817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你来香港迪士尼乐园。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281430" y="5730240"/>
            <a:ext cx="156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欢迎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960495" y="5468620"/>
            <a:ext cx="317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dí  shì  ní</a:t>
            </a:r>
          </a:p>
        </p:txBody>
      </p:sp>
      <p:pic>
        <p:nvPicPr>
          <p:cNvPr id="13" name="图片 12" descr="7684d7f3f07c8c01fd8614aa7960ac12"/>
          <p:cNvPicPr>
            <a:picLocks noChangeAspect="1"/>
          </p:cNvPicPr>
          <p:nvPr/>
        </p:nvPicPr>
        <p:blipFill>
          <a:blip r:embed="rId4"/>
          <a:srcRect l="14030" t="1470" r="15511" b="4429"/>
          <a:stretch>
            <a:fillRect/>
          </a:stretch>
        </p:blipFill>
        <p:spPr>
          <a:xfrm>
            <a:off x="9681845" y="1550670"/>
            <a:ext cx="1600835" cy="3211195"/>
          </a:xfrm>
          <a:prstGeom prst="rect">
            <a:avLst/>
          </a:prstGeom>
        </p:spPr>
      </p:pic>
      <p:pic>
        <p:nvPicPr>
          <p:cNvPr id="15" name="图片 14" descr="255a94d9"/>
          <p:cNvPicPr>
            <a:picLocks noChangeAspect="1"/>
          </p:cNvPicPr>
          <p:nvPr/>
        </p:nvPicPr>
        <p:blipFill>
          <a:blip r:embed="rId5"/>
          <a:srcRect b="10327"/>
          <a:stretch>
            <a:fillRect/>
          </a:stretch>
        </p:blipFill>
        <p:spPr>
          <a:xfrm>
            <a:off x="6551930" y="1651635"/>
            <a:ext cx="2475865" cy="31438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386320" y="4761865"/>
            <a:ext cx="1349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瘦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304780" y="4795520"/>
            <a:ext cx="1349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胖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803390" y="5502275"/>
            <a:ext cx="516382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里昂那多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以前很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Microsoft JhengHei" panose="020B0604030504040204" pitchFamily="34" charset="-120"/>
              </a:rPr>
              <a:t>，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  现在很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047865" y="5269865"/>
            <a:ext cx="317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lǐ  áng nà duō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304780" y="5502275"/>
            <a:ext cx="156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瘦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656320" y="6191250"/>
            <a:ext cx="156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1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2" grpId="0"/>
      <p:bldP spid="14" grpId="0"/>
      <p:bldP spid="16" grpId="0"/>
      <p:bldP spid="16" grpId="1"/>
      <p:bldP spid="17" grpId="0"/>
      <p:bldP spid="17" grpId="1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10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70700" y="436372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烤鸭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8210" y="433578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爷爷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85920" y="433578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奶奶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8290" y="4924425"/>
            <a:ext cx="56343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小李的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和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的身体都很健康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pic>
        <p:nvPicPr>
          <p:cNvPr id="17" name="图片 16" descr="yajirushi_kururi_dow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1276985" y="3549015"/>
            <a:ext cx="501015" cy="742950"/>
          </a:xfrm>
          <a:prstGeom prst="rect">
            <a:avLst/>
          </a:prstGeom>
        </p:spPr>
      </p:pic>
      <p:pic>
        <p:nvPicPr>
          <p:cNvPr id="19" name="图片 18" descr="yajirushi_kururi_up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80000">
            <a:off x="4486910" y="3510915"/>
            <a:ext cx="508635" cy="7575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298065" y="5107305"/>
            <a:ext cx="222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爷爷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85920" y="5107305"/>
            <a:ext cx="222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奶奶</a:t>
            </a:r>
          </a:p>
        </p:txBody>
      </p:sp>
      <p:pic>
        <p:nvPicPr>
          <p:cNvPr id="4" name="图片 3" descr="gatag-0000573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30" y="1769745"/>
            <a:ext cx="3545840" cy="2143125"/>
          </a:xfrm>
          <a:prstGeom prst="rect">
            <a:avLst/>
          </a:prstGeom>
        </p:spPr>
      </p:pic>
      <p:pic>
        <p:nvPicPr>
          <p:cNvPr id="5" name="图片 4" descr="640x640_rect_574974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610" y="2042160"/>
            <a:ext cx="3176905" cy="2114550"/>
          </a:xfrm>
          <a:prstGeom prst="rect">
            <a:avLst/>
          </a:prstGeom>
        </p:spPr>
      </p:pic>
      <p:pic>
        <p:nvPicPr>
          <p:cNvPr id="9" name="图片 8" descr="微信图片_201804260539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630" y="1769745"/>
            <a:ext cx="2602230" cy="26022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02425" y="5241925"/>
            <a:ext cx="491299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汤圆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生日那天吃了一只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84720" y="5909310"/>
            <a:ext cx="222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烤鸭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30390" y="5044440"/>
            <a:ext cx="317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tāngyuán</a:t>
            </a:r>
          </a:p>
        </p:txBody>
      </p:sp>
      <p:pic>
        <p:nvPicPr>
          <p:cNvPr id="22" name="图片 21" descr="maxresdefault"/>
          <p:cNvPicPr>
            <a:picLocks noChangeAspect="1"/>
          </p:cNvPicPr>
          <p:nvPr/>
        </p:nvPicPr>
        <p:blipFill>
          <a:blip r:embed="rId8"/>
          <a:srcRect l="2026"/>
          <a:stretch>
            <a:fillRect/>
          </a:stretch>
        </p:blipFill>
        <p:spPr>
          <a:xfrm>
            <a:off x="5203825" y="1990725"/>
            <a:ext cx="4084320" cy="2345055"/>
          </a:xfrm>
          <a:prstGeom prst="rect">
            <a:avLst/>
          </a:prstGeom>
        </p:spPr>
      </p:pic>
      <p:pic>
        <p:nvPicPr>
          <p:cNvPr id="23" name="图片 22" descr="872419 (4)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80000" flipH="1">
            <a:off x="8689340" y="1401445"/>
            <a:ext cx="1395095" cy="992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69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12" grpId="0"/>
      <p:bldP spid="12" grpId="1"/>
      <p:bldP spid="16" grpId="0"/>
      <p:bldP spid="20" grpId="0"/>
      <p:bldP spid="21" grpId="0"/>
      <p:bldP spid="10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99325" y="5706745"/>
            <a:ext cx="46888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饮水器</a:t>
            </a:r>
            <a:r>
              <a:rPr lang="zh-CN" sz="24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water dispenser</a:t>
            </a:r>
            <a:r>
              <a:rPr lang="zh-CN" sz="24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58695" y="4887595"/>
            <a:ext cx="2799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首都机场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600_phpieKr53"/>
          <p:cNvPicPr>
            <a:picLocks noChangeAspect="1"/>
          </p:cNvPicPr>
          <p:nvPr/>
        </p:nvPicPr>
        <p:blipFill>
          <a:blip r:embed="rId3"/>
          <a:srcRect l="10279" b="52761"/>
          <a:stretch>
            <a:fillRect/>
          </a:stretch>
        </p:blipFill>
        <p:spPr>
          <a:xfrm>
            <a:off x="480060" y="2239645"/>
            <a:ext cx="6022340" cy="23780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7675" y="5694680"/>
            <a:ext cx="605472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我们在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转机回香港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357755" y="5768340"/>
            <a:ext cx="2740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首都机场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图片 4" descr="avanti-wd31ec-thermoelectric-hot-and-cold-white-table-top-water-dispenser-on-off-switch-compatible-w-2-3-or-5-gallons-bottles-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1940" y="1791970"/>
            <a:ext cx="3274060" cy="327406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84110" y="5246370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yǐnshuǐqì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991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10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pic>
        <p:nvPicPr>
          <p:cNvPr id="2" name="图片 1" descr="DFS-Singapore-Cruise-Centre-Tanah-Merah"/>
          <p:cNvPicPr>
            <a:picLocks noChangeAspect="1"/>
          </p:cNvPicPr>
          <p:nvPr/>
        </p:nvPicPr>
        <p:blipFill>
          <a:blip r:embed="rId3"/>
          <a:srcRect l="28806" t="17386" r="30733" b="15071"/>
          <a:stretch>
            <a:fillRect/>
          </a:stretch>
        </p:blipFill>
        <p:spPr>
          <a:xfrm>
            <a:off x="547370" y="1803400"/>
            <a:ext cx="3560445" cy="3409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3920" y="5699760"/>
            <a:ext cx="2529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免税商店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8505" y="5339715"/>
            <a:ext cx="317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miǎnshuìshāngdiàn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00980" y="5699760"/>
            <a:ext cx="2529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航站楼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00980" y="5339715"/>
            <a:ext cx="317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hángzhànlóu</a:t>
            </a:r>
          </a:p>
        </p:txBody>
      </p:sp>
      <p:pic>
        <p:nvPicPr>
          <p:cNvPr id="12" name="图片 11" descr="Narita"/>
          <p:cNvPicPr>
            <a:picLocks noChangeAspect="1"/>
          </p:cNvPicPr>
          <p:nvPr/>
        </p:nvPicPr>
        <p:blipFill>
          <a:blip r:embed="rId4"/>
          <a:srcRect r="37593"/>
          <a:stretch>
            <a:fillRect/>
          </a:stretch>
        </p:blipFill>
        <p:spPr>
          <a:xfrm>
            <a:off x="4651375" y="1769745"/>
            <a:ext cx="3220085" cy="3442970"/>
          </a:xfrm>
          <a:prstGeom prst="rect">
            <a:avLst/>
          </a:prstGeom>
        </p:spPr>
      </p:pic>
      <p:pic>
        <p:nvPicPr>
          <p:cNvPr id="13" name="图片 12" descr="2013012909174860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0865" y="1632585"/>
            <a:ext cx="3750945" cy="37509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412605" y="5699760"/>
            <a:ext cx="2529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</a:t>
            </a: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+mj-ea"/>
                <a:ea typeface="+mj-ea"/>
              </a:rPr>
              <a:t>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793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7" grpId="0"/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27456" y="2717862"/>
            <a:ext cx="8459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000" dirty="0"/>
              <a:t>1. </a:t>
            </a:r>
            <a:r>
              <a:rPr lang="zh-HK" altLang="en-US" sz="4000" dirty="0"/>
              <a:t>的 </a:t>
            </a:r>
            <a:r>
              <a:rPr lang="en-US" altLang="zh-HK" sz="4000" dirty="0"/>
              <a:t>(de), </a:t>
            </a:r>
            <a:r>
              <a:rPr lang="zh-HK" altLang="en-US" sz="4000" dirty="0"/>
              <a:t>得 </a:t>
            </a:r>
            <a:r>
              <a:rPr lang="en-US" altLang="zh-HK" sz="4000" dirty="0"/>
              <a:t>(de), </a:t>
            </a:r>
            <a:r>
              <a:rPr lang="zh-HK" altLang="en-US" sz="4000" dirty="0"/>
              <a:t>地 </a:t>
            </a:r>
            <a:r>
              <a:rPr lang="en-US" altLang="zh-HK" sz="4000" dirty="0"/>
              <a:t>(de) compared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9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b="6521"/>
          <a:stretch/>
        </p:blipFill>
        <p:spPr>
          <a:xfrm>
            <a:off x="8340845" y="4474795"/>
            <a:ext cx="3718225" cy="22424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2619" y="454952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zh-HK" altLang="en-US" sz="2400" dirty="0"/>
              <a:t>的 </a:t>
            </a:r>
            <a:r>
              <a:rPr lang="en-US" altLang="zh-HK" sz="2400" dirty="0"/>
              <a:t>(de), </a:t>
            </a:r>
            <a:r>
              <a:rPr lang="zh-HK" altLang="en-US" sz="2400" dirty="0"/>
              <a:t>得 </a:t>
            </a:r>
            <a:r>
              <a:rPr lang="en-US" altLang="zh-HK" sz="2400" dirty="0"/>
              <a:t>(de), </a:t>
            </a:r>
            <a:r>
              <a:rPr lang="zh-HK" altLang="en-US" sz="2400" dirty="0"/>
              <a:t>地 </a:t>
            </a:r>
            <a:r>
              <a:rPr lang="en-US" altLang="zh-HK" sz="2400" dirty="0"/>
              <a:t>(de) compared</a:t>
            </a:r>
          </a:p>
        </p:txBody>
      </p:sp>
      <p:sp>
        <p:nvSpPr>
          <p:cNvPr id="5" name="矩形 4"/>
          <p:cNvSpPr/>
          <p:nvPr/>
        </p:nvSpPr>
        <p:spPr>
          <a:xfrm>
            <a:off x="655780" y="981655"/>
            <a:ext cx="10594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zh-HK" altLang="en-US" b="1" dirty="0" smtClean="0">
                <a:solidFill>
                  <a:srgbClr val="FF0000"/>
                </a:solidFill>
              </a:rPr>
              <a:t>的 </a:t>
            </a:r>
            <a:r>
              <a:rPr lang="en-US" altLang="zh-HK" b="1" dirty="0">
                <a:solidFill>
                  <a:srgbClr val="FF0000"/>
                </a:solidFill>
              </a:rPr>
              <a:t>(</a:t>
            </a:r>
            <a:r>
              <a:rPr lang="en-US" altLang="zh-HK" b="1" dirty="0" smtClean="0">
                <a:solidFill>
                  <a:srgbClr val="FF0000"/>
                </a:solidFill>
              </a:rPr>
              <a:t>de)</a:t>
            </a:r>
            <a:r>
              <a:rPr lang="en-US" altLang="zh-HK" dirty="0" smtClean="0"/>
              <a:t> usually follows an attributive but not an adverbial. </a:t>
            </a:r>
            <a:r>
              <a:rPr lang="en-US" altLang="zh-HK" dirty="0" smtClean="0">
                <a:solidFill>
                  <a:srgbClr val="FF0000"/>
                </a:solidFill>
              </a:rPr>
              <a:t>The attributive can be formed by an adjective, a noun, or a verbal phrase</a:t>
            </a:r>
            <a:r>
              <a:rPr lang="en-US" altLang="zh-HK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矩形 5"/>
          <p:cNvSpPr/>
          <p:nvPr/>
        </p:nvSpPr>
        <p:spPr>
          <a:xfrm>
            <a:off x="2685212" y="1917443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好看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衣服</a:t>
            </a:r>
            <a:r>
              <a:rPr lang="zh-HK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1056" y="2040552"/>
            <a:ext cx="21336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/>
              <a:t>Adj</a:t>
            </a:r>
            <a:r>
              <a:rPr lang="en-US" altLang="zh-CN" sz="2800" dirty="0" smtClean="0"/>
              <a:t> + </a:t>
            </a:r>
            <a:r>
              <a:rPr lang="zh-CN" altLang="en-US" sz="2800" dirty="0" smtClean="0"/>
              <a:t>的 </a:t>
            </a:r>
            <a:r>
              <a:rPr lang="en-US" altLang="zh-CN" sz="2800" dirty="0" smtClean="0"/>
              <a:t>+ N</a:t>
            </a:r>
            <a:endParaRPr lang="zh-HK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5315525" y="1865328"/>
            <a:ext cx="2470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聪明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学生</a:t>
            </a:r>
            <a:r>
              <a:rPr lang="zh-HK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77465" y="1898442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难吃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食物</a:t>
            </a:r>
            <a:r>
              <a:rPr lang="zh-HK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1056" y="3236662"/>
            <a:ext cx="196734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N + </a:t>
            </a:r>
            <a:r>
              <a:rPr lang="zh-CN" altLang="en-US" sz="2800" dirty="0" smtClean="0"/>
              <a:t>的</a:t>
            </a:r>
            <a:r>
              <a:rPr lang="en-US" altLang="zh-CN" sz="2800" dirty="0" smtClean="0"/>
              <a:t>+ </a:t>
            </a:r>
            <a:r>
              <a:rPr lang="en-US" altLang="zh-CN" sz="2800" dirty="0"/>
              <a:t>N</a:t>
            </a:r>
            <a:endParaRPr lang="zh-HK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2685212" y="3113552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姐姐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学校</a:t>
            </a:r>
            <a:r>
              <a:rPr lang="zh-HK" altLang="en-US" sz="36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zh-HK" altLang="en-US" sz="36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77465" y="3113552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爸爸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登机牌</a:t>
            </a:r>
            <a:r>
              <a:rPr lang="zh-HK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99366" y="314432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叔叔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车</a:t>
            </a:r>
            <a:endParaRPr lang="zh-HK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1057" y="4623883"/>
            <a:ext cx="196734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HK" sz="2800" dirty="0" smtClean="0"/>
              <a:t>V</a:t>
            </a:r>
            <a:r>
              <a:rPr lang="en-US" altLang="zh-HK" sz="2800" dirty="0"/>
              <a:t> </a:t>
            </a:r>
            <a:r>
              <a:rPr lang="en-US" altLang="zh-HK" sz="2800" dirty="0" smtClean="0"/>
              <a:t>+ </a:t>
            </a:r>
            <a:r>
              <a:rPr lang="zh-CN" altLang="en-US" sz="2800" dirty="0" smtClean="0"/>
              <a:t>的 </a:t>
            </a:r>
            <a:r>
              <a:rPr lang="en-US" altLang="zh-CN" sz="2800" dirty="0" smtClean="0"/>
              <a:t>+ </a:t>
            </a:r>
            <a:r>
              <a:rPr lang="en-US" altLang="zh-HK" sz="2800" dirty="0" smtClean="0"/>
              <a:t>N</a:t>
            </a:r>
          </a:p>
        </p:txBody>
      </p:sp>
      <p:sp>
        <p:nvSpPr>
          <p:cNvPr id="17" name="矩形 16"/>
          <p:cNvSpPr/>
          <p:nvPr/>
        </p:nvSpPr>
        <p:spPr>
          <a:xfrm>
            <a:off x="2700517" y="4581820"/>
            <a:ext cx="2339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刚</a:t>
            </a:r>
            <a:r>
              <a:rPr lang="zh-CN" altLang="en-US" sz="3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地方</a:t>
            </a:r>
            <a:r>
              <a:rPr lang="zh-HK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8107" y="45026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弟弟</a:t>
            </a:r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买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饮料</a:t>
            </a:r>
            <a:endParaRPr lang="zh-HK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85211" y="5464402"/>
            <a:ext cx="4186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</a:t>
            </a:r>
            <a:r>
              <a:rPr lang="zh-CN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师</a:t>
            </a:r>
            <a:r>
              <a:rPr lang="zh-CN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r>
              <a:rPr lang="zh-CN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我们</a:t>
            </a:r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功课</a:t>
            </a:r>
            <a:r>
              <a:rPr lang="zh-HK" altLang="en-US" sz="32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zh-HK" altLang="en-US" sz="32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9562500" y="4949672"/>
            <a:ext cx="285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</a:rPr>
              <a:t>的 </a:t>
            </a:r>
            <a:r>
              <a:rPr lang="en-US" altLang="zh-CN" sz="3600" dirty="0" smtClean="0">
                <a:solidFill>
                  <a:schemeClr val="bg1"/>
                </a:solidFill>
              </a:rPr>
              <a:t>+ </a:t>
            </a:r>
            <a:r>
              <a:rPr lang="en-US" altLang="zh-HK" sz="3600" dirty="0" smtClean="0">
                <a:solidFill>
                  <a:schemeClr val="bg1"/>
                </a:solidFill>
              </a:rPr>
              <a:t>NOUN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80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  <p:bldP spid="14" grpId="0"/>
      <p:bldP spid="15" grpId="0"/>
      <p:bldP spid="16" grpId="0" animBg="1"/>
      <p:bldP spid="17" grpId="0"/>
      <p:bldP spid="18" grpId="0"/>
      <p:bldP spid="1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2619" y="454952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zh-HK" altLang="en-US" sz="2400" dirty="0"/>
              <a:t>的 </a:t>
            </a:r>
            <a:r>
              <a:rPr lang="en-US" altLang="zh-HK" sz="2400" dirty="0"/>
              <a:t>(de), </a:t>
            </a:r>
            <a:r>
              <a:rPr lang="zh-HK" altLang="en-US" sz="2400" dirty="0"/>
              <a:t>得 </a:t>
            </a:r>
            <a:r>
              <a:rPr lang="en-US" altLang="zh-HK" sz="2400" dirty="0"/>
              <a:t>(de), </a:t>
            </a:r>
            <a:r>
              <a:rPr lang="zh-HK" altLang="en-US" sz="2400" dirty="0"/>
              <a:t>地 </a:t>
            </a:r>
            <a:r>
              <a:rPr lang="en-US" altLang="zh-HK" sz="2400" dirty="0"/>
              <a:t>(de) compared</a:t>
            </a:r>
          </a:p>
        </p:txBody>
      </p:sp>
      <p:sp>
        <p:nvSpPr>
          <p:cNvPr id="2" name="矩形 1"/>
          <p:cNvSpPr/>
          <p:nvPr/>
        </p:nvSpPr>
        <p:spPr>
          <a:xfrm>
            <a:off x="885118" y="2815208"/>
            <a:ext cx="4807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200" dirty="0" smtClean="0"/>
              <a:t>布尔诺的冷 </a:t>
            </a:r>
            <a:r>
              <a:rPr lang="en-US" altLang="zh-CN" sz="3200" dirty="0" smtClean="0"/>
              <a:t>[</a:t>
            </a:r>
            <a:r>
              <a:rPr lang="zh-CN" altLang="en-US" sz="3200" dirty="0"/>
              <a:t>是有名的</a:t>
            </a:r>
            <a:r>
              <a:rPr lang="en-US" altLang="zh-CN" sz="3200" dirty="0"/>
              <a:t>]</a:t>
            </a:r>
            <a:r>
              <a:rPr lang="zh-CN" altLang="en-US" sz="3200" dirty="0"/>
              <a:t>。 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986717" y="5655510"/>
            <a:ext cx="5464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200" dirty="0"/>
              <a:t>她</a:t>
            </a:r>
            <a:r>
              <a:rPr lang="zh-CN" altLang="en-US" sz="3200" dirty="0" smtClean="0"/>
              <a:t>的事情</a:t>
            </a:r>
            <a:r>
              <a:rPr lang="en-US" altLang="zh-CN" sz="3200" dirty="0" smtClean="0"/>
              <a:t>[</a:t>
            </a:r>
            <a:r>
              <a:rPr lang="zh-CN" altLang="en-US" sz="3200" dirty="0"/>
              <a:t>大家最近</a:t>
            </a:r>
            <a:r>
              <a:rPr lang="zh-CN" altLang="en-US" sz="3200" dirty="0" smtClean="0"/>
              <a:t>才</a:t>
            </a:r>
            <a:r>
              <a:rPr lang="zh-CN" altLang="en-US" sz="3200" dirty="0"/>
              <a:t>知道</a:t>
            </a:r>
            <a:r>
              <a:rPr lang="en-US" altLang="zh-CN" sz="3200" dirty="0" smtClean="0"/>
              <a:t>]</a:t>
            </a:r>
            <a:r>
              <a:rPr lang="zh-CN" altLang="en-US" sz="3200" dirty="0"/>
              <a:t>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6152900" y="2809612"/>
            <a:ext cx="4333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000000"/>
                </a:solidFill>
              </a:rPr>
              <a:t>台湾的热 </a:t>
            </a:r>
            <a:r>
              <a:rPr lang="en-US" altLang="zh-CN" sz="3200" dirty="0" smtClean="0">
                <a:solidFill>
                  <a:srgbClr val="000000"/>
                </a:solidFill>
              </a:rPr>
              <a:t>[</a:t>
            </a:r>
            <a:r>
              <a:rPr lang="zh-CN" altLang="en-US" sz="3200" dirty="0" smtClean="0">
                <a:solidFill>
                  <a:srgbClr val="000000"/>
                </a:solidFill>
              </a:rPr>
              <a:t>是有名的</a:t>
            </a:r>
            <a:r>
              <a:rPr lang="en-US" altLang="zh-CN" sz="3200" dirty="0" smtClean="0">
                <a:solidFill>
                  <a:srgbClr val="000000"/>
                </a:solidFill>
              </a:rPr>
              <a:t>]</a:t>
            </a:r>
            <a:r>
              <a:rPr lang="zh-CN" altLang="en-US" sz="3200" dirty="0" smtClean="0">
                <a:solidFill>
                  <a:srgbClr val="000000"/>
                </a:solidFill>
              </a:rPr>
              <a:t>。 </a:t>
            </a:r>
            <a:endParaRPr lang="zh-HK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6226791" y="5655509"/>
            <a:ext cx="5104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3200" dirty="0"/>
              <a:t>他</a:t>
            </a:r>
            <a:r>
              <a:rPr lang="zh-CN" altLang="en-US" sz="3200" dirty="0" smtClean="0"/>
              <a:t>的病</a:t>
            </a:r>
            <a:r>
              <a:rPr lang="en-US" altLang="zh-CN" sz="3200" dirty="0" smtClean="0"/>
              <a:t>[</a:t>
            </a:r>
            <a:r>
              <a:rPr lang="zh-CN" altLang="en-US" sz="3200" dirty="0"/>
              <a:t>大家最近才听说</a:t>
            </a:r>
            <a:r>
              <a:rPr lang="en-US" altLang="zh-CN" sz="3200" dirty="0"/>
              <a:t>]</a:t>
            </a:r>
            <a:r>
              <a:rPr lang="zh-CN" altLang="en-US" sz="3200" dirty="0"/>
              <a:t>。 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456861" y="3369206"/>
            <a:ext cx="148621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Subject</a:t>
            </a:r>
            <a:endParaRPr lang="zh-HK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15490" y="3355896"/>
            <a:ext cx="148621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Subject</a:t>
            </a:r>
            <a:endParaRPr lang="zh-HK" altLang="en-US" sz="2800" dirty="0"/>
          </a:p>
        </p:txBody>
      </p:sp>
      <p:pic>
        <p:nvPicPr>
          <p:cNvPr id="1026" name="Picture 2" descr="ãå¬å¤©å¸å°è¯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4" y="107148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ãå¤å¤©å°æ¹¾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031" y="1071487"/>
            <a:ext cx="2466975" cy="17996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734" y="4092481"/>
            <a:ext cx="1040125" cy="156302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/>
          <a:srcRect r="37394"/>
          <a:stretch/>
        </p:blipFill>
        <p:spPr>
          <a:xfrm>
            <a:off x="7901709" y="3967212"/>
            <a:ext cx="1788968" cy="160020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182256" y="6240284"/>
            <a:ext cx="120996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object</a:t>
            </a:r>
            <a:endParaRPr lang="zh-HK" altLang="en-US" sz="28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481049" y="6230542"/>
            <a:ext cx="1209964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object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533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 animBg="1"/>
      <p:bldP spid="10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619" y="454952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zh-HK" altLang="en-US" sz="2400" dirty="0"/>
              <a:t>的 </a:t>
            </a:r>
            <a:r>
              <a:rPr lang="en-US" altLang="zh-HK" sz="2400" dirty="0"/>
              <a:t>(de), </a:t>
            </a:r>
            <a:r>
              <a:rPr lang="zh-HK" altLang="en-US" sz="2400" dirty="0"/>
              <a:t>得 </a:t>
            </a:r>
            <a:r>
              <a:rPr lang="en-US" altLang="zh-HK" sz="2400" dirty="0"/>
              <a:t>(de), </a:t>
            </a:r>
            <a:r>
              <a:rPr lang="zh-HK" altLang="en-US" sz="2400" dirty="0"/>
              <a:t>地 </a:t>
            </a:r>
            <a:r>
              <a:rPr lang="en-US" altLang="zh-HK" sz="2400" dirty="0"/>
              <a:t>(de) compared</a:t>
            </a:r>
          </a:p>
        </p:txBody>
      </p:sp>
      <p:sp>
        <p:nvSpPr>
          <p:cNvPr id="3" name="矩形 2"/>
          <p:cNvSpPr/>
          <p:nvPr/>
        </p:nvSpPr>
        <p:spPr>
          <a:xfrm>
            <a:off x="711199" y="1009318"/>
            <a:ext cx="10723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B</a:t>
            </a:r>
            <a:r>
              <a:rPr lang="en-US" altLang="zh-HK" dirty="0" smtClean="0"/>
              <a:t>. </a:t>
            </a:r>
            <a:r>
              <a:rPr lang="zh-HK" altLang="en-US" b="1" dirty="0">
                <a:solidFill>
                  <a:srgbClr val="00B050"/>
                </a:solidFill>
              </a:rPr>
              <a:t>地 </a:t>
            </a:r>
            <a:r>
              <a:rPr lang="en-US" altLang="zh-HK" b="1" dirty="0">
                <a:solidFill>
                  <a:srgbClr val="00B050"/>
                </a:solidFill>
              </a:rPr>
              <a:t>(de) </a:t>
            </a:r>
            <a:r>
              <a:rPr lang="en-US" altLang="zh-HK" dirty="0" smtClean="0"/>
              <a:t>links an adverb or adverbial to a following verb. </a:t>
            </a:r>
            <a:r>
              <a:rPr lang="en-US" altLang="zh-HK" dirty="0" smtClean="0">
                <a:solidFill>
                  <a:srgbClr val="00B050"/>
                </a:solidFill>
              </a:rPr>
              <a:t>An adjective, an adverb, or a set phrase can serve as an adverbial if followed by </a:t>
            </a:r>
            <a:r>
              <a:rPr lang="zh-HK" altLang="en-US" dirty="0">
                <a:solidFill>
                  <a:srgbClr val="00B050"/>
                </a:solidFill>
              </a:rPr>
              <a:t>地 </a:t>
            </a:r>
            <a:r>
              <a:rPr lang="en-US" altLang="zh-HK" dirty="0">
                <a:solidFill>
                  <a:srgbClr val="00B050"/>
                </a:solidFill>
              </a:rPr>
              <a:t>(de). </a:t>
            </a:r>
            <a:endParaRPr lang="zh-HK" altLang="en-US" dirty="0">
              <a:solidFill>
                <a:srgbClr val="00B05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06744" y="2066788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慢慢儿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吃</a:t>
            </a:r>
            <a:r>
              <a:rPr lang="zh-HK" altLang="en-US" dirty="0"/>
              <a:t> </a:t>
            </a:r>
          </a:p>
        </p:txBody>
      </p:sp>
      <p:sp>
        <p:nvSpPr>
          <p:cNvPr id="5" name="矩形 4"/>
          <p:cNvSpPr/>
          <p:nvPr/>
        </p:nvSpPr>
        <p:spPr>
          <a:xfrm>
            <a:off x="5559468" y="2052604"/>
            <a:ext cx="2606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很高兴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说</a:t>
            </a:r>
            <a:r>
              <a:rPr lang="zh-HK" altLang="en-US" sz="3200" dirty="0"/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2706744" y="337857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一直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 smtClean="0"/>
              <a:t>走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2748116" y="4690352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好好儿</a:t>
            </a:r>
            <a:r>
              <a:rPr lang="zh-HK" altLang="en-US" sz="3600" b="1" dirty="0">
                <a:solidFill>
                  <a:srgbClr val="00B050"/>
                </a:solidFill>
              </a:rPr>
              <a:t>地</a:t>
            </a:r>
            <a:r>
              <a:rPr lang="zh-HK" altLang="en-US" sz="3600" dirty="0"/>
              <a:t>玩儿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00022" y="2114160"/>
            <a:ext cx="21336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/>
              <a:t>Adj</a:t>
            </a:r>
            <a:r>
              <a:rPr lang="en-US" altLang="zh-CN" sz="2800" dirty="0" smtClean="0"/>
              <a:t> + </a:t>
            </a:r>
            <a:r>
              <a:rPr lang="zh-CN" altLang="en-US" sz="2800" dirty="0"/>
              <a:t>地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</a:t>
            </a:r>
            <a:r>
              <a:rPr lang="en-US" altLang="zh-CN" sz="2800" dirty="0"/>
              <a:t>V</a:t>
            </a:r>
            <a:endParaRPr lang="zh-HK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00022" y="3378570"/>
            <a:ext cx="2241578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/>
              <a:t>Adv</a:t>
            </a:r>
            <a:r>
              <a:rPr lang="en-US" altLang="zh-CN" sz="2800" dirty="0" smtClean="0"/>
              <a:t> + </a:t>
            </a:r>
            <a:r>
              <a:rPr lang="zh-CN" altLang="en-US" sz="2800" dirty="0"/>
              <a:t>地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</a:t>
            </a:r>
            <a:r>
              <a:rPr lang="en-US" altLang="zh-CN" sz="2800" dirty="0"/>
              <a:t>V</a:t>
            </a:r>
            <a:endParaRPr lang="zh-HK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00022" y="4666872"/>
            <a:ext cx="2241578" cy="830997"/>
          </a:xfrm>
          <a:prstGeom prst="rect">
            <a:avLst/>
          </a:prstGeom>
          <a:solidFill>
            <a:srgbClr val="F5DCA5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Set phrase</a:t>
            </a:r>
          </a:p>
          <a:p>
            <a:r>
              <a:rPr lang="en-US" altLang="zh-CN" sz="2400" dirty="0" smtClean="0"/>
              <a:t>+ </a:t>
            </a:r>
            <a:r>
              <a:rPr lang="zh-CN" altLang="en-US" sz="2400" dirty="0" smtClean="0"/>
              <a:t>地 </a:t>
            </a:r>
            <a:r>
              <a:rPr lang="en-US" altLang="zh-CN" sz="2400" dirty="0" smtClean="0"/>
              <a:t>+ V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8461886" y="2066787"/>
            <a:ext cx="2606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  <a:r>
              <a:rPr lang="zh-HK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睡觉</a:t>
            </a:r>
            <a:r>
              <a:rPr lang="zh-HK" altLang="en-US" sz="3200" dirty="0" smtClean="0"/>
              <a:t> </a:t>
            </a:r>
            <a:endParaRPr lang="zh-HK" altLang="en-US" sz="32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b="6521"/>
          <a:stretch/>
        </p:blipFill>
        <p:spPr>
          <a:xfrm>
            <a:off x="8340845" y="4474795"/>
            <a:ext cx="3718225" cy="224241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9562500" y="4949672"/>
            <a:ext cx="249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地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+ VERB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59468" y="3364386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一直</a:t>
            </a:r>
            <a:r>
              <a:rPr lang="zh-HK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en-US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..?</a:t>
            </a:r>
            <a:r>
              <a:rPr lang="zh-HK" altLang="en-US" dirty="0" smtClean="0"/>
              <a:t> </a:t>
            </a:r>
            <a:endParaRPr lang="zh-HK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937527" y="4690352"/>
            <a:ext cx="3454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HK" altLang="en-US" sz="3600" dirty="0"/>
              <a:t>好好儿</a:t>
            </a:r>
            <a:r>
              <a:rPr lang="zh-HK" altLang="en-US" sz="3600" b="1" dirty="0" smtClean="0">
                <a:solidFill>
                  <a:srgbClr val="00B050"/>
                </a:solidFill>
              </a:rPr>
              <a:t>地</a:t>
            </a:r>
            <a:r>
              <a:rPr lang="en-US" altLang="zh-HK" sz="3600" dirty="0" smtClean="0"/>
              <a:t>…?</a:t>
            </a:r>
            <a:r>
              <a:rPr lang="zh-HK" altLang="en-US" sz="3600" dirty="0" smtClean="0"/>
              <a:t> </a:t>
            </a:r>
            <a:endParaRPr lang="zh-HK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6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48141" y="2280366"/>
            <a:ext cx="43813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语法 </a:t>
            </a:r>
            <a:r>
              <a:rPr lang="en-US" altLang="zh-CN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Grammar</a:t>
            </a:r>
            <a:endParaRPr lang="zh-HK" altLang="en-US" sz="3200" b="1" u="sng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8147" y="4919440"/>
            <a:ext cx="58858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   </a:t>
            </a: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Numbers over One Thousand</a:t>
            </a:r>
            <a:endParaRPr lang="en-US" altLang="zh-HK" sz="28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7748" y="5616867"/>
            <a:ext cx="707834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4.    </a:t>
            </a: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Comparative Sentences with 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比（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II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）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747943" y="3227790"/>
            <a:ext cx="10515600" cy="1025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1.  </a:t>
            </a:r>
            <a:r>
              <a:rPr kumimoji="1" lang="zh-CN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不得了（</a:t>
            </a:r>
            <a:r>
              <a:rPr kumimoji="1" lang="en-US" altLang="zh-CN" sz="2800" b="1" dirty="0" err="1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liǎo</a:t>
            </a:r>
            <a:r>
              <a:rPr kumimoji="1" lang="zh-CN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）</a:t>
            </a:r>
            <a:endParaRPr kumimoji="1" lang="zh-CN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748220" y="3894014"/>
            <a:ext cx="11226239" cy="1025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  Question Pronouns as Indefinite References</a:t>
            </a:r>
            <a:br>
              <a:rPr kumimoji="1" lang="en-US" altLang="zh-CN" sz="28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en-US" altLang="zh-CN" sz="28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kumimoji="1" lang="zh-CN" altLang="en-US" sz="28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kumimoji="1" lang="en-US" altLang="zh-CN" sz="2800" b="1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(Whoever, Whatever, etc.)</a:t>
            </a:r>
            <a:endParaRPr kumimoji="1" lang="zh-CN" altLang="en-US" sz="28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text_study_fukusy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5" y="603250"/>
            <a:ext cx="2378075" cy="14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5017" y="1018508"/>
            <a:ext cx="10741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C</a:t>
            </a:r>
            <a:r>
              <a:rPr lang="en-US" altLang="zh-HK" dirty="0" smtClean="0"/>
              <a:t>. </a:t>
            </a:r>
            <a:r>
              <a:rPr lang="zh-HK" altLang="en-US" b="1" dirty="0" smtClean="0">
                <a:solidFill>
                  <a:srgbClr val="0070C0"/>
                </a:solidFill>
              </a:rPr>
              <a:t>得</a:t>
            </a:r>
            <a:r>
              <a:rPr lang="zh-HK" altLang="en-US" dirty="0" smtClean="0"/>
              <a:t> </a:t>
            </a:r>
            <a:r>
              <a:rPr lang="en-US" altLang="zh-HK" dirty="0" smtClean="0"/>
              <a:t>is used after a verb or an adjective to connect it with a </a:t>
            </a:r>
            <a:r>
              <a:rPr lang="en-US" altLang="zh-HK" dirty="0" smtClean="0">
                <a:solidFill>
                  <a:srgbClr val="0070C0"/>
                </a:solidFill>
              </a:rPr>
              <a:t>descriptive complement or a complement </a:t>
            </a:r>
          </a:p>
          <a:p>
            <a:r>
              <a:rPr lang="en-US" altLang="zh-HK" dirty="0">
                <a:solidFill>
                  <a:srgbClr val="0070C0"/>
                </a:solidFill>
              </a:rPr>
              <a:t> </a:t>
            </a:r>
            <a:r>
              <a:rPr lang="en-US" altLang="zh-HK" dirty="0" smtClean="0">
                <a:solidFill>
                  <a:srgbClr val="0070C0"/>
                </a:solidFill>
              </a:rPr>
              <a:t>    of degree</a:t>
            </a:r>
            <a:r>
              <a:rPr lang="en-US" altLang="zh-HK" dirty="0">
                <a:solidFill>
                  <a:srgbClr val="0070C0"/>
                </a:solidFill>
              </a:rPr>
              <a:t>.</a:t>
            </a:r>
            <a:endParaRPr lang="zh-HK" altLang="en-US" dirty="0">
              <a:solidFill>
                <a:srgbClr val="0070C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619" y="454952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zh-HK" altLang="en-US" sz="2400" dirty="0"/>
              <a:t>的 </a:t>
            </a:r>
            <a:r>
              <a:rPr lang="en-US" altLang="zh-HK" sz="2400" dirty="0"/>
              <a:t>(de), </a:t>
            </a:r>
            <a:r>
              <a:rPr lang="zh-HK" altLang="en-US" sz="2400" dirty="0"/>
              <a:t>得 </a:t>
            </a:r>
            <a:r>
              <a:rPr lang="en-US" altLang="zh-HK" sz="2400" dirty="0"/>
              <a:t>(de), </a:t>
            </a:r>
            <a:r>
              <a:rPr lang="zh-HK" altLang="en-US" sz="2400" dirty="0"/>
              <a:t>地 </a:t>
            </a:r>
            <a:r>
              <a:rPr lang="en-US" altLang="zh-HK" sz="2400" dirty="0"/>
              <a:t>(de) compared</a:t>
            </a:r>
          </a:p>
        </p:txBody>
      </p:sp>
      <p:sp>
        <p:nvSpPr>
          <p:cNvPr id="6" name="矩形 5"/>
          <p:cNvSpPr/>
          <p:nvPr/>
        </p:nvSpPr>
        <p:spPr>
          <a:xfrm>
            <a:off x="2864797" y="1979167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</a:t>
            </a:r>
            <a:r>
              <a:rPr lang="zh-HK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HK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</a:t>
            </a:r>
            <a:r>
              <a:rPr lang="zh-HK" altLang="en-US" dirty="0" smtClean="0"/>
              <a:t> 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92619" y="2050473"/>
            <a:ext cx="223814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V + </a:t>
            </a:r>
            <a:r>
              <a:rPr lang="zh-CN" altLang="en-US" sz="2800" dirty="0" smtClean="0"/>
              <a:t>得 </a:t>
            </a:r>
            <a:r>
              <a:rPr lang="en-US" altLang="zh-CN" sz="2800" dirty="0" smtClean="0"/>
              <a:t>+ </a:t>
            </a:r>
            <a:r>
              <a:rPr lang="en-US" altLang="zh-CN" sz="2800" dirty="0" err="1" smtClean="0"/>
              <a:t>Adj</a:t>
            </a:r>
            <a:endParaRPr lang="zh-HK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5534789" y="1988403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考试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</a:t>
            </a:r>
            <a:r>
              <a:rPr lang="zh-HK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很好 </a:t>
            </a:r>
          </a:p>
        </p:txBody>
      </p:sp>
      <p:sp>
        <p:nvSpPr>
          <p:cNvPr id="10" name="矩形 9"/>
          <p:cNvSpPr/>
          <p:nvPr/>
        </p:nvSpPr>
        <p:spPr>
          <a:xfrm>
            <a:off x="2864796" y="3122773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高兴</a:t>
            </a:r>
            <a:r>
              <a:rPr lang="zh-HK" altLang="en-US" sz="3600" b="1" dirty="0" smtClean="0">
                <a:solidFill>
                  <a:srgbClr val="0070C0"/>
                </a:solidFill>
              </a:rPr>
              <a:t>得</a:t>
            </a:r>
            <a:r>
              <a:rPr lang="zh-HK" altLang="en-US" sz="3600" dirty="0"/>
              <a:t>跳起來 </a:t>
            </a:r>
          </a:p>
        </p:txBody>
      </p:sp>
      <p:sp>
        <p:nvSpPr>
          <p:cNvPr id="11" name="矩形 10"/>
          <p:cNvSpPr/>
          <p:nvPr/>
        </p:nvSpPr>
        <p:spPr>
          <a:xfrm>
            <a:off x="2864796" y="4083432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危险</a:t>
            </a:r>
            <a:r>
              <a:rPr lang="zh-CN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不得了 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0293" y="3184329"/>
            <a:ext cx="2302796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/>
              <a:t>Adj</a:t>
            </a:r>
            <a:r>
              <a:rPr lang="en-US" altLang="zh-CN" sz="2800" dirty="0" smtClean="0"/>
              <a:t> +</a:t>
            </a:r>
            <a:r>
              <a:rPr lang="zh-CN" altLang="en-US" sz="2800" dirty="0"/>
              <a:t>得 </a:t>
            </a:r>
            <a:r>
              <a:rPr lang="en-US" altLang="zh-CN" sz="2800" dirty="0" smtClean="0"/>
              <a:t>+</a:t>
            </a:r>
            <a:r>
              <a:rPr lang="zh-HK" altLang="en-US" sz="2800" dirty="0" smtClean="0"/>
              <a:t> </a:t>
            </a:r>
            <a:r>
              <a:rPr lang="en-US" altLang="zh-CN" sz="2800" dirty="0" smtClean="0"/>
              <a:t>V</a:t>
            </a:r>
            <a:endParaRPr lang="zh-HK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9192231" y="1979166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得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375799" y="3122773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担心</a:t>
            </a:r>
            <a:r>
              <a:rPr lang="zh-HK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哭起来</a:t>
            </a:r>
            <a:r>
              <a:rPr lang="zh-HK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00024" y="4083431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安静</a:t>
            </a:r>
            <a:r>
              <a:rPr lang="zh-CN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不得了 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53067" y="5396083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CN" altLang="en-US" sz="3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CN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不得了  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b="6521"/>
          <a:stretch/>
        </p:blipFill>
        <p:spPr>
          <a:xfrm>
            <a:off x="8382443" y="4598040"/>
            <a:ext cx="3718225" cy="2242416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9470095" y="4949672"/>
            <a:ext cx="272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 V / </a:t>
            </a:r>
            <a:r>
              <a:rPr lang="en-US" altLang="zh-CN" sz="3600" dirty="0" err="1" smtClean="0">
                <a:solidFill>
                  <a:schemeClr val="bg1"/>
                </a:solidFill>
              </a:rPr>
              <a:t>Adj</a:t>
            </a:r>
            <a:r>
              <a:rPr lang="en-US" altLang="zh-CN" sz="3600" dirty="0" smtClean="0">
                <a:solidFill>
                  <a:schemeClr val="bg1"/>
                </a:solidFill>
              </a:rPr>
              <a:t> + </a:t>
            </a:r>
            <a:r>
              <a:rPr lang="zh-CN" altLang="en-US" sz="3600" dirty="0" smtClean="0">
                <a:solidFill>
                  <a:schemeClr val="bg1"/>
                </a:solidFill>
              </a:rPr>
              <a:t>得 </a:t>
            </a:r>
            <a:endParaRPr lang="zh-HK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5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92619" y="454952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zh-HK" altLang="en-US" sz="2400" dirty="0"/>
              <a:t>的 </a:t>
            </a:r>
            <a:r>
              <a:rPr lang="en-US" altLang="zh-HK" sz="2400" dirty="0"/>
              <a:t>(de), </a:t>
            </a:r>
            <a:r>
              <a:rPr lang="zh-HK" altLang="en-US" sz="2400" dirty="0"/>
              <a:t>得 </a:t>
            </a:r>
            <a:r>
              <a:rPr lang="en-US" altLang="zh-HK" sz="2400" dirty="0"/>
              <a:t>(de), </a:t>
            </a:r>
            <a:r>
              <a:rPr lang="zh-HK" altLang="en-US" sz="2400" dirty="0"/>
              <a:t>地 </a:t>
            </a:r>
            <a:r>
              <a:rPr lang="en-US" altLang="zh-HK" sz="2400" dirty="0"/>
              <a:t>(de) compared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413374"/>
              </p:ext>
            </p:extLst>
          </p:nvPr>
        </p:nvGraphicFramePr>
        <p:xfrm>
          <a:off x="1459344" y="1136073"/>
          <a:ext cx="9864437" cy="51978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8451">
                  <a:extLst>
                    <a:ext uri="{9D8B030D-6E8A-4147-A177-3AD203B41FA5}">
                      <a16:colId xmlns:a16="http://schemas.microsoft.com/office/drawing/2014/main" val="739434468"/>
                    </a:ext>
                  </a:extLst>
                </a:gridCol>
                <a:gridCol w="3259732">
                  <a:extLst>
                    <a:ext uri="{9D8B030D-6E8A-4147-A177-3AD203B41FA5}">
                      <a16:colId xmlns:a16="http://schemas.microsoft.com/office/drawing/2014/main" val="1374255433"/>
                    </a:ext>
                  </a:extLst>
                </a:gridCol>
                <a:gridCol w="5246254">
                  <a:extLst>
                    <a:ext uri="{9D8B030D-6E8A-4147-A177-3AD203B41FA5}">
                      <a16:colId xmlns:a16="http://schemas.microsoft.com/office/drawing/2014/main" val="3821574397"/>
                    </a:ext>
                  </a:extLst>
                </a:gridCol>
              </a:tblGrid>
              <a:tr h="534418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*</a:t>
                      </a:r>
                      <a:r>
                        <a:rPr lang="en-US" altLang="zh-CN" sz="2000" dirty="0" smtClean="0"/>
                        <a:t>Remember</a:t>
                      </a:r>
                      <a:r>
                        <a:rPr lang="zh-CN" altLang="en-US" sz="2000" dirty="0" smtClean="0"/>
                        <a:t>*</a:t>
                      </a:r>
                      <a:endParaRPr lang="zh-HK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例子 </a:t>
                      </a:r>
                      <a:r>
                        <a:rPr lang="en-US" altLang="zh-CN" sz="2000" dirty="0" smtClean="0"/>
                        <a:t>Example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411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的</a:t>
                      </a:r>
                      <a:endParaRPr lang="zh-HK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 smtClean="0"/>
                        <a:t>什么样</a:t>
                      </a:r>
                      <a:r>
                        <a:rPr lang="zh-CN" altLang="en-US" sz="3200" b="1" dirty="0" smtClean="0">
                          <a:solidFill>
                            <a:srgbClr val="FF0000"/>
                          </a:solidFill>
                        </a:rPr>
                        <a:t>的</a:t>
                      </a:r>
                      <a:r>
                        <a:rPr lang="zh-CN" altLang="en-US" sz="3200" u="sng" dirty="0" smtClean="0"/>
                        <a:t>东西</a:t>
                      </a:r>
                      <a:endParaRPr lang="en-US" altLang="zh-CN" sz="3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3200" dirty="0" smtClean="0"/>
                        <a:t>           (</a:t>
                      </a:r>
                      <a:r>
                        <a:rPr lang="zh-CN" altLang="en-US" sz="3200" dirty="0" smtClean="0"/>
                        <a:t>的</a:t>
                      </a:r>
                      <a:r>
                        <a:rPr lang="en-US" altLang="zh-CN" sz="3200" dirty="0" smtClean="0"/>
                        <a:t>+ N)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 smtClean="0">
                          <a:solidFill>
                            <a:schemeClr val="dk1"/>
                          </a:solidFill>
                        </a:rPr>
                        <a:t>妈妈做</a:t>
                      </a:r>
                      <a:r>
                        <a:rPr lang="zh-CN" altLang="en-US" sz="3200" dirty="0" smtClean="0">
                          <a:solidFill>
                            <a:srgbClr val="FF0000"/>
                          </a:solidFill>
                        </a:rPr>
                        <a:t>的</a:t>
                      </a:r>
                      <a:r>
                        <a:rPr lang="zh-CN" altLang="en-US" sz="3200" dirty="0" smtClean="0"/>
                        <a:t>晚饭</a:t>
                      </a:r>
                      <a:endParaRPr lang="zh-HK" alt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94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地</a:t>
                      </a:r>
                      <a:endParaRPr lang="zh-HK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 smtClean="0"/>
                        <a:t>怎样</a:t>
                      </a:r>
                      <a:r>
                        <a:rPr lang="zh-CN" altLang="en-US" sz="3200" b="1" dirty="0" smtClean="0">
                          <a:solidFill>
                            <a:srgbClr val="00B050"/>
                          </a:solidFill>
                        </a:rPr>
                        <a:t>地</a:t>
                      </a:r>
                      <a:r>
                        <a:rPr lang="zh-CN" altLang="en-US" sz="3200" u="sng" dirty="0" smtClean="0"/>
                        <a:t>做</a:t>
                      </a:r>
                      <a:endParaRPr lang="zh-HK" altLang="en-US" sz="3200" dirty="0" smtClean="0"/>
                    </a:p>
                    <a:p>
                      <a:r>
                        <a:rPr lang="en-US" altLang="zh-HK" sz="3200" dirty="0" smtClean="0"/>
                        <a:t>       (</a:t>
                      </a:r>
                      <a:r>
                        <a:rPr lang="zh-CN" altLang="en-US" sz="3200" dirty="0" smtClean="0"/>
                        <a:t>地</a:t>
                      </a:r>
                      <a:r>
                        <a:rPr lang="en-US" altLang="zh-CN" sz="3200" dirty="0" smtClean="0"/>
                        <a:t>+V)</a:t>
                      </a:r>
                    </a:p>
                    <a:p>
                      <a:endParaRPr lang="zh-HK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高兴</a:t>
                      </a:r>
                      <a:r>
                        <a:rPr lang="zh-CN" altLang="en-US" sz="3200" dirty="0" smtClean="0">
                          <a:solidFill>
                            <a:srgbClr val="00B050"/>
                          </a:solidFill>
                        </a:rPr>
                        <a:t>地</a:t>
                      </a:r>
                      <a:r>
                        <a:rPr lang="zh-CN" altLang="en-US" sz="3200" dirty="0" smtClean="0"/>
                        <a:t>做饭</a:t>
                      </a:r>
                      <a:endParaRPr lang="zh-HK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61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得</a:t>
                      </a:r>
                      <a:endParaRPr lang="zh-HK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u="sng" dirty="0" smtClean="0"/>
                        <a:t>做</a:t>
                      </a:r>
                      <a:r>
                        <a:rPr lang="zh-CN" altLang="en-US" sz="3200" b="1" dirty="0" smtClean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 smtClean="0"/>
                        <a:t>怎么样</a:t>
                      </a:r>
                      <a:endParaRPr lang="en-US" altLang="zh-CN" sz="3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u="sng" dirty="0" smtClean="0">
                          <a:solidFill>
                            <a:schemeClr val="tx1"/>
                          </a:solidFill>
                        </a:rPr>
                        <a:t>好吃</a:t>
                      </a:r>
                      <a:r>
                        <a:rPr lang="zh-CN" altLang="en-US" sz="3200" dirty="0" smtClean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 smtClean="0"/>
                        <a:t>怎么样</a:t>
                      </a:r>
                      <a:endParaRPr lang="en-US" altLang="zh-CN" sz="3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3200" dirty="0" smtClean="0"/>
                        <a:t> </a:t>
                      </a:r>
                      <a:r>
                        <a:rPr lang="en-US" altLang="zh-HK" sz="3200" dirty="0" smtClean="0"/>
                        <a:t>(V</a:t>
                      </a:r>
                      <a:r>
                        <a:rPr lang="zh-CN" altLang="en-US" sz="3200" dirty="0" smtClean="0"/>
                        <a:t>，</a:t>
                      </a:r>
                      <a:r>
                        <a:rPr lang="en-US" altLang="zh-CN" sz="3200" dirty="0" err="1" smtClean="0"/>
                        <a:t>Adj</a:t>
                      </a:r>
                      <a:r>
                        <a:rPr lang="en-US" altLang="zh-HK" sz="3200" dirty="0" smtClean="0"/>
                        <a:t>+</a:t>
                      </a:r>
                      <a:r>
                        <a:rPr lang="zh-CN" altLang="en-US" sz="3200" dirty="0" smtClean="0"/>
                        <a:t>得</a:t>
                      </a:r>
                      <a:r>
                        <a:rPr lang="en-US" altLang="zh-CN" sz="32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 smtClean="0"/>
                        <a:t>做饭做</a:t>
                      </a:r>
                      <a:r>
                        <a:rPr lang="zh-CN" altLang="en-US" sz="3200" dirty="0" smtClean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 smtClean="0"/>
                        <a:t>很快</a:t>
                      </a:r>
                      <a:endParaRPr lang="en-US" altLang="zh-CN" sz="3200" dirty="0" smtClean="0"/>
                    </a:p>
                    <a:p>
                      <a:r>
                        <a:rPr lang="zh-CN" altLang="en-US" sz="3200" dirty="0" smtClean="0">
                          <a:solidFill>
                            <a:schemeClr val="dk1"/>
                          </a:solidFill>
                        </a:rPr>
                        <a:t>做的饭好吃</a:t>
                      </a:r>
                      <a:r>
                        <a:rPr lang="zh-CN" altLang="en-US" sz="3200" dirty="0" smtClean="0">
                          <a:solidFill>
                            <a:srgbClr val="0070C0"/>
                          </a:solidFill>
                        </a:rPr>
                        <a:t>得</a:t>
                      </a:r>
                      <a:r>
                        <a:rPr lang="zh-CN" altLang="en-US" sz="3200" dirty="0" smtClean="0"/>
                        <a:t>不得了</a:t>
                      </a:r>
                      <a:endParaRPr lang="zh-HK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25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8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619" y="454952"/>
            <a:ext cx="514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zh-HK" altLang="en-US" sz="2400" dirty="0"/>
              <a:t>的 </a:t>
            </a:r>
            <a:r>
              <a:rPr lang="en-US" altLang="zh-HK" sz="2400" dirty="0"/>
              <a:t>(de), </a:t>
            </a:r>
            <a:r>
              <a:rPr lang="zh-HK" altLang="en-US" sz="2400" dirty="0"/>
              <a:t>得 </a:t>
            </a:r>
            <a:r>
              <a:rPr lang="en-US" altLang="zh-HK" sz="2400" dirty="0"/>
              <a:t>(de), </a:t>
            </a:r>
            <a:r>
              <a:rPr lang="zh-HK" altLang="en-US" sz="2400" dirty="0"/>
              <a:t>地 </a:t>
            </a:r>
            <a:r>
              <a:rPr lang="en-US" altLang="zh-HK" sz="2400" dirty="0"/>
              <a:t>(de) compared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77454" y="1285737"/>
            <a:ext cx="49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1. </a:t>
            </a:r>
            <a:r>
              <a:rPr lang="zh-CN" altLang="en-US" sz="3200" dirty="0" smtClean="0"/>
              <a:t>这是一套漂亮</a:t>
            </a:r>
            <a:r>
              <a:rPr lang="en-US" altLang="zh-CN" sz="3200" dirty="0" smtClean="0"/>
              <a:t>____</a:t>
            </a:r>
            <a:r>
              <a:rPr lang="zh-CN" altLang="en-US" sz="3200" dirty="0" smtClean="0"/>
              <a:t>公寓</a:t>
            </a:r>
            <a:r>
              <a:rPr lang="zh-CN" altLang="en-US" sz="3200" dirty="0"/>
              <a:t>。</a:t>
            </a:r>
            <a:endParaRPr lang="zh-HK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877454" y="2080083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2. Andrej</a:t>
            </a:r>
            <a:r>
              <a:rPr lang="zh-CN" altLang="en-US" sz="3200" dirty="0" smtClean="0"/>
              <a:t>和</a:t>
            </a:r>
            <a:r>
              <a:rPr lang="en-US" altLang="zh-CN" sz="3200" dirty="0" smtClean="0"/>
              <a:t>Karolina</a:t>
            </a:r>
            <a:r>
              <a:rPr lang="zh-CN" altLang="en-US" sz="3200" dirty="0" smtClean="0"/>
              <a:t>玩</a:t>
            </a:r>
            <a:r>
              <a:rPr lang="en-US" altLang="zh-CN" sz="3200" dirty="0" smtClean="0"/>
              <a:t>____</a:t>
            </a:r>
            <a:r>
              <a:rPr lang="zh-CN" altLang="en-US" sz="3200" dirty="0" smtClean="0"/>
              <a:t>很开心。</a:t>
            </a:r>
            <a:endParaRPr lang="zh-HK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999346" y="1108365"/>
            <a:ext cx="55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983018" y="1949187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</a:rPr>
              <a:t>得</a:t>
            </a:r>
            <a:endParaRPr lang="zh-HK" altLang="en-US" sz="3200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77454" y="2840478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3. </a:t>
            </a:r>
            <a:r>
              <a:rPr lang="zh-CN" altLang="en-US" sz="3200" dirty="0" smtClean="0"/>
              <a:t>陈老师快乐</a:t>
            </a:r>
            <a:r>
              <a:rPr lang="en-US" altLang="zh-CN" sz="3200" dirty="0" smtClean="0"/>
              <a:t>____</a:t>
            </a:r>
            <a:r>
              <a:rPr lang="zh-CN" altLang="en-US" sz="3200" dirty="0" smtClean="0"/>
              <a:t>去旅行。</a:t>
            </a:r>
            <a:r>
              <a:rPr lang="en-US" altLang="zh-HK" sz="3200" dirty="0" smtClean="0"/>
              <a:t> 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77454" y="3777191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4. </a:t>
            </a:r>
            <a:r>
              <a:rPr lang="zh-CN" altLang="en-US" sz="3200" dirty="0" smtClean="0"/>
              <a:t>你听，她唱歌唱</a:t>
            </a:r>
            <a:r>
              <a:rPr lang="en-US" altLang="zh-CN" sz="3200" dirty="0" smtClean="0"/>
              <a:t>____</a:t>
            </a:r>
            <a:r>
              <a:rPr lang="zh-CN" altLang="en-US" sz="3200" dirty="0" smtClean="0"/>
              <a:t>很好。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461164" y="3634824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</a:rPr>
              <a:t>得</a:t>
            </a:r>
            <a:endParaRPr lang="zh-HK" altLang="en-US" sz="3200" dirty="0">
              <a:solidFill>
                <a:srgbClr val="0070C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639128" y="2724408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00B050"/>
                </a:solidFill>
              </a:rPr>
              <a:t>地</a:t>
            </a:r>
            <a:endParaRPr lang="zh-HK" altLang="en-US" sz="3200" dirty="0">
              <a:solidFill>
                <a:srgbClr val="00B05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77453" y="4571537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5</a:t>
            </a:r>
            <a:r>
              <a:rPr lang="en-US" altLang="zh-HK" sz="3200" dirty="0" smtClean="0"/>
              <a:t>. </a:t>
            </a:r>
            <a:r>
              <a:rPr lang="zh-CN" altLang="en-US" sz="3200" dirty="0" smtClean="0"/>
              <a:t>马萨里克大学是有名</a:t>
            </a:r>
            <a:r>
              <a:rPr lang="en-US" altLang="zh-CN" sz="3200" dirty="0" smtClean="0"/>
              <a:t>____</a:t>
            </a:r>
            <a:r>
              <a:rPr lang="zh-CN" altLang="en-US" sz="3200" dirty="0" smtClean="0"/>
              <a:t>学校。</a:t>
            </a:r>
            <a:r>
              <a:rPr lang="en-US" altLang="zh-HK" sz="3200" dirty="0" smtClean="0"/>
              <a:t> </a:t>
            </a:r>
            <a:endParaRPr lang="zh-HK" altLang="en-US" sz="3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301673" y="4421516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77453" y="5386572"/>
            <a:ext cx="646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6. </a:t>
            </a:r>
            <a:r>
              <a:rPr lang="zh-CN" altLang="en-US" sz="3200" dirty="0" smtClean="0"/>
              <a:t>我清楚</a:t>
            </a:r>
            <a:r>
              <a:rPr lang="en-US" altLang="zh-CN" sz="3200" dirty="0" smtClean="0"/>
              <a:t>____</a:t>
            </a:r>
            <a:r>
              <a:rPr lang="zh-CN" altLang="en-US" sz="3200" dirty="0" smtClean="0"/>
              <a:t>看到公园就在前面。</a:t>
            </a:r>
            <a:r>
              <a:rPr lang="en-US" altLang="zh-HK" sz="3200" dirty="0" smtClean="0"/>
              <a:t> </a:t>
            </a:r>
            <a:endParaRPr lang="zh-HK" altLang="en-US" sz="32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855562" y="5302267"/>
            <a:ext cx="63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00B050"/>
                </a:solidFill>
              </a:rPr>
              <a:t>地</a:t>
            </a:r>
            <a:endParaRPr lang="zh-HK" altLang="en-US" sz="3200" dirty="0">
              <a:solidFill>
                <a:srgbClr val="00B05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925737" y="1774353"/>
            <a:ext cx="2850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的</a:t>
            </a:r>
            <a:r>
              <a:rPr lang="zh-CN" altLang="en-US" sz="3600" dirty="0" smtClean="0">
                <a:solidFill>
                  <a:schemeClr val="accent2"/>
                </a:solidFill>
              </a:rPr>
              <a:t> </a:t>
            </a:r>
            <a:r>
              <a:rPr lang="en-US" altLang="zh-CN" sz="3600" dirty="0" smtClean="0">
                <a:solidFill>
                  <a:schemeClr val="accent2"/>
                </a:solidFill>
              </a:rPr>
              <a:t>+ </a:t>
            </a:r>
            <a:r>
              <a:rPr lang="en-US" altLang="zh-HK" sz="3600" dirty="0" smtClean="0">
                <a:solidFill>
                  <a:schemeClr val="accent2"/>
                </a:solidFill>
              </a:rPr>
              <a:t>NOUN</a:t>
            </a:r>
            <a:endParaRPr lang="zh-HK" altLang="en-US" sz="3600" dirty="0">
              <a:solidFill>
                <a:schemeClr val="accent2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925737" y="3050693"/>
            <a:ext cx="249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</a:rPr>
              <a:t>地</a:t>
            </a:r>
            <a:r>
              <a:rPr lang="zh-CN" altLang="en-US" sz="3600" dirty="0" smtClean="0">
                <a:solidFill>
                  <a:schemeClr val="accent2"/>
                </a:solidFill>
              </a:rPr>
              <a:t> </a:t>
            </a:r>
            <a:r>
              <a:rPr lang="en-US" altLang="zh-CN" sz="3600" dirty="0" smtClean="0">
                <a:solidFill>
                  <a:schemeClr val="accent2"/>
                </a:solidFill>
              </a:rPr>
              <a:t>+ VERB</a:t>
            </a:r>
            <a:endParaRPr lang="zh-HK" altLang="en-US" sz="3600" dirty="0">
              <a:solidFill>
                <a:schemeClr val="accent2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25737" y="4421516"/>
            <a:ext cx="272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accent2"/>
                </a:solidFill>
              </a:rPr>
              <a:t> V / </a:t>
            </a:r>
            <a:r>
              <a:rPr lang="en-US" altLang="zh-CN" sz="3600" dirty="0" err="1" smtClean="0">
                <a:solidFill>
                  <a:schemeClr val="accent2"/>
                </a:solidFill>
              </a:rPr>
              <a:t>Adj</a:t>
            </a:r>
            <a:r>
              <a:rPr lang="en-US" altLang="zh-CN" sz="3600" dirty="0" smtClean="0">
                <a:solidFill>
                  <a:schemeClr val="accent2"/>
                </a:solidFill>
              </a:rPr>
              <a:t> + </a:t>
            </a:r>
            <a:r>
              <a:rPr lang="zh-CN" altLang="en-US" sz="3600" dirty="0" smtClean="0">
                <a:solidFill>
                  <a:srgbClr val="0070C0"/>
                </a:solidFill>
              </a:rPr>
              <a:t>得</a:t>
            </a:r>
            <a:r>
              <a:rPr lang="zh-CN" altLang="en-US" sz="3600" dirty="0" smtClean="0">
                <a:solidFill>
                  <a:schemeClr val="accent2"/>
                </a:solidFill>
              </a:rPr>
              <a:t> </a:t>
            </a:r>
            <a:endParaRPr lang="zh-HK" alt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84218" y="2634781"/>
            <a:ext cx="9051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4400" dirty="0"/>
              <a:t>2. …</a:t>
            </a:r>
            <a:r>
              <a:rPr lang="zh-HK" altLang="en-US" sz="4400" dirty="0"/>
              <a:t>的时</a:t>
            </a:r>
            <a:r>
              <a:rPr lang="zh-HK" altLang="en-US" sz="4400" dirty="0" smtClean="0"/>
              <a:t>候</a:t>
            </a:r>
            <a:r>
              <a:rPr lang="en-US" altLang="zh-HK" sz="4400" dirty="0" smtClean="0"/>
              <a:t> </a:t>
            </a:r>
            <a:r>
              <a:rPr lang="en-US" altLang="zh-HK" sz="4400" dirty="0"/>
              <a:t>and …</a:t>
            </a:r>
            <a:r>
              <a:rPr lang="zh-HK" altLang="en-US" sz="4400" dirty="0"/>
              <a:t>以后 </a:t>
            </a:r>
            <a:r>
              <a:rPr lang="en-US" altLang="zh-HK" sz="4400" dirty="0" smtClean="0"/>
              <a:t>compared </a:t>
            </a:r>
            <a:endParaRPr lang="zh-HK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6855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163" y="48270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3673" y="1032457"/>
            <a:ext cx="9397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/>
              <a:t>“</a:t>
            </a:r>
            <a:r>
              <a:rPr lang="en-US" altLang="zh-HK" dirty="0" smtClean="0"/>
              <a:t>V1  </a:t>
            </a:r>
            <a:r>
              <a:rPr lang="zh-HK" altLang="en-US" b="1" dirty="0" smtClean="0">
                <a:solidFill>
                  <a:srgbClr val="FF0000"/>
                </a:solidFill>
              </a:rPr>
              <a:t>的</a:t>
            </a:r>
            <a:r>
              <a:rPr lang="zh-HK" altLang="en-US" b="1" dirty="0">
                <a:solidFill>
                  <a:srgbClr val="FF0000"/>
                </a:solidFill>
              </a:rPr>
              <a:t>时候</a:t>
            </a:r>
            <a:r>
              <a:rPr lang="zh-HK" altLang="en-US" dirty="0"/>
              <a:t> </a:t>
            </a:r>
            <a:r>
              <a:rPr lang="en-US" altLang="zh-HK" dirty="0" smtClean="0"/>
              <a:t>, V2</a:t>
            </a:r>
            <a:r>
              <a:rPr lang="en-US" altLang="zh-HK" dirty="0"/>
              <a:t>...,” </a:t>
            </a:r>
            <a:r>
              <a:rPr lang="en-US" altLang="zh-HK" sz="2000" dirty="0" smtClean="0"/>
              <a:t>the second action and</a:t>
            </a:r>
            <a:r>
              <a:rPr lang="en-US" altLang="zh-HK" sz="2000" dirty="0"/>
              <a:t>	</a:t>
            </a:r>
            <a:r>
              <a:rPr lang="en-US" altLang="zh-HK" sz="2000" dirty="0" smtClean="0"/>
              <a:t>the first</a:t>
            </a:r>
            <a:r>
              <a:rPr lang="en-US" altLang="zh-HK" sz="2000" dirty="0"/>
              <a:t>	</a:t>
            </a:r>
            <a:r>
              <a:rPr lang="en-US" altLang="zh-HK" sz="2000" dirty="0" smtClean="0"/>
              <a:t>action </a:t>
            </a:r>
            <a:r>
              <a:rPr lang="en-US" altLang="zh-HK" sz="2000" dirty="0" smtClean="0">
                <a:solidFill>
                  <a:srgbClr val="FF0000"/>
                </a:solidFill>
              </a:rPr>
              <a:t>take place simultaneously</a:t>
            </a:r>
            <a:r>
              <a:rPr lang="en-US" altLang="zh-HK" sz="2000" dirty="0"/>
              <a:t>.</a:t>
            </a:r>
            <a:endParaRPr lang="zh-HK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545818" y="1978953"/>
            <a:ext cx="598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去机场</a:t>
            </a:r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</a:rPr>
              <a:t>时候</a:t>
            </a:r>
            <a:r>
              <a:rPr lang="zh-CN" altLang="en-US" sz="3200" dirty="0"/>
              <a:t>别忘了</a:t>
            </a:r>
            <a:r>
              <a:rPr lang="zh-CN" altLang="en-US" sz="3200" dirty="0" smtClean="0"/>
              <a:t>带</a:t>
            </a:r>
            <a:r>
              <a:rPr lang="zh-CN" altLang="en-US" sz="3200" dirty="0"/>
              <a:t>护照</a:t>
            </a:r>
            <a:r>
              <a:rPr lang="zh-CN" altLang="en-US" sz="3200" dirty="0" smtClean="0"/>
              <a:t>。</a:t>
            </a:r>
            <a:endParaRPr lang="zh-HK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545818" y="2910055"/>
            <a:ext cx="598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去上课</a:t>
            </a:r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</a:rPr>
              <a:t>时候</a:t>
            </a:r>
            <a:r>
              <a:rPr lang="zh-CN" altLang="en-US" sz="3200" dirty="0"/>
              <a:t>别忘了</a:t>
            </a:r>
            <a:r>
              <a:rPr lang="zh-CN" altLang="en-US" sz="3200" dirty="0" smtClean="0"/>
              <a:t>带课本。</a:t>
            </a:r>
            <a:endParaRPr lang="zh-HK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545818" y="4451751"/>
            <a:ext cx="7141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我看</a:t>
            </a:r>
            <a:r>
              <a:rPr lang="zh-CN" altLang="en-US" sz="3200" dirty="0" smtClean="0"/>
              <a:t>见</a:t>
            </a:r>
            <a:r>
              <a:rPr lang="en-US" altLang="zh-CN" sz="3200" dirty="0" smtClean="0"/>
              <a:t>Marta</a:t>
            </a:r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</a:rPr>
              <a:t>时候</a:t>
            </a:r>
            <a:r>
              <a:rPr lang="zh-CN" altLang="en-US" sz="3200" dirty="0" smtClean="0"/>
              <a:t>，她正在复习。 </a:t>
            </a:r>
            <a:endParaRPr lang="zh-HK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545818" y="5265561"/>
            <a:ext cx="47253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/>
              <a:t>我看</a:t>
            </a:r>
            <a:r>
              <a:rPr lang="zh-CN" altLang="en-US" sz="3200" dirty="0" smtClean="0"/>
              <a:t>见</a:t>
            </a:r>
            <a:r>
              <a:rPr lang="en-US" altLang="zh-CN" sz="3200" dirty="0"/>
              <a:t>Tomas</a:t>
            </a:r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</a:rPr>
              <a:t>时候</a:t>
            </a:r>
            <a:r>
              <a:rPr lang="zh-CN" altLang="en-US" sz="3200" dirty="0" smtClean="0"/>
              <a:t>，</a:t>
            </a:r>
            <a:endParaRPr lang="en-US" altLang="zh-CN" sz="3200" dirty="0" smtClean="0"/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 </a:t>
            </a:r>
            <a:r>
              <a:rPr lang="zh-CN" altLang="en-US" sz="3200" dirty="0" smtClean="0"/>
              <a:t>他正在吃晚饭。 </a:t>
            </a:r>
            <a:endParaRPr lang="zh-HK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766144" y="2563728"/>
            <a:ext cx="415636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去</a:t>
            </a:r>
            <a:r>
              <a:rPr lang="en-US" altLang="zh-CN" sz="2800" dirty="0" smtClean="0"/>
              <a:t>…</a:t>
            </a:r>
            <a:r>
              <a:rPr lang="zh-CN" altLang="en-US" sz="2800" dirty="0" smtClean="0">
                <a:solidFill>
                  <a:srgbClr val="FF0000"/>
                </a:solidFill>
              </a:rPr>
              <a:t>的时候</a:t>
            </a:r>
            <a:r>
              <a:rPr lang="zh-CN" altLang="en-US" sz="2800" dirty="0" smtClean="0"/>
              <a:t>，别忘了带</a:t>
            </a:r>
            <a:r>
              <a:rPr lang="en-US" altLang="zh-CN" sz="2800" dirty="0" smtClean="0"/>
              <a:t>…</a:t>
            </a:r>
            <a:endParaRPr lang="zh-HK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788589" y="5003754"/>
            <a:ext cx="3174293" cy="95410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我看见</a:t>
            </a:r>
            <a:r>
              <a:rPr lang="en-US" altLang="zh-CN" sz="2800" dirty="0" smtClean="0"/>
              <a:t>…</a:t>
            </a:r>
            <a:r>
              <a:rPr lang="zh-CN" altLang="en-US" sz="2800" dirty="0" smtClean="0">
                <a:solidFill>
                  <a:srgbClr val="FF0000"/>
                </a:solidFill>
              </a:rPr>
              <a:t>的时候</a:t>
            </a:r>
            <a:r>
              <a:rPr lang="zh-CN" altLang="en-US" sz="2800" dirty="0" smtClean="0"/>
              <a:t>，</a:t>
            </a:r>
            <a:r>
              <a:rPr lang="en-US" altLang="zh-CN" sz="2800" dirty="0" smtClean="0"/>
              <a:t>(somebody)</a:t>
            </a:r>
            <a:r>
              <a:rPr lang="zh-CN" altLang="en-US" sz="2800" dirty="0" smtClean="0"/>
              <a:t>正在</a:t>
            </a:r>
            <a:r>
              <a:rPr lang="en-US" altLang="zh-CN" sz="2800" dirty="0" smtClean="0"/>
              <a:t>…</a:t>
            </a:r>
            <a:endParaRPr lang="zh-HK" altLang="en-US" sz="28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19" y="1432567"/>
            <a:ext cx="1053560" cy="158034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076" y="3002495"/>
            <a:ext cx="1066892" cy="114614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208" y="4144069"/>
            <a:ext cx="1554238" cy="129519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l="48368" t="-1141" r="-653" b="10749"/>
          <a:stretch/>
        </p:blipFill>
        <p:spPr>
          <a:xfrm>
            <a:off x="5391182" y="5118147"/>
            <a:ext cx="1386517" cy="137204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766144" y="2096208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想一想：</a:t>
            </a:r>
            <a:endParaRPr lang="zh-HK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8756998" y="4382146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想一想：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2870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163" y="48270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5544" y="4194516"/>
            <a:ext cx="49311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Minions</a:t>
            </a:r>
            <a:r>
              <a:rPr lang="zh-CN" altLang="en-US" sz="3200" dirty="0" smtClean="0"/>
              <a:t>看</a:t>
            </a:r>
            <a:r>
              <a:rPr lang="zh-CN" altLang="en-US" sz="3200" dirty="0"/>
              <a:t>电影</a:t>
            </a:r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</a:rPr>
              <a:t>时候</a:t>
            </a:r>
            <a:r>
              <a:rPr lang="zh-CN" altLang="en-US" sz="3200" dirty="0" smtClean="0"/>
              <a:t>，</a:t>
            </a:r>
            <a:endParaRPr lang="en-US" altLang="zh-CN" sz="3200" dirty="0" smtClean="0"/>
          </a:p>
          <a:p>
            <a:r>
              <a:rPr lang="zh-CN" altLang="en-US" sz="3200" dirty="0" smtClean="0"/>
              <a:t>    一</a:t>
            </a:r>
            <a:r>
              <a:rPr lang="zh-CN" altLang="en-US" sz="3200" dirty="0" smtClean="0"/>
              <a:t>边儿看</a:t>
            </a:r>
            <a:r>
              <a:rPr lang="zh-CN" altLang="en-US" sz="3200" dirty="0"/>
              <a:t>一</a:t>
            </a:r>
            <a:r>
              <a:rPr lang="zh-CN" altLang="en-US" sz="3200" dirty="0" smtClean="0"/>
              <a:t>边儿笑</a:t>
            </a:r>
            <a:r>
              <a:rPr lang="zh-CN" altLang="en-US" sz="3200" dirty="0"/>
              <a:t>。 </a:t>
            </a:r>
            <a:endParaRPr lang="zh-HK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7053410" y="4067028"/>
            <a:ext cx="4335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Matej</a:t>
            </a:r>
            <a:r>
              <a:rPr lang="zh-CN" altLang="en-US" sz="3200" dirty="0" smtClean="0"/>
              <a:t>跑步</a:t>
            </a:r>
            <a:r>
              <a:rPr lang="zh-CN" altLang="en-US" sz="3200" dirty="0" smtClean="0">
                <a:solidFill>
                  <a:srgbClr val="FF0000"/>
                </a:solidFill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</a:rPr>
              <a:t>时候</a:t>
            </a:r>
            <a:r>
              <a:rPr lang="zh-CN" altLang="en-US" sz="3200" dirty="0" smtClean="0"/>
              <a:t>，</a:t>
            </a:r>
            <a:endParaRPr lang="en-US" altLang="zh-CN" sz="3200" dirty="0" smtClean="0"/>
          </a:p>
          <a:p>
            <a:r>
              <a:rPr lang="zh-CN" altLang="en-US" sz="3200" dirty="0" smtClean="0"/>
              <a:t>      一</a:t>
            </a:r>
            <a:r>
              <a:rPr lang="zh-CN" altLang="en-US" sz="3200" dirty="0" smtClean="0"/>
              <a:t>边儿跑</a:t>
            </a:r>
            <a:r>
              <a:rPr lang="zh-CN" altLang="en-US" sz="3200" dirty="0" smtClean="0"/>
              <a:t>一</a:t>
            </a:r>
            <a:r>
              <a:rPr lang="zh-CN" altLang="en-US" sz="3200" dirty="0" smtClean="0"/>
              <a:t>边儿听 </a:t>
            </a:r>
            <a:endParaRPr lang="en-US" altLang="zh-CN" sz="3200" dirty="0" smtClean="0"/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</a:t>
            </a:r>
            <a:r>
              <a:rPr lang="zh-CN" altLang="en-US" sz="3200" dirty="0" smtClean="0"/>
              <a:t>  音</a:t>
            </a:r>
            <a:r>
              <a:rPr lang="zh-CN" altLang="en-US" sz="3200" dirty="0" smtClean="0"/>
              <a:t>乐。 </a:t>
            </a:r>
            <a:endParaRPr lang="zh-HK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788141" y="5841837"/>
            <a:ext cx="8415567" cy="523220"/>
          </a:xfrm>
          <a:prstGeom prst="rect">
            <a:avLst/>
          </a:prstGeom>
          <a:solidFill>
            <a:srgbClr val="C5F9E4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(somebody) V1…</a:t>
            </a:r>
            <a:r>
              <a:rPr lang="zh-CN" altLang="en-US" sz="2800" dirty="0" smtClean="0">
                <a:solidFill>
                  <a:srgbClr val="FF0000"/>
                </a:solidFill>
              </a:rPr>
              <a:t>的时候</a:t>
            </a:r>
            <a:r>
              <a:rPr lang="zh-CN" altLang="en-US" sz="2800" dirty="0" smtClean="0"/>
              <a:t>，一</a:t>
            </a:r>
            <a:r>
              <a:rPr lang="zh-CN" altLang="en-US" sz="2800" dirty="0" smtClean="0"/>
              <a:t>边儿</a:t>
            </a:r>
            <a:r>
              <a:rPr lang="en-US" altLang="zh-CN" sz="2800" dirty="0" smtClean="0"/>
              <a:t>V2…</a:t>
            </a:r>
            <a:r>
              <a:rPr lang="zh-CN" altLang="en-US" sz="2800" dirty="0" smtClean="0"/>
              <a:t>一</a:t>
            </a:r>
            <a:r>
              <a:rPr lang="zh-CN" altLang="en-US" sz="2800" dirty="0" smtClean="0"/>
              <a:t>边儿</a:t>
            </a:r>
            <a:r>
              <a:rPr lang="en-US" altLang="zh-CN" sz="2800" dirty="0" smtClean="0"/>
              <a:t>V3…</a:t>
            </a:r>
            <a:endParaRPr lang="zh-HK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745544" y="1104675"/>
            <a:ext cx="9397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/>
              <a:t>“</a:t>
            </a:r>
            <a:r>
              <a:rPr lang="en-US" altLang="zh-HK" dirty="0" smtClean="0"/>
              <a:t>V1  </a:t>
            </a:r>
            <a:r>
              <a:rPr lang="zh-HK" altLang="en-US" b="1" dirty="0" smtClean="0">
                <a:solidFill>
                  <a:srgbClr val="FF0000"/>
                </a:solidFill>
              </a:rPr>
              <a:t>的</a:t>
            </a:r>
            <a:r>
              <a:rPr lang="zh-HK" altLang="en-US" b="1" dirty="0">
                <a:solidFill>
                  <a:srgbClr val="FF0000"/>
                </a:solidFill>
              </a:rPr>
              <a:t>时候</a:t>
            </a:r>
            <a:r>
              <a:rPr lang="zh-HK" altLang="en-US" dirty="0"/>
              <a:t> </a:t>
            </a:r>
            <a:r>
              <a:rPr lang="en-US" altLang="zh-HK" dirty="0" smtClean="0"/>
              <a:t>, V2</a:t>
            </a:r>
            <a:r>
              <a:rPr lang="en-US" altLang="zh-HK" dirty="0"/>
              <a:t>...,” </a:t>
            </a:r>
            <a:r>
              <a:rPr lang="en-US" altLang="zh-HK" sz="2000" dirty="0" smtClean="0"/>
              <a:t>the second action and</a:t>
            </a:r>
            <a:r>
              <a:rPr lang="en-US" altLang="zh-HK" sz="2000" dirty="0"/>
              <a:t>	</a:t>
            </a:r>
            <a:r>
              <a:rPr lang="en-US" altLang="zh-HK" sz="2000" dirty="0" smtClean="0"/>
              <a:t>the first</a:t>
            </a:r>
            <a:r>
              <a:rPr lang="en-US" altLang="zh-HK" sz="2000" dirty="0"/>
              <a:t>	</a:t>
            </a:r>
            <a:r>
              <a:rPr lang="en-US" altLang="zh-HK" sz="2000" dirty="0" smtClean="0"/>
              <a:t>action </a:t>
            </a:r>
            <a:r>
              <a:rPr lang="en-US" altLang="zh-HK" sz="2000" dirty="0" smtClean="0">
                <a:solidFill>
                  <a:srgbClr val="FF0000"/>
                </a:solidFill>
              </a:rPr>
              <a:t>take place simultaneously</a:t>
            </a:r>
            <a:r>
              <a:rPr lang="en-US" altLang="zh-HK" sz="2000" dirty="0"/>
              <a:t>.</a:t>
            </a:r>
            <a:endParaRPr lang="zh-HK" altLang="en-US" sz="20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775" y="1847272"/>
            <a:ext cx="3945201" cy="22093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185" y="1711601"/>
            <a:ext cx="1971675" cy="23241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76507" y="5872614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想一想：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652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b="16618"/>
          <a:stretch/>
        </p:blipFill>
        <p:spPr>
          <a:xfrm>
            <a:off x="9087700" y="1617612"/>
            <a:ext cx="2901906" cy="2419650"/>
          </a:xfrm>
          <a:prstGeom prst="rect">
            <a:avLst/>
          </a:prstGeom>
        </p:spPr>
      </p:pic>
      <p:sp>
        <p:nvSpPr>
          <p:cNvPr id="17" name="雲朵形圖說文字 16"/>
          <p:cNvSpPr/>
          <p:nvPr/>
        </p:nvSpPr>
        <p:spPr>
          <a:xfrm>
            <a:off x="8290588" y="697314"/>
            <a:ext cx="2320039" cy="1840595"/>
          </a:xfrm>
          <a:prstGeom prst="cloudCallout">
            <a:avLst>
              <a:gd name="adj1" fmla="val 50236"/>
              <a:gd name="adj2" fmla="val 618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矩形 1"/>
          <p:cNvSpPr/>
          <p:nvPr/>
        </p:nvSpPr>
        <p:spPr>
          <a:xfrm>
            <a:off x="741535" y="1083263"/>
            <a:ext cx="920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“</a:t>
            </a:r>
            <a:r>
              <a:rPr lang="en-US" altLang="zh-HK" sz="2000" dirty="0" smtClean="0"/>
              <a:t>V1 </a:t>
            </a:r>
            <a:r>
              <a:rPr lang="zh-HK" altLang="en-US" sz="2000" b="1" dirty="0" smtClean="0">
                <a:solidFill>
                  <a:srgbClr val="00B0F0"/>
                </a:solidFill>
              </a:rPr>
              <a:t>以</a:t>
            </a:r>
            <a:r>
              <a:rPr lang="zh-HK" altLang="en-US" sz="2000" b="1" dirty="0">
                <a:solidFill>
                  <a:srgbClr val="00B0F0"/>
                </a:solidFill>
              </a:rPr>
              <a:t>后</a:t>
            </a:r>
            <a:r>
              <a:rPr lang="zh-HK" altLang="en-US" sz="2000" dirty="0"/>
              <a:t> </a:t>
            </a:r>
            <a:r>
              <a:rPr lang="en-US" altLang="zh-HK" sz="2000" dirty="0" smtClean="0"/>
              <a:t>, V2...,” </a:t>
            </a:r>
            <a:r>
              <a:rPr lang="en-US" altLang="zh-HK" sz="2000" dirty="0" smtClean="0">
                <a:solidFill>
                  <a:srgbClr val="FF0000"/>
                </a:solidFill>
              </a:rPr>
              <a:t>the second action takes place after the first one</a:t>
            </a:r>
            <a:r>
              <a:rPr lang="en-US" altLang="zh-HK" sz="2000" dirty="0"/>
              <a:t>.</a:t>
            </a:r>
          </a:p>
        </p:txBody>
      </p:sp>
      <p:sp>
        <p:nvSpPr>
          <p:cNvPr id="3" name="矩形 2"/>
          <p:cNvSpPr/>
          <p:nvPr/>
        </p:nvSpPr>
        <p:spPr>
          <a:xfrm>
            <a:off x="397163" y="4642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1273" y="1972174"/>
            <a:ext cx="3222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他走了</a:t>
            </a:r>
            <a:r>
              <a:rPr lang="zh-CN" altLang="en-US" sz="3200" dirty="0" smtClean="0">
                <a:solidFill>
                  <a:srgbClr val="00B0F0"/>
                </a:solidFill>
              </a:rPr>
              <a:t>以后</a:t>
            </a:r>
            <a:r>
              <a:rPr lang="zh-CN" altLang="en-US" sz="3200" dirty="0" smtClean="0"/>
              <a:t>， </a:t>
            </a:r>
            <a:endParaRPr lang="zh-HK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831273" y="2839329"/>
            <a:ext cx="3768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Adam</a:t>
            </a:r>
            <a:r>
              <a:rPr lang="zh-CN" altLang="en-US" sz="3200" dirty="0" smtClean="0"/>
              <a:t>走了</a:t>
            </a:r>
            <a:r>
              <a:rPr lang="zh-CN" altLang="en-US" sz="3200" dirty="0" smtClean="0">
                <a:solidFill>
                  <a:srgbClr val="00B0F0"/>
                </a:solidFill>
              </a:rPr>
              <a:t>以后</a:t>
            </a:r>
            <a:r>
              <a:rPr lang="zh-CN" altLang="en-US" sz="3200" dirty="0" smtClean="0"/>
              <a:t>，</a:t>
            </a:r>
            <a:endParaRPr lang="zh-HK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863601" y="4322467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下课</a:t>
            </a:r>
            <a:r>
              <a:rPr lang="zh-CN" altLang="en-US" sz="3200" dirty="0" smtClean="0">
                <a:solidFill>
                  <a:srgbClr val="00B0F0"/>
                </a:solidFill>
              </a:rPr>
              <a:t>以后</a:t>
            </a:r>
            <a:r>
              <a:rPr lang="zh-CN" altLang="en-US" sz="3200" dirty="0" smtClean="0"/>
              <a:t>，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395625" y="5368611"/>
            <a:ext cx="286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回家</a:t>
            </a:r>
            <a:r>
              <a:rPr lang="en-US" altLang="zh-CN" sz="3200" dirty="0" smtClean="0">
                <a:solidFill>
                  <a:srgbClr val="00B0F0"/>
                </a:solidFill>
                <a:sym typeface="Wingdings" panose="05000000000000000000" pitchFamily="2" charset="2"/>
              </a:rPr>
              <a:t></a:t>
            </a:r>
            <a:r>
              <a:rPr lang="zh-CN" altLang="en-US" sz="3200" dirty="0" smtClean="0"/>
              <a:t>休息</a:t>
            </a:r>
            <a:endParaRPr lang="zh-HK" altLang="en-US" sz="3200" dirty="0"/>
          </a:p>
        </p:txBody>
      </p:sp>
      <p:sp>
        <p:nvSpPr>
          <p:cNvPr id="10" name="弧形箭號 (下彎) 9"/>
          <p:cNvSpPr/>
          <p:nvPr/>
        </p:nvSpPr>
        <p:spPr>
          <a:xfrm>
            <a:off x="2706255" y="1551709"/>
            <a:ext cx="1557208" cy="420465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弧形箭號 (下彎) 11"/>
          <p:cNvSpPr/>
          <p:nvPr/>
        </p:nvSpPr>
        <p:spPr>
          <a:xfrm>
            <a:off x="2101273" y="3953135"/>
            <a:ext cx="1557208" cy="420465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69916" y="5368611"/>
            <a:ext cx="286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sym typeface="Wingdings" panose="05000000000000000000" pitchFamily="2" charset="2"/>
              </a:rPr>
              <a:t>吃晚</a:t>
            </a:r>
            <a:r>
              <a:rPr lang="zh-CN" altLang="en-US" sz="3200" dirty="0">
                <a:sym typeface="Wingdings" panose="05000000000000000000" pitchFamily="2" charset="2"/>
              </a:rPr>
              <a:t>饭</a:t>
            </a:r>
            <a:r>
              <a:rPr lang="en-US" altLang="zh-CN" sz="3200" dirty="0" smtClean="0">
                <a:solidFill>
                  <a:srgbClr val="00B0F0"/>
                </a:solidFill>
                <a:sym typeface="Wingdings" panose="05000000000000000000" pitchFamily="2" charset="2"/>
              </a:rPr>
              <a:t></a:t>
            </a:r>
            <a:r>
              <a:rPr lang="zh-CN" altLang="en-US" sz="3200" dirty="0">
                <a:sym typeface="Wingdings" panose="05000000000000000000" pitchFamily="2" charset="2"/>
              </a:rPr>
              <a:t>？</a:t>
            </a:r>
            <a:endParaRPr lang="zh-HK" altLang="en-US" sz="3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861079" y="5368611"/>
            <a:ext cx="286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sym typeface="Wingdings" panose="05000000000000000000" pitchFamily="2" charset="2"/>
              </a:rPr>
              <a:t>？</a:t>
            </a:r>
            <a:r>
              <a:rPr lang="en-US" altLang="zh-CN" sz="3200" dirty="0" smtClean="0">
                <a:solidFill>
                  <a:srgbClr val="00B0F0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3200" dirty="0" smtClean="0">
                <a:sym typeface="Wingdings" panose="05000000000000000000" pitchFamily="2" charset="2"/>
              </a:rPr>
              <a:t> </a:t>
            </a:r>
            <a:r>
              <a:rPr lang="zh-CN" altLang="en-US" sz="3200" dirty="0" smtClean="0">
                <a:sym typeface="Wingdings" panose="05000000000000000000" pitchFamily="2" charset="2"/>
              </a:rPr>
              <a:t>？</a:t>
            </a:r>
            <a:endParaRPr lang="zh-HK" altLang="en-US" sz="32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951" y="909492"/>
            <a:ext cx="705089" cy="105956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/>
          <a:srcRect l="8570" t="11248" r="8582"/>
          <a:stretch/>
        </p:blipFill>
        <p:spPr>
          <a:xfrm>
            <a:off x="8495712" y="1009662"/>
            <a:ext cx="1071418" cy="114776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867785" y="1972173"/>
            <a:ext cx="4121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才想起来忘了带护</a:t>
            </a:r>
            <a:r>
              <a:rPr lang="zh-CN" altLang="en-US" sz="3200" dirty="0" smtClean="0">
                <a:solidFill>
                  <a:srgbClr val="000000"/>
                </a:solidFill>
              </a:rPr>
              <a:t>照。</a:t>
            </a:r>
            <a:endParaRPr lang="zh-HK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389539" y="2794988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才想起来忘了带课本。 </a:t>
            </a:r>
            <a:endParaRPr lang="zh-HK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3435916" y="4317856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我得</a:t>
            </a:r>
            <a:r>
              <a:rPr lang="zh-CN" altLang="en-US" sz="3200" dirty="0" smtClean="0">
                <a:solidFill>
                  <a:srgbClr val="000000"/>
                </a:solidFill>
              </a:rPr>
              <a:t>好好儿复</a:t>
            </a:r>
            <a:r>
              <a:rPr lang="zh-CN" altLang="en-US" sz="3200" dirty="0" smtClean="0">
                <a:solidFill>
                  <a:srgbClr val="000000"/>
                </a:solidFill>
              </a:rPr>
              <a:t>习。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1766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5" grpId="0"/>
      <p:bldP spid="8" grpId="0"/>
      <p:bldP spid="9" grpId="0"/>
      <p:bldP spid="10" grpId="0" animBg="1"/>
      <p:bldP spid="12" grpId="0" animBg="1"/>
      <p:bldP spid="13" grpId="0"/>
      <p:bldP spid="14" grpId="0"/>
      <p:bldP spid="19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5318" y="1670452"/>
            <a:ext cx="598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我</a:t>
            </a:r>
            <a:r>
              <a:rPr lang="zh-CN" altLang="en-US" sz="3200" dirty="0"/>
              <a:t>到中国</a:t>
            </a:r>
            <a:r>
              <a:rPr lang="zh-CN" altLang="en-US" sz="3200" dirty="0">
                <a:solidFill>
                  <a:srgbClr val="00B0F0"/>
                </a:solidFill>
              </a:rPr>
              <a:t>以</a:t>
            </a:r>
            <a:r>
              <a:rPr lang="zh-CN" altLang="en-US" sz="3200" dirty="0" smtClean="0">
                <a:solidFill>
                  <a:srgbClr val="00B0F0"/>
                </a:solidFill>
              </a:rPr>
              <a:t>后</a:t>
            </a:r>
            <a:r>
              <a:rPr lang="zh-CN" altLang="en-US" sz="3200" dirty="0" smtClean="0"/>
              <a:t>要</a:t>
            </a:r>
            <a:r>
              <a:rPr lang="zh-CN" altLang="en-US" sz="3200" dirty="0"/>
              <a:t>吃北京烤鸭。</a:t>
            </a:r>
            <a:endParaRPr lang="zh-HK" altLang="en-US" sz="3200" dirty="0"/>
          </a:p>
        </p:txBody>
      </p:sp>
      <p:sp>
        <p:nvSpPr>
          <p:cNvPr id="3" name="弧形箭號 (下彎) 2"/>
          <p:cNvSpPr/>
          <p:nvPr/>
        </p:nvSpPr>
        <p:spPr>
          <a:xfrm>
            <a:off x="3188286" y="1385894"/>
            <a:ext cx="1557208" cy="369705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24679" y="221018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寿司</a:t>
            </a:r>
            <a:r>
              <a:rPr lang="en-US" altLang="zh-CN" sz="2400" dirty="0" err="1"/>
              <a:t>shoù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sī</a:t>
            </a:r>
            <a:r>
              <a:rPr lang="zh-CN" altLang="en-US" sz="2400" dirty="0" smtClean="0"/>
              <a:t> </a:t>
            </a:r>
            <a:endParaRPr lang="zh-HK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397163" y="4642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0008" y="909862"/>
            <a:ext cx="920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“</a:t>
            </a:r>
            <a:r>
              <a:rPr lang="en-US" altLang="zh-HK" sz="2000" dirty="0" smtClean="0"/>
              <a:t>V1 </a:t>
            </a:r>
            <a:r>
              <a:rPr lang="zh-HK" altLang="en-US" sz="2000" dirty="0" smtClean="0"/>
              <a:t>以</a:t>
            </a:r>
            <a:r>
              <a:rPr lang="zh-HK" altLang="en-US" sz="2000" dirty="0"/>
              <a:t>后 </a:t>
            </a:r>
            <a:r>
              <a:rPr lang="en-US" altLang="zh-HK" sz="2000" dirty="0" smtClean="0"/>
              <a:t>, V2...,” </a:t>
            </a:r>
            <a:r>
              <a:rPr lang="en-US" altLang="zh-HK" sz="2000" dirty="0" smtClean="0">
                <a:solidFill>
                  <a:srgbClr val="FF0000"/>
                </a:solidFill>
              </a:rPr>
              <a:t>the second action takes place after the first one</a:t>
            </a:r>
            <a:r>
              <a:rPr lang="en-US" altLang="zh-HK" sz="2000" dirty="0"/>
              <a:t>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10" y="2744084"/>
            <a:ext cx="1408964" cy="937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24" y="2708654"/>
            <a:ext cx="2084387" cy="116825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663" y="2877317"/>
            <a:ext cx="1408963" cy="9934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313" y="2778447"/>
            <a:ext cx="2119411" cy="12451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074456" y="2255227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香</a:t>
            </a:r>
            <a:r>
              <a:rPr lang="zh-CN" altLang="en-US" sz="2800" dirty="0" smtClean="0"/>
              <a:t>肠</a:t>
            </a:r>
            <a:r>
              <a:rPr lang="en-US" altLang="zh-CN" sz="2400" dirty="0" err="1" smtClean="0"/>
              <a:t>xiāng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cháng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901763" y="4265610"/>
            <a:ext cx="5160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 smtClean="0"/>
              <a:t>我</a:t>
            </a:r>
            <a:r>
              <a:rPr lang="zh-CN" altLang="en-US" sz="3200" dirty="0"/>
              <a:t>到中国</a:t>
            </a:r>
            <a:r>
              <a:rPr lang="zh-CN" altLang="en-US" sz="3200" dirty="0">
                <a:solidFill>
                  <a:srgbClr val="00B0F0"/>
                </a:solidFill>
              </a:rPr>
              <a:t>以</a:t>
            </a:r>
            <a:r>
              <a:rPr lang="zh-CN" altLang="en-US" sz="3200" dirty="0" smtClean="0">
                <a:solidFill>
                  <a:srgbClr val="00B0F0"/>
                </a:solidFill>
              </a:rPr>
              <a:t>后</a:t>
            </a:r>
            <a:r>
              <a:rPr lang="zh-CN" altLang="en-US" sz="3200" dirty="0" smtClean="0"/>
              <a:t>要看长城。</a:t>
            </a:r>
            <a:endParaRPr lang="zh-HK" altLang="en-US" sz="32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08" y="5043572"/>
            <a:ext cx="2114982" cy="129699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396" y="5052246"/>
            <a:ext cx="2578244" cy="147576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724" y="5052246"/>
            <a:ext cx="2475345" cy="1467089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015153" y="5458210"/>
            <a:ext cx="119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ym typeface="Wingdings" panose="05000000000000000000" pitchFamily="2" charset="2"/>
              </a:rPr>
              <a:t>? V</a:t>
            </a:r>
            <a:endParaRPr lang="zh-HK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7097435" y="5547453"/>
            <a:ext cx="119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ym typeface="Wingdings" panose="05000000000000000000" pitchFamily="2" charset="2"/>
              </a:rPr>
              <a:t>? V</a:t>
            </a:r>
            <a:endParaRPr lang="zh-HK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908069" y="5563185"/>
            <a:ext cx="119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ym typeface="Wingdings" panose="05000000000000000000" pitchFamily="2" charset="2"/>
              </a:rPr>
              <a:t>? V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24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2" grpId="0"/>
      <p:bldP spid="13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163" y="4642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220036"/>
              </p:ext>
            </p:extLst>
          </p:nvPr>
        </p:nvGraphicFramePr>
        <p:xfrm>
          <a:off x="664141" y="1162425"/>
          <a:ext cx="10886174" cy="516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3087">
                  <a:extLst>
                    <a:ext uri="{9D8B030D-6E8A-4147-A177-3AD203B41FA5}">
                      <a16:colId xmlns:a16="http://schemas.microsoft.com/office/drawing/2014/main" val="4033504566"/>
                    </a:ext>
                  </a:extLst>
                </a:gridCol>
                <a:gridCol w="5443087">
                  <a:extLst>
                    <a:ext uri="{9D8B030D-6E8A-4147-A177-3AD203B41FA5}">
                      <a16:colId xmlns:a16="http://schemas.microsoft.com/office/drawing/2014/main" val="1598497937"/>
                    </a:ext>
                  </a:extLst>
                </a:gridCol>
              </a:tblGrid>
              <a:tr h="975296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3200" dirty="0" smtClean="0"/>
                        <a:t> …</a:t>
                      </a:r>
                      <a:r>
                        <a:rPr lang="zh-HK" altLang="en-US" sz="3200" dirty="0" smtClean="0"/>
                        <a:t>的时候 </a:t>
                      </a:r>
                      <a:endParaRPr lang="en-US" altLang="zh-HK" sz="3200" dirty="0" smtClean="0"/>
                    </a:p>
                    <a:p>
                      <a:pPr algn="ctr"/>
                      <a:r>
                        <a:rPr lang="en-US" altLang="zh-HK" sz="3200" dirty="0" smtClean="0"/>
                        <a:t>At the same time</a:t>
                      </a:r>
                      <a:endParaRPr lang="zh-HK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3200" dirty="0" smtClean="0"/>
                        <a:t>…</a:t>
                      </a:r>
                      <a:r>
                        <a:rPr lang="zh-HK" altLang="en-US" sz="3200" dirty="0" smtClean="0"/>
                        <a:t>以后</a:t>
                      </a:r>
                      <a:endParaRPr lang="en-US" altLang="zh-HK" sz="3200" dirty="0" smtClean="0"/>
                    </a:p>
                    <a:p>
                      <a:pPr algn="ctr"/>
                      <a:r>
                        <a:rPr lang="en-US" altLang="zh-HK" sz="3200" dirty="0" smtClean="0"/>
                        <a:t>after</a:t>
                      </a:r>
                      <a:endParaRPr lang="zh-HK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561063"/>
                  </a:ext>
                </a:extLst>
              </a:tr>
              <a:tr h="1355134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去机场</a:t>
                      </a:r>
                      <a:r>
                        <a:rPr lang="zh-CN" altLang="en-US" sz="2800" dirty="0" smtClean="0">
                          <a:solidFill>
                            <a:srgbClr val="FF0000"/>
                          </a:solidFill>
                        </a:rPr>
                        <a:t>的时候</a:t>
                      </a:r>
                      <a:r>
                        <a:rPr lang="zh-CN" altLang="en-US" sz="2800" dirty="0" smtClean="0"/>
                        <a:t>别忘了带护照。</a:t>
                      </a:r>
                    </a:p>
                    <a:p>
                      <a:endParaRPr lang="zh-HK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他走了</a:t>
                      </a:r>
                      <a:r>
                        <a:rPr lang="zh-CN" altLang="en-US" sz="2800" b="1" dirty="0" smtClean="0">
                          <a:solidFill>
                            <a:srgbClr val="00B0F0"/>
                          </a:solidFill>
                        </a:rPr>
                        <a:t>以后</a:t>
                      </a:r>
                      <a:r>
                        <a:rPr lang="zh-CN" altLang="en-US" sz="2800" dirty="0" smtClean="0"/>
                        <a:t>，才想起来忘了带护照。 </a:t>
                      </a:r>
                    </a:p>
                    <a:p>
                      <a:endParaRPr lang="zh-HK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035143"/>
                  </a:ext>
                </a:extLst>
              </a:tr>
              <a:tr h="1355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</a:rPr>
                        <a:t>我看见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</a:rPr>
                        <a:t>Marta</a:t>
                      </a:r>
                      <a:r>
                        <a:rPr lang="zh-CN" altLang="en-US" sz="2800" dirty="0" smtClean="0">
                          <a:solidFill>
                            <a:srgbClr val="FF0000"/>
                          </a:solidFill>
                        </a:rPr>
                        <a:t>的时候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</a:rPr>
                        <a:t>，她正在复习。 </a:t>
                      </a:r>
                      <a:endParaRPr lang="zh-HK" altLang="en-US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zh-HK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我看见</a:t>
                      </a:r>
                      <a:r>
                        <a:rPr lang="en-US" altLang="zh-CN" sz="2800" dirty="0" smtClean="0"/>
                        <a:t>Marta</a:t>
                      </a:r>
                      <a:r>
                        <a:rPr lang="zh-CN" altLang="en-US" sz="2800" b="1" dirty="0" smtClean="0">
                          <a:solidFill>
                            <a:srgbClr val="00B0F0"/>
                          </a:solidFill>
                        </a:rPr>
                        <a:t>以后</a:t>
                      </a:r>
                      <a:r>
                        <a:rPr lang="zh-CN" altLang="en-US" sz="2800" dirty="0" smtClean="0"/>
                        <a:t>，我去图书馆。</a:t>
                      </a:r>
                      <a:endParaRPr lang="zh-HK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82283"/>
                  </a:ext>
                </a:extLst>
              </a:tr>
              <a:tr h="975296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暑假</a:t>
                      </a:r>
                      <a:r>
                        <a:rPr lang="zh-CN" altLang="en-US" sz="2800" dirty="0" smtClean="0">
                          <a:solidFill>
                            <a:srgbClr val="FF0000"/>
                          </a:solidFill>
                        </a:rPr>
                        <a:t>的时候</a:t>
                      </a:r>
                      <a:r>
                        <a:rPr lang="zh-CN" altLang="en-US" sz="2800" dirty="0" smtClean="0"/>
                        <a:t>，他在台湾上暑期班。</a:t>
                      </a:r>
                      <a:endParaRPr lang="zh-HK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暑假</a:t>
                      </a:r>
                      <a:r>
                        <a:rPr lang="zh-CN" altLang="en-US" sz="2800" b="1" dirty="0" smtClean="0">
                          <a:solidFill>
                            <a:srgbClr val="00B0F0"/>
                          </a:solidFill>
                        </a:rPr>
                        <a:t>以后</a:t>
                      </a:r>
                      <a:r>
                        <a:rPr lang="zh-CN" altLang="en-US" sz="2800" dirty="0" smtClean="0"/>
                        <a:t>，他要在捷克</a:t>
                      </a:r>
                      <a:r>
                        <a:rPr lang="zh-CN" altLang="en-US" sz="2800" dirty="0" smtClean="0"/>
                        <a:t>好好儿学</a:t>
                      </a:r>
                      <a:r>
                        <a:rPr lang="zh-CN" altLang="en-US" sz="2800" dirty="0" smtClean="0"/>
                        <a:t>习中文。</a:t>
                      </a:r>
                      <a:endParaRPr lang="en-US" altLang="zh-CN" sz="2800" dirty="0" smtClean="0"/>
                    </a:p>
                    <a:p>
                      <a:endParaRPr lang="zh-HK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988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4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12794" r="10388" b="59664"/>
          <a:stretch/>
        </p:blipFill>
        <p:spPr>
          <a:xfrm>
            <a:off x="172883" y="1616459"/>
            <a:ext cx="7583037" cy="38209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40134" r="44972" b="21235"/>
          <a:stretch/>
        </p:blipFill>
        <p:spPr>
          <a:xfrm>
            <a:off x="7755920" y="563419"/>
            <a:ext cx="4160156" cy="615832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7163" y="4642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60944" y="5655886"/>
            <a:ext cx="493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V1 </a:t>
            </a:r>
            <a:r>
              <a:rPr lang="zh-CN" altLang="en-US" sz="3200" dirty="0" smtClean="0"/>
              <a:t>的时候，不准</a:t>
            </a:r>
            <a:r>
              <a:rPr lang="en-US" altLang="zh-CN" sz="3200" dirty="0" smtClean="0"/>
              <a:t>/</a:t>
            </a:r>
            <a:r>
              <a:rPr lang="zh-CN" altLang="en-US" sz="3200" dirty="0" smtClean="0"/>
              <a:t>不能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>V2</a:t>
            </a:r>
            <a:r>
              <a:rPr lang="zh-CN" altLang="en-US" sz="3200" dirty="0" smtClean="0"/>
              <a:t>。</a:t>
            </a:r>
            <a:endParaRPr lang="zh-HK" altLang="en-US" sz="3200" dirty="0"/>
          </a:p>
        </p:txBody>
      </p:sp>
      <p:sp>
        <p:nvSpPr>
          <p:cNvPr id="6" name="文本框 13"/>
          <p:cNvSpPr txBox="1"/>
          <p:nvPr/>
        </p:nvSpPr>
        <p:spPr>
          <a:xfrm>
            <a:off x="779433" y="970128"/>
            <a:ext cx="571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 b="1" dirty="0">
                <a:latin typeface="+mj-ea"/>
                <a:ea typeface="+mj-ea"/>
              </a:rPr>
              <a:t>对话练习</a:t>
            </a:r>
            <a:r>
              <a:rPr lang="zh-CN" altLang="en-US" sz="36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4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4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24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endParaRPr lang="en-US" altLang="zh-CN" sz="3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778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 </a:t>
            </a:r>
            <a:r>
              <a:rPr lang="zh-CN" altLang="zh-HK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</a:t>
            </a:r>
          </a:p>
        </p:txBody>
      </p:sp>
    </p:spTree>
    <p:extLst>
      <p:ext uri="{BB962C8B-B14F-4D97-AF65-F5344CB8AC3E}">
        <p14:creationId xmlns:p14="http://schemas.microsoft.com/office/powerpoint/2010/main" val="2230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163" y="4642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>
                <a:latin typeface="+mj-ea"/>
                <a:ea typeface="+mj-ea"/>
              </a:rPr>
              <a:t>2. …</a:t>
            </a:r>
            <a:r>
              <a:rPr lang="zh-HK" altLang="en-US" sz="2400" dirty="0">
                <a:latin typeface="+mj-ea"/>
                <a:ea typeface="+mj-ea"/>
              </a:rPr>
              <a:t>的时候 </a:t>
            </a:r>
            <a:r>
              <a:rPr lang="en-US" altLang="zh-HK" sz="2400" dirty="0" smtClean="0">
                <a:latin typeface="+mj-ea"/>
                <a:ea typeface="+mj-ea"/>
              </a:rPr>
              <a:t>and </a:t>
            </a:r>
            <a:r>
              <a:rPr lang="en-US" altLang="zh-HK" sz="2400" dirty="0">
                <a:latin typeface="+mj-ea"/>
                <a:ea typeface="+mj-ea"/>
              </a:rPr>
              <a:t>…</a:t>
            </a:r>
            <a:r>
              <a:rPr lang="zh-HK" altLang="en-US" sz="2400" dirty="0" smtClean="0">
                <a:latin typeface="+mj-ea"/>
                <a:ea typeface="+mj-ea"/>
              </a:rPr>
              <a:t>以</a:t>
            </a:r>
            <a:r>
              <a:rPr lang="zh-CN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</a:t>
            </a:r>
            <a:r>
              <a:rPr lang="zh-CN" altLang="en-US" sz="2400" dirty="0" smtClean="0">
                <a:latin typeface="+mj-ea"/>
                <a:ea typeface="+mj-ea"/>
              </a:rPr>
              <a:t> </a:t>
            </a:r>
            <a:r>
              <a:rPr lang="en-US" altLang="zh-HK" sz="2400" dirty="0" smtClean="0">
                <a:latin typeface="+mj-ea"/>
                <a:ea typeface="+mj-ea"/>
              </a:rPr>
              <a:t>compared </a:t>
            </a:r>
            <a:endParaRPr lang="zh-HK" altLang="en-US" sz="2400" dirty="0">
              <a:latin typeface="+mj-ea"/>
              <a:ea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0351" r="12407" b="48491"/>
          <a:stretch/>
        </p:blipFill>
        <p:spPr>
          <a:xfrm>
            <a:off x="397163" y="1035851"/>
            <a:ext cx="7023914" cy="482758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52351" r="41600" b="9053"/>
          <a:stretch/>
        </p:blipFill>
        <p:spPr>
          <a:xfrm>
            <a:off x="7526955" y="1205661"/>
            <a:ext cx="3946359" cy="565233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478980" y="695067"/>
            <a:ext cx="247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V1 </a:t>
            </a:r>
            <a:r>
              <a:rPr lang="zh-CN" altLang="en-US" sz="3200" dirty="0" smtClean="0"/>
              <a:t>以后 </a:t>
            </a:r>
            <a:r>
              <a:rPr lang="en-US" altLang="zh-CN" sz="3200" dirty="0" smtClean="0"/>
              <a:t>V2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119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4418" y="2842213"/>
            <a:ext cx="8010237" cy="102552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3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还（</a:t>
            </a:r>
            <a:r>
              <a:rPr kumimoji="1" lang="en-US" altLang="zh-CN" dirty="0" err="1" smtClean="0"/>
              <a:t>hǎi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+Positive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Adjective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67000" y="5984875"/>
            <a:ext cx="192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65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49685" y="588675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还行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7689492" y="581788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还好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149685" y="5240421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/>
              <a:t>你去年租的房子怎么样</a:t>
            </a:r>
            <a:r>
              <a:rPr kumimoji="1" lang="zh-CN" altLang="en-US" sz="3200" dirty="0" smtClean="0"/>
              <a:t>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689492" y="525621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/>
              <a:t>你今天怎么样？</a:t>
            </a:r>
            <a:endParaRPr kumimoji="1" lang="zh-CN" altLang="en-US" sz="36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18" y="2250788"/>
            <a:ext cx="3849222" cy="2834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683" y="1969130"/>
            <a:ext cx="3061651" cy="3239026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24477" y="208384"/>
            <a:ext cx="5811658" cy="861785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3.</a:t>
            </a:r>
            <a:r>
              <a:rPr kumimoji="1" lang="zh-CN" altLang="en-US" sz="2400" dirty="0" smtClean="0"/>
              <a:t>还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err="1" smtClean="0"/>
              <a:t>hǎi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+Positive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Adjective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71022" y="941749"/>
            <a:ext cx="11344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还 </a:t>
            </a:r>
            <a:r>
              <a:rPr kumimoji="1" lang="en-US" altLang="zh-CN" sz="2400" dirty="0" smtClean="0"/>
              <a:t>when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used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before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commendatory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adjective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indicate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that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something</a:t>
            </a:r>
            <a:r>
              <a:rPr kumimoji="1" lang="zh-CN" altLang="en-US" sz="2400" dirty="0" smtClean="0"/>
              <a:t> 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acceptable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if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not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truly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outstanding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49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80089" y="5782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还可以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6995128" y="580994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还不错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2631" y="5240421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/>
              <a:t>你觉得北京的天气怎么样？</a:t>
            </a: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6964948" y="5280527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你觉得这个饺</a:t>
            </a:r>
            <a:r>
              <a:rPr kumimoji="1" lang="zh-CN" altLang="en-US" sz="3200" dirty="0" smtClean="0"/>
              <a:t>子怎</a:t>
            </a:r>
            <a:r>
              <a:rPr kumimoji="1" lang="zh-CN" altLang="en-US" sz="3200" dirty="0" smtClean="0"/>
              <a:t>么样？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42" y="1478159"/>
            <a:ext cx="4678902" cy="35762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165" y="1455430"/>
            <a:ext cx="4067801" cy="3599021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24477" y="208384"/>
            <a:ext cx="5811658" cy="861785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3.</a:t>
            </a:r>
            <a:r>
              <a:rPr kumimoji="1" lang="zh-CN" altLang="en-US" sz="2400" dirty="0" smtClean="0"/>
              <a:t>还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err="1" smtClean="0"/>
              <a:t>hǎi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+Positive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Adjective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8526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9649" y="4982470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/>
              <a:t>这个包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还行</a:t>
            </a:r>
            <a:r>
              <a:rPr kumimoji="1" lang="zh-CN" altLang="en-US" sz="3600" dirty="0" smtClean="0"/>
              <a:t>，挺大的</a:t>
            </a:r>
            <a:r>
              <a:rPr kumimoji="1" lang="zh-CN" altLang="en-US" sz="3600" dirty="0" smtClean="0"/>
              <a:t>，</a:t>
            </a:r>
            <a:endParaRPr kumimoji="1" lang="en-US" altLang="zh-CN" sz="3600" dirty="0" smtClean="0"/>
          </a:p>
          <a:p>
            <a:r>
              <a:rPr kumimoji="1" lang="zh-CN" altLang="en-US" sz="3600" dirty="0" smtClean="0"/>
              <a:t>可以</a:t>
            </a:r>
            <a:r>
              <a:rPr kumimoji="1" lang="zh-CN" altLang="en-US" sz="3600" dirty="0" smtClean="0"/>
              <a:t>放很多东西。</a:t>
            </a:r>
            <a:endParaRPr kumimoji="1"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6639609" y="5052125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/>
              <a:t>他</a:t>
            </a:r>
            <a:r>
              <a:rPr kumimoji="1" lang="zh-CN" altLang="en-US" sz="3600" dirty="0" smtClean="0"/>
              <a:t>学</a:t>
            </a:r>
            <a:r>
              <a:rPr kumimoji="1" lang="zh-CN" altLang="en-US" sz="3600" dirty="0" smtClean="0"/>
              <a:t>中文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还可以</a:t>
            </a:r>
            <a:r>
              <a:rPr kumimoji="1" lang="zh-CN" altLang="en-US" sz="3600" dirty="0" smtClean="0"/>
              <a:t>，</a:t>
            </a:r>
            <a:endParaRPr kumimoji="1" lang="en-US" altLang="zh-CN" sz="3600" dirty="0" smtClean="0"/>
          </a:p>
          <a:p>
            <a:r>
              <a:rPr kumimoji="1" lang="zh-CN" altLang="en-US" sz="3600" dirty="0" smtClean="0"/>
              <a:t>跟</a:t>
            </a:r>
            <a:r>
              <a:rPr kumimoji="1" lang="zh-CN" altLang="en-US" sz="3600" dirty="0" smtClean="0"/>
              <a:t>中国人对话没问题。</a:t>
            </a:r>
            <a:endParaRPr kumimoji="1" lang="zh-CN" altLang="en-US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341" y="1297992"/>
            <a:ext cx="3231518" cy="329693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24477" y="208384"/>
            <a:ext cx="5811658" cy="861785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3.</a:t>
            </a:r>
            <a:r>
              <a:rPr kumimoji="1" lang="zh-CN" altLang="en-US" sz="2400" dirty="0" smtClean="0"/>
              <a:t>还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err="1" smtClean="0"/>
              <a:t>hǎi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+Positive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Adjective</a:t>
            </a:r>
            <a:endParaRPr kumimoji="1" lang="zh-CN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725" y="1408050"/>
            <a:ext cx="3186875" cy="31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5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88149" y="5453102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/>
              <a:t>这个苹果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还不错</a:t>
            </a:r>
            <a:r>
              <a:rPr kumimoji="1" lang="zh-CN" altLang="en-US" sz="3600" dirty="0" smtClean="0"/>
              <a:t>，挺甜的。</a:t>
            </a:r>
            <a:endParaRPr kumimoji="1" lang="zh-CN" altLang="en-US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57" y="1769274"/>
            <a:ext cx="4093127" cy="29847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b="12522"/>
          <a:stretch/>
        </p:blipFill>
        <p:spPr>
          <a:xfrm>
            <a:off x="6923330" y="1621094"/>
            <a:ext cx="4477315" cy="295090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24477" y="208384"/>
            <a:ext cx="5811658" cy="861785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3.</a:t>
            </a:r>
            <a:r>
              <a:rPr kumimoji="1" lang="zh-CN" altLang="en-US" sz="2400" dirty="0" smtClean="0"/>
              <a:t>还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err="1" smtClean="0"/>
              <a:t>hǎi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+Positive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Adjective</a:t>
            </a:r>
            <a:endParaRPr kumimoji="1"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6923330" y="5453101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600" dirty="0"/>
              <a:t>今天</a:t>
            </a:r>
            <a:r>
              <a:rPr kumimoji="1" lang="zh-CN" altLang="en-US" sz="3600" dirty="0">
                <a:solidFill>
                  <a:srgbClr val="FF0000"/>
                </a:solidFill>
              </a:rPr>
              <a:t>还好</a:t>
            </a:r>
            <a:r>
              <a:rPr kumimoji="1" lang="zh-CN" altLang="en-US" sz="3600" dirty="0"/>
              <a:t>，没有很冷。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9924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11" y="2316747"/>
            <a:ext cx="4521200" cy="3441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89165" y="27396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鞋子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435808" y="61641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裤子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335916" y="28395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衬衫</a:t>
            </a:r>
            <a:endParaRPr kumimoji="1" lang="zh-CN" altLang="en-US" sz="2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343" y="522715"/>
            <a:ext cx="2315521" cy="2259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189" y="3720224"/>
            <a:ext cx="1435177" cy="22869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222" y="898182"/>
            <a:ext cx="2595836" cy="16872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658" y="3500510"/>
            <a:ext cx="2368468" cy="2720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74787" y="61641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裙子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386459" y="954700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25061" y="154686"/>
            <a:ext cx="5811658" cy="861785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3.</a:t>
            </a:r>
            <a:r>
              <a:rPr kumimoji="1" lang="zh-CN" altLang="en-US" sz="2400" dirty="0" smtClean="0"/>
              <a:t>还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err="1" smtClean="0"/>
              <a:t>hǎi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+Positive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Adjective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2995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83" y="1021979"/>
            <a:ext cx="7277100" cy="53848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81010" y="1121595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3</a:t>
            </a:r>
            <a:r>
              <a:rPr kumimoji="1" lang="en-US" altLang="zh-CN" dirty="0" smtClean="0"/>
              <a:t>.Kinship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Terms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76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8602" y="503914"/>
            <a:ext cx="10515600" cy="869631"/>
          </a:xfrm>
        </p:spPr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Complicated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Family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Tree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641946" y="918803"/>
            <a:ext cx="5205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2"/>
              </a:rPr>
              <a:t>https://</a:t>
            </a:r>
            <a:r>
              <a:rPr lang="en-US" altLang="zh-CN" dirty="0" smtClean="0">
                <a:hlinkClick r:id="rId2"/>
              </a:rPr>
              <a:t>www.youtube.com/watch?v=nCFRoILS1jY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64" y="1341953"/>
            <a:ext cx="7350978" cy="50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59343" y="558994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2870410" y="22721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爸爸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91533" y="21498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妈妈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7333" y="155669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妈妈的爸爸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9989542" y="155759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妈妈的妈妈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633533" y="10330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爷爷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39808" y="449812"/>
            <a:ext cx="825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祖父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85838" y="10337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奶奶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85838" y="45329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祖母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73924" y="22712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父亲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31470" y="21489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母亲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95927" y="109793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姥爷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05834" y="10560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外公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23923" y="1041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姥姥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035260" y="102479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外婆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69402" y="4074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外祖父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261380" y="44302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3366FF"/>
                </a:solidFill>
              </a:rPr>
              <a:t>外祖母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443643" y="53651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儿子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61205" y="606429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儿媳妇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691040" y="59644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女婿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659528" y="523669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女儿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997760" y="440909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外孙女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1142622" y="44090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外孙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784164" y="452324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孙子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905382" y="45232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孙女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740" y="4114967"/>
            <a:ext cx="1599708" cy="13643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26" y="2755751"/>
            <a:ext cx="1676400" cy="15748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948" y="2682556"/>
            <a:ext cx="1635922" cy="1562232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356752" y="4637399"/>
            <a:ext cx="4506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我是爷爷奶奶的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7477522" y="4523248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我是外公外婆的</a:t>
            </a:r>
            <a:r>
              <a:rPr kumimoji="1" lang="en-US" altLang="zh-CN" sz="2400" dirty="0" smtClean="0"/>
              <a:t>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356753" y="5464995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爸爸是爷爷奶奶的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7563143" y="5350845"/>
            <a:ext cx="481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妈妈是外公外婆的</a:t>
            </a:r>
            <a:r>
              <a:rPr kumimoji="1" lang="en-US" altLang="zh-CN" sz="2400" dirty="0" smtClean="0"/>
              <a:t>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49" name="文本框 48"/>
          <p:cNvSpPr txBox="1"/>
          <p:nvPr/>
        </p:nvSpPr>
        <p:spPr>
          <a:xfrm>
            <a:off x="342482" y="6135636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妈妈是爷爷奶奶的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0" name="文本框 49"/>
          <p:cNvSpPr txBox="1"/>
          <p:nvPr/>
        </p:nvSpPr>
        <p:spPr>
          <a:xfrm>
            <a:off x="7544574" y="6064291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爸爸是外公外婆的</a:t>
            </a:r>
            <a:r>
              <a:rPr kumimoji="1" lang="en-US" altLang="zh-CN" sz="2400" dirty="0" smtClean="0"/>
              <a:t>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5062"/>
            <a:ext cx="1409700" cy="17145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496" y="269673"/>
            <a:ext cx="1549400" cy="1739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38057" y="159859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爸爸的妈妈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1205705" y="155398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爸爸的爸爸</a:t>
            </a:r>
            <a:endParaRPr kumimoji="1" lang="zh-CN" altLang="en-US" sz="2400" dirty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530" y="452625"/>
            <a:ext cx="1316633" cy="108841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019" y="382404"/>
            <a:ext cx="1346200" cy="148590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0" y="0"/>
            <a:ext cx="14157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我的家人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39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  <p:bldP spid="8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751330" y="4732020"/>
            <a:ext cx="3286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两件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580120" y="4732020"/>
            <a:ext cx="1341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2900" y="5600065"/>
            <a:ext cx="5751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小李在机场等她的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547235" y="5600065"/>
            <a:ext cx="1791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行李</a:t>
            </a:r>
          </a:p>
        </p:txBody>
      </p:sp>
      <p:pic>
        <p:nvPicPr>
          <p:cNvPr id="9" name="图片 8" descr="ht-hikokinimotu_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615" y="2497455"/>
            <a:ext cx="5084445" cy="1862455"/>
          </a:xfrm>
          <a:prstGeom prst="rect">
            <a:avLst/>
          </a:prstGeom>
        </p:spPr>
      </p:pic>
      <p:pic>
        <p:nvPicPr>
          <p:cNvPr id="10" name="图片 9" descr="171107_0366_ana_rjcc-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545" y="1769745"/>
            <a:ext cx="4382770" cy="28282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94095" y="5438775"/>
            <a:ext cx="615315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我们要早点儿去机场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</a:t>
            </a: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行李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629265" y="5438775"/>
            <a:ext cx="1791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托运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103880" y="4732020"/>
            <a:ext cx="1198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行李</a:t>
            </a:r>
            <a:endParaRPr lang="en-US" altLang="zh-CN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6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16" grpId="0"/>
      <p:bldP spid="16" grpId="1"/>
      <p:bldP spid="5" grpId="0"/>
      <p:bldP spid="4" grpId="0"/>
      <p:bldP spid="12" grpId="0"/>
      <p:bldP spid="13" grpId="0"/>
      <p:bldP spid="14" grpId="0"/>
      <p:bldP spid="1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916643" y="252212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056537" y="30240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哥哥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9851" y="301419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姐姐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7478" y="407867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嫂嫂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20091" y="41018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嫂子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75362" y="5210287"/>
            <a:ext cx="82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姐夫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61267" y="300518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弟弟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97751" y="396799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弟妹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379148" y="301225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妹妹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66320" y="51406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妹夫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338" y="918729"/>
            <a:ext cx="1599708" cy="1364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945" y="735394"/>
            <a:ext cx="1738246" cy="156190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504" y="961449"/>
            <a:ext cx="1405909" cy="13328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815" y="902806"/>
            <a:ext cx="1148909" cy="13786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43" y="929627"/>
            <a:ext cx="1410759" cy="136373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56642" y="2425717"/>
            <a:ext cx="199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Older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brother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068068" y="2468523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Older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sister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135041" y="2482792"/>
            <a:ext cx="2380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Younger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brother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9717925" y="249706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Younger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sister</a:t>
            </a:r>
            <a:endParaRPr kumimoji="1" lang="zh-CN" altLang="en-US" sz="2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827665" y="4209332"/>
            <a:ext cx="481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哥哥的妻子是我的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856204" y="5350845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姐姐的丈夫是我的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7116200" y="4090621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弟弟的妻子是我的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7130469" y="5232136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妹妹的丈夫是我的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0" y="0"/>
            <a:ext cx="14157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我的家人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266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27" grpId="0"/>
      <p:bldP spid="28" grpId="0"/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727407" y="180749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813670" y="251499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爸爸的哥哥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3190546" y="249802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爸爸的弟弟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255483" y="249531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爸爸的姐姐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9648275" y="250778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爸爸的妹妹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43862" y="309953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大爷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68987" y="311200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伯伯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05789" y="309773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00FF"/>
                </a:solidFill>
              </a:rPr>
              <a:t>伯父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1948" y="3834729"/>
            <a:ext cx="673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大爷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伯伯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伯父的妻子是我的</a:t>
            </a:r>
            <a:r>
              <a:rPr kumimoji="1" lang="en-US" altLang="zh-CN" sz="2400" dirty="0" smtClean="0"/>
              <a:t>_____________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534207" y="3673687"/>
            <a:ext cx="220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大妈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大娘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0000FF"/>
                </a:solidFill>
              </a:rPr>
              <a:t>伯母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44019" y="308076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叔叔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45701" y="30504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00FF"/>
                </a:solidFill>
              </a:rPr>
              <a:t>叔父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9492" y="4829052"/>
            <a:ext cx="605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叔叔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叔父的妻子是我的</a:t>
            </a:r>
            <a:r>
              <a:rPr kumimoji="1" lang="en-US" altLang="zh-CN" sz="2400" dirty="0" smtClean="0"/>
              <a:t>____________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35881" y="4684981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婶婶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婶儿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15298" y="3137837"/>
            <a:ext cx="177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姑姑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姑妈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175088" y="4380830"/>
            <a:ext cx="150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姑父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>
                <a:solidFill>
                  <a:srgbClr val="FF0000"/>
                </a:solidFill>
              </a:rPr>
              <a:t>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5567" y="610397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71063" y="610564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290573" y="61537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068857" y="610384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12073" y="613327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堂妹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36017" y="613043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419603" y="61098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493584" y="61053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258" y="347973"/>
            <a:ext cx="1599708" cy="13643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592777" y="4580323"/>
            <a:ext cx="535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/>
              <a:t>姑姑</a:t>
            </a:r>
            <a:r>
              <a:rPr kumimoji="1" lang="en-US" altLang="zh-CN" sz="2400" dirty="0"/>
              <a:t>/</a:t>
            </a:r>
            <a:r>
              <a:rPr kumimoji="1" lang="zh-CN" altLang="en-US" sz="2400" dirty="0" smtClean="0"/>
              <a:t>姑妈的丈夫是我的</a:t>
            </a:r>
            <a:r>
              <a:rPr kumimoji="1" lang="en-US" altLang="zh-CN" sz="2400" dirty="0" smtClean="0"/>
              <a:t>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75" y="1352199"/>
            <a:ext cx="1169600" cy="108484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872" y="1327010"/>
            <a:ext cx="937969" cy="113543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911" y="1441161"/>
            <a:ext cx="1204102" cy="100059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334" y="1386562"/>
            <a:ext cx="1069708" cy="1115553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28431" y="308017"/>
            <a:ext cx="203132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爸爸家的亲戚</a:t>
            </a:r>
            <a:endParaRPr kumimoji="1" lang="zh-CN" altLang="en-US" sz="24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155877" y="5607686"/>
            <a:ext cx="3725900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bg1"/>
                </a:solidFill>
              </a:rPr>
              <a:t>Share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</a:rPr>
              <a:t>same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bg1"/>
                </a:solidFill>
              </a:rPr>
              <a:t>surname</a:t>
            </a:r>
            <a:r>
              <a:rPr kumimoji="1" lang="en-US" altLang="zh-CN" sz="2400" dirty="0" smtClean="0"/>
              <a:t>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86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2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632614" y="174335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28431" y="579126"/>
            <a:ext cx="203132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妈妈家的亲戚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500474" y="343076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妈妈的哥哥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3331285" y="341739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妈妈的弟弟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951578" y="337278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妈妈的姐姐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9760907" y="335761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妈妈的妹妹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402589" y="40207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舅舅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8210" y="5049875"/>
            <a:ext cx="413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舅舅的妻子是我的</a:t>
            </a:r>
            <a:r>
              <a:rPr kumimoji="1" lang="en-US" altLang="zh-CN" sz="2400" dirty="0" smtClean="0"/>
              <a:t>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538556" y="49187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舅妈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75762" y="40171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姨妈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73415" y="402957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阿姨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44396" y="39849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姨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43771" y="4969941"/>
            <a:ext cx="5519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kumimoji="1" lang="zh-CN" altLang="en-US" sz="2400" dirty="0" smtClean="0"/>
              <a:t>姨妈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阿姨的丈夫是我的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9978602" y="4856207"/>
            <a:ext cx="150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姨夫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姨丈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61326" y="595048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表哥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52147" y="596911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表姐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018697" y="599945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表弟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30934" y="59601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表妹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178" y="319435"/>
            <a:ext cx="1599708" cy="13643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350" y="1954842"/>
            <a:ext cx="1506820" cy="12828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153" y="1871641"/>
            <a:ext cx="1478831" cy="140099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150" y="1954842"/>
            <a:ext cx="1105230" cy="132907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83" y="1886779"/>
            <a:ext cx="1349749" cy="13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5684" y="280737"/>
            <a:ext cx="348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：听说你去过北京了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？</a:t>
            </a:r>
            <a:endParaRPr kumimoji="1" lang="zh-CN" altLang="en-US" sz="2400" dirty="0">
              <a:solidFill>
                <a:srgbClr val="008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9051" y="748631"/>
            <a:ext cx="967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：对啊。去年寒假去的。</a:t>
            </a:r>
            <a:r>
              <a:rPr kumimoji="1" lang="zh-CN" altLang="en-US" sz="2400" dirty="0"/>
              <a:t>我</a:t>
            </a:r>
            <a:r>
              <a:rPr kumimoji="1" lang="zh-CN" altLang="en-US" sz="2400" dirty="0" smtClean="0"/>
              <a:t>到的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时候</a:t>
            </a:r>
            <a:r>
              <a:rPr kumimoji="1" lang="zh-CN" altLang="en-US" sz="2400" dirty="0"/>
              <a:t>，才发现北京正在下雪</a:t>
            </a:r>
            <a:r>
              <a:rPr kumimoji="1" lang="zh-CN" altLang="en-US" sz="2400" dirty="0" smtClean="0"/>
              <a:t>。</a:t>
            </a:r>
            <a:endParaRPr kumimoji="1" lang="en-US" altLang="zh-CN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935789" y="3034632"/>
            <a:ext cx="931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：我去了故宫和长城。故宫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的</a:t>
            </a:r>
            <a:r>
              <a:rPr kumimoji="1" lang="zh-CN" altLang="en-US" sz="2400" dirty="0" smtClean="0"/>
              <a:t>房间很多，每一间都漂亮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得</a:t>
            </a:r>
            <a:r>
              <a:rPr kumimoji="1" lang="zh-CN" altLang="en-US" sz="2400" dirty="0" smtClean="0"/>
              <a:t>不得了，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我喜欢在那里慢慢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地</a:t>
            </a:r>
            <a:r>
              <a:rPr kumimoji="1" lang="zh-CN" altLang="en-US" sz="2400" dirty="0" smtClean="0"/>
              <a:t>走。但是爬了长城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以后</a:t>
            </a:r>
            <a:r>
              <a:rPr kumimoji="1" lang="zh-CN" altLang="en-US" sz="2400" dirty="0" smtClean="0"/>
              <a:t>，我都要累死了。</a:t>
            </a:r>
            <a:endParaRPr kumimoji="1" lang="en-US" altLang="zh-CN" sz="24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893010" y="1708482"/>
            <a:ext cx="1146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还不错</a:t>
            </a:r>
            <a:r>
              <a:rPr kumimoji="1" lang="zh-CN" altLang="en-US" sz="2400" dirty="0" smtClean="0"/>
              <a:t>。</a:t>
            </a:r>
            <a:r>
              <a:rPr kumimoji="1" lang="zh-CN" altLang="en-US" sz="2400" dirty="0"/>
              <a:t>名胜古迹很多，很有意思</a:t>
            </a:r>
            <a:r>
              <a:rPr kumimoji="1" lang="zh-CN" altLang="en-US" sz="2400" dirty="0" smtClean="0"/>
              <a:t>。但是每次出去玩儿的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时候</a:t>
            </a:r>
            <a:r>
              <a:rPr kumimoji="1" lang="zh-CN" altLang="en-US" sz="2400" dirty="0" smtClean="0"/>
              <a:t>，外面都在下雪。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我觉得非常不方便。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973221" y="3900906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：你一个人去北京旅游吗？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1832" y="4400885"/>
            <a:ext cx="10084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：不是。我和我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爷爷、奶奶、外公、外婆、妈妈、爸爸、姑姑、姑父、</a:t>
            </a:r>
            <a:endParaRPr kumimoji="1" lang="en-US" altLang="zh-CN" sz="2400" dirty="0" smtClean="0">
              <a:solidFill>
                <a:srgbClr val="FF0000"/>
              </a:solidFill>
            </a:endParaRPr>
          </a:p>
          <a:p>
            <a:r>
              <a:rPr kumimoji="1" lang="zh-CN" altLang="en-US" sz="2400" dirty="0" smtClean="0">
                <a:solidFill>
                  <a:srgbClr val="FF0000"/>
                </a:solidFill>
              </a:rPr>
              <a:t>阿姨、姨夫、表哥、堂姐</a:t>
            </a:r>
            <a:r>
              <a:rPr kumimoji="1" lang="zh-CN" altLang="en-US" sz="2400" dirty="0" smtClean="0"/>
              <a:t>一起去的。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01032" y="1248611"/>
            <a:ext cx="255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：北京好玩吗？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9748" y="2537325"/>
            <a:ext cx="3172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：你去哪里玩儿了？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0653" y="5221705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：我可以问机票多少钱吗？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89263" y="5681579"/>
            <a:ext cx="853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：可以，没关系的。往返票差不多</a:t>
            </a:r>
            <a:r>
              <a:rPr kumimoji="1" lang="en-US" altLang="zh-CN" sz="2400" dirty="0" smtClean="0"/>
              <a:t>6000</a:t>
            </a:r>
            <a:r>
              <a:rPr kumimoji="1" lang="zh-CN" altLang="en-US" sz="2400" dirty="0" smtClean="0"/>
              <a:t>元，是</a:t>
            </a:r>
            <a:r>
              <a:rPr kumimoji="1" lang="en-US" altLang="zh-CN" sz="2400" dirty="0" smtClean="0"/>
              <a:t>5888</a:t>
            </a:r>
            <a:r>
              <a:rPr kumimoji="1" lang="zh-CN" altLang="en-US" sz="2400" dirty="0" smtClean="0"/>
              <a:t>人民币。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994611" y="6128087"/>
            <a:ext cx="2864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：你们觉得贵吗？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04518" y="0"/>
            <a:ext cx="5713730" cy="7683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1489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38385" y="1436519"/>
            <a:ext cx="380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：这个暑假你要去哪里？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8940" y="2061371"/>
            <a:ext cx="4713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：我想去上海。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我觉得上海比北京漂亮多了。</a:t>
            </a:r>
            <a:endParaRPr kumimoji="1" lang="en-US" altLang="zh-CN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965167" y="3736388"/>
            <a:ext cx="555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：有，我办了签证了</a:t>
            </a:r>
            <a:r>
              <a:rPr kumimoji="1" lang="zh-CN" altLang="zh-CN" sz="2400" dirty="0" smtClean="0"/>
              <a:t>，</a:t>
            </a:r>
            <a:r>
              <a:rPr kumimoji="1" lang="zh-CN" altLang="en-US" sz="2400" dirty="0" smtClean="0"/>
              <a:t>还买了机票。</a:t>
            </a:r>
            <a:endParaRPr kumimoji="1" lang="en-US" altLang="zh-CN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1010684" y="3086601"/>
            <a:ext cx="2864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：你有计划了吗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？</a:t>
            </a:r>
            <a:endParaRPr kumimoji="1" lang="zh-CN" altLang="en-US" sz="2400" dirty="0">
              <a:solidFill>
                <a:srgbClr val="008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1525" y="4392427"/>
            <a:ext cx="2864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：你捡行李了吗？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3988" y="5126027"/>
            <a:ext cx="388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：我现在正在收拾行李。</a:t>
            </a:r>
            <a:endParaRPr kumimoji="1" lang="en-US" altLang="zh-CN" sz="2400" dirty="0" smtClean="0"/>
          </a:p>
        </p:txBody>
      </p:sp>
      <p:sp>
        <p:nvSpPr>
          <p:cNvPr id="10" name="文本框 9"/>
          <p:cNvSpPr txBox="1"/>
          <p:nvPr/>
        </p:nvSpPr>
        <p:spPr>
          <a:xfrm>
            <a:off x="6302956" y="1484761"/>
            <a:ext cx="967873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：我会带一个箱子，还会背一个包。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箱子要托运，不可以超重。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可不可以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麻烦</a:t>
            </a:r>
            <a:r>
              <a:rPr kumimoji="1" lang="zh-CN" altLang="en-US" sz="2400" dirty="0" smtClean="0"/>
              <a:t>你借我一个包？</a:t>
            </a:r>
            <a:endParaRPr kumimoji="1" lang="en-US" altLang="zh-CN" sz="2400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995387" y="5772018"/>
            <a:ext cx="2864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：你带多少行李？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33126" y="2845100"/>
            <a:ext cx="247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：当然可以。</a:t>
            </a:r>
            <a:endParaRPr kumimoji="1" lang="en-US" altLang="zh-CN" sz="2400" dirty="0">
              <a:solidFill>
                <a:srgbClr val="3366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69769" y="3857857"/>
            <a:ext cx="582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：听说你暑假也要去旅游？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和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哥哥、弟弟、表姐、表妹</a:t>
            </a:r>
            <a:r>
              <a:rPr kumimoji="1" lang="zh-CN" altLang="en-US" sz="2400" dirty="0" smtClean="0"/>
              <a:t>一起去东京？</a:t>
            </a:r>
            <a:endParaRPr kumimoji="1" lang="en-US" altLang="zh-CN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362616" y="4793027"/>
            <a:ext cx="267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：对啊。</a:t>
            </a:r>
            <a:endParaRPr kumimoji="1" lang="en-US" altLang="zh-CN" sz="2400" dirty="0">
              <a:solidFill>
                <a:srgbClr val="3366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34722" y="5312957"/>
            <a:ext cx="53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：那祝你们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一路平安</a:t>
            </a:r>
            <a:r>
              <a:rPr kumimoji="1" lang="zh-CN" altLang="en-US" sz="2400" dirty="0" smtClean="0"/>
              <a:t>，玩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得</a:t>
            </a:r>
            <a:r>
              <a:rPr kumimoji="1" lang="zh-CN" altLang="en-US" sz="2400" dirty="0" smtClean="0"/>
              <a:t>开心。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到了东京以后，别忘了发照片给我看。</a:t>
            </a:r>
            <a:endParaRPr kumimoji="1" lang="en-US" altLang="zh-CN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344675" y="6173091"/>
            <a:ext cx="44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3366FF"/>
                </a:solidFill>
              </a:rPr>
              <a:t>A</a:t>
            </a:r>
            <a:r>
              <a:rPr kumimoji="1" lang="zh-CN" altLang="en-US" sz="2400" dirty="0" smtClean="0">
                <a:solidFill>
                  <a:srgbClr val="3366FF"/>
                </a:solidFill>
              </a:rPr>
              <a:t>：好，你也是，下学期见。</a:t>
            </a:r>
            <a:endParaRPr kumimoji="1" lang="en-US" altLang="zh-CN" sz="2400" dirty="0">
              <a:solidFill>
                <a:srgbClr val="3366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92996" y="3353196"/>
            <a:ext cx="4391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：谢谢。</a:t>
            </a:r>
            <a:r>
              <a:rPr kumimoji="1" lang="zh-CN" altLang="en-US" sz="2400" dirty="0"/>
              <a:t>我回来以后再还你</a:t>
            </a:r>
            <a:r>
              <a:rPr kumimoji="1" lang="zh-CN" altLang="en-US" sz="2400" dirty="0" smtClean="0"/>
              <a:t>。</a:t>
            </a:r>
            <a:endParaRPr kumimoji="1" lang="en-US" altLang="zh-CN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96813" y="436442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872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r>
              <a:rPr lang="en-US" altLang="zh-CN" dirty="0" smtClean="0"/>
              <a:t>Summary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279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1946" y="5471111"/>
            <a:ext cx="2812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4</a:t>
            </a:r>
            <a:r>
              <a:rPr lang="en-US" altLang="zh-HK" sz="2800" dirty="0" smtClean="0"/>
              <a:t>.</a:t>
            </a:r>
            <a:r>
              <a:rPr kumimoji="1" lang="en-US" altLang="zh-CN" sz="2800" dirty="0"/>
              <a:t> Kinship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Terms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63095" y="2418750"/>
            <a:ext cx="705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altLang="zh-HK" sz="2800" dirty="0" smtClean="0"/>
              <a:t> </a:t>
            </a:r>
            <a:r>
              <a:rPr lang="zh-HK" altLang="en-US" sz="2800" dirty="0"/>
              <a:t>的 </a:t>
            </a:r>
            <a:r>
              <a:rPr lang="en-US" altLang="zh-HK" sz="2800" dirty="0"/>
              <a:t>(de), </a:t>
            </a:r>
            <a:r>
              <a:rPr lang="zh-HK" altLang="en-US" sz="2800" dirty="0"/>
              <a:t>得 </a:t>
            </a:r>
            <a:r>
              <a:rPr lang="en-US" altLang="zh-HK" sz="2800" dirty="0"/>
              <a:t>(de), </a:t>
            </a:r>
            <a:r>
              <a:rPr lang="zh-HK" altLang="en-US" sz="2800" dirty="0"/>
              <a:t>地 </a:t>
            </a:r>
            <a:r>
              <a:rPr lang="en-US" altLang="zh-HK" sz="2800" dirty="0"/>
              <a:t>(de) </a:t>
            </a:r>
            <a:r>
              <a:rPr lang="en-US" altLang="zh-HK" sz="2800" dirty="0" smtClean="0"/>
              <a:t>compared</a:t>
            </a:r>
            <a:endParaRPr lang="en-US" altLang="zh-HK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126128" y="4550192"/>
            <a:ext cx="726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tx1"/>
                </a:solidFill>
                <a:ea typeface="Microsoft JhengHei" panose="020B0604030504040204" charset="-120"/>
              </a:rPr>
              <a:t>3.</a:t>
            </a:r>
            <a:r>
              <a:rPr kumimoji="1" lang="zh-CN" altLang="en-US" sz="2800" dirty="0"/>
              <a:t>还（</a:t>
            </a:r>
            <a:r>
              <a:rPr kumimoji="1" lang="en-US" altLang="zh-CN" sz="2800" dirty="0" err="1"/>
              <a:t>hǎi</a:t>
            </a:r>
            <a:r>
              <a:rPr kumimoji="1" lang="zh-CN" altLang="en-US" sz="2800" dirty="0"/>
              <a:t>）</a:t>
            </a:r>
            <a:r>
              <a:rPr kumimoji="1" lang="en-US" altLang="zh-CN" sz="2800" dirty="0"/>
              <a:t>+Positive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Adjective</a:t>
            </a:r>
            <a:endParaRPr lang="en-US" altLang="zh-CN" sz="28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9774" y="3428588"/>
            <a:ext cx="7848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ea typeface="Microsoft JhengHei" panose="020B0604030504040204" charset="-120"/>
              </a:rPr>
              <a:t>2</a:t>
            </a:r>
            <a:r>
              <a:rPr lang="en-US" altLang="zh-TW" sz="2800" dirty="0" smtClean="0">
                <a:ea typeface="Microsoft JhengHei" panose="020B0604030504040204" charset="-120"/>
              </a:rPr>
              <a:t>.</a:t>
            </a:r>
            <a:r>
              <a:rPr lang="en-US" altLang="zh-HK" sz="2800" dirty="0"/>
              <a:t> 2. …</a:t>
            </a:r>
            <a:r>
              <a:rPr lang="zh-HK" altLang="en-US" sz="2800" dirty="0"/>
              <a:t>的时候</a:t>
            </a:r>
            <a:r>
              <a:rPr lang="en-US" altLang="zh-HK" sz="2800" dirty="0"/>
              <a:t> and …</a:t>
            </a:r>
            <a:r>
              <a:rPr lang="zh-HK" altLang="en-US" sz="2800" dirty="0"/>
              <a:t>以后 </a:t>
            </a:r>
            <a:r>
              <a:rPr lang="en-US" altLang="zh-HK" sz="2800" dirty="0"/>
              <a:t>compared </a:t>
            </a:r>
            <a:endParaRPr lang="zh-HK" altLang="en-US" sz="2800" dirty="0"/>
          </a:p>
          <a:p>
            <a:endParaRPr lang="en-US" altLang="zh-HK" sz="2800" dirty="0">
              <a:ea typeface="Microsoft JhengHei" panose="020B060403050404020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3217" y="41665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生词 </a:t>
            </a:r>
            <a:r>
              <a:rPr lang="en-US" altLang="zh-CN" sz="3200" b="1" u="sng" dirty="0" smtClean="0"/>
              <a:t>Vocabulary</a:t>
            </a:r>
            <a:endParaRPr lang="zh-HK" altLang="en-US" sz="3200" b="1" u="sng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13217" y="136671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语法 </a:t>
            </a:r>
            <a:r>
              <a:rPr lang="en-US" altLang="zh-CN" sz="3200" b="1" u="sng" dirty="0" smtClean="0"/>
              <a:t>Grammar</a:t>
            </a:r>
            <a:endParaRPr lang="zh-HK" alt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1908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107" y="1062264"/>
            <a:ext cx="5645385" cy="4474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34" y="1754117"/>
            <a:ext cx="211549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72030" y="4785360"/>
            <a:ext cx="1327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02730" y="5181600"/>
            <a:ext cx="1381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箱子</a:t>
            </a:r>
          </a:p>
        </p:txBody>
      </p:sp>
      <p:pic>
        <p:nvPicPr>
          <p:cNvPr id="7" name="图片 6" descr="MP7603_Black_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80" y="1769745"/>
            <a:ext cx="2509520" cy="30118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5960" y="5283835"/>
            <a:ext cx="575119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Zuzana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 </a:t>
            </a:r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   小得不得了。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97885" y="5304790"/>
            <a:ext cx="1791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</a:t>
            </a:r>
          </a:p>
        </p:txBody>
      </p:sp>
      <p:pic>
        <p:nvPicPr>
          <p:cNvPr id="14" name="图片 13" descr="classic_flight_bg_1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020" y="2279650"/>
            <a:ext cx="2724150" cy="2693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697720" y="5181600"/>
            <a:ext cx="1884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行李箱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22925" y="5888355"/>
            <a:ext cx="6725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小吴拿了两个 </a:t>
            </a:r>
            <a:r>
              <a:rPr lang="en-US" altLang="zh-CN" sz="32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___________ </a:t>
            </a:r>
            <a:r>
              <a:rPr lang="zh-CN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来捷克。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30502" y="5804882"/>
            <a:ext cx="3543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</a:t>
            </a:r>
            <a:r>
              <a:rPr lang="zh-CN" altLang="en-US" sz="3200" b="1" dirty="0" smtClean="0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箱子</a:t>
            </a:r>
            <a:r>
              <a:rPr lang="en-US" altLang="zh-CN" sz="3200" b="1" dirty="0" smtClean="0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3200" b="1" dirty="0" smtClean="0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行李箱</a:t>
            </a:r>
            <a:endParaRPr lang="zh-CN" altLang="en-US" sz="3200" b="1" dirty="0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图片 18" descr="111f73c7"/>
          <p:cNvPicPr>
            <a:picLocks noChangeAspect="1"/>
          </p:cNvPicPr>
          <p:nvPr/>
        </p:nvPicPr>
        <p:blipFill>
          <a:blip r:embed="rId5"/>
          <a:srcRect l="5701"/>
          <a:stretch>
            <a:fillRect/>
          </a:stretch>
        </p:blipFill>
        <p:spPr>
          <a:xfrm>
            <a:off x="5622925" y="3035935"/>
            <a:ext cx="3340100" cy="193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8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  <p:bldP spid="8" grpId="0"/>
      <p:bldP spid="9" grpId="0"/>
      <p:bldP spid="15" grpId="0"/>
      <p:bldP spid="15" grpId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5295900"/>
            <a:ext cx="401701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请问，我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的箱子没 </a:t>
            </a: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     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吧？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44775" y="477837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超重</a:t>
            </a:r>
          </a:p>
        </p:txBody>
      </p:sp>
      <p:pic>
        <p:nvPicPr>
          <p:cNvPr id="2" name="图片 1" descr="VecorToons072220130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4345" y="1769745"/>
            <a:ext cx="2899410" cy="2794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4845" y="5984875"/>
            <a:ext cx="1791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超重</a:t>
            </a:r>
          </a:p>
        </p:txBody>
      </p:sp>
      <p:pic>
        <p:nvPicPr>
          <p:cNvPr id="8" name="图片 7" descr="ダウンロー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185" y="1855470"/>
            <a:ext cx="3019425" cy="24403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19215" y="4464685"/>
            <a:ext cx="5674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</a:t>
            </a:r>
            <a:r>
              <a:rPr lang="zh-CN" altLang="en-US" sz="4000" b="1" u="sng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速</a:t>
            </a:r>
            <a:r>
              <a:rPr lang="zh-CN" altLang="en-US" sz="24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（to exceed the speed limit）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54675" y="5073015"/>
            <a:ext cx="596392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别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开车，太危险了。</a:t>
            </a:r>
            <a:endParaRPr lang="en-US" altLang="zh-CN" sz="3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panose="020B0604030504040204" pitchFamily="3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71970" y="5171440"/>
            <a:ext cx="1791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871970" y="4130675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sù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654675" y="5984875"/>
            <a:ext cx="3168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</a:t>
            </a:r>
            <a:r>
              <a:rPr lang="zh-CN" altLang="en-US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龄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overage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296660" y="5603240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líng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823325" y="5984875"/>
            <a:ext cx="3168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</a:t>
            </a:r>
            <a:r>
              <a:rPr lang="zh-CN" altLang="en-US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载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overload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608820" y="5654040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zài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43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3" grpId="1"/>
      <p:bldP spid="7" grpId="0"/>
      <p:bldP spid="13" grpId="0"/>
      <p:bldP spid="13" grpId="1"/>
      <p:bldP spid="14" grpId="0"/>
      <p:bldP spid="15" grpId="0"/>
      <p:bldP spid="16" grpId="0"/>
      <p:bldP spid="16" grpId="1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4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58695" y="465772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登机牌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3965" y="4657725"/>
            <a:ext cx="3944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 u="sng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车</a:t>
            </a: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牌</a:t>
            </a:r>
            <a:r>
              <a:rPr lang="zh-CN" sz="24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（license plate）</a:t>
            </a:r>
          </a:p>
        </p:txBody>
      </p:sp>
      <p:pic>
        <p:nvPicPr>
          <p:cNvPr id="2" name="图片 1" descr="微信图片_20180426005445"/>
          <p:cNvPicPr>
            <a:picLocks noChangeAspect="1"/>
          </p:cNvPicPr>
          <p:nvPr/>
        </p:nvPicPr>
        <p:blipFill>
          <a:blip r:embed="rId3"/>
          <a:srcRect l="2457" t="7576" r="1159"/>
          <a:stretch>
            <a:fillRect/>
          </a:stretch>
        </p:blipFill>
        <p:spPr>
          <a:xfrm rot="16200000">
            <a:off x="1754505" y="868045"/>
            <a:ext cx="2799080" cy="46018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19100" y="5315585"/>
            <a:ext cx="537718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糟糕，我忘了把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      放在哪里了。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50665" y="5364480"/>
            <a:ext cx="2398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登机牌</a:t>
            </a:r>
          </a:p>
        </p:txBody>
      </p:sp>
      <p:pic>
        <p:nvPicPr>
          <p:cNvPr id="9" name="图片 8" descr="PA2803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0" y="1769745"/>
            <a:ext cx="3731260" cy="27990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214235" y="5420995"/>
            <a:ext cx="406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广告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牌 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billboard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689090" y="6004560"/>
            <a:ext cx="5418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站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牌 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bus information board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9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27" grpId="0"/>
      <p:bldP spid="3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5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48005" y="5325110"/>
            <a:ext cx="5593715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Dima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Microsoft JhengHei" panose="020B0604030504040204" pitchFamily="34" charset="-120"/>
              </a:rPr>
              <a:t>和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  <a:cs typeface="Microsoft JhengHei" panose="020B0604030504040204" pitchFamily="34" charset="-120"/>
              </a:rPr>
              <a:t>Michaela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在六十号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坐飞机去台北。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14360" y="435673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 u="sng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50720" y="470217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登机口</a:t>
            </a:r>
          </a:p>
        </p:txBody>
      </p:sp>
      <p:pic>
        <p:nvPicPr>
          <p:cNvPr id="9" name="图片 8" descr="src_11228301"/>
          <p:cNvPicPr>
            <a:picLocks noChangeAspect="1"/>
          </p:cNvPicPr>
          <p:nvPr/>
        </p:nvPicPr>
        <p:blipFill>
          <a:blip r:embed="rId3"/>
          <a:srcRect l="34451" r="28251" b="29315"/>
          <a:stretch>
            <a:fillRect/>
          </a:stretch>
        </p:blipFill>
        <p:spPr>
          <a:xfrm>
            <a:off x="1586865" y="1769745"/>
            <a:ext cx="2750820" cy="29324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264150" y="5063490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hào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26795" y="6014085"/>
            <a:ext cx="2398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登机口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图片 12" descr="c69ad438-7a7a-4829-b555-440ecde67c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165" y="1769745"/>
            <a:ext cx="4318635" cy="24307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214235" y="5151755"/>
            <a:ext cx="406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入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口 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ent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</a:rPr>
              <a:t>race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951980" y="6097905"/>
            <a:ext cx="4585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u="sng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售票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口 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ticket window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521575" y="4794250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rù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951980" y="5700395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shòupiào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4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6" grpId="1"/>
      <p:bldP spid="16" grpId="0"/>
      <p:bldP spid="10" grpId="0"/>
      <p:bldP spid="20" grpId="0"/>
      <p:bldP spid="2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6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20900" y="470217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哭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66125" y="470217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照顾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3785" y="5333365"/>
            <a:ext cx="482854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她难受得不得了， 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了起来。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20900" y="5946775"/>
            <a:ext cx="727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哭</a:t>
            </a:r>
            <a:endParaRPr lang="en-US" altLang="zh-CN" sz="32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图片 5" descr="large_714907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40" y="1769745"/>
            <a:ext cx="2853690" cy="2853690"/>
          </a:xfrm>
          <a:prstGeom prst="rect">
            <a:avLst/>
          </a:prstGeom>
        </p:spPr>
      </p:pic>
      <p:pic>
        <p:nvPicPr>
          <p:cNvPr id="8" name="图片 7" descr="norm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10" y="1769745"/>
            <a:ext cx="4282440" cy="28555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29325" y="5333365"/>
            <a:ext cx="5699125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Gabi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生病了，妈妈担心得不得了， 去医院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_______ </a:t>
            </a:r>
            <a:r>
              <a:rPr lang="zh-CN" altLang="en-US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她。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216390" y="5946775"/>
            <a:ext cx="1089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32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照顾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5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4" grpId="0"/>
      <p:bldP spid="10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10242</TotalTime>
  <Words>2607</Words>
  <Application>Microsoft Office PowerPoint</Application>
  <PresentationFormat>寬螢幕</PresentationFormat>
  <Paragraphs>444</Paragraphs>
  <Slides>47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7" baseType="lpstr">
      <vt:lpstr>MS Mincho</vt:lpstr>
      <vt:lpstr>SimHei</vt:lpstr>
      <vt:lpstr>SimHei</vt:lpstr>
      <vt:lpstr>宋体</vt:lpstr>
      <vt:lpstr>Microsoft JhengHei</vt:lpstr>
      <vt:lpstr>Microsoft JhengHei</vt:lpstr>
      <vt:lpstr>Arial</vt:lpstr>
      <vt:lpstr>Calibri</vt:lpstr>
      <vt:lpstr>Wingdings</vt:lpstr>
      <vt:lpstr>1_默认设计模板_2</vt:lpstr>
      <vt:lpstr>PowerPoint 簡報</vt:lpstr>
      <vt:lpstr>PowerPoint 簡報</vt:lpstr>
      <vt:lpstr>Words 单词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3.还（hǎi）+Positive Adjective</vt:lpstr>
      <vt:lpstr>3.还（hǎi）+Positive Adjective</vt:lpstr>
      <vt:lpstr>3.还（hǎi）+Positive Adjective</vt:lpstr>
      <vt:lpstr>3.还（hǎi）+Positive Adjective</vt:lpstr>
      <vt:lpstr>3.还（hǎi）+Positive Adjective</vt:lpstr>
      <vt:lpstr>3.还（hǎi）+Positive Adjective</vt:lpstr>
      <vt:lpstr>3.Kinship Terms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总结Summary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user</cp:lastModifiedBy>
  <cp:revision>194</cp:revision>
  <dcterms:created xsi:type="dcterms:W3CDTF">2018-02-25T11:10:00Z</dcterms:created>
  <dcterms:modified xsi:type="dcterms:W3CDTF">2018-04-26T08:56:17Z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