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4" r:id="rId3"/>
    <p:sldId id="335" r:id="rId4"/>
    <p:sldId id="336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75" r:id="rId17"/>
    <p:sldId id="349" r:id="rId18"/>
    <p:sldId id="350" r:id="rId19"/>
    <p:sldId id="351" r:id="rId20"/>
    <p:sldId id="352" r:id="rId21"/>
    <p:sldId id="353" r:id="rId22"/>
    <p:sldId id="354" r:id="rId23"/>
    <p:sldId id="356" r:id="rId24"/>
    <p:sldId id="357" r:id="rId25"/>
    <p:sldId id="358" r:id="rId26"/>
    <p:sldId id="359" r:id="rId27"/>
    <p:sldId id="360" r:id="rId28"/>
    <p:sldId id="361" r:id="rId29"/>
    <p:sldId id="376" r:id="rId30"/>
    <p:sldId id="365" r:id="rId31"/>
    <p:sldId id="366" r:id="rId32"/>
    <p:sldId id="371" r:id="rId33"/>
    <p:sldId id="372" r:id="rId34"/>
    <p:sldId id="373" r:id="rId35"/>
    <p:sldId id="377" r:id="rId36"/>
    <p:sldId id="369" r:id="rId37"/>
    <p:sldId id="370" r:id="rId38"/>
    <p:sldId id="259" r:id="rId39"/>
    <p:sldId id="260" r:id="rId40"/>
    <p:sldId id="261" r:id="rId41"/>
    <p:sldId id="285" r:id="rId42"/>
    <p:sldId id="262" r:id="rId43"/>
    <p:sldId id="263" r:id="rId44"/>
    <p:sldId id="274" r:id="rId45"/>
    <p:sldId id="287" r:id="rId46"/>
    <p:sldId id="267" r:id="rId47"/>
    <p:sldId id="265" r:id="rId48"/>
    <p:sldId id="311" r:id="rId49"/>
    <p:sldId id="313" r:id="rId50"/>
    <p:sldId id="312" r:id="rId51"/>
    <p:sldId id="272" r:id="rId52"/>
    <p:sldId id="271" r:id="rId53"/>
    <p:sldId id="321" r:id="rId54"/>
    <p:sldId id="322" r:id="rId55"/>
    <p:sldId id="323" r:id="rId56"/>
    <p:sldId id="324" r:id="rId57"/>
    <p:sldId id="325" r:id="rId58"/>
    <p:sldId id="332" r:id="rId59"/>
    <p:sldId id="333" r:id="rId60"/>
    <p:sldId id="314" r:id="rId61"/>
    <p:sldId id="315" r:id="rId62"/>
    <p:sldId id="316" r:id="rId63"/>
    <p:sldId id="317" r:id="rId64"/>
    <p:sldId id="319" r:id="rId65"/>
    <p:sldId id="427" r:id="rId66"/>
    <p:sldId id="374" r:id="rId67"/>
    <p:sldId id="320" r:id="rId6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5.xml"/><Relationship Id="rId69" Type="http://schemas.openxmlformats.org/officeDocument/2006/relationships/presProps" Target="presProps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 descr="#wm#_42_1_*Z"/>
          <p:cNvGrpSpPr/>
          <p:nvPr/>
        </p:nvGrpSpPr>
        <p:grpSpPr bwMode="auto">
          <a:xfrm>
            <a:off x="3474720" y="711940"/>
            <a:ext cx="5240446" cy="5240446"/>
            <a:chOff x="0" y="0"/>
            <a:chExt cx="6800" cy="6800"/>
          </a:xfrm>
        </p:grpSpPr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0" y="0"/>
              <a:ext cx="6800" cy="6800"/>
            </a:xfrm>
            <a:prstGeom prst="ellipse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2" name="Oval 4"/>
            <p:cNvSpPr>
              <a:spLocks noChangeArrowheads="1"/>
            </p:cNvSpPr>
            <p:nvPr/>
          </p:nvSpPr>
          <p:spPr bwMode="auto">
            <a:xfrm>
              <a:off x="5070" y="5830"/>
              <a:ext cx="970" cy="970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  <p:sp>
          <p:nvSpPr>
            <p:cNvPr id="13" name="Oval 5"/>
            <p:cNvSpPr>
              <a:spLocks noChangeArrowheads="1"/>
            </p:cNvSpPr>
            <p:nvPr/>
          </p:nvSpPr>
          <p:spPr bwMode="auto">
            <a:xfrm>
              <a:off x="513" y="430"/>
              <a:ext cx="332" cy="333"/>
            </a:xfrm>
            <a:prstGeom prst="ellipse">
              <a:avLst/>
            </a:prstGeom>
            <a:solidFill>
              <a:srgbClr val="4C0342"/>
            </a:solidFill>
            <a:ln>
              <a:noFill/>
            </a:ln>
            <a:effectLst/>
          </p:spPr>
          <p:txBody>
            <a:bodyPr wrap="square" anchor="ctr">
              <a:normAutofit fontScale="40000" lnSpcReduction="20000"/>
            </a:bodyPr>
            <a:lstStyle>
              <a:lvl1pPr algn="ctr">
                <a:spcBef>
                  <a:spcPct val="20000"/>
                </a:spcBef>
                <a:defRPr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algn="ctr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algn="ctr">
                <a:spcBef>
                  <a:spcPct val="20000"/>
                </a:spcBef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algn="ctr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marL="3175" indent="-3175" algn="l">
                <a:buFontTx/>
                <a:buChar char="•"/>
              </a:pPr>
              <a:endParaRPr lang="zh-CN" altLang="zh-CN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4720" y="3132723"/>
            <a:ext cx="5240446" cy="758875"/>
          </a:xfrm>
        </p:spPr>
        <p:txBody>
          <a:bodyPr wrap="square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320" y="3922857"/>
            <a:ext cx="4785360" cy="461397"/>
          </a:xfrm>
        </p:spPr>
        <p:txBody>
          <a:bodyPr wrap="square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AutoShape 8" descr="#wm#_42_01_100_1101_b_1_7#clear#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49575" y="2257237"/>
            <a:ext cx="3092852" cy="581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square" lIns="90170" tIns="46990" rIns="90170" bIns="46990" anchor="ctr">
            <a:norm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2"/>
                </a:solidFill>
                <a:latin typeface="Arial" panose="020B0604020202020204" pitchFamily="34" charset="0"/>
                <a:ea typeface="黑体" panose="02010609060101010101" pitchFamily="49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solidFill>
                  <a:srgbClr val="67999A"/>
                </a:solidFill>
                <a:latin typeface="+mn-lt"/>
                <a:ea typeface="+mn-ea"/>
              </a:rPr>
              <a:t>LIFE • HOME</a:t>
            </a:r>
            <a:endParaRPr lang="zh-CN" altLang="zh-CN" sz="2800" b="1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9916"/>
            <a:ext cx="10515600" cy="5575095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567113"/>
            <a:ext cx="10515600" cy="607698"/>
          </a:xfr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192273"/>
            <a:ext cx="10515600" cy="39718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4C0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085" y="1874520"/>
            <a:ext cx="10767334" cy="1692593"/>
            <a:chOff x="796925" y="2381250"/>
            <a:chExt cx="7543800" cy="1185863"/>
          </a:xfrm>
        </p:grpSpPr>
        <p:grpSp>
          <p:nvGrpSpPr>
            <p:cNvPr id="11" name="Group 8" descr="#wm#_42_07_*Z"/>
            <p:cNvGrpSpPr/>
            <p:nvPr/>
          </p:nvGrpSpPr>
          <p:grpSpPr bwMode="auto">
            <a:xfrm>
              <a:off x="1063414" y="3120074"/>
              <a:ext cx="469900" cy="352425"/>
              <a:chOff x="1" y="1"/>
              <a:chExt cx="555" cy="555"/>
            </a:xfrm>
          </p:grpSpPr>
          <p:sp>
            <p:nvSpPr>
              <p:cNvPr id="13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14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8" name="Group 4" descr="#wm#_42_07_*Z"/>
            <p:cNvGrpSpPr/>
            <p:nvPr/>
          </p:nvGrpSpPr>
          <p:grpSpPr bwMode="auto">
            <a:xfrm>
              <a:off x="7988300" y="3119438"/>
              <a:ext cx="352425" cy="352425"/>
              <a:chOff x="0" y="0"/>
              <a:chExt cx="555" cy="555"/>
            </a:xfrm>
          </p:grpSpPr>
          <p:sp>
            <p:nvSpPr>
              <p:cNvPr id="19" name="Oval 5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0" name="Line 6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7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2" name="Group 8" descr="#wm#_42_07_*Z"/>
            <p:cNvGrpSpPr/>
            <p:nvPr/>
          </p:nvGrpSpPr>
          <p:grpSpPr bwMode="auto">
            <a:xfrm>
              <a:off x="796925" y="3119438"/>
              <a:ext cx="352425" cy="352425"/>
              <a:chOff x="0" y="0"/>
              <a:chExt cx="555" cy="555"/>
            </a:xfrm>
          </p:grpSpPr>
          <p:sp>
            <p:nvSpPr>
              <p:cNvPr id="23" name="Oval 9" descr="#wm#_42_07_*Z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55" cy="555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anchor="ctr">
                <a:normAutofit lnSpcReduction="10000"/>
              </a:bodyPr>
              <a:lstStyle>
                <a:lvl1pPr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zh-CN"/>
              </a:p>
            </p:txBody>
          </p:sp>
          <p:sp>
            <p:nvSpPr>
              <p:cNvPr id="24" name="Line 10" descr="#wm#_42_07_*Z"/>
              <p:cNvSpPr>
                <a:spLocks noChangeShapeType="1"/>
              </p:cNvSpPr>
              <p:nvPr/>
            </p:nvSpPr>
            <p:spPr bwMode="auto">
              <a:xfrm>
                <a:off x="1" y="1"/>
                <a:ext cx="555" cy="555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1" descr="#wm#_42_07_*Z"/>
              <p:cNvSpPr>
                <a:spLocks noChangeShapeType="1"/>
              </p:cNvSpPr>
              <p:nvPr/>
            </p:nvSpPr>
            <p:spPr bwMode="auto">
              <a:xfrm flipH="1">
                <a:off x="2" y="1"/>
                <a:ext cx="553" cy="554"/>
              </a:xfrm>
              <a:prstGeom prst="line">
                <a:avLst/>
              </a:prstGeom>
              <a:noFill/>
              <a:ln w="19050" cmpd="sng">
                <a:solidFill>
                  <a:schemeClr val="bg1"/>
                </a:solidFill>
                <a:round/>
              </a:ln>
              <a:effectLst/>
            </p:spPr>
            <p:txBody>
              <a:bodyPr>
                <a:normAutofit fontScale="25000" lnSpcReduction="20000"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6" name="Line 12" descr="#wm#_42_07_*Z"/>
            <p:cNvSpPr>
              <a:spLocks noChangeShapeType="1"/>
            </p:cNvSpPr>
            <p:nvPr/>
          </p:nvSpPr>
          <p:spPr bwMode="auto">
            <a:xfrm>
              <a:off x="1266825" y="3275013"/>
              <a:ext cx="1936750" cy="1587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7" name="Line 13" descr="#wm#_42_07_*Z"/>
            <p:cNvSpPr>
              <a:spLocks noChangeShapeType="1"/>
            </p:cNvSpPr>
            <p:nvPr/>
          </p:nvSpPr>
          <p:spPr bwMode="auto">
            <a:xfrm>
              <a:off x="5845175" y="3276600"/>
              <a:ext cx="1938338" cy="0"/>
            </a:xfrm>
            <a:prstGeom prst="line">
              <a:avLst/>
            </a:prstGeom>
            <a:noFill/>
            <a:ln w="19050" cap="rnd" cmpd="sng">
              <a:solidFill>
                <a:srgbClr val="4C0342"/>
              </a:solidFill>
              <a:prstDash val="sysDot"/>
              <a:round/>
            </a:ln>
            <a:effectLst/>
          </p:spPr>
          <p:txBody>
            <a:bodyPr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28" name="AutoShape 14" descr="#wm#_42_07_110_11001_e_1_2#clear#"/>
            <p:cNvSpPr>
              <a:spLocks noChangeArrowheads="1"/>
            </p:cNvSpPr>
            <p:nvPr/>
          </p:nvSpPr>
          <p:spPr bwMode="auto">
            <a:xfrm>
              <a:off x="3978275" y="2381250"/>
              <a:ext cx="1187450" cy="1185863"/>
            </a:xfrm>
            <a:prstGeom prst="diamond">
              <a:avLst/>
            </a:prstGeom>
            <a:solidFill>
              <a:srgbClr val="67999A"/>
            </a:solidFill>
            <a:ln>
              <a:noFill/>
            </a:ln>
            <a:effectLst/>
          </p:spPr>
          <p:txBody>
            <a:bodyPr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92905" y="1130968"/>
            <a:ext cx="5454316" cy="896605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13513"/>
            <a:ext cx="4912895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221" y="2513513"/>
            <a:ext cx="4914000" cy="3663450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</p:spPr>
        <p:txBody>
          <a:bodyPr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9834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83496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1400" y="1681163"/>
            <a:ext cx="498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400" y="2505075"/>
            <a:ext cx="4982400" cy="368458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344069" y="654050"/>
            <a:ext cx="5503862" cy="5503862"/>
            <a:chOff x="2413000" y="1270000"/>
            <a:chExt cx="4318000" cy="4318000"/>
          </a:xfrm>
        </p:grpSpPr>
        <p:grpSp>
          <p:nvGrpSpPr>
            <p:cNvPr id="6" name="Group 2" descr="#wm#_42_1_*Z"/>
            <p:cNvGrpSpPr/>
            <p:nvPr/>
          </p:nvGrpSpPr>
          <p:grpSpPr bwMode="auto">
            <a:xfrm>
              <a:off x="2413000" y="1270000"/>
              <a:ext cx="4318000" cy="4318000"/>
              <a:chOff x="0" y="0"/>
              <a:chExt cx="6800" cy="6800"/>
            </a:xfrm>
          </p:grpSpPr>
          <p:sp>
            <p:nvSpPr>
              <p:cNvPr id="7" name="Oval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6800" cy="6800"/>
              </a:xfrm>
              <a:prstGeom prst="ellipse">
                <a:avLst/>
              </a:prstGeom>
              <a:solidFill>
                <a:srgbClr val="67999A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5070" y="5830"/>
                <a:ext cx="970" cy="970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513" y="430"/>
                <a:ext cx="332" cy="333"/>
              </a:xfrm>
              <a:prstGeom prst="ellipse">
                <a:avLst/>
              </a:prstGeom>
              <a:solidFill>
                <a:srgbClr val="4C0342"/>
              </a:solidFill>
              <a:ln>
                <a:noFill/>
              </a:ln>
              <a:effectLst/>
            </p:spPr>
            <p:txBody>
              <a:bodyPr wrap="square" anchor="ctr">
                <a:normAutofit fontScale="40000" lnSpcReduction="20000"/>
              </a:bodyPr>
              <a:lstStyle>
                <a:lvl1pPr algn="ctr">
                  <a:spcBef>
                    <a:spcPct val="20000"/>
                  </a:spcBef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1pPr>
                <a:lvl2pPr algn="ctr">
                  <a:spcBef>
                    <a:spcPct val="20000"/>
                  </a:spcBef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2pPr>
                <a:lvl3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3pPr>
                <a:lvl4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4pPr>
                <a:lvl5pPr algn="ctr">
                  <a:spcBef>
                    <a:spcPct val="20000"/>
                  </a:spcBef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5pPr>
                <a:lvl6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6pPr>
                <a:lvl7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7pPr>
                <a:lvl8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8pPr>
                <a:lvl9pPr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defRPr>
                    <a:solidFill>
                      <a:schemeClr val="bg2"/>
                    </a:solidFill>
                    <a:latin typeface="Arial" panose="020B0604020202020204" pitchFamily="34" charset="0"/>
                    <a:ea typeface="黑体" panose="02010609060101010101" pitchFamily="49" charset="-122"/>
                    <a:sym typeface="Arial" panose="020B0604020202020204" pitchFamily="34" charset="0"/>
                  </a:defRPr>
                </a:lvl9pPr>
              </a:lstStyle>
              <a:p>
                <a:pPr marL="3175" indent="-3175" algn="l">
                  <a:buFontTx/>
                  <a:buChar char="•"/>
                </a:pPr>
                <a:endParaRPr lang="zh-CN" altLang="zh-CN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AutoShape 7" descr="#wm#_42_32_400_11000_a_1_6#clear#"/>
            <p:cNvSpPr>
              <a:spLocks noChangeArrowheads="1"/>
            </p:cNvSpPr>
            <p:nvPr/>
          </p:nvSpPr>
          <p:spPr bwMode="auto">
            <a:xfrm>
              <a:off x="3243263" y="2841625"/>
              <a:ext cx="2657475" cy="701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lIns="90170" tIns="46990" rIns="90170" bIns="46990" anchor="ctr">
              <a:normAutofit/>
            </a:bodyPr>
            <a:lstStyle>
              <a:lvl1pPr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bg2"/>
                  </a:solidFill>
                  <a:latin typeface="Arial" panose="020B0604020202020204" pitchFamily="34" charset="0"/>
                  <a:ea typeface="黑体" panose="02010609060101010101" pitchFamily="49" charset="-122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zh-CN" sz="3600" b="1" dirty="0">
                <a:solidFill>
                  <a:srgbClr val="67999A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349" y="2657295"/>
            <a:ext cx="3387303" cy="894378"/>
          </a:xfrm>
        </p:spPr>
        <p:txBody>
          <a:bodyPr wrap="square" anchor="ctr" anchorCtr="0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wrap="square"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wrap="square">
            <a:normAutofit/>
          </a:bodyPr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4863" y="660566"/>
            <a:ext cx="5342021" cy="109604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20053" y="0"/>
            <a:ext cx="6172200" cy="6858000"/>
          </a:xfrm>
        </p:spPr>
        <p:txBody>
          <a:bodyPr anchor="t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4863" y="2150685"/>
            <a:ext cx="5342021" cy="40691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57725"/>
            <a:ext cx="2628900" cy="5519237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57725"/>
            <a:ext cx="7734300" cy="5519237"/>
          </a:xfrm>
        </p:spPr>
        <p:txBody>
          <a:bodyPr vert="eaVer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800"/>
            </a:lvl4pPr>
            <a:lvl5pPr marL="21145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4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image" Target="../media/image1.png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6572251"/>
            <a:ext cx="12189884" cy="2841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 descr="afasfa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9"/>
            <a:ext cx="12189884" cy="48418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665163"/>
            <a:ext cx="10515600" cy="1025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8887E-6E56-408B-A87B-0272852D54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A2943-E4E8-4917-BC78-559B03170824}" type="slidenum">
              <a:rPr lang="zh-CN" altLang="en-US" smtClean="0"/>
            </a:fld>
            <a:endParaRPr lang="zh-CN" altLang="en-US"/>
          </a:p>
        </p:txBody>
      </p:sp>
      <p:sp>
        <p:nvSpPr>
          <p:cNvPr id="9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0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3.jpeg"/><Relationship Id="rId1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jpeg"/><Relationship Id="rId1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7.jpeg"/><Relationship Id="rId1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1" Type="http://schemas.openxmlformats.org/officeDocument/2006/relationships/image" Target="../media/image12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9.jpeg"/><Relationship Id="rId1" Type="http://schemas.openxmlformats.org/officeDocument/2006/relationships/image" Target="../media/image128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hyperlink" Target="https://www.google.cz/maps/@49.198277,16.5923262,3a,75y,220.79h,89.61t/data=!3m6!1e1!3m4!1szVU_bFanpPMCrGtXG1lb6g!2e0!7i13312!8i6656?hl=zh-CN" TargetMode="Externa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image" Target="../media/image132.jpe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494924" y="1123257"/>
            <a:ext cx="578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第十三课  问路  </a:t>
            </a:r>
            <a:endParaRPr lang="zh-CN" altLang="en-US" sz="4800" b="1" dirty="0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" name="文本框 7"/>
          <p:cNvSpPr txBox="1"/>
          <p:nvPr/>
        </p:nvSpPr>
        <p:spPr>
          <a:xfrm>
            <a:off x="7832725" y="331914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Cāoliàn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kè</a:t>
            </a:r>
            <a:r>
              <a:rPr lang="en-US" altLang="zh-CN" sz="2800" b="1" dirty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     </a:t>
            </a:r>
            <a:endParaRPr lang="en-US" altLang="zh-CN" sz="2800" b="1" dirty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6877685" y="3841115"/>
            <a:ext cx="3275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—— </a:t>
            </a:r>
            <a:r>
              <a:rPr lang="zh-CN" altLang="en-US" sz="3600" b="1" dirty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操练课</a:t>
            </a:r>
            <a:r>
              <a:rPr lang="en-US" altLang="zh-CN" sz="3600" b="1" dirty="0">
                <a:solidFill>
                  <a:schemeClr val="accent5">
                    <a:lumMod val="25000"/>
                  </a:schemeClr>
                </a:solidFill>
                <a:latin typeface="+mj-ea"/>
                <a:ea typeface="+mj-ea"/>
              </a:rPr>
              <a:t> </a:t>
            </a:r>
            <a:endParaRPr lang="zh-CN" altLang="en-US" sz="3600" b="1" dirty="0">
              <a:solidFill>
                <a:schemeClr val="accent5">
                  <a:lumMod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6"/>
          <p:cNvSpPr txBox="1"/>
          <p:nvPr/>
        </p:nvSpPr>
        <p:spPr>
          <a:xfrm>
            <a:off x="7919402" y="4486275"/>
            <a:ext cx="2188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latin typeface="Calibri" panose="020F0502020204030204" charset="0"/>
                <a:ea typeface="MS Mincho" panose="02020609040205080304" charset="-128"/>
              </a:rPr>
              <a:t>Drill lesson </a:t>
            </a:r>
            <a:endParaRPr lang="en-US" altLang="zh-CN" sz="3200" i="1" dirty="0">
              <a:latin typeface="Calibri" panose="020F050202020403020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9346" y="2400415"/>
            <a:ext cx="5439764" cy="3046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616456" y="5447403"/>
            <a:ext cx="1558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路口</a:t>
            </a:r>
            <a:endParaRPr lang="zh-HK" altLang="en-US" sz="4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398460" y="2912955"/>
            <a:ext cx="728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</a:rPr>
              <a:t>东</a:t>
            </a:r>
            <a:endParaRPr lang="zh-HK" alt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357059" y="947741"/>
            <a:ext cx="1026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北</a:t>
            </a:r>
            <a:endParaRPr lang="zh-HK" altLang="en-US" sz="4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8452657" y="4878171"/>
            <a:ext cx="108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南</a:t>
            </a:r>
            <a:endParaRPr lang="zh-HK" altLang="en-US" sz="4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129298" y="2912958"/>
            <a:ext cx="97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rgbClr val="00B050"/>
                </a:solidFill>
              </a:rPr>
              <a:t>西</a:t>
            </a:r>
            <a:endParaRPr lang="zh-HK" altLang="en-US" sz="4400" b="1" dirty="0">
              <a:solidFill>
                <a:srgbClr val="00B05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75165" y="1806460"/>
            <a:ext cx="3022555" cy="29824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402" y="1286154"/>
            <a:ext cx="3992978" cy="392110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744364" y="4313382"/>
            <a:ext cx="138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东</a:t>
            </a:r>
            <a:r>
              <a:rPr lang="zh-CN" altLang="en-US" sz="3600" dirty="0" smtClean="0"/>
              <a:t>南</a:t>
            </a:r>
            <a:endParaRPr lang="zh-HK" altLang="en-US" sz="3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9679794" y="1624099"/>
            <a:ext cx="123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东</a:t>
            </a:r>
            <a:r>
              <a:rPr lang="zh-CN" altLang="en-US" sz="3600" dirty="0" smtClean="0"/>
              <a:t>北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802169" y="4313381"/>
            <a:ext cx="137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00B050"/>
                </a:solidFill>
              </a:rPr>
              <a:t>西</a:t>
            </a:r>
            <a:r>
              <a:rPr lang="zh-CN" altLang="en-US" sz="3600" dirty="0" smtClean="0"/>
              <a:t>南</a:t>
            </a:r>
            <a:endParaRPr lang="zh-HK" altLang="en-US" sz="3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55036" y="1635640"/>
            <a:ext cx="118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00B050"/>
                </a:solidFill>
              </a:rPr>
              <a:t>西</a:t>
            </a:r>
            <a:r>
              <a:rPr lang="zh-CN" altLang="en-US" sz="3600" dirty="0" smtClean="0"/>
              <a:t>北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2" grpId="0"/>
      <p:bldP spid="3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64509" y="4987392"/>
            <a:ext cx="2041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红</a:t>
            </a:r>
            <a:r>
              <a:rPr lang="en-US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绿</a:t>
            </a:r>
            <a:r>
              <a:rPr lang="zh-CN" altLang="en-US" sz="4000" dirty="0" smtClean="0"/>
              <a:t>灯</a:t>
            </a:r>
            <a:endParaRPr lang="zh-HK" altLang="en-US" sz="4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4913" y="975383"/>
            <a:ext cx="2924031" cy="37997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58" y="203139"/>
            <a:ext cx="4762500" cy="4572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594763" y="4959805"/>
            <a:ext cx="4858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小心！</a:t>
            </a:r>
            <a:r>
              <a:rPr lang="en-US" altLang="zh-TW" sz="4000" dirty="0" smtClean="0"/>
              <a:t>_____</a:t>
            </a:r>
            <a:r>
              <a:rPr lang="en-US" altLang="zh-CN" sz="4000" dirty="0" smtClean="0"/>
              <a:t> </a:t>
            </a:r>
            <a:r>
              <a:rPr lang="zh-CN" altLang="en-US" sz="4000" dirty="0" smtClean="0"/>
              <a:t>有车！</a:t>
            </a:r>
            <a:endParaRPr lang="zh-HK" altLang="en-US" sz="4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8298006" y="4821305"/>
            <a:ext cx="14518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</a:rPr>
              <a:t>前面</a:t>
            </a:r>
            <a:endParaRPr lang="zh-HK" altLang="en-US" sz="4000" dirty="0">
              <a:solidFill>
                <a:srgbClr val="FF0000"/>
              </a:solidFill>
            </a:endParaRPr>
          </a:p>
          <a:p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38035" y="3093940"/>
            <a:ext cx="233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往</a:t>
            </a:r>
            <a:r>
              <a:rPr lang="en-US" altLang="zh-CN" sz="4000" dirty="0" smtClean="0"/>
              <a:t>___</a:t>
            </a:r>
            <a:r>
              <a:rPr lang="zh-CN" altLang="en-US" sz="4000" dirty="0" smtClean="0"/>
              <a:t>拐</a:t>
            </a:r>
            <a:endParaRPr lang="zh-HK" altLang="en-US" sz="4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8672945" y="2953293"/>
            <a:ext cx="73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rgbClr val="FF0000"/>
                </a:solidFill>
              </a:rPr>
              <a:t>右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7233" y="5390074"/>
            <a:ext cx="550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ym typeface="Wingdings" panose="05000000000000000000" pitchFamily="2" charset="2"/>
              </a:rPr>
              <a:t>A</a:t>
            </a:r>
            <a:r>
              <a:rPr lang="zh-CN" altLang="en-US" sz="3600" dirty="0" smtClean="0">
                <a:sym typeface="Wingdings" panose="05000000000000000000" pitchFamily="2" charset="2"/>
              </a:rPr>
              <a:t>：</a:t>
            </a:r>
            <a:r>
              <a:rPr lang="zh-CN" altLang="en-US" sz="3600" dirty="0" smtClean="0"/>
              <a:t>请你</a:t>
            </a:r>
            <a:r>
              <a:rPr lang="zh-CN" altLang="en-US" sz="3600" dirty="0" smtClean="0">
                <a:solidFill>
                  <a:srgbClr val="00B050"/>
                </a:solidFill>
              </a:rPr>
              <a:t>往左拐</a:t>
            </a:r>
            <a:r>
              <a:rPr lang="zh-CN" altLang="en-US" sz="3600" dirty="0" smtClean="0"/>
              <a:t>，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一直</a:t>
            </a:r>
            <a:r>
              <a:rPr lang="zh-CN" altLang="en-US" sz="3600" dirty="0" smtClean="0"/>
              <a:t>走，</a:t>
            </a:r>
            <a:endParaRPr lang="en-US" altLang="zh-CN" sz="3600" dirty="0" smtClean="0"/>
          </a:p>
          <a:p>
            <a:r>
              <a:rPr lang="zh-CN" altLang="en-US" sz="3600" dirty="0" smtClean="0"/>
              <a:t>      就到了。</a:t>
            </a:r>
            <a:endParaRPr lang="zh-HK" altLang="en-US" dirty="0"/>
          </a:p>
        </p:txBody>
      </p:sp>
      <p:sp>
        <p:nvSpPr>
          <p:cNvPr id="8" name="右彎箭號 7"/>
          <p:cNvSpPr/>
          <p:nvPr/>
        </p:nvSpPr>
        <p:spPr>
          <a:xfrm>
            <a:off x="8077199" y="580378"/>
            <a:ext cx="2475347" cy="212424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05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10" name="上彎箭號 9"/>
          <p:cNvSpPr/>
          <p:nvPr/>
        </p:nvSpPr>
        <p:spPr>
          <a:xfrm rot="16200000">
            <a:off x="1473201" y="420413"/>
            <a:ext cx="2124363" cy="2466109"/>
          </a:xfrm>
          <a:prstGeom prst="bent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535382" y="2988680"/>
            <a:ext cx="785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</a:rPr>
              <a:t>左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994071" y="3093940"/>
            <a:ext cx="2336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往</a:t>
            </a:r>
            <a:r>
              <a:rPr lang="en-US" altLang="zh-CN" sz="4000" dirty="0" smtClean="0"/>
              <a:t>___</a:t>
            </a:r>
            <a:r>
              <a:rPr lang="zh-CN" altLang="en-US" sz="4000" dirty="0" smtClean="0"/>
              <a:t>拐</a:t>
            </a:r>
            <a:endParaRPr lang="zh-HK" altLang="en-US" sz="4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517233" y="4026035"/>
            <a:ext cx="4710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：站在白板前，怎样 </a:t>
            </a:r>
            <a:endParaRPr lang="en-US" altLang="zh-CN" sz="3600" dirty="0" smtClean="0"/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 </a:t>
            </a:r>
            <a:r>
              <a:rPr lang="zh-CN" altLang="en-US" sz="3600" dirty="0" smtClean="0"/>
              <a:t> 走到门口？</a:t>
            </a:r>
            <a:endParaRPr lang="zh-HK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871853" y="3942473"/>
            <a:ext cx="4710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：站在大门前，怎样 </a:t>
            </a:r>
            <a:endParaRPr lang="en-US" altLang="zh-CN" sz="3600" dirty="0" smtClean="0"/>
          </a:p>
          <a:p>
            <a:r>
              <a:rPr lang="en-US" altLang="zh-CN" sz="3600" dirty="0"/>
              <a:t> </a:t>
            </a:r>
            <a:r>
              <a:rPr lang="en-US" altLang="zh-CN" sz="3600" dirty="0" smtClean="0"/>
              <a:t>    </a:t>
            </a:r>
            <a:r>
              <a:rPr lang="zh-CN" altLang="en-US" sz="3600" dirty="0" smtClean="0"/>
              <a:t> 走到座位？</a:t>
            </a:r>
            <a:endParaRPr lang="zh-HK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871853" y="5283449"/>
            <a:ext cx="516312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ym typeface="Wingdings" panose="05000000000000000000" pitchFamily="2" charset="2"/>
              </a:rPr>
              <a:t>A</a:t>
            </a:r>
            <a:r>
              <a:rPr lang="zh-CN" altLang="en-US" sz="3600" dirty="0" smtClean="0">
                <a:sym typeface="Wingdings" panose="05000000000000000000" pitchFamily="2" charset="2"/>
              </a:rPr>
              <a:t>：</a:t>
            </a:r>
            <a:r>
              <a:rPr lang="zh-CN" altLang="en-US" sz="3600" dirty="0" smtClean="0"/>
              <a:t>请你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一直</a:t>
            </a:r>
            <a:r>
              <a:rPr lang="zh-CN" altLang="en-US" sz="3600" dirty="0"/>
              <a:t>走</a:t>
            </a:r>
            <a:r>
              <a:rPr lang="zh-CN" altLang="en-US" sz="3600" dirty="0" smtClean="0"/>
              <a:t>，</a:t>
            </a:r>
            <a:r>
              <a:rPr lang="zh-CN" altLang="en-US" sz="3600" dirty="0" smtClean="0">
                <a:solidFill>
                  <a:srgbClr val="00B050"/>
                </a:solidFill>
              </a:rPr>
              <a:t>往</a:t>
            </a:r>
            <a:r>
              <a:rPr lang="zh-CN" altLang="en-US" sz="3600" dirty="0">
                <a:solidFill>
                  <a:srgbClr val="00B050"/>
                </a:solidFill>
              </a:rPr>
              <a:t>左</a:t>
            </a:r>
            <a:r>
              <a:rPr lang="zh-CN" altLang="en-US" sz="3600" dirty="0" smtClean="0">
                <a:solidFill>
                  <a:srgbClr val="00B050"/>
                </a:solidFill>
              </a:rPr>
              <a:t>拐</a:t>
            </a:r>
            <a:r>
              <a:rPr lang="zh-CN" altLang="en-US" sz="3600" dirty="0" smtClean="0"/>
              <a:t>，</a:t>
            </a:r>
            <a:endParaRPr lang="en-US" altLang="zh-CN" sz="3600" dirty="0" smtClean="0"/>
          </a:p>
          <a:p>
            <a:r>
              <a:rPr lang="zh-CN" altLang="en-US" sz="3600" dirty="0" smtClean="0"/>
              <a:t>      就到了。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4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9037225" y="4951645"/>
            <a:ext cx="3009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她会说和写</a:t>
            </a:r>
            <a:r>
              <a:rPr lang="en-US" altLang="zh-CN" sz="3600" dirty="0" smtClean="0"/>
              <a:t>____</a:t>
            </a:r>
            <a:r>
              <a:rPr lang="zh-TW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0158" y="1655617"/>
            <a:ext cx="4352348" cy="226713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749" y="2527155"/>
            <a:ext cx="2583584" cy="230134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9100749" y="5420990"/>
            <a:ext cx="127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日文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509257" y="4097515"/>
            <a:ext cx="4890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富士山（</a:t>
            </a:r>
            <a:r>
              <a:rPr lang="en-US" altLang="zh-CN" sz="3600" dirty="0" smtClean="0"/>
              <a:t>Mt.Fuji</a:t>
            </a:r>
            <a:r>
              <a:rPr lang="zh-CN" altLang="en-US" sz="3600" dirty="0" smtClean="0"/>
              <a:t>）</a:t>
            </a:r>
            <a:endParaRPr lang="en-US" altLang="zh-CN" sz="3600" dirty="0" smtClean="0"/>
          </a:p>
          <a:p>
            <a:r>
              <a:rPr lang="zh-CN" altLang="en-US" sz="3600" dirty="0" smtClean="0"/>
              <a:t>在</a:t>
            </a:r>
            <a:r>
              <a:rPr lang="en-US" altLang="zh-TW" sz="3600" dirty="0" smtClean="0"/>
              <a:t>_____</a:t>
            </a:r>
            <a:r>
              <a:rPr lang="zh-TW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76" y="784080"/>
            <a:ext cx="2619375" cy="174307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644073" y="2900677"/>
            <a:ext cx="1995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日本</a:t>
            </a:r>
            <a:endParaRPr lang="zh-HK" altLang="en-US" sz="3600" dirty="0"/>
          </a:p>
          <a:p>
            <a:endParaRPr lang="zh-HK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107500" y="465151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东京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Grammar</a:t>
            </a:r>
            <a:r>
              <a:rPr lang="zh-CN" altLang="en-US" dirty="0" smtClean="0"/>
              <a:t> 语法</a:t>
            </a:r>
            <a:endParaRPr lang="zh-HK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48872" y="2641071"/>
            <a:ext cx="8081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4400" dirty="0">
                <a:solidFill>
                  <a:srgbClr val="4C0342"/>
                </a:solidFill>
                <a:cs typeface="+mj-cs"/>
              </a:rPr>
              <a:t>1.Direction and Location Words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8288"/>
            <a:ext cx="10515600" cy="1025525"/>
          </a:xfrm>
        </p:spPr>
        <p:txBody>
          <a:bodyPr/>
          <a:lstStyle/>
          <a:p>
            <a:r>
              <a:rPr kumimoji="1" lang="en-US" altLang="zh-CN" dirty="0" smtClean="0"/>
              <a:t>1.Direction and Location Words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1249" y="1254125"/>
            <a:ext cx="10652125" cy="2651125"/>
          </a:xfrm>
        </p:spPr>
        <p:txBody>
          <a:bodyPr/>
          <a:lstStyle/>
          <a:p>
            <a:r>
              <a:rPr kumimoji="1" lang="en-US" altLang="zh-CN" dirty="0" smtClean="0"/>
              <a:t>Direction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words</a:t>
            </a:r>
            <a:r>
              <a:rPr kumimoji="1" lang="zh-CN" altLang="en-US" dirty="0" smtClean="0"/>
              <a:t> 上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下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前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后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左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右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东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南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西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北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里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外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旁 </a:t>
            </a:r>
            <a:r>
              <a:rPr kumimoji="1" lang="en-US" altLang="zh-CN" dirty="0" smtClean="0"/>
              <a:t>often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combine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suffixes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边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面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头。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direction</a:t>
            </a:r>
            <a:r>
              <a:rPr kumimoji="1" lang="zh-CN" altLang="en-US" dirty="0" smtClean="0"/>
              <a:t> 上 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 里 </a:t>
            </a:r>
            <a:r>
              <a:rPr kumimoji="1" lang="en-US" altLang="zh-CN" dirty="0" smtClean="0"/>
              <a:t>combines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noun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location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expression</a:t>
            </a:r>
            <a:r>
              <a:rPr kumimoji="1" lang="en-US" altLang="zh-CN" dirty="0" err="1" smtClean="0"/>
              <a:t>,e.g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桌子上、衣服上、学校里、电视里。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word</a:t>
            </a:r>
            <a:r>
              <a:rPr kumimoji="1" lang="zh-CN" altLang="en-US" dirty="0" smtClean="0"/>
              <a:t> 里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cannot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be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used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after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proper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nouns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the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name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of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country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city.</a:t>
            </a:r>
            <a:endParaRPr kumimoji="1" lang="en-US" altLang="zh-CN" dirty="0" smtClean="0">
              <a:solidFill>
                <a:srgbClr val="FF00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667000" y="5984875"/>
            <a:ext cx="192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555750" y="4857750"/>
            <a:ext cx="487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教室里有很多同学。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1581150" y="5613400"/>
            <a:ext cx="487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布尔诺里有很多大学生。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436245" y="3876675"/>
            <a:ext cx="45878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判断题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True / False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8" name="乘号 9"/>
          <p:cNvSpPr/>
          <p:nvPr/>
        </p:nvSpPr>
        <p:spPr>
          <a:xfrm>
            <a:off x="1205230" y="5632450"/>
            <a:ext cx="436880" cy="553720"/>
          </a:xfrm>
          <a:prstGeom prst="mathMultiply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282065" y="5004435"/>
            <a:ext cx="251460" cy="251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15"/>
          <p:cNvCxnSpPr/>
          <p:nvPr/>
        </p:nvCxnSpPr>
        <p:spPr>
          <a:xfrm>
            <a:off x="5542280" y="5904230"/>
            <a:ext cx="60452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511925" y="5702300"/>
            <a:ext cx="4873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布尔诺有很多大学生。</a:t>
            </a:r>
            <a:endParaRPr kumimoji="1"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ldLvl="0" animBg="1"/>
      <p:bldP spid="9" grpId="0" bldLvl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04713" y="544313"/>
            <a:ext cx="2992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   </a:t>
            </a:r>
            <a:r>
              <a:rPr kumimoji="1" lang="en-US" altLang="zh-CN" sz="2400" dirty="0" err="1" smtClean="0"/>
              <a:t>qiú</a:t>
            </a:r>
            <a:endParaRPr kumimoji="1" lang="en-US" altLang="zh-CN" sz="2400" dirty="0" smtClean="0"/>
          </a:p>
          <a:p>
            <a:r>
              <a:rPr kumimoji="1" lang="zh-CN" altLang="en-US" sz="3600" dirty="0" smtClean="0"/>
              <a:t>小球在哪里？</a:t>
            </a:r>
            <a:endParaRPr kumimoji="1" lang="zh-CN" altLang="en-US" sz="3600" dirty="0"/>
          </a:p>
        </p:txBody>
      </p:sp>
      <p:sp>
        <p:nvSpPr>
          <p:cNvPr id="10" name="文本框 9"/>
          <p:cNvSpPr txBox="1"/>
          <p:nvPr/>
        </p:nvSpPr>
        <p:spPr>
          <a:xfrm>
            <a:off x="823384" y="2512216"/>
            <a:ext cx="2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前边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面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头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916082" y="906065"/>
            <a:ext cx="2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上边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面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头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156905" y="5386183"/>
            <a:ext cx="86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旁边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468178" y="2595691"/>
            <a:ext cx="2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后边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面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头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793750" y="3206750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小球在小狗的前面。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7188835" y="5962650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小球在小狗的旁边。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433435" y="3146425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小球在小狗的后面。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5962650" y="390525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小球在小狗的上面。</a:t>
            </a:r>
            <a:endParaRPr kumimoji="1" lang="zh-CN" altLang="en-US" sz="2400" dirty="0"/>
          </a:p>
        </p:txBody>
      </p:sp>
      <p:pic>
        <p:nvPicPr>
          <p:cNvPr id="2" name="图片 1" descr="o_1c83p5toa1pj4pfc12cq8k8q4ka"/>
          <p:cNvPicPr>
            <a:picLocks noChangeAspect="1"/>
          </p:cNvPicPr>
          <p:nvPr/>
        </p:nvPicPr>
        <p:blipFill>
          <a:blip r:embed="rId1"/>
          <a:srcRect l="14527" t="2336" r="18365"/>
          <a:stretch>
            <a:fillRect/>
          </a:stretch>
        </p:blipFill>
        <p:spPr>
          <a:xfrm>
            <a:off x="4716145" y="1368425"/>
            <a:ext cx="2759710" cy="4017645"/>
          </a:xfrm>
          <a:prstGeom prst="rect">
            <a:avLst/>
          </a:prstGeom>
        </p:spPr>
      </p:pic>
      <p:pic>
        <p:nvPicPr>
          <p:cNvPr id="3" name="图片 2" descr="sports_softball__b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885" y="2261235"/>
            <a:ext cx="962660" cy="962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95 0.000026 L -0.006470 0.000026 L -0.011945 0.000026 L -0.018763 0.000026 L -0.025581 0.000026 L -0.032450 0.000026 L -0.037874 0.000026 L -0.044743 0.000026 L -0.051561 0.002335 L -0.058379 0.007045 L -0.066591 0.016464 L -0.073409 0.023483 L -0.080226 0.035213 L -0.087044 0.044631 L -0.093914 0.058760 L -0.097994 0.068179 L -0.103469 0.077509 L -0.107549 0.086927 L -0.110286 0.096345 L -0.114367 0.105764 L -0.117104 0.117493 L -0.118500 0.126912 L -0.118500 0.138641 L -0.118500 0.148060 L -0.118500 0.159788 L -0.118500 0.169206 L -0.118500 0.178626 L -0.118500 0.190354 L -0.118500 0.202084 L -0.118500 0.211502 L -0.118500 0.223232 L -0.115762 0.232650 L -0.110286 0.242069 L -0.104811 0.251488 L -0.099337 0.258507 L -0.092519 0.265527 L -0.085702 0.272636 L -0.078884 0.277256 L -0.070671 0.284365 L -0.065197 0.291384 L -0.058379 0.296094 L -0.052904 0.300803 L -0.046086 0.303113 L -0.040611 0.307823 L -0.035136 0.310222 L -0.029712 0.314931 L -0.022843 0.317241 L -0.014682 0.321951 L -0.006470 0.324260 L 0.000348 0.326659 L 0.005823 0.328971 L 0.012641 0.331370 L 0.019459 0.333680 L 0.026328 0.338389 L 0.031752 0.340700 L 0.039964 0.343099 L 0.045439 0.345408 L 0.052257 0.345408 L 0.057732 0.345408 L 0.064550 0.347807 L 0.071367 0.347807 L 0.076843 0.347807 L 0.082317 0.347807 L 0.090530 0.347807 L 0.095952 0.350118 L 0.104165 0.350118 L 0.112378 0.350118 L 0.119195 0.350118 L 0.126013 0.350118 L 0.132831 0.350118 L 0.138306 0.350118 L 0.143781 0.350118 L 0.149255 0.347807 L 0.156073 0.343099 L 0.161548 0.340700 L 0.167023 0.338389 L 0.172447 0.336079 L 0.177922 0.331370 L 0.183396 0.331370 L 0.188871 0.328971 L 0.194346 0.326659 L 0.199770 0.326659 L 0.205245 0.321951 L 0.210720 0.321951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052 0.326523 L 0.212812 0.317058 L 0.218281 0.312416 L 0.223802 0.307683 L 0.229323 0.300540 L 0.234844 0.295807 L 0.240365 0.288754 L 0.247240 0.284021 L 0.252760 0.279289 L 0.256875 0.269914 L 0.259635 0.260449 L 0.259635 0.250984 L 0.259635 0.241519 L 0.259635 0.232054 L 0.259635 0.222679 L 0.259635 0.213214 L 0.259635 0.203749 L 0.259635 0.194285 L 0.259635 0.184820 L 0.259635 0.175445 L 0.258229 0.165980 L 0.258229 0.156515 L 0.254115 0.147050 L 0.251354 0.137675 L 0.250000 0.128210 L 0.247240 0.118745 L 0.244479 0.109281 L 0.241719 0.099816 L 0.237604 0.090440 L 0.234844 0.080976 L 0.230677 0.071511 L 0.226563 0.062046 L 0.221042 0.054992 L 0.215573 0.045527 L 0.211406 0.036063 L 0.205885 0.029009 L 0.200417 0.019544 L 0.194896 0.012490 L 0.192135 0.003025 L 0.186615 -0.004028 L 0.183854 -0.006439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615 0.000926 L 0.192135 -0.003981 L 0.197656 -0.008889 L 0.203177 -0.018704 L 0.208646 -0.028519 L 0.212812 -0.038241 L 0.214167 -0.048056 L 0.216927 -0.057870 L 0.219688 -0.070093 L 0.221042 -0.079907 L 0.223802 -0.089722 L 0.225208 -0.099537 L 0.226563 -0.109259 L 0.227969 -0.119074 L 0.229323 -0.128889 L 0.229323 -0.138704 L 0.229323 -0.148519 L 0.229323 -0.158241 L 0.229323 -0.170556 L 0.229323 -0.182778 L 0.229323 -0.197500 L 0.225208 -0.212130 L 0.222448 -0.224352 L 0.219688 -0.234167 L 0.216927 -0.246389 L 0.212812 -0.258704 L 0.207292 -0.270926 L 0.201771 -0.280741 L 0.197656 -0.290463 L 0.192135 -0.302778 L 0.186615 -0.312500 L 0.181094 -0.322315 L 0.175625 -0.327222 L 0.168698 -0.334537 L 0.163229 -0.339444 L 0.156302 -0.341944 L 0.150833 -0.341944 L 0.143906 -0.341944 L 0.138437 -0.344352 L 0.131510 -0.344352 L 0.124635 -0.344352 L 0.119115 -0.344352 L 0.112240 -0.344352 L 0.106719 -0.344352 L 0.099844 -0.344352 L 0.092969 -0.344352 L 0.087448 -0.344352 L 0.081927 -0.344352 L 0.075052 -0.339444 L 0.069531 -0.334537 L 0.064010 -0.327222 L 0.058542 -0.324815 L 0.053021 -0.317407 L 0.047500 -0.310093 L 0.044740 -0.300278 L 0.040625 -0.288056 L 0.039219 -0.273333 L 0.037865 -0.261111 L 0.037865 -0.248889 L 0.037865 -0.236667 L 0.037865 -0.226852 L 0.037865 -0.217037 L 0.037865 -0.207222 L 0.040625 -0.197500 L 0.043385 -0.187685 L 0.048906 -0.180278 L 0.054375 -0.175370 L 0.059896 -0.170556 L 0.065417 -0.168056 L 0.070937 -0.160741 L 0.075052 -0.150926 L 0.080573 -0.146019 L 0.086094 -0.138704 L 0.091563 -0.133796 L 0.091563 -0.133796 L 0.091563 -0.133796 " pathEditMode="relative" ptsTypes="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232" y="1358371"/>
            <a:ext cx="5552215" cy="388936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02774" y="5568745"/>
            <a:ext cx="221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外边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面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头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5346" y="5666443"/>
            <a:ext cx="221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里边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面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头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6582" y="474530"/>
            <a:ext cx="35062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 smtClean="0"/>
              <a:t>小狗在哪里？</a:t>
            </a:r>
            <a:endParaRPr kumimoji="1"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348892" y="5442578"/>
            <a:ext cx="54985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           </a:t>
            </a:r>
            <a:r>
              <a:rPr kumimoji="1" lang="en-US" altLang="zh-CN" sz="2400" dirty="0" err="1" smtClean="0"/>
              <a:t>fáng</a:t>
            </a:r>
            <a:endParaRPr kumimoji="1" lang="en-US" altLang="zh-CN" sz="2400" dirty="0" smtClean="0"/>
          </a:p>
          <a:p>
            <a:r>
              <a:rPr kumimoji="1" lang="zh-CN" altLang="en-US" sz="2800" dirty="0" smtClean="0"/>
              <a:t>小狗在房子的</a:t>
            </a:r>
            <a:r>
              <a:rPr kumimoji="1" lang="en-US" altLang="zh-CN" sz="2800" dirty="0" smtClean="0"/>
              <a:t>____________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64972" y="5517274"/>
            <a:ext cx="54985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           </a:t>
            </a:r>
            <a:r>
              <a:rPr kumimoji="1" lang="en-US" altLang="zh-CN" sz="2400" dirty="0" err="1" smtClean="0"/>
              <a:t>fáng</a:t>
            </a:r>
            <a:endParaRPr kumimoji="1" lang="en-US" altLang="zh-CN" sz="2400" dirty="0" smtClean="0"/>
          </a:p>
          <a:p>
            <a:r>
              <a:rPr kumimoji="1" lang="zh-CN" altLang="en-US" sz="2800" dirty="0" smtClean="0"/>
              <a:t>小狗在房子的</a:t>
            </a:r>
            <a:r>
              <a:rPr kumimoji="1" lang="en-US" altLang="zh-CN" sz="2800" dirty="0" smtClean="0"/>
              <a:t>______________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pic>
        <p:nvPicPr>
          <p:cNvPr id="2" name="图片 1" descr="博德牧羊犬在狗窝-2742137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7595" y="474345"/>
            <a:ext cx="5712460" cy="550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iman_beer_para_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8745" y="1493373"/>
            <a:ext cx="2797107" cy="357571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39997" y="5713009"/>
            <a:ext cx="1735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左边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面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24151" y="666881"/>
            <a:ext cx="936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中间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9845260" y="5693496"/>
            <a:ext cx="1552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</a:rPr>
              <a:t>右边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/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面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35727" y="5105922"/>
            <a:ext cx="173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小吴</a:t>
            </a:r>
            <a:r>
              <a:rPr kumimoji="1" lang="en-US" altLang="zh-CN" sz="2400" dirty="0" smtClean="0"/>
              <a:t>(</a:t>
            </a:r>
            <a:r>
              <a:rPr kumimoji="1" lang="en-US" altLang="zh-CN" sz="2400" dirty="0" err="1" smtClean="0"/>
              <a:t>wú</a:t>
            </a:r>
            <a:r>
              <a:rPr kumimoji="1" lang="en-US" altLang="zh-CN" sz="2400" dirty="0" smtClean="0"/>
              <a:t>)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364767" y="5498600"/>
            <a:ext cx="54985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       </a:t>
            </a:r>
            <a:endParaRPr kumimoji="1" lang="en-US" altLang="zh-CN" sz="2400" dirty="0" smtClean="0"/>
          </a:p>
          <a:p>
            <a:r>
              <a:rPr kumimoji="1" lang="zh-CN" altLang="en-US" sz="2800" dirty="0" smtClean="0"/>
              <a:t>球在小吴的</a:t>
            </a:r>
            <a:r>
              <a:rPr kumimoji="1" lang="en-US" altLang="zh-CN" sz="2800" dirty="0" smtClean="0"/>
              <a:t>_________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7542318" y="5479926"/>
            <a:ext cx="44666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       </a:t>
            </a:r>
            <a:endParaRPr kumimoji="1" lang="en-US" altLang="zh-CN" sz="2400" dirty="0" smtClean="0"/>
          </a:p>
          <a:p>
            <a:r>
              <a:rPr kumimoji="1" lang="zh-CN" altLang="en-US" sz="2800" dirty="0" smtClean="0"/>
              <a:t>小狗在小吴的</a:t>
            </a:r>
            <a:r>
              <a:rPr kumimoji="1" lang="en-US" altLang="zh-CN" sz="2800" dirty="0" smtClean="0"/>
              <a:t>_________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pic>
        <p:nvPicPr>
          <p:cNvPr id="2" name="图片 1" descr="eto_remake_in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810" y="3442970"/>
            <a:ext cx="2018665" cy="1663065"/>
          </a:xfrm>
          <a:prstGeom prst="rect">
            <a:avLst/>
          </a:prstGeom>
        </p:spPr>
      </p:pic>
      <p:pic>
        <p:nvPicPr>
          <p:cNvPr id="3" name="图片 2" descr="sports_softball__b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90" y="3970655"/>
            <a:ext cx="849630" cy="84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Vocabulary</a:t>
            </a:r>
            <a:r>
              <a:rPr lang="zh-CN" altLang="en-US" dirty="0" smtClean="0"/>
              <a:t>生词</a:t>
            </a:r>
            <a:endParaRPr lang="zh-HK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55705" y="2493447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￼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2749" y="527052"/>
            <a:ext cx="1955800" cy="736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883" y="1751542"/>
            <a:ext cx="1828800" cy="838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070" y="2864049"/>
            <a:ext cx="1714500" cy="927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414" y="4921182"/>
            <a:ext cx="1739900" cy="88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01675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45500" y="412750"/>
            <a:ext cx="3492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8000"/>
                </a:solidFill>
              </a:rPr>
              <a:t>我的笔呢？</a:t>
            </a:r>
            <a:endParaRPr kumimoji="1" lang="en-US" altLang="zh-CN" sz="2400" dirty="0" smtClean="0">
              <a:solidFill>
                <a:srgbClr val="008000"/>
              </a:solidFill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你的笔在电脑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旁边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你的笔在桌子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上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550275" y="1803400"/>
            <a:ext cx="2873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8000"/>
                </a:solidFill>
              </a:rPr>
              <a:t>我的衣服呢</a:t>
            </a:r>
            <a:r>
              <a:rPr kumimoji="1" lang="zh-CN" altLang="en-US" sz="2400" dirty="0" smtClean="0"/>
              <a:t>？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你的衣服在床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上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635999" y="2813050"/>
            <a:ext cx="3556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8000"/>
                </a:solidFill>
              </a:rPr>
              <a:t>我的鞋子呢？</a:t>
            </a:r>
            <a:endParaRPr kumimoji="1" lang="en-US" altLang="zh-CN" sz="2400" dirty="0" smtClean="0">
              <a:solidFill>
                <a:srgbClr val="008000"/>
              </a:solidFill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你的鞋子在床和桌子的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中间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你的鞋子在裤子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旁边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你的鞋子在地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上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756649" y="4792008"/>
            <a:ext cx="3556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008000"/>
                </a:solidFill>
              </a:rPr>
              <a:t>我的裤子呢？</a:t>
            </a:r>
            <a:endParaRPr kumimoji="1" lang="en-US" altLang="zh-CN" sz="2400" dirty="0" smtClean="0">
              <a:solidFill>
                <a:srgbClr val="008000"/>
              </a:solidFill>
            </a:endParaRPr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你的裤子在床和桌子的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中间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你的裤子在鞋子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旁边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你的裤子在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地</a:t>
            </a:r>
            <a:r>
              <a:rPr kumimoji="1" lang="zh-CN" altLang="en-US" sz="2400" dirty="0" smtClean="0"/>
              <a:t>上。</a:t>
            </a:r>
            <a:endParaRPr kumimoji="1"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0" y="0"/>
            <a:ext cx="5713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endParaRPr lang="en-US" altLang="zh-CN" sz="3200" b="1" dirty="0" smtClean="0">
              <a:latin typeface="+mj-ea"/>
              <a:ea typeface="+mj-ea"/>
              <a:sym typeface="+mn-ea"/>
            </a:endParaRPr>
          </a:p>
          <a:p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7364" y="1811338"/>
            <a:ext cx="10515600" cy="1938337"/>
          </a:xfrm>
        </p:spPr>
        <p:txBody>
          <a:bodyPr>
            <a:normAutofit/>
          </a:bodyPr>
          <a:lstStyle/>
          <a:p>
            <a:r>
              <a:rPr kumimoji="1" lang="zh-CN" altLang="en-US" dirty="0" smtClean="0"/>
              <a:t>你的身边有什么人？</a:t>
            </a:r>
            <a:br>
              <a:rPr kumimoji="1" lang="en-US" altLang="zh-CN" dirty="0" smtClean="0"/>
            </a:br>
            <a:r>
              <a:rPr kumimoji="1" lang="en-US" altLang="zh-CN" dirty="0" smtClean="0"/>
              <a:t>Who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sitting around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you?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45185" y="751840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1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703127" y="1783628"/>
            <a:ext cx="3943927" cy="15696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旁边   左    右   </a:t>
            </a:r>
            <a:endParaRPr lang="en-US" altLang="zh-CN" sz="4800" dirty="0" smtClean="0"/>
          </a:p>
          <a:p>
            <a:r>
              <a:rPr lang="zh-CN" altLang="en-US" sz="4800" dirty="0" smtClean="0"/>
              <a:t>  前边    后边    </a:t>
            </a:r>
            <a:endParaRPr lang="zh-HK" altLang="en-US" sz="4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067" y="3551111"/>
            <a:ext cx="4675188" cy="262686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89084" y="3921105"/>
            <a:ext cx="537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例：</a:t>
            </a:r>
            <a:r>
              <a:rPr lang="en-US" altLang="zh-CN" sz="3600" dirty="0" smtClean="0"/>
              <a:t>______</a:t>
            </a:r>
            <a:r>
              <a:rPr lang="zh-CN" altLang="en-US" sz="3600" dirty="0" smtClean="0"/>
              <a:t>坐在我的旁边。</a:t>
            </a:r>
            <a:endParaRPr lang="en-US" altLang="zh-CN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7325" y="596900"/>
            <a:ext cx="10004425" cy="5402603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6477000" y="1016000"/>
            <a:ext cx="1444625" cy="571500"/>
          </a:xfrm>
          <a:prstGeom prst="wedgeRoundRectCallout">
            <a:avLst>
              <a:gd name="adj1" fmla="val -677"/>
              <a:gd name="adj2" fmla="val 8194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标注 5"/>
          <p:cNvSpPr/>
          <p:nvPr/>
        </p:nvSpPr>
        <p:spPr>
          <a:xfrm>
            <a:off x="7804150" y="295275"/>
            <a:ext cx="1444625" cy="571500"/>
          </a:xfrm>
          <a:prstGeom prst="wedgeRoundRectCallout">
            <a:avLst>
              <a:gd name="adj1" fmla="val -80897"/>
              <a:gd name="adj2" fmla="val 20694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3511550" y="1098550"/>
            <a:ext cx="1444625" cy="571500"/>
          </a:xfrm>
          <a:prstGeom prst="wedgeRoundRectCallout">
            <a:avLst>
              <a:gd name="adj1" fmla="val -677"/>
              <a:gd name="adj2" fmla="val 8194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9109075" y="1409700"/>
            <a:ext cx="1444625" cy="571500"/>
          </a:xfrm>
          <a:prstGeom prst="wedgeRoundRectCallout">
            <a:avLst>
              <a:gd name="adj1" fmla="val -25951"/>
              <a:gd name="adj2" fmla="val 16250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63950" y="1158875"/>
            <a:ext cx="1082675" cy="523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zh-CN" altLang="en-US" dirty="0" smtClean="0"/>
              <a:t> 纽约</a:t>
            </a:r>
            <a:endParaRPr kumimoji="1" lang="zh-CN" altLang="en-US" dirty="0"/>
          </a:p>
        </p:txBody>
      </p:sp>
      <p:sp>
        <p:nvSpPr>
          <p:cNvPr id="10" name="内容占位符 2"/>
          <p:cNvSpPr txBox="1"/>
          <p:nvPr/>
        </p:nvSpPr>
        <p:spPr>
          <a:xfrm>
            <a:off x="6610350" y="1104900"/>
            <a:ext cx="1231900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 smtClean="0"/>
              <a:t>布拉格</a:t>
            </a:r>
            <a:endParaRPr kumimoji="1" lang="zh-CN" altLang="en-US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7889875" y="320675"/>
            <a:ext cx="1231900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dirty="0" smtClean="0"/>
              <a:t>布尔诺</a:t>
            </a:r>
            <a:endParaRPr kumimoji="1" lang="zh-CN" altLang="en-US" dirty="0"/>
          </a:p>
        </p:txBody>
      </p:sp>
      <p:sp>
        <p:nvSpPr>
          <p:cNvPr id="12" name="内容占位符 2"/>
          <p:cNvSpPr txBox="1"/>
          <p:nvPr/>
        </p:nvSpPr>
        <p:spPr>
          <a:xfrm>
            <a:off x="9213850" y="1438275"/>
            <a:ext cx="1082675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kumimoji="1" lang="zh-CN" altLang="en-US" dirty="0" smtClean="0"/>
              <a:t> 香港</a:t>
            </a:r>
            <a:endParaRPr kumimoji="1" lang="zh-CN" altLang="en-US" dirty="0"/>
          </a:p>
        </p:txBody>
      </p:sp>
      <p:sp>
        <p:nvSpPr>
          <p:cNvPr id="13" name="圆角矩形标注 12"/>
          <p:cNvSpPr/>
          <p:nvPr/>
        </p:nvSpPr>
        <p:spPr>
          <a:xfrm>
            <a:off x="10747375" y="2006600"/>
            <a:ext cx="1444625" cy="571500"/>
          </a:xfrm>
          <a:prstGeom prst="wedgeRoundRectCallout">
            <a:avLst>
              <a:gd name="adj1" fmla="val -117160"/>
              <a:gd name="adj2" fmla="val 59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内容占位符 2"/>
          <p:cNvSpPr txBox="1"/>
          <p:nvPr/>
        </p:nvSpPr>
        <p:spPr>
          <a:xfrm>
            <a:off x="10788650" y="2044700"/>
            <a:ext cx="1231900" cy="52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zh-CN" altLang="en-US" dirty="0" smtClean="0"/>
              <a:t>台湾</a:t>
            </a:r>
            <a:endParaRPr kumimoji="1"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3534"/>
            <a:ext cx="8509000" cy="307446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99976" y="373066"/>
            <a:ext cx="2863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endParaRPr lang="en-US" altLang="zh-CN" sz="3200" b="1" dirty="0" smtClean="0">
              <a:latin typeface="+mj-ea"/>
              <a:ea typeface="+mj-ea"/>
              <a:sym typeface="+mn-ea"/>
            </a:endParaRPr>
          </a:p>
          <a:p>
            <a:r>
              <a:rPr lang="en-US" altLang="zh-CN" sz="3200" b="1" i="1" dirty="0" err="1" smtClean="0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 </a:t>
            </a:r>
            <a:r>
              <a:rPr lang="zh-CN" altLang="zh-CN" sz="3200" b="1" i="1" dirty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4075" y="2062163"/>
            <a:ext cx="10515600" cy="1025525"/>
          </a:xfrm>
        </p:spPr>
        <p:txBody>
          <a:bodyPr/>
          <a:lstStyle/>
          <a:p>
            <a:r>
              <a:rPr kumimoji="1" lang="en-US" altLang="zh-CN" dirty="0" smtClean="0"/>
              <a:t>2.Comparative Sentences with </a:t>
            </a:r>
            <a:r>
              <a:rPr kumimoji="1" lang="zh-CN" altLang="en-US" dirty="0" smtClean="0"/>
              <a:t>没（有）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58874" y="3540125"/>
            <a:ext cx="10131425" cy="1524000"/>
          </a:xfrm>
        </p:spPr>
        <p:txBody>
          <a:bodyPr/>
          <a:lstStyle/>
          <a:p>
            <a:r>
              <a:rPr kumimoji="1" lang="en-US" altLang="zh-CN" dirty="0" smtClean="0"/>
              <a:t>Besides using </a:t>
            </a:r>
            <a:r>
              <a:rPr kumimoji="1" lang="zh-CN" altLang="en-US" dirty="0" smtClean="0"/>
              <a:t>比</a:t>
            </a:r>
            <a:r>
              <a:rPr kumimoji="1" lang="en-US" altLang="zh-CN" dirty="0" smtClean="0"/>
              <a:t>,another way to 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comparison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没（有）</a:t>
            </a:r>
            <a:r>
              <a:rPr kumimoji="1" lang="en-US" altLang="zh-CN" dirty="0" smtClean="0"/>
              <a:t>.In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comparative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没有</a:t>
            </a:r>
            <a:r>
              <a:rPr kumimoji="1" lang="en-US" altLang="zh-CN" dirty="0" smtClean="0"/>
              <a:t>,the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pronoun</a:t>
            </a:r>
            <a:r>
              <a:rPr kumimoji="1" lang="zh-CN" altLang="en-US" dirty="0" smtClean="0"/>
              <a:t> 那么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sometimes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sentences.</a:t>
            </a:r>
            <a:endParaRPr kumimoji="1"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0999" y="1666875"/>
            <a:ext cx="752456" cy="25550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97250" y="4349750"/>
            <a:ext cx="628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3600" dirty="0"/>
          </a:p>
          <a:p>
            <a:r>
              <a:rPr kumimoji="1" lang="en-US" altLang="en-US" sz="3600" dirty="0" smtClean="0"/>
              <a:t>香港</a:t>
            </a:r>
            <a:r>
              <a:rPr kumimoji="1" lang="zh-CN" altLang="en-US" sz="3600" dirty="0" smtClean="0"/>
              <a:t>的春天</a:t>
            </a:r>
            <a:r>
              <a:rPr kumimoji="1" lang="en-US" altLang="en-US" sz="3600" dirty="0" smtClean="0">
                <a:solidFill>
                  <a:srgbClr val="FF0000"/>
                </a:solidFill>
              </a:rPr>
              <a:t>没有</a:t>
            </a:r>
            <a:r>
              <a:rPr kumimoji="1" lang="en-US" altLang="en-US" sz="3600" dirty="0"/>
              <a:t>布尔诺冷。</a:t>
            </a:r>
            <a:endParaRPr kumimoji="1" lang="en-US" altLang="en-US" sz="3600" dirty="0"/>
          </a:p>
          <a:p>
            <a:endParaRPr kumimoji="1" lang="zh-CN" altLang="en-US" sz="2400" dirty="0"/>
          </a:p>
          <a:p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5" y="1612900"/>
            <a:ext cx="777875" cy="2644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667000" y="762000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布尔诺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7756525" y="850900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dirty="0" smtClean="0"/>
              <a:t>香港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3771900" y="3073400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5°C</a:t>
            </a:r>
            <a:endParaRPr kumimoji="1"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9337675" y="3082925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2800" dirty="0" smtClean="0"/>
              <a:t>2</a:t>
            </a:r>
            <a:r>
              <a:rPr kumimoji="1" lang="en-US" altLang="zh-CN" sz="2800" dirty="0" smtClean="0"/>
              <a:t>5°C</a:t>
            </a:r>
            <a:endParaRPr kumimoji="1" lang="zh-CN" altLang="en-US" sz="2800" dirty="0"/>
          </a:p>
        </p:txBody>
      </p:sp>
      <p:pic>
        <p:nvPicPr>
          <p:cNvPr id="11" name="图片 10" descr="sakura_tr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165" y="1349376"/>
            <a:ext cx="3165365" cy="2794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8125" y="381000"/>
            <a:ext cx="27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08000"/>
                </a:solidFill>
              </a:rPr>
              <a:t>A 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没有</a:t>
            </a:r>
            <a:r>
              <a:rPr kumimoji="1" lang="en-US" altLang="zh-CN" sz="2800" dirty="0" smtClean="0">
                <a:solidFill>
                  <a:srgbClr val="008000"/>
                </a:solidFill>
              </a:rPr>
              <a:t> B</a:t>
            </a:r>
            <a:r>
              <a:rPr kumimoji="1" lang="en-US" altLang="en-US" sz="2800" dirty="0">
                <a:solidFill>
                  <a:srgbClr val="008000"/>
                </a:solidFill>
              </a:rPr>
              <a:t>……</a:t>
            </a:r>
            <a:endParaRPr kumimoji="1" lang="zh-CN" alt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55999" y="5191125"/>
            <a:ext cx="4302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 smtClean="0"/>
              <a:t>弟弟</a:t>
            </a:r>
            <a:r>
              <a:rPr kumimoji="1" lang="zh-CN" altLang="en-US" sz="36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3600" dirty="0" smtClean="0"/>
              <a:t>哥哥高。</a:t>
            </a:r>
            <a:endParaRPr kumimoji="1" lang="en-US" altLang="zh-CN" sz="3600" dirty="0"/>
          </a:p>
          <a:p>
            <a:endParaRPr kumimoji="1" lang="en-US" altLang="zh-CN" sz="2400" dirty="0"/>
          </a:p>
        </p:txBody>
      </p:sp>
      <p:pic>
        <p:nvPicPr>
          <p:cNvPr id="5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8109" y="1869493"/>
            <a:ext cx="1884218" cy="1973135"/>
          </a:xfrm>
          <a:prstGeom prst="rect">
            <a:avLst/>
          </a:prstGeom>
        </p:spPr>
      </p:pic>
      <p:sp>
        <p:nvSpPr>
          <p:cNvPr id="6" name="文字方塊 6"/>
          <p:cNvSpPr txBox="1"/>
          <p:nvPr/>
        </p:nvSpPr>
        <p:spPr>
          <a:xfrm>
            <a:off x="2458439" y="3914852"/>
            <a:ext cx="1006764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弟弟</a:t>
            </a:r>
            <a:endParaRPr lang="zh-HK" altLang="en-US" sz="3200" b="1" dirty="0"/>
          </a:p>
        </p:txBody>
      </p:sp>
      <p:pic>
        <p:nvPicPr>
          <p:cNvPr id="7" name="圖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4547" y="1464763"/>
            <a:ext cx="2143125" cy="245008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124787" y="3914852"/>
            <a:ext cx="100676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/>
              <a:t>哥哥</a:t>
            </a:r>
            <a:endParaRPr lang="zh-HK" altLang="en-US" sz="3200" b="1" dirty="0"/>
          </a:p>
        </p:txBody>
      </p:sp>
      <p:sp>
        <p:nvSpPr>
          <p:cNvPr id="10" name="文字方塊 10"/>
          <p:cNvSpPr txBox="1"/>
          <p:nvPr/>
        </p:nvSpPr>
        <p:spPr>
          <a:xfrm>
            <a:off x="4986771" y="2338068"/>
            <a:ext cx="923636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/>
              <a:t>高</a:t>
            </a:r>
            <a:endParaRPr lang="zh-HK" altLang="en-US" sz="6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476250" y="714375"/>
            <a:ext cx="27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08000"/>
                </a:solidFill>
              </a:rPr>
              <a:t>A 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没有</a:t>
            </a:r>
            <a:r>
              <a:rPr kumimoji="1" lang="en-US" altLang="zh-CN" sz="2800" dirty="0" smtClean="0">
                <a:solidFill>
                  <a:srgbClr val="008000"/>
                </a:solidFill>
              </a:rPr>
              <a:t> B</a:t>
            </a:r>
            <a:r>
              <a:rPr kumimoji="1" lang="en-US" altLang="en-US" sz="2800" dirty="0">
                <a:solidFill>
                  <a:srgbClr val="008000"/>
                </a:solidFill>
              </a:rPr>
              <a:t>……</a:t>
            </a:r>
            <a:endParaRPr kumimoji="1" lang="zh-CN" alt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himan_beer_para_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5980" y="1603376"/>
            <a:ext cx="2170708" cy="2774950"/>
          </a:xfrm>
          <a:prstGeom prst="rect">
            <a:avLst/>
          </a:prstGeom>
        </p:spPr>
      </p:pic>
      <p:pic>
        <p:nvPicPr>
          <p:cNvPr id="5" name="图片 4" descr="beer_cup_b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85" y="2705100"/>
            <a:ext cx="1323975" cy="1657350"/>
          </a:xfrm>
          <a:prstGeom prst="rect">
            <a:avLst/>
          </a:prstGeom>
        </p:spPr>
      </p:pic>
      <p:pic>
        <p:nvPicPr>
          <p:cNvPr id="6" name="图片 5" descr="beer_cup_b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10" y="2730500"/>
            <a:ext cx="1323975" cy="1657350"/>
          </a:xfrm>
          <a:prstGeom prst="rect">
            <a:avLst/>
          </a:prstGeom>
        </p:spPr>
      </p:pic>
      <p:pic>
        <p:nvPicPr>
          <p:cNvPr id="7" name="图片 6" descr="beer_cup_b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2676525"/>
            <a:ext cx="1323975" cy="1657350"/>
          </a:xfrm>
          <a:prstGeom prst="rect">
            <a:avLst/>
          </a:prstGeom>
        </p:spPr>
      </p:pic>
      <p:pic>
        <p:nvPicPr>
          <p:cNvPr id="8" name="图片 7" descr="beer_cup_b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460" y="2717800"/>
            <a:ext cx="1323975" cy="1657350"/>
          </a:xfrm>
          <a:prstGeom prst="rect">
            <a:avLst/>
          </a:prstGeom>
        </p:spPr>
      </p:pic>
      <p:pic>
        <p:nvPicPr>
          <p:cNvPr id="9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80" y="2380367"/>
            <a:ext cx="1510400" cy="202738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32124" y="5445125"/>
            <a:ext cx="693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/>
              <a:t>小张</a:t>
            </a:r>
            <a:r>
              <a:rPr kumimoji="1" lang="zh-CN" altLang="en-US" sz="3600" dirty="0">
                <a:solidFill>
                  <a:srgbClr val="FF0000"/>
                </a:solidFill>
              </a:rPr>
              <a:t>没有</a:t>
            </a:r>
            <a:r>
              <a:rPr kumimoji="1" lang="zh-CN" altLang="en-US" sz="3600" dirty="0"/>
              <a:t>小吴那么爱喝啤</a:t>
            </a:r>
            <a:r>
              <a:rPr kumimoji="1" lang="zh-CN" altLang="en-US" sz="3600" dirty="0" smtClean="0"/>
              <a:t>酒。</a:t>
            </a:r>
            <a:endParaRPr kumimoji="1" lang="zh-CN" altLang="en-US" sz="3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984625" y="936625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小吴</a:t>
            </a:r>
            <a:endParaRPr kumimoji="1" lang="zh-CN" altLang="en-US" sz="2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343900" y="1660525"/>
            <a:ext cx="1762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/>
              <a:t>小张</a:t>
            </a:r>
            <a:endParaRPr kumimoji="1" lang="zh-CN" altLang="en-US" sz="2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65125" y="555625"/>
            <a:ext cx="336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008000"/>
                </a:solidFill>
              </a:rPr>
              <a:t>A 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没有</a:t>
            </a:r>
            <a:r>
              <a:rPr kumimoji="1" lang="en-US" altLang="zh-CN" sz="2800" dirty="0" smtClean="0">
                <a:solidFill>
                  <a:srgbClr val="008000"/>
                </a:solidFill>
              </a:rPr>
              <a:t> B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那么</a:t>
            </a:r>
            <a:r>
              <a:rPr kumimoji="1" lang="en-US" altLang="en-US" sz="2800" dirty="0" smtClean="0">
                <a:solidFill>
                  <a:srgbClr val="008000"/>
                </a:solidFill>
              </a:rPr>
              <a:t>…</a:t>
            </a:r>
            <a:r>
              <a:rPr kumimoji="1" lang="en-US" altLang="en-US" sz="2800" dirty="0">
                <a:solidFill>
                  <a:srgbClr val="008000"/>
                </a:solidFill>
              </a:rPr>
              <a:t>…</a:t>
            </a:r>
            <a:endParaRPr kumimoji="1" lang="zh-CN" alt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2.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没有</a:t>
            </a:r>
            <a:r>
              <a:rPr kumimoji="1" lang="en-US" altLang="zh-CN" dirty="0" smtClean="0"/>
              <a:t>B</a:t>
            </a:r>
            <a:r>
              <a:rPr kumimoji="1" lang="en-US" altLang="en-US" dirty="0"/>
              <a:t>…</a:t>
            </a:r>
            <a:r>
              <a:rPr kumimoji="1" lang="en-US" altLang="en-US" dirty="0" smtClean="0"/>
              <a:t>…</a:t>
            </a:r>
            <a:r>
              <a:rPr kumimoji="1" lang="zh-CN" altLang="en-US" dirty="0" smtClean="0"/>
              <a:t>  </a:t>
            </a:r>
            <a:r>
              <a:rPr kumimoji="1" lang="en-US" altLang="en-US" dirty="0" smtClean="0"/>
              <a:t>vs.</a:t>
            </a:r>
            <a:r>
              <a:rPr kumimoji="1" lang="zh-CN" altLang="en-US" dirty="0" smtClean="0"/>
              <a:t>  </a:t>
            </a:r>
            <a:r>
              <a:rPr kumimoji="1" lang="en-US" altLang="en-US" dirty="0" smtClean="0"/>
              <a:t>A</a:t>
            </a:r>
            <a:r>
              <a:rPr kumimoji="1" lang="zh-CN" altLang="en-US" dirty="0" smtClean="0"/>
              <a:t>不比</a:t>
            </a:r>
            <a:r>
              <a:rPr kumimoji="1" lang="en-US" altLang="zh-CN" dirty="0"/>
              <a:t>B……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While</a:t>
            </a:r>
            <a:r>
              <a:rPr kumimoji="1" lang="zh-CN" altLang="en-US" dirty="0" smtClean="0"/>
              <a:t> 没有</a:t>
            </a:r>
            <a:r>
              <a:rPr kumimoji="1" lang="en-US" altLang="zh-CN" dirty="0" smtClean="0"/>
              <a:t>…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lesser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degree than another,</a:t>
            </a:r>
            <a:r>
              <a:rPr kumimoji="1" lang="zh-CN" altLang="en-US" dirty="0" smtClean="0"/>
              <a:t>不比</a:t>
            </a:r>
            <a:r>
              <a:rPr kumimoji="1" lang="en-US" altLang="zh-CN" dirty="0" smtClean="0"/>
              <a:t>… means “no more than…”The two things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compared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equal, but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specifically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A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is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no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more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than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B</a:t>
            </a:r>
            <a:r>
              <a:rPr kumimoji="1" lang="en-US" altLang="zh-CN" dirty="0" smtClean="0"/>
              <a:t>.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31875" y="3429000"/>
            <a:ext cx="54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：今天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800" dirty="0" smtClean="0"/>
              <a:t>昨天冷吗</a:t>
            </a:r>
            <a:r>
              <a:rPr kumimoji="1" lang="zh-CN" altLang="en-US" sz="2400" dirty="0" smtClean="0"/>
              <a:t>？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1057275" y="4311650"/>
            <a:ext cx="54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B</a:t>
            </a:r>
            <a:r>
              <a:rPr kumimoji="1" lang="zh-CN" altLang="en-US" sz="2800" dirty="0" smtClean="0"/>
              <a:t>：今天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不比</a:t>
            </a:r>
            <a:r>
              <a:rPr kumimoji="1" lang="zh-CN" altLang="en-US" sz="2800" dirty="0" smtClean="0"/>
              <a:t>昨天冷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66800" y="5210175"/>
            <a:ext cx="54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C</a:t>
            </a:r>
            <a:r>
              <a:rPr kumimoji="1" lang="zh-CN" altLang="en-US" sz="2800" dirty="0" smtClean="0"/>
              <a:t>：今天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800" dirty="0" smtClean="0"/>
              <a:t>昨天冷。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5470525" y="3454400"/>
            <a:ext cx="54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</a:t>
            </a:r>
            <a:r>
              <a:rPr kumimoji="1" lang="zh-CN" altLang="en-US" sz="2800" dirty="0" smtClean="0"/>
              <a:t>：哥哥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800" dirty="0" smtClean="0"/>
              <a:t>弟弟高吗</a:t>
            </a:r>
            <a:r>
              <a:rPr kumimoji="1" lang="zh-CN" altLang="en-US" sz="2400" dirty="0" smtClean="0"/>
              <a:t>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5480050" y="4321175"/>
            <a:ext cx="54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B</a:t>
            </a:r>
            <a:r>
              <a:rPr kumimoji="1" lang="zh-CN" altLang="en-US" sz="2800" dirty="0" smtClean="0"/>
              <a:t>：哥哥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不比</a:t>
            </a:r>
            <a:r>
              <a:rPr kumimoji="1" lang="zh-CN" altLang="en-US" sz="2800" dirty="0" smtClean="0"/>
              <a:t>弟弟高。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5457825" y="5219700"/>
            <a:ext cx="549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C</a:t>
            </a:r>
            <a:r>
              <a:rPr kumimoji="1" lang="zh-CN" altLang="en-US" sz="2800" dirty="0" smtClean="0"/>
              <a:t>：哥哥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800" dirty="0" smtClean="0"/>
              <a:t>弟弟高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86793" y="2613208"/>
            <a:ext cx="79560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dirty="0">
                <a:solidFill>
                  <a:schemeClr val="tx2"/>
                </a:solidFill>
              </a:rPr>
              <a:t>3. </a:t>
            </a:r>
            <a:r>
              <a:rPr lang="zh-CN" altLang="en-US" sz="5400" dirty="0">
                <a:solidFill>
                  <a:schemeClr val="tx2"/>
                </a:solidFill>
              </a:rPr>
              <a:t>那么 </a:t>
            </a:r>
            <a:r>
              <a:rPr lang="en-US" altLang="zh-CN" sz="5400" dirty="0">
                <a:solidFill>
                  <a:schemeClr val="tx2"/>
                </a:solidFill>
              </a:rPr>
              <a:t>Indicating Degree</a:t>
            </a:r>
            <a:endParaRPr lang="zh-HK" altLang="en-US" sz="5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8981" y="738909"/>
            <a:ext cx="470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2"/>
                </a:solidFill>
              </a:rPr>
              <a:t>3. </a:t>
            </a:r>
            <a:r>
              <a:rPr lang="zh-CN" altLang="en-US" sz="2800" dirty="0" smtClean="0">
                <a:solidFill>
                  <a:schemeClr val="tx2"/>
                </a:solidFill>
              </a:rPr>
              <a:t>那么 </a:t>
            </a:r>
            <a:r>
              <a:rPr lang="en-US" altLang="zh-CN" sz="2800" dirty="0" smtClean="0">
                <a:solidFill>
                  <a:schemeClr val="tx2"/>
                </a:solidFill>
              </a:rPr>
              <a:t>Indicating Degree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58982" y="2083839"/>
            <a:ext cx="936567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Karolina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F0"/>
                </a:solidFill>
              </a:rPr>
              <a:t>喜欢</a:t>
            </a:r>
            <a:r>
              <a:rPr lang="zh-CN" altLang="en-US" sz="3600" dirty="0" smtClean="0"/>
              <a:t>糖醋鱼，就</a:t>
            </a:r>
            <a:r>
              <a:rPr lang="zh-CN" altLang="en-US" sz="3600" dirty="0"/>
              <a:t>来</a:t>
            </a:r>
            <a:r>
              <a:rPr lang="zh-CN" altLang="en-US" sz="3600" dirty="0" smtClean="0"/>
              <a:t>一盘糖醋鱼吧。</a:t>
            </a:r>
            <a:endParaRPr lang="zh-HK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858982" y="3450039"/>
            <a:ext cx="844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dirty="0" smtClean="0"/>
              <a:t>Jana 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F0"/>
                </a:solidFill>
              </a:rPr>
              <a:t>想</a:t>
            </a:r>
            <a:r>
              <a:rPr lang="zh-CN" altLang="en-US" sz="3600" dirty="0" smtClean="0"/>
              <a:t>滑冰，就去滑冰吧。</a:t>
            </a:r>
            <a:endParaRPr lang="zh-HK" altLang="en-US" sz="3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2581" y="4991851"/>
            <a:ext cx="868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600" dirty="0" smtClean="0"/>
              <a:t>   </a:t>
            </a:r>
            <a:r>
              <a:rPr lang="en-US" altLang="zh-CN" sz="3600" dirty="0" smtClean="0"/>
              <a:t>Dominik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F0"/>
                </a:solidFill>
              </a:rPr>
              <a:t>希望</a:t>
            </a:r>
            <a:r>
              <a:rPr lang="zh-CN" altLang="en-US" sz="3600" dirty="0" smtClean="0"/>
              <a:t>喝啤酒，就去酒吧吧。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265382" y="1327736"/>
            <a:ext cx="765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那么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 </a:t>
            </a:r>
            <a:r>
              <a:rPr lang="en-US" altLang="zh-CN" sz="2800" dirty="0" smtClean="0">
                <a:solidFill>
                  <a:srgbClr val="00B0F0"/>
                </a:solidFill>
              </a:rPr>
              <a:t>v</a:t>
            </a:r>
            <a:r>
              <a:rPr lang="en-US" altLang="zh-CN" sz="2800" dirty="0" smtClean="0"/>
              <a:t>.(</a:t>
            </a:r>
            <a:r>
              <a:rPr lang="zh-CN" altLang="en-US" sz="2800" dirty="0" smtClean="0"/>
              <a:t>想，喜欢，会，能，希望</a:t>
            </a:r>
            <a:r>
              <a:rPr lang="en-US" altLang="zh-CN" sz="2800" dirty="0" smtClean="0"/>
              <a:t>)</a:t>
            </a:r>
            <a:endParaRPr lang="zh-HK" altLang="en-US" sz="28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99699" y="1394691"/>
            <a:ext cx="1686358" cy="202363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185" y="2906802"/>
            <a:ext cx="2160732" cy="171486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490" y="4720831"/>
            <a:ext cx="2254827" cy="1631333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34757" y="2792642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运动</a:t>
            </a:r>
            <a:endParaRPr lang="zh-HK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1034757" y="1342505"/>
            <a:ext cx="1366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中心</a:t>
            </a:r>
            <a:endParaRPr lang="zh-HK" altLang="en-US" sz="3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34757" y="2041997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听说</a:t>
            </a:r>
            <a:endParaRPr lang="zh-HK" altLang="en-US" sz="3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291941" y="5531073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离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272888" y="3543287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场</a:t>
            </a:r>
            <a:endParaRPr lang="zh-HK" altLang="en-US" sz="3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34756" y="4198437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旁边</a:t>
            </a:r>
            <a:endParaRPr lang="zh-HK" altLang="en-US" sz="3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291941" y="485843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远</a:t>
            </a:r>
            <a:endParaRPr lang="zh-HK" altLang="en-US" sz="3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321045" y="2767681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书店</a:t>
            </a:r>
            <a:endParaRPr lang="zh-HK" altLang="en-US" sz="3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539677" y="694139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近</a:t>
            </a:r>
            <a:endParaRPr lang="zh-HK" altLang="en-US" sz="36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329709" y="1331788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活动</a:t>
            </a:r>
            <a:endParaRPr lang="zh-HK" altLang="en-US" sz="36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338085" y="1993810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中间</a:t>
            </a:r>
            <a:endParaRPr lang="zh-HK" altLang="en-US" sz="36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973574" y="5431022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右</a:t>
            </a:r>
            <a:endParaRPr lang="zh-HK" altLang="en-US" sz="36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350903" y="3516440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地方</a:t>
            </a:r>
            <a:endParaRPr lang="zh-HK" altLang="en-US" sz="36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319024" y="4212105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里边</a:t>
            </a:r>
            <a:endParaRPr lang="zh-HK" altLang="en-US" sz="36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3598868" y="4816111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过</a:t>
            </a:r>
            <a:endParaRPr lang="zh-HK" altLang="en-US" sz="36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3082635" y="5451300"/>
            <a:ext cx="175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中国城</a:t>
            </a:r>
            <a:endParaRPr lang="zh-HK" altLang="en-US" sz="36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670678" y="67343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地图</a:t>
            </a:r>
            <a:endParaRPr lang="zh-HK" altLang="en-US" sz="36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5892479" y="1331788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拿</a:t>
            </a:r>
            <a:endParaRPr lang="zh-HK" altLang="en-US" sz="36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910031" y="1969979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次</a:t>
            </a:r>
            <a:endParaRPr lang="zh-HK" altLang="en-US" sz="36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5941975" y="267883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从</a:t>
            </a:r>
            <a:endParaRPr lang="zh-HK" altLang="en-US" sz="36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5691987" y="351490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一直</a:t>
            </a:r>
            <a:endParaRPr lang="zh-HK" altLang="en-US" sz="36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915032" y="4186395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往</a:t>
            </a:r>
            <a:endParaRPr lang="zh-HK" altLang="en-US" sz="36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5951672" y="4799428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南</a:t>
            </a:r>
            <a:endParaRPr lang="zh-HK" altLang="en-US" sz="36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728852" y="5431552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路口</a:t>
            </a:r>
            <a:endParaRPr lang="zh-HK" altLang="en-US" sz="36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961167" y="68545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西</a:t>
            </a:r>
            <a:endParaRPr lang="zh-HK" altLang="en-US" sz="36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961167" y="1319767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拐</a:t>
            </a:r>
            <a:endParaRPr lang="zh-HK" altLang="en-US" sz="36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973574" y="1993809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哎</a:t>
            </a:r>
            <a:endParaRPr lang="zh-HK" altLang="en-US" sz="36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7961167" y="2658250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东</a:t>
            </a:r>
            <a:endParaRPr lang="zh-HK" altLang="en-US" sz="36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7961167" y="3438973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北</a:t>
            </a:r>
            <a:endParaRPr lang="zh-HK" altLang="en-US" sz="36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7971995" y="4152496"/>
            <a:ext cx="120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前</a:t>
            </a:r>
            <a:endParaRPr lang="zh-HK" altLang="en-US" sz="36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7579301" y="4832726"/>
            <a:ext cx="165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红</a:t>
            </a:r>
            <a:r>
              <a:rPr lang="en-US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绿</a:t>
            </a:r>
            <a:r>
              <a:rPr lang="zh-CN" altLang="en-US" sz="3600" dirty="0" smtClean="0"/>
              <a:t>灯</a:t>
            </a:r>
            <a:endParaRPr lang="zh-HK" altLang="en-US" sz="36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1186875" y="694140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上</a:t>
            </a:r>
            <a:endParaRPr lang="zh-HK" altLang="en-US" sz="36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10098805" y="67343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/>
              <a:t>左</a:t>
            </a:r>
            <a:endParaRPr lang="zh-HK" altLang="en-US" sz="36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9904841" y="1319766"/>
            <a:ext cx="125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前面</a:t>
            </a:r>
            <a:endParaRPr lang="zh-HK" altLang="en-US" sz="36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9705931" y="1971516"/>
            <a:ext cx="145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*日文</a:t>
            </a:r>
            <a:endParaRPr lang="zh-HK" altLang="en-US" sz="36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9705931" y="2679127"/>
            <a:ext cx="145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*东京</a:t>
            </a:r>
            <a:endParaRPr lang="zh-HK" altLang="en-US" sz="36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9705931" y="3426294"/>
            <a:ext cx="1340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*日本</a:t>
            </a:r>
            <a:endParaRPr lang="zh-HK" altLang="en-US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8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58981" y="738909"/>
            <a:ext cx="470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2"/>
                </a:solidFill>
              </a:rPr>
              <a:t>3. </a:t>
            </a:r>
            <a:r>
              <a:rPr lang="zh-CN" altLang="en-US" sz="2800" dirty="0" smtClean="0">
                <a:solidFill>
                  <a:schemeClr val="tx2"/>
                </a:solidFill>
              </a:rPr>
              <a:t>那么 </a:t>
            </a:r>
            <a:r>
              <a:rPr lang="en-US" altLang="zh-CN" sz="2800" dirty="0" smtClean="0">
                <a:solidFill>
                  <a:schemeClr val="tx2"/>
                </a:solidFill>
              </a:rPr>
              <a:t>Indicating Degree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28437" y="1373226"/>
            <a:ext cx="765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….</a:t>
            </a:r>
            <a:r>
              <a:rPr lang="zh-CN" altLang="en-US" sz="2800" dirty="0" smtClean="0"/>
              <a:t>没有 </a:t>
            </a:r>
            <a:r>
              <a:rPr lang="en-US" altLang="zh-CN" sz="2800" dirty="0" smtClean="0"/>
              <a:t>…+ </a:t>
            </a:r>
            <a:r>
              <a:rPr lang="zh-CN" altLang="en-US" sz="2800" dirty="0" smtClean="0">
                <a:solidFill>
                  <a:srgbClr val="FF0000"/>
                </a:solidFill>
              </a:rPr>
              <a:t>那么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</a:t>
            </a:r>
            <a:r>
              <a:rPr lang="en-US" altLang="zh-CN" sz="2800" dirty="0" err="1" smtClean="0">
                <a:solidFill>
                  <a:srgbClr val="00B050"/>
                </a:solidFill>
              </a:rPr>
              <a:t>adj</a:t>
            </a:r>
            <a:r>
              <a:rPr lang="en-US" altLang="zh-CN" sz="2800" dirty="0" smtClean="0"/>
              <a:t> </a:t>
            </a:r>
            <a:endParaRPr lang="zh-HK" altLang="en-US" sz="28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591183" y="2156064"/>
            <a:ext cx="9476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弟弟</a:t>
            </a:r>
            <a:r>
              <a:rPr lang="zh-CN" altLang="en-US" sz="3600" u="sng" dirty="0" smtClean="0"/>
              <a:t>没有</a:t>
            </a:r>
            <a:r>
              <a:rPr lang="zh-CN" altLang="en-US" sz="3600" dirty="0" smtClean="0"/>
              <a:t>权志龙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50"/>
                </a:solidFill>
              </a:rPr>
              <a:t>帅</a:t>
            </a:r>
            <a:r>
              <a:rPr lang="zh-CN" altLang="en-US" sz="3600" dirty="0" smtClean="0"/>
              <a:t>，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50"/>
                </a:solidFill>
              </a:rPr>
              <a:t>酷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91183" y="3485911"/>
            <a:ext cx="985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这张地图</a:t>
            </a:r>
            <a:r>
              <a:rPr lang="zh-CN" altLang="en-US" sz="3600" u="sng" dirty="0" smtClean="0"/>
              <a:t>没有</a:t>
            </a:r>
            <a:r>
              <a:rPr lang="zh-CN" altLang="en-US" sz="3600" dirty="0" smtClean="0"/>
              <a:t>那张地图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50"/>
                </a:solidFill>
              </a:rPr>
              <a:t>新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591183" y="5043033"/>
            <a:ext cx="707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坐地铁没有坐公共汽车</a:t>
            </a:r>
            <a:r>
              <a:rPr lang="zh-CN" altLang="en-US" sz="3600" dirty="0" smtClean="0">
                <a:solidFill>
                  <a:srgbClr val="FF0000"/>
                </a:solidFill>
              </a:rPr>
              <a:t>那么</a:t>
            </a:r>
            <a:r>
              <a:rPr lang="zh-CN" altLang="en-US" sz="3600" dirty="0" smtClean="0">
                <a:solidFill>
                  <a:srgbClr val="00B050"/>
                </a:solidFill>
              </a:rPr>
              <a:t>麻烦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1664" y="1365552"/>
            <a:ext cx="3028950" cy="15144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563" y="3003796"/>
            <a:ext cx="2390051" cy="161087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339" y="4738442"/>
            <a:ext cx="2390051" cy="162816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566" y="1413559"/>
            <a:ext cx="1243423" cy="1393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字方塊 2"/>
          <p:cNvSpPr txBox="1"/>
          <p:nvPr/>
        </p:nvSpPr>
        <p:spPr>
          <a:xfrm>
            <a:off x="7845901" y="952853"/>
            <a:ext cx="89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弟弟</a:t>
            </a:r>
            <a:endParaRPr lang="zh-HK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0723418" y="1912061"/>
            <a:ext cx="1468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权志龙</a:t>
            </a:r>
            <a:endParaRPr lang="zh-HK" altLang="en-US" sz="2400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102" y="3003796"/>
            <a:ext cx="1695410" cy="1464218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9633339" y="4072562"/>
            <a:ext cx="812800" cy="46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那张</a:t>
            </a:r>
            <a:endParaRPr lang="zh-HK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138749" y="2995759"/>
            <a:ext cx="79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这张</a:t>
            </a:r>
            <a:endParaRPr lang="zh-HK" altLang="en-US" sz="24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883" y="5057718"/>
            <a:ext cx="1905000" cy="1428750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10968181" y="6242255"/>
            <a:ext cx="1274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坐地铁</a:t>
            </a:r>
            <a:endParaRPr lang="zh-HK" altLang="en-US" sz="2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6321662" y="6172520"/>
            <a:ext cx="175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坐公共汽车</a:t>
            </a:r>
            <a:endParaRPr lang="zh-HK" altLang="en-US" sz="2400" dirty="0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949450"/>
            <a:ext cx="9309100" cy="313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9839" y="1181100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Sentence-making 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2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09839" y="535315"/>
            <a:ext cx="4222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dirty="0">
                <a:solidFill>
                  <a:schemeClr val="tx2"/>
                </a:solidFill>
              </a:rPr>
              <a:t>3. </a:t>
            </a:r>
            <a:r>
              <a:rPr lang="zh-CN" altLang="en-US" sz="2800" dirty="0">
                <a:solidFill>
                  <a:schemeClr val="tx2"/>
                </a:solidFill>
              </a:rPr>
              <a:t>那么 </a:t>
            </a:r>
            <a:r>
              <a:rPr lang="en-US" altLang="zh-CN" sz="2800" dirty="0">
                <a:solidFill>
                  <a:schemeClr val="tx2"/>
                </a:solidFill>
              </a:rPr>
              <a:t>Indicating Degree</a:t>
            </a:r>
            <a:endParaRPr lang="zh-HK" altLang="en-US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7249" y="379414"/>
            <a:ext cx="5826125" cy="684212"/>
          </a:xfrm>
        </p:spPr>
        <p:txBody>
          <a:bodyPr>
            <a:normAutofit/>
          </a:bodyPr>
          <a:lstStyle/>
          <a:p>
            <a:r>
              <a:rPr kumimoji="1" lang="zh-CN" altLang="en-US" sz="3200" dirty="0" smtClean="0"/>
              <a:t>没有</a:t>
            </a:r>
            <a:r>
              <a:rPr kumimoji="1" lang="en-US" altLang="zh-CN" sz="3200" dirty="0" smtClean="0"/>
              <a:t>……</a:t>
            </a:r>
            <a:r>
              <a:rPr kumimoji="1" lang="zh-CN" altLang="en-US" sz="3200" dirty="0" smtClean="0"/>
              <a:t>（那么）</a:t>
            </a:r>
            <a:r>
              <a:rPr kumimoji="1" lang="en-US" altLang="zh-CN" sz="3200" dirty="0" smtClean="0"/>
              <a:t>……</a:t>
            </a:r>
            <a:endParaRPr kumimoji="1"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67065"/>
            <a:ext cx="2793999" cy="526868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18125" y="1412875"/>
            <a:ext cx="542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小高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400" dirty="0" smtClean="0"/>
              <a:t>小王（那么）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高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2603500" y="2492375"/>
            <a:ext cx="9525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小高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358900" y="2517775"/>
            <a:ext cx="9525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小王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5327650" y="1930400"/>
            <a:ext cx="542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②</a:t>
            </a:r>
            <a:r>
              <a:rPr kumimoji="1" lang="zh-CN" altLang="en-US" sz="2400" dirty="0" smtClean="0"/>
              <a:t>小王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400" dirty="0" smtClean="0"/>
              <a:t>小高高。</a:t>
            </a:r>
            <a:r>
              <a:rPr kumimoji="1" lang="en-US" altLang="zh-CN" sz="2400" dirty="0" smtClean="0"/>
              <a:t>/</a:t>
            </a:r>
            <a:r>
              <a:rPr kumimoji="1" lang="zh-CN" altLang="en-US" sz="2400" dirty="0" smtClean="0"/>
              <a:t>小高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400" dirty="0" smtClean="0"/>
              <a:t>小王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矮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pPr marL="457200" indent="-457200">
              <a:buFont typeface="+mj-ea"/>
              <a:buAutoNum type="circleNumDbPlain" startAt="2"/>
            </a:pP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5321300" y="2876550"/>
            <a:ext cx="542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这件衣服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400" dirty="0" smtClean="0"/>
              <a:t>那件衣服（那么）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贵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5330825" y="3505200"/>
            <a:ext cx="542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②</a:t>
            </a:r>
            <a:r>
              <a:rPr kumimoji="1" lang="zh-CN" altLang="en-US" sz="2400" dirty="0" smtClean="0"/>
              <a:t>那件衣服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400" dirty="0" smtClean="0"/>
              <a:t>这件衣服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贵</a:t>
            </a:r>
            <a:r>
              <a:rPr kumimoji="1" lang="zh-CN" altLang="en-US" sz="2400" dirty="0" smtClean="0"/>
              <a:t>。</a:t>
            </a:r>
            <a:endParaRPr kumimoji="1" lang="en-US" altLang="zh-CN" sz="2400" dirty="0"/>
          </a:p>
          <a:p>
            <a:r>
              <a:rPr kumimoji="1" lang="zh-CN" altLang="en-US" sz="2400" dirty="0" smtClean="0"/>
              <a:t>  这件衣服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400" dirty="0" smtClean="0"/>
              <a:t>那件衣服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便宜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318125" y="4968875"/>
            <a:ext cx="542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zh-CN" altLang="en-US" sz="2400" dirty="0" smtClean="0"/>
              <a:t>这台电脑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400" dirty="0" smtClean="0"/>
              <a:t>那台电脑（那么）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旧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5343525" y="5661025"/>
            <a:ext cx="542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②</a:t>
            </a:r>
            <a:r>
              <a:rPr kumimoji="1" lang="zh-CN" altLang="en-US" sz="2400" dirty="0" smtClean="0"/>
              <a:t>那台电脑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400" dirty="0" smtClean="0"/>
              <a:t>这台电脑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新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  这台电脑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400" dirty="0" smtClean="0"/>
              <a:t>那台电脑</a:t>
            </a:r>
            <a:r>
              <a:rPr kumimoji="1" lang="zh-CN" altLang="en-US" sz="2400" dirty="0" smtClean="0">
                <a:solidFill>
                  <a:srgbClr val="008000"/>
                </a:solidFill>
              </a:rPr>
              <a:t>旧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6" name="标题 1"/>
          <p:cNvSpPr txBox="1"/>
          <p:nvPr/>
        </p:nvSpPr>
        <p:spPr>
          <a:xfrm>
            <a:off x="7921625" y="500063"/>
            <a:ext cx="2667000" cy="7540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/>
              <a:t>A+</a:t>
            </a:r>
            <a:r>
              <a:rPr lang="zh-TW" altLang="en-US" sz="3200" b="1" dirty="0">
                <a:solidFill>
                  <a:srgbClr val="FF0000"/>
                </a:solidFill>
              </a:rPr>
              <a:t>比</a:t>
            </a:r>
            <a:r>
              <a:rPr lang="en-US" altLang="zh-TW" sz="3200" dirty="0"/>
              <a:t>+</a:t>
            </a:r>
            <a:r>
              <a:rPr lang="en-US" altLang="zh-TW" sz="3200" dirty="0" err="1"/>
              <a:t>B+</a:t>
            </a:r>
            <a:r>
              <a:rPr lang="en-US" altLang="zh-TW" sz="3200" dirty="0" err="1">
                <a:solidFill>
                  <a:srgbClr val="008000"/>
                </a:solidFill>
              </a:rPr>
              <a:t>Adj</a:t>
            </a:r>
            <a:endParaRPr kumimoji="1" lang="zh-CN" altLang="en-US" sz="3200" dirty="0">
              <a:solidFill>
                <a:srgbClr val="008000"/>
              </a:solidFill>
            </a:endParaRPr>
          </a:p>
        </p:txBody>
      </p:sp>
      <p:sp>
        <p:nvSpPr>
          <p:cNvPr id="15" name="文字方塊 12"/>
          <p:cNvSpPr txBox="1"/>
          <p:nvPr/>
        </p:nvSpPr>
        <p:spPr>
          <a:xfrm>
            <a:off x="3599588" y="1933217"/>
            <a:ext cx="131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高</a:t>
            </a:r>
            <a:endParaRPr lang="zh-HK" altLang="en-US" sz="3600" dirty="0"/>
          </a:p>
        </p:txBody>
      </p:sp>
      <p:sp>
        <p:nvSpPr>
          <p:cNvPr id="17" name="文字方塊 8"/>
          <p:cNvSpPr txBox="1"/>
          <p:nvPr/>
        </p:nvSpPr>
        <p:spPr>
          <a:xfrm>
            <a:off x="3616312" y="3299924"/>
            <a:ext cx="132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贵</a:t>
            </a:r>
            <a:endParaRPr lang="zh-HK" altLang="en-US" sz="3600" dirty="0"/>
          </a:p>
        </p:txBody>
      </p:sp>
      <p:sp>
        <p:nvSpPr>
          <p:cNvPr id="18" name="文字方塊 11"/>
          <p:cNvSpPr txBox="1"/>
          <p:nvPr/>
        </p:nvSpPr>
        <p:spPr>
          <a:xfrm>
            <a:off x="3682999" y="5014694"/>
            <a:ext cx="131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新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  <p:bldP spid="14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7929"/>
            <a:ext cx="3680869" cy="52686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44554" y="1292225"/>
            <a:ext cx="756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zh-CN" altLang="en-US" sz="2800" dirty="0" smtClean="0"/>
              <a:t>红裤子的码数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800" dirty="0" smtClean="0"/>
              <a:t>黑裤子的码数（那么）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大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4330988" y="2065193"/>
            <a:ext cx="642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②</a:t>
            </a:r>
            <a:r>
              <a:rPr kumimoji="1" lang="zh-CN" altLang="en-US" sz="2800" dirty="0" smtClean="0"/>
              <a:t>黑裤子的码数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800" dirty="0" smtClean="0"/>
              <a:t>红裤子的码数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大</a:t>
            </a:r>
            <a:r>
              <a:rPr kumimoji="1" lang="zh-CN" altLang="en-US" sz="2800" dirty="0" smtClean="0"/>
              <a:t>。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  红裤子的码数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800" dirty="0" smtClean="0"/>
              <a:t>黑裤子的码数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小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4541115" y="4676775"/>
            <a:ext cx="5429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②</a:t>
            </a:r>
            <a:r>
              <a:rPr kumimoji="1" lang="zh-CN" altLang="en-US" sz="2800" dirty="0" smtClean="0"/>
              <a:t>红烧牛肉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800" dirty="0" smtClean="0"/>
              <a:t>糖醋鱼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好吃</a:t>
            </a:r>
            <a:r>
              <a:rPr kumimoji="1" lang="zh-CN" altLang="en-US" sz="2800" dirty="0" smtClean="0"/>
              <a:t>。</a:t>
            </a:r>
            <a:endParaRPr kumimoji="1" lang="en-US" altLang="zh-CN" sz="2800" dirty="0" smtClean="0"/>
          </a:p>
          <a:p>
            <a:r>
              <a:rPr kumimoji="1" lang="zh-CN" altLang="en-US" sz="2800" dirty="0" smtClean="0"/>
              <a:t>  糖醋鱼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比</a:t>
            </a:r>
            <a:r>
              <a:rPr kumimoji="1" lang="zh-CN" altLang="en-US" sz="2800" dirty="0" smtClean="0"/>
              <a:t>红烧牛肉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难吃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4458277" y="3892550"/>
            <a:ext cx="634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kumimoji="1" lang="zh-CN" altLang="en-US" sz="2800" dirty="0" smtClean="0"/>
              <a:t>糖醋鱼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800" dirty="0" smtClean="0"/>
              <a:t>红烧牛肉（那么）</a:t>
            </a:r>
            <a:r>
              <a:rPr kumimoji="1" lang="zh-CN" altLang="en-US" sz="2800" dirty="0" smtClean="0">
                <a:solidFill>
                  <a:srgbClr val="008000"/>
                </a:solidFill>
              </a:rPr>
              <a:t>好吃</a:t>
            </a:r>
            <a:r>
              <a:rPr kumimoji="1" lang="zh-CN" altLang="en-US" sz="2800" dirty="0" smtClean="0"/>
              <a:t>。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878897" y="5899150"/>
            <a:ext cx="118427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糖醋鱼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123209" y="5887027"/>
            <a:ext cx="158432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红烧牛肉</a:t>
            </a:r>
            <a:endParaRPr kumimoji="1" lang="zh-CN" altLang="en-US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223241" y="390525"/>
            <a:ext cx="9525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黑</a:t>
            </a:r>
            <a:r>
              <a:rPr kumimoji="1" lang="en-US" altLang="zh-CN" sz="2400" dirty="0" err="1" smtClean="0"/>
              <a:t>hēi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395969" y="400050"/>
            <a:ext cx="133032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红</a:t>
            </a:r>
            <a:r>
              <a:rPr kumimoji="1" lang="en-US" altLang="zh-CN" sz="2400" dirty="0" err="1" smtClean="0"/>
              <a:t>hóng</a:t>
            </a:r>
            <a:endParaRPr kumimoji="1" lang="zh-CN" altLang="en-US" sz="2400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111624" y="363539"/>
            <a:ext cx="5826125" cy="684212"/>
          </a:xfrm>
        </p:spPr>
        <p:txBody>
          <a:bodyPr>
            <a:normAutofit/>
          </a:bodyPr>
          <a:lstStyle/>
          <a:p>
            <a:r>
              <a:rPr kumimoji="1" lang="zh-CN" altLang="en-US" sz="3200" dirty="0" smtClean="0"/>
              <a:t>没有</a:t>
            </a:r>
            <a:r>
              <a:rPr kumimoji="1" lang="en-US" altLang="zh-CN" sz="3200" dirty="0" smtClean="0"/>
              <a:t>……</a:t>
            </a:r>
            <a:r>
              <a:rPr kumimoji="1" lang="zh-CN" altLang="en-US" sz="3200" dirty="0" smtClean="0"/>
              <a:t>（那么）</a:t>
            </a:r>
            <a:r>
              <a:rPr kumimoji="1" lang="en-US" altLang="zh-CN" sz="3200" dirty="0" smtClean="0"/>
              <a:t>……</a:t>
            </a:r>
            <a:endParaRPr kumimoji="1" lang="zh-CN" altLang="en-US" sz="3200" dirty="0"/>
          </a:p>
        </p:txBody>
      </p:sp>
      <p:sp>
        <p:nvSpPr>
          <p:cNvPr id="14" name="标题 1"/>
          <p:cNvSpPr txBox="1"/>
          <p:nvPr/>
        </p:nvSpPr>
        <p:spPr>
          <a:xfrm>
            <a:off x="8985250" y="341313"/>
            <a:ext cx="2667000" cy="75406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034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/>
              <a:t>A+</a:t>
            </a:r>
            <a:r>
              <a:rPr lang="zh-TW" altLang="en-US" sz="3200" b="1" dirty="0">
                <a:solidFill>
                  <a:srgbClr val="FF0000"/>
                </a:solidFill>
              </a:rPr>
              <a:t>比</a:t>
            </a:r>
            <a:r>
              <a:rPr lang="en-US" altLang="zh-TW" sz="3200" dirty="0"/>
              <a:t>+</a:t>
            </a:r>
            <a:r>
              <a:rPr lang="en-US" altLang="zh-TW" sz="3200" dirty="0" err="1"/>
              <a:t>B+Adj</a:t>
            </a:r>
            <a:endParaRPr kumimoji="1" lang="zh-CN" altLang="en-US" sz="3200" dirty="0"/>
          </a:p>
        </p:txBody>
      </p:sp>
      <p:sp>
        <p:nvSpPr>
          <p:cNvPr id="15" name="文字方塊 12"/>
          <p:cNvSpPr txBox="1"/>
          <p:nvPr/>
        </p:nvSpPr>
        <p:spPr>
          <a:xfrm>
            <a:off x="2999224" y="2048672"/>
            <a:ext cx="131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大</a:t>
            </a:r>
            <a:endParaRPr lang="zh-HK" altLang="en-US" sz="3600" dirty="0"/>
          </a:p>
        </p:txBody>
      </p:sp>
      <p:sp>
        <p:nvSpPr>
          <p:cNvPr id="16" name="文字方塊 12"/>
          <p:cNvSpPr txBox="1"/>
          <p:nvPr/>
        </p:nvSpPr>
        <p:spPr>
          <a:xfrm>
            <a:off x="2943806" y="4602527"/>
            <a:ext cx="131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好吃</a:t>
            </a:r>
            <a:endParaRPr lang="zh-HK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08582" y="2548554"/>
            <a:ext cx="83217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HK" sz="5400" dirty="0">
                <a:solidFill>
                  <a:srgbClr val="000000"/>
                </a:solidFill>
              </a:rPr>
              <a:t>4. </a:t>
            </a:r>
            <a:r>
              <a:rPr lang="zh-CN" altLang="en-US" sz="5400" dirty="0">
                <a:solidFill>
                  <a:srgbClr val="FF0000"/>
                </a:solidFill>
              </a:rPr>
              <a:t>到</a:t>
            </a:r>
            <a:r>
              <a:rPr lang="zh-CN" altLang="en-US" sz="5400" dirty="0">
                <a:solidFill>
                  <a:srgbClr val="000000"/>
                </a:solidFill>
              </a:rPr>
              <a:t> </a:t>
            </a:r>
            <a:r>
              <a:rPr lang="en-US" altLang="zh-CN" sz="5400" dirty="0">
                <a:solidFill>
                  <a:srgbClr val="000000"/>
                </a:solidFill>
              </a:rPr>
              <a:t>+ Place + </a:t>
            </a:r>
            <a:r>
              <a:rPr lang="zh-CN" altLang="en-US" sz="5400" dirty="0">
                <a:solidFill>
                  <a:srgbClr val="00B050"/>
                </a:solidFill>
              </a:rPr>
              <a:t>去</a:t>
            </a:r>
            <a:r>
              <a:rPr lang="zh-CN" altLang="en-US" sz="5400" dirty="0">
                <a:solidFill>
                  <a:srgbClr val="000000"/>
                </a:solidFill>
              </a:rPr>
              <a:t> </a:t>
            </a:r>
            <a:r>
              <a:rPr lang="en-US" altLang="zh-CN" sz="5400" dirty="0">
                <a:solidFill>
                  <a:srgbClr val="000000"/>
                </a:solidFill>
              </a:rPr>
              <a:t>+ Action</a:t>
            </a:r>
            <a:endParaRPr lang="zh-HK" altLang="en-US"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26680" y="4491871"/>
            <a:ext cx="3045904" cy="224373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13816" y="621792"/>
            <a:ext cx="460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4. </a:t>
            </a:r>
            <a:r>
              <a:rPr lang="zh-CN" altLang="en-US" sz="2800" dirty="0" smtClean="0">
                <a:solidFill>
                  <a:srgbClr val="FF0000"/>
                </a:solidFill>
              </a:rPr>
              <a:t>到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Place + </a:t>
            </a:r>
            <a:r>
              <a:rPr lang="zh-CN" altLang="en-US" sz="2800" dirty="0" smtClean="0">
                <a:solidFill>
                  <a:srgbClr val="00B050"/>
                </a:solidFill>
              </a:rPr>
              <a:t>去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Action</a:t>
            </a:r>
            <a:endParaRPr lang="zh-HK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6079969" y="698736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dirty="0"/>
              <a:t>denotes	</a:t>
            </a:r>
            <a:r>
              <a:rPr lang="en-US" altLang="zh-HK" dirty="0" smtClean="0"/>
              <a:t>the purpose of going somewhere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>
            <a:off x="528173" y="1769229"/>
            <a:ext cx="6202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/>
              <a:t>Dmitry</a:t>
            </a:r>
            <a:r>
              <a:rPr lang="zh-CN" altLang="en-US" sz="3600" dirty="0" smtClean="0"/>
              <a:t>要</a:t>
            </a:r>
            <a:r>
              <a:rPr lang="zh-CN" altLang="en-US" sz="3600" dirty="0">
                <a:solidFill>
                  <a:srgbClr val="FF0000"/>
                </a:solidFill>
              </a:rPr>
              <a:t>到</a:t>
            </a:r>
            <a:r>
              <a:rPr lang="zh-CN" altLang="en-US" sz="3600" dirty="0"/>
              <a:t>电脑中心</a:t>
            </a:r>
            <a:r>
              <a:rPr lang="zh-CN" altLang="en-US" sz="3600" dirty="0">
                <a:solidFill>
                  <a:srgbClr val="00B050"/>
                </a:solidFill>
              </a:rPr>
              <a:t>去</a:t>
            </a:r>
            <a:r>
              <a:rPr lang="zh-CN" altLang="en-US" sz="3600" dirty="0"/>
              <a:t>上网。 </a:t>
            </a:r>
            <a:endParaRPr lang="zh-HK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528173" y="5358206"/>
            <a:ext cx="7269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36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Zuzana</a:t>
            </a:r>
            <a:r>
              <a:rPr lang="zh-HK" altLang="en-US" sz="36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朋友的宿舍</a:t>
            </a:r>
            <a:r>
              <a:rPr lang="zh-HK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去</a:t>
            </a:r>
            <a:r>
              <a:rPr lang="zh-HK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聊天儿了。 </a:t>
            </a:r>
            <a:endParaRPr lang="zh-HK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8173" y="3582866"/>
            <a:ext cx="61518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chemeClr val="tx1"/>
                </a:solidFill>
              </a:rPr>
              <a:t>Marta</a:t>
            </a:r>
            <a:r>
              <a:rPr lang="zh-CN" altLang="en-US" sz="3600" dirty="0" smtClean="0">
                <a:solidFill>
                  <a:srgbClr val="FF0000"/>
                </a:solidFill>
              </a:rPr>
              <a:t>到</a:t>
            </a:r>
            <a:r>
              <a:rPr lang="zh-CN" altLang="en-US" sz="3600" dirty="0">
                <a:latin typeface="+mn-ea"/>
              </a:rPr>
              <a:t>飞机场</a:t>
            </a:r>
            <a:r>
              <a:rPr lang="zh-CN" altLang="en-US" sz="3600" dirty="0">
                <a:solidFill>
                  <a:srgbClr val="00B050"/>
                </a:solidFill>
                <a:latin typeface="+mn-ea"/>
              </a:rPr>
              <a:t>去</a:t>
            </a:r>
            <a:r>
              <a:rPr lang="zh-CN" altLang="en-US" sz="3600" dirty="0" smtClean="0">
                <a:latin typeface="+mn-ea"/>
              </a:rPr>
              <a:t>送李老师。 </a:t>
            </a:r>
            <a:endParaRPr lang="zh-CN" altLang="en-US" sz="3600" dirty="0" smtClean="0">
              <a:latin typeface="+mn-ea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033" y="3374862"/>
            <a:ext cx="3286125" cy="1390650"/>
          </a:xfrm>
          <a:prstGeom prst="rect">
            <a:avLst/>
          </a:prstGeom>
        </p:spPr>
      </p:pic>
      <p:pic>
        <p:nvPicPr>
          <p:cNvPr id="2" name="图片 1" descr="computercen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435" y="1144905"/>
            <a:ext cx="2809875" cy="2096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/>
          <p:nvPr/>
        </p:nvSpPr>
        <p:spPr>
          <a:xfrm>
            <a:off x="5485176" y="653618"/>
            <a:ext cx="64693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造句练习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>
                <a:latin typeface="+mj-ea"/>
                <a:ea typeface="+mj-ea"/>
                <a:sym typeface="+mn-ea"/>
              </a:rPr>
              <a:t>- 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Sentence-</a:t>
            </a:r>
            <a:r>
              <a:rPr lang="en-US" altLang="zh-CN" sz="3200" b="1" i="1" dirty="0" smtClean="0">
                <a:latin typeface="Calibri" panose="020F0502020204030204" charset="0"/>
                <a:ea typeface="+mj-ea"/>
                <a:sym typeface="+mn-ea"/>
              </a:rPr>
              <a:t>making3 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5034892" y="297746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       </a:t>
            </a:r>
            <a:r>
              <a:rPr lang="en-US" altLang="zh-CN" sz="2800" dirty="0" err="1"/>
              <a:t>zàojù</a:t>
            </a:r>
            <a:r>
              <a:rPr lang="en-US" altLang="zh-CN" sz="2800" dirty="0"/>
              <a:t>  </a:t>
            </a:r>
            <a:r>
              <a:rPr lang="en-US" altLang="zh-CN" sz="2800" dirty="0" err="1"/>
              <a:t>liànxí</a:t>
            </a:r>
            <a:endParaRPr lang="en-US" altLang="zh-CN" sz="2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0352" y="776183"/>
            <a:ext cx="460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800" dirty="0" smtClean="0"/>
              <a:t>4. </a:t>
            </a:r>
            <a:r>
              <a:rPr lang="zh-CN" altLang="en-US" sz="2800" dirty="0" smtClean="0">
                <a:solidFill>
                  <a:srgbClr val="FF0000"/>
                </a:solidFill>
              </a:rPr>
              <a:t>到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Place + </a:t>
            </a:r>
            <a:r>
              <a:rPr lang="zh-CN" altLang="en-US" sz="2800" dirty="0" smtClean="0">
                <a:solidFill>
                  <a:srgbClr val="00B050"/>
                </a:solidFill>
              </a:rPr>
              <a:t>去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+ Action</a:t>
            </a:r>
            <a:endParaRPr lang="zh-HK" altLang="en-US" sz="2800" dirty="0"/>
          </a:p>
        </p:txBody>
      </p:sp>
      <p:sp>
        <p:nvSpPr>
          <p:cNvPr id="5" name="摺角紙張 4"/>
          <p:cNvSpPr/>
          <p:nvPr/>
        </p:nvSpPr>
        <p:spPr>
          <a:xfrm>
            <a:off x="2208784" y="1421969"/>
            <a:ext cx="3725672" cy="3327612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图书馆  书店 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 公园  商店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运动场  宿舍  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老师家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活动中心</a:t>
            </a:r>
            <a:endParaRPr lang="zh-HK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摺角紙張 5"/>
          <p:cNvSpPr/>
          <p:nvPr/>
        </p:nvSpPr>
        <p:spPr>
          <a:xfrm>
            <a:off x="6382512" y="1399184"/>
            <a:ext cx="3822192" cy="3250616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滑冰  打球 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看碟 上网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喝咖啡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吃饺子</a:t>
            </a:r>
            <a:endParaRPr lang="en-US" altLang="zh-CN" sz="3600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sz="3600" dirty="0" smtClean="0">
                <a:solidFill>
                  <a:schemeClr val="tx1"/>
                </a:solidFill>
              </a:rPr>
              <a:t>聊天  听音乐</a:t>
            </a:r>
            <a:endParaRPr lang="zh-HK" altLang="en-US" sz="3600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81987" y="5229268"/>
            <a:ext cx="7237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 smtClean="0"/>
              <a:t>例句：我</a:t>
            </a:r>
            <a:r>
              <a:rPr lang="zh-CN" altLang="en-US" sz="3600" dirty="0"/>
              <a:t>们</a:t>
            </a:r>
            <a:r>
              <a:rPr lang="zh-CN" altLang="en-US" sz="3600" dirty="0">
                <a:solidFill>
                  <a:srgbClr val="FF0000"/>
                </a:solidFill>
              </a:rPr>
              <a:t>到</a:t>
            </a:r>
            <a:r>
              <a:rPr lang="zh-CN" altLang="en-US" sz="3600" dirty="0"/>
              <a:t>公园</a:t>
            </a:r>
            <a:r>
              <a:rPr lang="zh-CN" altLang="en-US" sz="3600" dirty="0" smtClean="0">
                <a:solidFill>
                  <a:srgbClr val="00B050"/>
                </a:solidFill>
              </a:rPr>
              <a:t>去</a:t>
            </a:r>
            <a:r>
              <a:rPr lang="zh-CN" altLang="en-US" sz="3600" dirty="0" smtClean="0"/>
              <a:t>滑冰</a:t>
            </a:r>
            <a:r>
              <a:rPr lang="zh-CN" altLang="en-US" sz="3600" dirty="0"/>
              <a:t>，好吗？ 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311448" y="1640046"/>
            <a:ext cx="1143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Place</a:t>
            </a:r>
            <a:endParaRPr lang="zh-HK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9717024" y="1516230"/>
            <a:ext cx="138501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Action</a:t>
            </a:r>
            <a:endParaRPr lang="zh-HK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398270" y="2967990"/>
            <a:ext cx="93948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5.    </a:t>
            </a:r>
            <a:r>
              <a:rPr 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The Dynamic Particle </a:t>
            </a:r>
            <a:r>
              <a:rPr lang="zh-CN" alt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过</a:t>
            </a:r>
            <a:endParaRPr lang="zh-CN" altLang="en-US" sz="5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41306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Dynamic Particle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94545" y="989016"/>
            <a:ext cx="11425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used to denote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 past experience or occurence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that didn't continue to the present but, 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typically, had an impact on the present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zh-CN" alt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655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（因为）我在中国城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一年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，（所以）我知道怎么走。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7" name="图片 6" descr="landmark_chukagai_chouyoum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1696720"/>
            <a:ext cx="3308350" cy="3308350"/>
          </a:xfrm>
          <a:prstGeom prst="rect">
            <a:avLst/>
          </a:prstGeom>
        </p:spPr>
      </p:pic>
      <p:pic>
        <p:nvPicPr>
          <p:cNvPr id="10" name="图片 9" descr="walking2_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05" y="3482340"/>
            <a:ext cx="904240" cy="141033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21155" y="2513330"/>
            <a:ext cx="1409700" cy="5537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+mj-ea"/>
                <a:ea typeface="+mj-ea"/>
              </a:rPr>
              <a:t>中国城</a:t>
            </a:r>
            <a:endParaRPr lang="zh-CN" altLang="en-US" sz="2800" b="1">
              <a:latin typeface="+mj-ea"/>
              <a:ea typeface="+mj-ea"/>
            </a:endParaRPr>
          </a:p>
        </p:txBody>
      </p:sp>
      <p:pic>
        <p:nvPicPr>
          <p:cNvPr id="12" name="图片 11" descr="pose_syourai_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585" y="1696720"/>
            <a:ext cx="3169285" cy="293560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7607300" y="1866900"/>
            <a:ext cx="1123950" cy="1325880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李友</a:t>
            </a:r>
            <a:endParaRPr lang="zh-CN" altLang="en-US" sz="4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70700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（因为）我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（所以我知道）她很高。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59985" y="500507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工作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759950" y="500507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见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李友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51 -0.063704 L -0.001351 -0.080834 L -0.001351 -0.090648 L -0.001351 -0.105278 L -0.001351 -0.120000 L -0.001351 -0.146945 L -0.001351 -0.166574 L -0.002630 -0.178797 L -0.003959 -0.195926 L -0.003959 -0.205741 L -0.005239 -0.217963 L -0.005239 -0.227778 L -0.006567 -0.244908 L -0.007847 -0.254723 L -0.009175 -0.266945 L -0.010454 -0.276760 L -0.011735 -0.286482 L -0.015671 -0.296297 L -0.020887 -0.298797 L -0.026055 -0.298797 L -0.031271 -0.293889 L -0.036488 -0.286482 L -0.041703 -0.276760 L -0.046870 -0.266945 L -0.050808 -0.257130 L -0.056024 -0.249815 L -0.057303 -0.240000 L -0.057303 -0.230185 L -0.057303 -0.220371 L -0.057303 -0.210648 L -0.057303 -0.200834 L -0.057303 -0.191019 L -0.057303 -0.178797 L -0.057303 -0.166574 L -0.057303 -0.156760 L -0.057303 -0.144537 L -0.057303 -0.134723 L -0.057303 -0.124908 L -0.057303 -0.115093 L -0.057303 -0.105278 L -0.059911 -0.095556 L -0.063799 -0.085741 L -0.066407 -0.075926 L -0.071623 -0.066111 L -0.075511 -0.056389 L -0.080727 -0.053889 L -0.085943 -0.053889 L -0.091160 -0.053889 L -0.096327 -0.053889 L -0.101544 -0.053889 L -0.106759 -0.058797 L -0.111976 -0.063704 L -0.117192 -0.063704 L -0.122359 -0.063704 L -0.126297 -0.053889 L -0.127576 -0.044074 L -0.130184 -0.034352 L -0.130184 -0.024537 L -0.130184 -0.014723 L -0.130184 -0.002500 L -0.130184 0.007315 L -0.130184 0.017129 L -0.128904 0.026944 L -0.128904 0.036666 L -0.128904 0.046481 L -0.130184 0.056296 L -0.134072 0.066111 L -0.139288 0.073426 L -0.144504 0.080740 L -0.149720 0.083240 L -0.154887 0.085648 L -0.160104 0.085648 L -0.165320 0.085648 L -0.170537 0.085648 L -0.175752 0.085648 L -0.180920 0.085648 L -0.186136 0.085648 L -0.191352 0.085648 L -0.196569 0.085648 L -0.201784 0.085648 L -0.208280 0.083240 L -0.213497 0.080740 L -0.218664 0.078333 L -0.223880 0.073426 L -0.229097 0.071018 L -0.235593 0.068518 L -0.240808 0.061203 L -0.246025 0.056296 L -0.252520 0.046481 L -0.256408 0.036666 L -0.260346 0.026944 L -0.264233 0.017129 L -0.269449 0.009815 L -0.273337 0.000000 L -0.275945 -0.009815 L -0.279833 -0.019630 L -0.285048 -0.02694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94640" y="4061460"/>
            <a:ext cx="478472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：运动场远不远，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你知道吗？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4640" y="5253355"/>
            <a:ext cx="676211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（所以我知道）不远，很近。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717675" y="5253355"/>
            <a:ext cx="326136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运动场我去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en-US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94545" y="528641"/>
            <a:ext cx="41306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Dynamic Particle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pic>
        <p:nvPicPr>
          <p:cNvPr id="27" name="图片 26" descr="denwa_keitai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5465" y="1896110"/>
            <a:ext cx="1557020" cy="1778635"/>
          </a:xfrm>
          <a:prstGeom prst="rect">
            <a:avLst/>
          </a:prstGeom>
        </p:spPr>
      </p:pic>
      <p:pic>
        <p:nvPicPr>
          <p:cNvPr id="28" name="图片 27" descr="denwa_keitai_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62355" y="1842135"/>
            <a:ext cx="1616710" cy="188658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0" name="图片 29" descr="krygl-kofola-0-5-l-original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1235" y="1724660"/>
            <a:ext cx="1714500" cy="202882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790690" y="3943985"/>
            <a:ext cx="480631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KOFOLA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好不好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喝，你知道吗？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90690" y="5253355"/>
            <a:ext cx="56032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（所以我知道）很好喝。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09915" y="5253355"/>
            <a:ext cx="361442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KOFOLA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我喝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en-US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4545" y="989016"/>
            <a:ext cx="11425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used to denote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 past experience or occurence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that didn't continue to the present but, 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typically, had an impact on the present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zh-CN" alt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979" y="1221245"/>
            <a:ext cx="4249479" cy="33570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363559" y="4933691"/>
            <a:ext cx="2130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运动场</a:t>
            </a:r>
            <a:endParaRPr lang="zh-HK" altLang="en-US" sz="4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8503499" y="5241109"/>
            <a:ext cx="156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运动</a:t>
            </a:r>
            <a:endParaRPr lang="zh-HK" altLang="en-US" sz="4400" dirty="0"/>
          </a:p>
        </p:txBody>
      </p:sp>
      <p:pic>
        <p:nvPicPr>
          <p:cNvPr id="1028" name="Picture 4" descr="加圧トレーニングのイラス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374" y="1496291"/>
            <a:ext cx="1924104" cy="1924104"/>
          </a:xfrm>
          <a:prstGeom prst="rect">
            <a:avLst/>
          </a:prstGeom>
          <a:noFill/>
        </p:spPr>
      </p:pic>
      <p:pic>
        <p:nvPicPr>
          <p:cNvPr id="1032" name="Picture 8" descr="スポーツジムのインストラクター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02" y="960582"/>
            <a:ext cx="2191989" cy="2944463"/>
          </a:xfrm>
          <a:prstGeom prst="rect">
            <a:avLst/>
          </a:prstGeom>
          <a:noFill/>
        </p:spPr>
      </p:pic>
      <p:pic>
        <p:nvPicPr>
          <p:cNvPr id="1034" name="Picture 10" descr="バク転・バック転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68" y="2844799"/>
            <a:ext cx="2473612" cy="2473612"/>
          </a:xfrm>
          <a:prstGeom prst="rect">
            <a:avLst/>
          </a:prstGeom>
          <a:noFill/>
        </p:spPr>
      </p:pic>
      <p:pic>
        <p:nvPicPr>
          <p:cNvPr id="1036" name="Picture 12" descr="走っている子供のイラスト（男の子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364" y="2844801"/>
            <a:ext cx="2110457" cy="2398246"/>
          </a:xfrm>
          <a:prstGeom prst="rect">
            <a:avLst/>
          </a:prstGeom>
          <a:noFill/>
        </p:spPr>
      </p:pic>
      <p:sp>
        <p:nvSpPr>
          <p:cNvPr id="2" name="文字方塊 1"/>
          <p:cNvSpPr txBox="1"/>
          <p:nvPr/>
        </p:nvSpPr>
        <p:spPr>
          <a:xfrm>
            <a:off x="7722333" y="5341038"/>
            <a:ext cx="3131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做</a:t>
            </a:r>
            <a:r>
              <a:rPr lang="en-US" altLang="zh-CN" sz="4400" dirty="0" smtClean="0"/>
              <a:t>______</a:t>
            </a:r>
            <a:endParaRPr lang="zh-HK" altLang="en-US" sz="4400" dirty="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4545" y="528641"/>
            <a:ext cx="41306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Dynamic Particle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4545" y="989016"/>
            <a:ext cx="114256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is used to denote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 past experience or occurence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that didn't continue to the present but, 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typically, had an impact on the present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</a:t>
            </a:r>
            <a:endParaRPr lang="zh-CN" alt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UNO_Logo_PR_Announcement_20160719_4pm_CET_14688556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2760" y="2885440"/>
            <a:ext cx="1224280" cy="1087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200" y="4061460"/>
            <a:ext cx="4507865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UNO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怎么玩，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你知道吗？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200" y="5253355"/>
            <a:ext cx="676211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（所以）我不知道怎么玩。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499235" y="5253355"/>
            <a:ext cx="363093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altLang="en-US" sz="36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没有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玩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UNO</a:t>
            </a:r>
            <a:endParaRPr lang="en-US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5" name="图片 4" descr="vlak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5345" y="1477010"/>
            <a:ext cx="3757930" cy="2584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05500" y="4366260"/>
            <a:ext cx="615632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：坐火车去布拉格快吗？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05500" y="5253990"/>
            <a:ext cx="676211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（所以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我觉得）一点也不快。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37145" y="5253990"/>
            <a:ext cx="157289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我坐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7145" y="4062095"/>
            <a:ext cx="12642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huǒchē</a:t>
            </a:r>
            <a:endParaRPr lang="en-US" altLang="zh-CN" sz="2400"/>
          </a:p>
        </p:txBody>
      </p:sp>
      <p:sp>
        <p:nvSpPr>
          <p:cNvPr id="11" name="文本框 10"/>
          <p:cNvSpPr txBox="1"/>
          <p:nvPr/>
        </p:nvSpPr>
        <p:spPr>
          <a:xfrm>
            <a:off x="9394190" y="4062095"/>
            <a:ext cx="11957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bùlāgé</a:t>
            </a:r>
            <a:endParaRPr lang="en-US" sz="24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589895" y="4062095"/>
            <a:ext cx="8439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/>
              <a:t>kuài</a:t>
            </a:r>
            <a:endParaRPr lang="en-US" altLang="zh-CN" sz="2400"/>
          </a:p>
        </p:txBody>
      </p:sp>
      <p:pic>
        <p:nvPicPr>
          <p:cNvPr id="13" name="图片 12" descr="game_tramp_card_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30" y="1644650"/>
            <a:ext cx="2197735" cy="2376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4545" y="528641"/>
            <a:ext cx="62642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Dynamic Particle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zh-CN" altLang="en-US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以前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4640" y="20040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4545" y="989016"/>
            <a:ext cx="11755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In this kind of sentence, expressions of time are often either unspecified or completely absent.</a:t>
            </a:r>
            <a:endParaRPr lang="en-US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If there is no time expression,  the implied time for the action or event is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以前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before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, 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previously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). Sometimes </a:t>
            </a:r>
            <a:r>
              <a:rPr lang="zh-CN" altLang="en-US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以前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 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can appear in the sentence as well.</a:t>
            </a:r>
            <a:endParaRPr lang="en-US" altLang="zh-CN" sz="2000" b="1" dirty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90335" y="5419090"/>
            <a:ext cx="496316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麻婆豆腐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知道这盘菜很辣。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88810" y="5298440"/>
            <a:ext cx="326136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</a:t>
            </a: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以前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en-US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8" name="图片 17" descr="setsumeikai_semina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9485" y="2488565"/>
            <a:ext cx="3373120" cy="29305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355725" y="2974340"/>
            <a:ext cx="212598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speech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466023" y="4773930"/>
            <a:ext cx="64198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我</a:t>
            </a:r>
            <a:endParaRPr lang="zh-CN" altLang="en-US" sz="36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图片 21" descr="yajirushi_kururi_r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60000" flipH="1">
            <a:off x="3642360" y="2776855"/>
            <a:ext cx="659130" cy="3937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215130" y="2717800"/>
            <a:ext cx="1045210" cy="632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2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小张</a:t>
            </a:r>
            <a:endParaRPr lang="zh-CN" altLang="en-US" sz="32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4355" y="5419090"/>
            <a:ext cx="4963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0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我和小张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但是没有说过话。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07055" y="5298440"/>
            <a:ext cx="326136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以前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见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endParaRPr lang="zh-CN" altLang="en-US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0" name="图片 29" descr="syokuji_shinken_wo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25" y="2149475"/>
            <a:ext cx="1947545" cy="2284730"/>
          </a:xfrm>
          <a:prstGeom prst="rect">
            <a:avLst/>
          </a:prstGeom>
        </p:spPr>
      </p:pic>
      <p:pic>
        <p:nvPicPr>
          <p:cNvPr id="31" name="图片 30" descr="food_mabodouf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925" y="3558540"/>
            <a:ext cx="2379980" cy="186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4545" y="528641"/>
            <a:ext cx="761428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Dynamic Particle 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过：</a:t>
            </a:r>
            <a:r>
              <a:rPr lang="en-US" altLang="zh-CN" sz="24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Specific time</a:t>
            </a:r>
            <a:r>
              <a:rPr lang="en-US" altLang="zh-CN" sz="2400" b="1" dirty="0" smtClean="0">
                <a:solidFill>
                  <a:srgbClr val="7030A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。。。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过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4545" y="989016"/>
            <a:ext cx="11231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expression indicating </a:t>
            </a:r>
            <a:r>
              <a:rPr lang="en-US" sz="2000" b="1" dirty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 specific time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can also occasionally appear in a sentence with </a:t>
            </a:r>
            <a:r>
              <a:rPr lang="zh-CN" altLang="en-US" sz="2000" b="1" dirty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过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.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pic>
        <p:nvPicPr>
          <p:cNvPr id="17" name="图片 16" descr="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7250" y="1456055"/>
            <a:ext cx="2209165" cy="23920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94640" y="20040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4640" y="3742690"/>
            <a:ext cx="5115560" cy="1309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：你用过学校的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wifi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4640" y="5052060"/>
            <a:ext cx="560324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82115" y="5052060"/>
            <a:ext cx="3728720" cy="1364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用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我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昨天</a:t>
            </a:r>
            <a:endParaRPr lang="zh-CN" altLang="en-US" sz="3600" b="1" dirty="0" smtClean="0">
              <a:solidFill>
                <a:srgbClr val="00B0F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还用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学校的</a:t>
            </a: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wifi</a:t>
            </a:r>
            <a:endParaRPr lang="en-US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125845" y="3742690"/>
            <a:ext cx="5241925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：你见过李老师吗？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25845" y="5052060"/>
            <a:ext cx="5603240" cy="1419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_________________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13320" y="5052060"/>
            <a:ext cx="4215765" cy="13646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见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我</a:t>
            </a:r>
            <a:r>
              <a:rPr lang="zh-CN" altLang="en-US" sz="3600" b="1" dirty="0" smtClean="0">
                <a:solidFill>
                  <a:srgbClr val="00B0F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上周五</a:t>
            </a:r>
            <a:endParaRPr lang="zh-CN" altLang="en-US" sz="3600" b="1" dirty="0" smtClean="0">
              <a:solidFill>
                <a:srgbClr val="00B0F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还见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过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李老师</a:t>
            </a:r>
            <a:endParaRPr 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8" name="图片 27" descr="94159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3760" y="1697990"/>
            <a:ext cx="1561465" cy="204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98385" y="2337435"/>
            <a:ext cx="3482340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③           </a:t>
            </a:r>
            <a:r>
              <a:rPr lang="ja-JP" altLang="zh-CN" sz="2400" b="1">
                <a:latin typeface="+mn-ea"/>
                <a:sym typeface="+mn-ea"/>
              </a:rPr>
              <a:t>　</a:t>
            </a:r>
            <a:r>
              <a:rPr lang="zh-CN" sz="2400" b="1">
                <a:latin typeface="+mn-ea"/>
                <a:sym typeface="+mn-ea"/>
              </a:rPr>
              <a:t>④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⑤            ⑥</a:t>
            </a:r>
            <a:endParaRPr lang="zh-CN" sz="2400" b="1">
              <a:latin typeface="+mn-ea"/>
              <a:sym typeface="+mn-ea"/>
            </a:endParaRPr>
          </a:p>
        </p:txBody>
      </p:sp>
      <p:pic>
        <p:nvPicPr>
          <p:cNvPr id="4" name="图片 3" descr="o_1c7ubj05hkakqog1f1o12ma1mf3a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4053" b="35562"/>
          <a:stretch>
            <a:fillRect/>
          </a:stretch>
        </p:blipFill>
        <p:spPr>
          <a:xfrm>
            <a:off x="-796290" y="1588135"/>
            <a:ext cx="8890000" cy="4802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67455" y="1082675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3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3090" y="753110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duìhuà  liànxí</a:t>
            </a:r>
            <a:endParaRPr lang="en-US" altLang="zh-CN" sz="2800"/>
          </a:p>
        </p:txBody>
      </p:sp>
      <p:pic>
        <p:nvPicPr>
          <p:cNvPr id="16" name="图片 15" descr="skate_figure_pai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230" y="1713865"/>
            <a:ext cx="1291590" cy="1466850"/>
          </a:xfrm>
          <a:prstGeom prst="rect">
            <a:avLst/>
          </a:prstGeom>
        </p:spPr>
      </p:pic>
      <p:pic>
        <p:nvPicPr>
          <p:cNvPr id="17" name="图片 16" descr="computer01_bo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260" y="1713865"/>
            <a:ext cx="1457325" cy="14668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305800" y="3077210"/>
            <a:ext cx="85979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滑冰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01935" y="3077210"/>
            <a:ext cx="85979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上网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10220" y="4712970"/>
            <a:ext cx="113411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跳舞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5" name="图片 24" descr="train_4retsu_jousy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320" y="3574415"/>
            <a:ext cx="1767840" cy="123126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369550" y="4712970"/>
            <a:ext cx="113411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坐地铁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156575" y="6256020"/>
            <a:ext cx="113411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聊天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0" name="图片 29" descr="portable_gam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0000">
            <a:off x="10312400" y="5097780"/>
            <a:ext cx="1250315" cy="12211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432415" y="6256020"/>
            <a:ext cx="113411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打游戏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dance_isyou_wom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390" y="3496310"/>
            <a:ext cx="1170940" cy="1309370"/>
          </a:xfrm>
          <a:prstGeom prst="rect">
            <a:avLst/>
          </a:prstGeom>
        </p:spPr>
      </p:pic>
      <p:pic>
        <p:nvPicPr>
          <p:cNvPr id="6" name="图片 5" descr="denwa_kotei_m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6575" y="5198110"/>
            <a:ext cx="1129665" cy="1192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23" grpId="0"/>
      <p:bldP spid="26" grpId="0"/>
      <p:bldP spid="28" grpId="0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98385" y="2337435"/>
            <a:ext cx="3482340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 dirty="0">
                <a:sym typeface="+mn-ea"/>
              </a:rPr>
              <a:t>①                      ②                               </a:t>
            </a:r>
            <a:endParaRPr lang="zh-CN" sz="2400" b="1" u="sng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 dirty="0">
                <a:latin typeface="+mn-ea"/>
                <a:sym typeface="+mn-ea"/>
              </a:rPr>
              <a:t>③           </a:t>
            </a:r>
            <a:r>
              <a:rPr lang="ja-JP" altLang="zh-CN" sz="2400" b="1" dirty="0">
                <a:latin typeface="+mn-ea"/>
                <a:sym typeface="+mn-ea"/>
              </a:rPr>
              <a:t>　</a:t>
            </a:r>
            <a:r>
              <a:rPr lang="zh-CN" sz="2400" b="1" dirty="0">
                <a:latin typeface="+mn-ea"/>
                <a:sym typeface="+mn-ea"/>
              </a:rPr>
              <a:t>④</a:t>
            </a:r>
            <a:endParaRPr lang="zh-CN" sz="2400" b="1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 dirty="0">
                <a:latin typeface="+mn-ea"/>
                <a:sym typeface="+mn-ea"/>
              </a:rPr>
              <a:t> </a:t>
            </a:r>
            <a:endParaRPr lang="zh-CN" sz="2400" b="1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dirty="0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 dirty="0">
                <a:latin typeface="+mn-ea"/>
                <a:sym typeface="+mn-ea"/>
              </a:rPr>
              <a:t>    </a:t>
            </a:r>
            <a:endParaRPr lang="zh-CN" sz="2400" b="1" dirty="0"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67455" y="1082675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4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3090" y="753110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duìhuà  liànxí</a:t>
            </a:r>
            <a:endParaRPr lang="en-US" altLang="zh-CN" sz="2800"/>
          </a:p>
        </p:txBody>
      </p:sp>
      <p:sp>
        <p:nvSpPr>
          <p:cNvPr id="24" name="文本框 23"/>
          <p:cNvSpPr txBox="1"/>
          <p:nvPr/>
        </p:nvSpPr>
        <p:spPr>
          <a:xfrm>
            <a:off x="8318500" y="3413125"/>
            <a:ext cx="85979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饺子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414635" y="3413125"/>
            <a:ext cx="85979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青菜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55305" y="5922010"/>
            <a:ext cx="113411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红烧鱼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414635" y="5922010"/>
            <a:ext cx="1134110" cy="497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冰茶</a:t>
            </a:r>
            <a:endParaRPr lang="zh-CN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o_1c7ue42arh7roo212dh1l15leqa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8049" b="46578"/>
          <a:stretch>
            <a:fillRect/>
          </a:stretch>
        </p:blipFill>
        <p:spPr>
          <a:xfrm>
            <a:off x="-584835" y="2270760"/>
            <a:ext cx="8370570" cy="3775710"/>
          </a:xfrm>
          <a:prstGeom prst="rect">
            <a:avLst/>
          </a:prstGeom>
        </p:spPr>
      </p:pic>
      <p:pic>
        <p:nvPicPr>
          <p:cNvPr id="6" name="图片 5" descr="vegetable_chingens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333990" y="2186940"/>
            <a:ext cx="1230630" cy="1320800"/>
          </a:xfrm>
          <a:prstGeom prst="rect">
            <a:avLst/>
          </a:prstGeom>
        </p:spPr>
      </p:pic>
      <p:pic>
        <p:nvPicPr>
          <p:cNvPr id="8" name="图片 7" descr="food_gyouza_reito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705" y="2123440"/>
            <a:ext cx="1651635" cy="1497330"/>
          </a:xfrm>
          <a:prstGeom prst="rect">
            <a:avLst/>
          </a:prstGeom>
        </p:spPr>
      </p:pic>
      <p:pic>
        <p:nvPicPr>
          <p:cNvPr id="11" name="图片 10" descr="cef14bd2c83abe16a78ecf9daa1d9df7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7460000">
            <a:off x="8043545" y="4394200"/>
            <a:ext cx="1391285" cy="1854200"/>
          </a:xfrm>
          <a:prstGeom prst="rect">
            <a:avLst/>
          </a:prstGeom>
        </p:spPr>
      </p:pic>
      <p:pic>
        <p:nvPicPr>
          <p:cNvPr id="13" name="图片 12" descr="NCI_iced_tea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1620" y="4200525"/>
            <a:ext cx="1003300" cy="1721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/>
      <p:bldP spid="23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16710" y="2967990"/>
            <a:ext cx="8957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6.  </a:t>
            </a:r>
            <a:r>
              <a:rPr lang="en-US" altLang="zh-TW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</a:t>
            </a:r>
            <a:r>
              <a:rPr 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Reduplication of </a:t>
            </a:r>
            <a:r>
              <a:rPr 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Verbs</a:t>
            </a:r>
            <a:endParaRPr lang="en-US" sz="5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39547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Reduplication of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</a:t>
            </a:r>
            <a:endParaRPr lang="en-US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7919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Reduplication of a verb in this lesson refers to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anticipated or requested action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and it makes</a:t>
            </a:r>
            <a:endParaRPr lang="en-US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tone of the sentence milder.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9" name="图片 18" descr="school_class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8950" y="2000250"/>
            <a:ext cx="3201035" cy="30048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0655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老师，您再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什么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时候用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“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”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，好吗？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88995" y="500507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说说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0c706520ad98dad228e7c466047063e1_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85" y="2089785"/>
            <a:ext cx="4007485" cy="2677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67145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妈，您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 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我这样写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对吗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67750" y="500507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看看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39547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Reduplication of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</a:t>
            </a:r>
            <a:endParaRPr lang="en-US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7919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Reduplication of a verb in this lesson refers to </a:t>
            </a:r>
            <a:r>
              <a:rPr lang="en-US" sz="20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an anticipated or requested action</a:t>
            </a: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, and it makes</a:t>
            </a:r>
            <a:endParaRPr lang="en-US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the tone of the sentence milder.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3095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 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你的电脑，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可以吗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06625" y="500507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用用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02145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你帮我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 </a:t>
            </a:r>
            <a:endParaRPr lang="en-US" alt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位子可以吗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？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453880" y="500507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找找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pasokon_kyoushitsu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0375" y="1724660"/>
            <a:ext cx="3000375" cy="3000375"/>
          </a:xfrm>
          <a:prstGeom prst="rect">
            <a:avLst/>
          </a:prstGeom>
        </p:spPr>
      </p:pic>
      <p:pic>
        <p:nvPicPr>
          <p:cNvPr id="6" name="图片 5" descr="tray_sagasu_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025" y="1907540"/>
            <a:ext cx="2371090" cy="263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39547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Reduplication of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</a:t>
            </a:r>
            <a:endParaRPr lang="en-US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036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If a sentence includes both a  modal verb and an action verb,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only the action verb can be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reduplicated.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265" y="4696460"/>
            <a:ext cx="7313930" cy="165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这个星期六，我想和爸爸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一起去超市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60420" y="560324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买买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东西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61430" y="4696460"/>
            <a:ext cx="7313930" cy="1659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弟弟上完课，喜欢在图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书馆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_________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02195" y="560324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写写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作业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shopping_supermarket_family_fath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75" y="1834515"/>
            <a:ext cx="2150110" cy="30022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89820" y="5603240"/>
            <a:ext cx="15544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看看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书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2625" y="5407025"/>
            <a:ext cx="13112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chāoshì</a:t>
            </a:r>
            <a:endParaRPr lang="en-US" altLang="zh-CN" sz="24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1" name="图片 10" descr="study_wakaru_bo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570" y="2195830"/>
            <a:ext cx="2640965" cy="264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94545" y="528641"/>
            <a:ext cx="39547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Reduplication of </a:t>
            </a:r>
            <a:r>
              <a:rPr 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verbs</a:t>
            </a:r>
            <a:endParaRPr lang="en-US" altLang="en-US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036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If a sentence includes both a  modal verb and an action verb, </a:t>
            </a: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only the action verb can be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reduplicated.</a:t>
            </a:r>
            <a:endParaRPr 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4640" y="17246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pet_dog_sanpo_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75" y="2004695"/>
            <a:ext cx="2513965" cy="2660650"/>
          </a:xfrm>
          <a:prstGeom prst="rect">
            <a:avLst/>
          </a:prstGeom>
        </p:spPr>
      </p:pic>
      <p:pic>
        <p:nvPicPr>
          <p:cNvPr id="4" name="图片 3" descr="walking5_wo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43305" y="2115820"/>
            <a:ext cx="1643380" cy="254952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9095" y="508762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等你考完试，我们一起去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公园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，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238375" y="560324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59250" y="5603240"/>
            <a:ext cx="20116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聊聊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天儿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6" name="图片 5" descr="iphone-x-kf-device-tab-d-8-gestur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25" y="1894840"/>
            <a:ext cx="2649855" cy="28809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74180" y="5139690"/>
            <a:ext cx="7313930" cy="12160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小王想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 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我的新</a:t>
            </a:r>
            <a:endParaRPr lang="zh-CN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9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手机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34475" y="5087620"/>
            <a:ext cx="1097280" cy="7004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看看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90" y="1403927"/>
            <a:ext cx="3742171" cy="374217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724727" y="5309929"/>
            <a:ext cx="2142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书店</a:t>
            </a:r>
            <a:endParaRPr lang="zh-HK" altLang="en-US" sz="4400" dirty="0"/>
          </a:p>
        </p:txBody>
      </p:sp>
      <p:sp>
        <p:nvSpPr>
          <p:cNvPr id="6" name="AutoShape 2" descr="「电脑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001164" y="5287618"/>
            <a:ext cx="2677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电脑中心</a:t>
            </a:r>
            <a:endParaRPr lang="zh-HK" altLang="en-US" sz="4400" dirty="0"/>
          </a:p>
        </p:txBody>
      </p:sp>
      <p:pic>
        <p:nvPicPr>
          <p:cNvPr id="2" name="图片 1" descr="computercen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160" y="1497965"/>
            <a:ext cx="4763135" cy="355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"/>
          <p:cNvSpPr txBox="1"/>
          <p:nvPr/>
        </p:nvSpPr>
        <p:spPr>
          <a:xfrm>
            <a:off x="1144905" y="951230"/>
            <a:ext cx="9902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7.    </a:t>
            </a:r>
            <a:r>
              <a:rPr 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Resultative complements</a:t>
            </a:r>
            <a:endParaRPr lang="en-US" sz="5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35710" y="1872936"/>
            <a:ext cx="3119755" cy="4815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7a. </a:t>
            </a:r>
            <a:r>
              <a:rPr lang="en-US" altLang="zh-TW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完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7b.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到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7c.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见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7d.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7e.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 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错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7f.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懂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7g.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清楚</a:t>
            </a:r>
            <a:endParaRPr lang="zh-CN" altLang="en-US" sz="3200" b="1" dirty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7h.</a:t>
            </a:r>
            <a:r>
              <a:rPr lang="en-US" altLang="zh-CN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3200" b="1" dirty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CN" sz="32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 </a:t>
            </a:r>
            <a:r>
              <a:rPr lang="zh-CN" altLang="en-US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会</a:t>
            </a:r>
            <a:r>
              <a:rPr lang="en-US" altLang="zh-TW" sz="3200" b="1" dirty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32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CN" sz="32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47193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7a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完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finish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ing sth.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85665" y="2244725"/>
            <a:ext cx="7026275" cy="4216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Finish reading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→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endParaRPr lang="zh-TW" altLang="en-US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Finish eating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       →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Finish drinking         →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en-US" altLang="zh-CN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en-US" altLang="zh-CN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Finish taking a test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→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_____________</a:t>
            </a: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Finish buying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      →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Sell out                       → _________</a:t>
            </a:r>
            <a:endParaRPr lang="en-US" altLang="zh-CN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9" name="图片 8" descr="shinbun_bo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2210" y="1908810"/>
            <a:ext cx="1336675" cy="1430020"/>
          </a:xfrm>
          <a:prstGeom prst="rect">
            <a:avLst/>
          </a:prstGeom>
        </p:spPr>
      </p:pic>
      <p:pic>
        <p:nvPicPr>
          <p:cNvPr id="10" name="图片 9" descr="francepan_bo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05" y="1908175"/>
            <a:ext cx="1221105" cy="14306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2950" y="2226310"/>
            <a:ext cx="3482340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③         ④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⑤         ⑥</a:t>
            </a:r>
            <a:endParaRPr lang="zh-CN" sz="2400" b="1">
              <a:latin typeface="+mn-ea"/>
              <a:sym typeface="+mn-ea"/>
            </a:endParaRPr>
          </a:p>
        </p:txBody>
      </p:sp>
      <p:pic>
        <p:nvPicPr>
          <p:cNvPr id="12" name="图片 11" descr="medical_bariu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10" y="3712845"/>
            <a:ext cx="1166495" cy="1287145"/>
          </a:xfrm>
          <a:prstGeom prst="rect">
            <a:avLst/>
          </a:prstGeom>
        </p:spPr>
      </p:pic>
      <p:pic>
        <p:nvPicPr>
          <p:cNvPr id="13" name="图片 12" descr="test_shiken_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905" y="3712845"/>
            <a:ext cx="1302385" cy="1302385"/>
          </a:xfrm>
          <a:prstGeom prst="rect">
            <a:avLst/>
          </a:prstGeom>
        </p:spPr>
      </p:pic>
      <p:pic>
        <p:nvPicPr>
          <p:cNvPr id="14" name="图片 13" descr="figure_sho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5253990"/>
            <a:ext cx="1301115" cy="1303020"/>
          </a:xfrm>
          <a:prstGeom prst="rect">
            <a:avLst/>
          </a:prstGeom>
        </p:spPr>
      </p:pic>
      <p:pic>
        <p:nvPicPr>
          <p:cNvPr id="17" name="图片 16" descr="vyprodan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940" y="5561330"/>
            <a:ext cx="1788160" cy="89979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312910" y="19081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12910" y="263842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312910" y="346011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07170" y="4160520"/>
            <a:ext cx="236664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考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r>
              <a:rPr lang="zh-CN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（试）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12910" y="4999990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12910" y="574230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卖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完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82054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7b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到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 something / someone (successfully)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1815" y="1870710"/>
            <a:ext cx="3482340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③            ④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  </a:t>
            </a:r>
            <a:endParaRPr lang="zh-CN" sz="2400" b="1">
              <a:latin typeface="+mn-ea"/>
              <a:sym typeface="+mn-ea"/>
            </a:endParaRPr>
          </a:p>
        </p:txBody>
      </p:sp>
      <p:pic>
        <p:nvPicPr>
          <p:cNvPr id="2" name="图片 1" descr="jibun_sagashi_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815" y="2398395"/>
            <a:ext cx="1924685" cy="1845945"/>
          </a:xfrm>
          <a:prstGeom prst="rect">
            <a:avLst/>
          </a:prstGeom>
        </p:spPr>
      </p:pic>
      <p:pic>
        <p:nvPicPr>
          <p:cNvPr id="3" name="图片 2" descr="mirror_woman_smi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315" y="2613660"/>
            <a:ext cx="1661795" cy="1630680"/>
          </a:xfrm>
          <a:prstGeom prst="rect">
            <a:avLst/>
          </a:prstGeom>
        </p:spPr>
      </p:pic>
      <p:pic>
        <p:nvPicPr>
          <p:cNvPr id="5" name="图片 4" descr="mimi_sumasu_m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852670"/>
            <a:ext cx="1351280" cy="14382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72990" y="1696085"/>
            <a:ext cx="6835140" cy="4900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4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Find something or someone successfully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                               </a:t>
            </a:r>
            <a:endParaRPr lang="zh-CN" alt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4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                                                 → 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</a:t>
            </a:r>
            <a:endParaRPr lang="zh-CN" alt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See something or someone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                                                       →  ___________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Hear something or someone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                                                       →  ___________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457200" indent="-45720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Buy something successfully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13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                                                      → ____________</a:t>
            </a:r>
            <a:endParaRPr lang="en-US" altLang="zh-CN" sz="24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234295" y="22256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34295" y="337502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34295" y="468439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234295" y="58959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3" name="图片 12" descr="shopping_fas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315" y="4772660"/>
            <a:ext cx="1524000" cy="1597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62357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7c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见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something or someone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7575" y="2013585"/>
            <a:ext cx="932370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                           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  </a:t>
            </a:r>
            <a:endParaRPr lang="zh-CN" sz="2400" b="1">
              <a:latin typeface="+mn-ea"/>
              <a:sym typeface="+mn-ea"/>
            </a:endParaRPr>
          </a:p>
        </p:txBody>
      </p:sp>
      <p:pic>
        <p:nvPicPr>
          <p:cNvPr id="6" name="图片 5" descr="s_273080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4970" y="2319020"/>
            <a:ext cx="3910965" cy="2508250"/>
          </a:xfrm>
          <a:prstGeom prst="rect">
            <a:avLst/>
          </a:prstGeom>
        </p:spPr>
      </p:pic>
      <p:pic>
        <p:nvPicPr>
          <p:cNvPr id="7" name="图片 6" descr="larg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8165" y="2185670"/>
            <a:ext cx="4700270" cy="2641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69290" y="5191125"/>
            <a:ext cx="572579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ee something or someone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 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或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76145" y="57435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见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12260" y="57435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95085" y="5191125"/>
            <a:ext cx="572579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Hear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something or someone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 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或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901940" y="57435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见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838055" y="574357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93611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7d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好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Complete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ing something, which is now ready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2105" y="1979295"/>
            <a:ext cx="932370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                        ②                                          ③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  </a:t>
            </a:r>
            <a:endParaRPr lang="zh-CN" sz="2400" b="1">
              <a:latin typeface="+mn-ea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2105" y="4656455"/>
            <a:ext cx="4328160" cy="167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Complete doing sth., </a:t>
            </a:r>
            <a:endParaRPr 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which is now ready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 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82395" y="563308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做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3313-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2233295"/>
            <a:ext cx="3111500" cy="2074545"/>
          </a:xfrm>
          <a:prstGeom prst="rect">
            <a:avLst/>
          </a:prstGeom>
        </p:spPr>
      </p:pic>
      <p:pic>
        <p:nvPicPr>
          <p:cNvPr id="8" name="图片 7" descr="register-at-store"/>
          <p:cNvPicPr>
            <a:picLocks noChangeAspect="1"/>
          </p:cNvPicPr>
          <p:nvPr/>
        </p:nvPicPr>
        <p:blipFill>
          <a:blip r:embed="rId2"/>
          <a:srcRect l="9825"/>
          <a:stretch>
            <a:fillRect/>
          </a:stretch>
        </p:blipFill>
        <p:spPr>
          <a:xfrm>
            <a:off x="4949825" y="2233295"/>
            <a:ext cx="2959100" cy="2184400"/>
          </a:xfrm>
          <a:prstGeom prst="rect">
            <a:avLst/>
          </a:prstGeom>
        </p:spPr>
      </p:pic>
      <p:pic>
        <p:nvPicPr>
          <p:cNvPr id="10" name="图片 9" descr="22-1G2011R224a5"/>
          <p:cNvPicPr>
            <a:picLocks noChangeAspect="1"/>
          </p:cNvPicPr>
          <p:nvPr/>
        </p:nvPicPr>
        <p:blipFill>
          <a:blip r:embed="rId3"/>
          <a:srcRect l="2834" t="16676" r="3000" b="17162"/>
          <a:stretch>
            <a:fillRect/>
          </a:stretch>
        </p:blipFill>
        <p:spPr>
          <a:xfrm>
            <a:off x="8791575" y="2233295"/>
            <a:ext cx="3122295" cy="21939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84675" y="4656455"/>
            <a:ext cx="4502150" cy="167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Complete buying sth., </a:t>
            </a:r>
            <a:endParaRPr 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which is now ready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 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36235" y="563308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16950" y="4656455"/>
            <a:ext cx="3471545" cy="1677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Prepare sth., </a:t>
            </a:r>
            <a:endParaRPr lang="en-US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which is ready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 </a:t>
            </a:r>
            <a:endParaRPr lang="en-US" altLang="zh-CN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55810" y="5633085"/>
            <a:ext cx="163703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准备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好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61315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7e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错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something incorrectly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86300" y="2040255"/>
            <a:ext cx="7434580" cy="4688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Buy the wrong thing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→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endParaRPr lang="zh-TW" altLang="en-US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TW" altLang="en-US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Give the wrong change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→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Write sth. incorrectly         →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en-US" altLang="zh-CN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en-US" altLang="zh-CN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Say sth. incorrectly           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→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Go the wrong way  </a:t>
            </a:r>
            <a:r>
              <a:rPr lang="zh-CN" altLang="en-US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      → </a:t>
            </a: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7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28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Call the wrong number     → _________</a:t>
            </a:r>
            <a:endParaRPr lang="en-US" altLang="zh-CN" sz="28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4640" y="2244725"/>
            <a:ext cx="3482340" cy="370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③         ④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</a:t>
            </a: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⑤         ⑥</a:t>
            </a:r>
            <a:endParaRPr lang="zh-CN" sz="2400" b="1">
              <a:latin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265410" y="1732280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买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265410" y="259651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找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65410" y="3460115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写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265410" y="4299585"/>
            <a:ext cx="115824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说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错</a:t>
            </a:r>
            <a:endParaRPr lang="zh-CN" altLang="zh-CN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295890" y="5173980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走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65410" y="6028690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打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错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petite-fille-mignonne-après-vente-avec-ses-valises-colorées-4168854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040" y="1732280"/>
            <a:ext cx="1727835" cy="1727835"/>
          </a:xfrm>
          <a:prstGeom prst="rect">
            <a:avLst/>
          </a:prstGeom>
        </p:spPr>
      </p:pic>
      <p:pic>
        <p:nvPicPr>
          <p:cNvPr id="3" name="图片 2" descr="mig"/>
          <p:cNvPicPr>
            <a:picLocks noChangeAspect="1"/>
          </p:cNvPicPr>
          <p:nvPr/>
        </p:nvPicPr>
        <p:blipFill>
          <a:blip r:embed="rId2"/>
          <a:srcRect l="14908" r="8945"/>
          <a:stretch>
            <a:fillRect/>
          </a:stretch>
        </p:blipFill>
        <p:spPr>
          <a:xfrm>
            <a:off x="2651125" y="2040255"/>
            <a:ext cx="1621790" cy="1419860"/>
          </a:xfrm>
          <a:prstGeom prst="rect">
            <a:avLst/>
          </a:prstGeom>
        </p:spPr>
      </p:pic>
      <p:pic>
        <p:nvPicPr>
          <p:cNvPr id="6" name="图片 5" descr="SS076_L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676" t="23172" r="40803" b="27338"/>
          <a:stretch>
            <a:fillRect/>
          </a:stretch>
        </p:blipFill>
        <p:spPr>
          <a:xfrm>
            <a:off x="544830" y="3760470"/>
            <a:ext cx="1532255" cy="1249680"/>
          </a:xfrm>
          <a:prstGeom prst="rect">
            <a:avLst/>
          </a:prstGeom>
        </p:spPr>
      </p:pic>
      <p:pic>
        <p:nvPicPr>
          <p:cNvPr id="7" name="图片 6" descr="603003r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3170" y="3460115"/>
            <a:ext cx="1713865" cy="1713865"/>
          </a:xfrm>
          <a:prstGeom prst="rect">
            <a:avLst/>
          </a:prstGeom>
        </p:spPr>
      </p:pic>
      <p:pic>
        <p:nvPicPr>
          <p:cNvPr id="21" name="图片 20" descr="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0" y="5098415"/>
            <a:ext cx="1630680" cy="1630680"/>
          </a:xfrm>
          <a:prstGeom prst="rect">
            <a:avLst/>
          </a:prstGeom>
        </p:spPr>
      </p:pic>
      <p:pic>
        <p:nvPicPr>
          <p:cNvPr id="27" name="图片 26" descr="f12b7584d218ca0229b7756c5a53aea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125" y="5358130"/>
            <a:ext cx="1111885" cy="1111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62890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7f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懂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Comprehend what one 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7575" y="2013585"/>
            <a:ext cx="932370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                        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  </a:t>
            </a:r>
            <a:endParaRPr lang="zh-CN" sz="2400" b="1">
              <a:latin typeface="+mn-ea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040" y="5080000"/>
            <a:ext cx="572579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Comprehend what one hears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17370" y="5632450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93180" y="5080000"/>
            <a:ext cx="572579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Comprehend what one sees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90180" y="5632450"/>
            <a:ext cx="109728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懂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3" name="图片 2" descr="聴く６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9700" y="1892935"/>
            <a:ext cx="3430270" cy="3430270"/>
          </a:xfrm>
          <a:prstGeom prst="rect">
            <a:avLst/>
          </a:prstGeom>
        </p:spPr>
      </p:pic>
      <p:pic>
        <p:nvPicPr>
          <p:cNvPr id="5" name="图片 4" descr="o_1c83rr3943u3cuq1i3l1i0ddmm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50" y="1786255"/>
            <a:ext cx="3285490" cy="328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612394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7g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清楚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V. 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（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someting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）</a:t>
            </a:r>
            <a:r>
              <a:rPr lang="en-US" alt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clearly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pic>
        <p:nvPicPr>
          <p:cNvPr id="2" name="图片 1" descr="presbiop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7370" y="2455545"/>
            <a:ext cx="3555365" cy="22498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17575" y="2013585"/>
            <a:ext cx="932370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ja-JP" sz="2400" b="1">
                <a:sym typeface="+mn-ea"/>
              </a:rPr>
              <a:t>①                                                          ②                               </a:t>
            </a:r>
            <a:endParaRPr lang="zh-CN" sz="2400" b="1" u="sng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endParaRPr lang="zh-CN" sz="2400" b="1">
              <a:latin typeface="+mn-ea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sz="2400" b="1">
                <a:latin typeface="+mn-ea"/>
                <a:sym typeface="+mn-ea"/>
              </a:rPr>
              <a:t>   </a:t>
            </a:r>
            <a:endParaRPr lang="zh-CN" sz="2400" b="1">
              <a:latin typeface="+mn-ea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83385" y="5632450"/>
            <a:ext cx="188595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清楚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93180" y="5080000"/>
            <a:ext cx="572579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Hear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something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clearly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21575" y="5632450"/>
            <a:ext cx="195326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10000"/>
              </a:lnSpc>
              <a:buFont typeface="Wingdings" panose="05000000000000000000" charset="0"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听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清楚</a:t>
            </a:r>
            <a:endParaRPr lang="zh-CN" alt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3395" y="5080000"/>
            <a:ext cx="5725795" cy="125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See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something</a:t>
            </a: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sym typeface="+mn-ea"/>
              </a:rPr>
              <a:t>clearly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sym typeface="+mn-ea"/>
            </a:endParaRPr>
          </a:p>
          <a:p>
            <a:pPr indent="0" algn="l">
              <a:lnSpc>
                <a:spcPct val="12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→  </a:t>
            </a:r>
            <a:r>
              <a:rPr lang="en-US" altLang="zh-CN" sz="28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 </a:t>
            </a:r>
            <a:endParaRPr lang="en-US" altLang="zh-CN" sz="28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8" name="图片 17" descr="img_fd5e87f4d605a6bd12f2106069b784605d675b2d_detai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535" y="2143760"/>
            <a:ext cx="3855720" cy="257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4545" y="528641"/>
            <a:ext cx="1126934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7g</a:t>
            </a:r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Verb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+</a:t>
            </a:r>
            <a:r>
              <a:rPr lang="zh-CN" altLang="en-US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会</a:t>
            </a:r>
            <a:r>
              <a:rPr lang="zh-CN" altLang="en-US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：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acquire the skills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（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for doing sth. that one was previously unable to do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）</a:t>
            </a:r>
            <a:r>
              <a:rPr lang="en-US" altLang="zh-CN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endParaRPr lang="en-US" altLang="zh-CN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4545" y="989016"/>
            <a:ext cx="118262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Let's review all the resultative complements that we have introduced so far, and learn some new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ones that can be formed from the verbs and complements you already know.</a:t>
            </a:r>
            <a:endParaRPr 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pic>
        <p:nvPicPr>
          <p:cNvPr id="5" name="图片 4" descr="school_sensei_kokuban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7030" y="1814830"/>
            <a:ext cx="3505200" cy="26765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06645" y="2443480"/>
            <a:ext cx="120396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语法</a:t>
            </a:r>
            <a:endParaRPr lang="zh-CN" altLang="en-US" sz="40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52830" y="4591685"/>
            <a:ext cx="838263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今天的语法，你们都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 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了吗？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52830" y="5556250"/>
            <a:ext cx="10086340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：我们都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了，很简单。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966845" y="5556250"/>
            <a:ext cx="122999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会</a:t>
            </a:r>
            <a:endParaRPr 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80860" y="4591685"/>
            <a:ext cx="122999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sz="3600" b="1" dirty="0" smtClean="0">
                <a:solidFill>
                  <a:srgbClr val="00B05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学</a:t>
            </a:r>
            <a:r>
              <a:rPr lang="zh-CN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会</a:t>
            </a:r>
            <a:endParaRPr lang="zh-CN" sz="36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62370" y="5292090"/>
            <a:ext cx="12687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jiǎndān</a:t>
            </a:r>
            <a:endParaRPr lang="en-US" altLang="zh-CN" sz="24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616710" y="2967990"/>
            <a:ext cx="89579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8.  </a:t>
            </a:r>
            <a:r>
              <a:rPr lang="en-US" altLang="zh-TW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</a:t>
            </a:r>
            <a:r>
              <a:rPr lang="zh-CN" alt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。。。</a:t>
            </a:r>
            <a:r>
              <a:rPr lang="zh-CN" altLang="en-US" sz="5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zh-CN" altLang="en-US" sz="5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。。。</a:t>
            </a:r>
            <a:endParaRPr lang="zh-CN" altLang="en-US" sz="5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59" y="1585017"/>
            <a:ext cx="3810000" cy="381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1" y="4362564"/>
            <a:ext cx="1423410" cy="1930047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887775" y="5301363"/>
            <a:ext cx="389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妹妹离商店很</a:t>
            </a:r>
            <a:r>
              <a:rPr lang="en-US" altLang="zh-CN" sz="3600" dirty="0" smtClean="0"/>
              <a:t>___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806112" y="5301363"/>
            <a:ext cx="3894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妹妹离书店很</a:t>
            </a:r>
            <a:r>
              <a:rPr lang="en-US" altLang="zh-CN" sz="3600" dirty="0" smtClean="0"/>
              <a:t>___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27" y="1182254"/>
            <a:ext cx="2090259" cy="2090259"/>
          </a:xfrm>
          <a:prstGeom prst="rect">
            <a:avLst/>
          </a:prstGeom>
        </p:spPr>
      </p:pic>
      <p:sp>
        <p:nvSpPr>
          <p:cNvPr id="18" name="向下箭號 17"/>
          <p:cNvSpPr/>
          <p:nvPr/>
        </p:nvSpPr>
        <p:spPr>
          <a:xfrm rot="15567926">
            <a:off x="2020976" y="4351104"/>
            <a:ext cx="635067" cy="1322394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向右箭號 1"/>
          <p:cNvSpPr/>
          <p:nvPr/>
        </p:nvSpPr>
        <p:spPr>
          <a:xfrm rot="21053471">
            <a:off x="1517067" y="3377503"/>
            <a:ext cx="7131868" cy="853506"/>
          </a:xfrm>
          <a:prstGeom prst="rightArrow">
            <a:avLst>
              <a:gd name="adj1" fmla="val 37944"/>
              <a:gd name="adj2" fmla="val 49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823128" y="5196515"/>
            <a:ext cx="71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近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692477" y="5196514"/>
            <a:ext cx="71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远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 animBg="1"/>
      <p:bldP spid="2" grpId="0" animBg="1"/>
      <p:bldP spid="3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4545" y="528641"/>
            <a:ext cx="31089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8.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一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就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endParaRPr 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4545" y="989016"/>
            <a:ext cx="11995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This structure connects two actions. It can be used to combine actions in two different types of</a:t>
            </a:r>
            <a:endParaRPr lang="en-US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situations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：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habitual situations or one-time situations.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 In a habitual situation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, whenever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the first </a:t>
            </a:r>
            <a:endParaRPr lang="en-US" altLang="zh-CN" sz="2000" b="1" dirty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action occurs, the second action immediately follows</a:t>
            </a:r>
            <a:r>
              <a:rPr lang="zh-CN" altLang="en-US" sz="2000" b="1" dirty="0" smtClean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：</a:t>
            </a:r>
            <a:endParaRPr lang="zh-CN" alt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4640" y="21310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77595" y="4947920"/>
            <a:ext cx="565086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40000"/>
              </a:lnSpc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Dmitry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上课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03085" y="4725670"/>
            <a:ext cx="5000625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60000"/>
              </a:lnSpc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那个男孩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考试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2" name="图片 1" descr="school_inemuri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8480" y="2341245"/>
            <a:ext cx="2622550" cy="26225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11985" y="581723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想睡觉</a:t>
            </a:r>
            <a:endParaRPr lang="en-US" altLang="zh-CN" sz="2400"/>
          </a:p>
        </p:txBody>
      </p:sp>
      <p:sp>
        <p:nvSpPr>
          <p:cNvPr id="16" name="文本框 15"/>
          <p:cNvSpPr txBox="1"/>
          <p:nvPr/>
        </p:nvSpPr>
        <p:spPr>
          <a:xfrm>
            <a:off x="7518400" y="5817235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看他的考试卷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17" name="图片 16" descr="cunning_cheat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795" y="2416810"/>
            <a:ext cx="4175125" cy="284416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320530" y="5471795"/>
            <a:ext cx="17735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24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kǎoshìjuàn</a:t>
            </a:r>
            <a:endParaRPr lang="en-US" altLang="zh-CN" sz="24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4545" y="528641"/>
            <a:ext cx="31089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8.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一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就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endParaRPr 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4545" y="989016"/>
            <a:ext cx="119958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This structure connects two actions. It can be used to combine actions in two different types of</a:t>
            </a:r>
            <a:endParaRPr lang="en-US" sz="20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situations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：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habitual situations or one-time situations. </a:t>
            </a:r>
            <a:r>
              <a:rPr lang="en-US" altLang="zh-CN" sz="2000" b="1" dirty="0">
                <a:solidFill>
                  <a:srgbClr val="00B05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In a habitual situation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, whenever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the first </a:t>
            </a:r>
            <a:endParaRPr lang="en-US" altLang="zh-CN" sz="2000" b="1" dirty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action occurs, the second action immediately follows</a:t>
            </a:r>
            <a:r>
              <a:rPr lang="zh-CN" altLang="en-US" sz="2000" b="1" dirty="0" smtClean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：</a:t>
            </a:r>
            <a:endParaRPr lang="zh-CN" altLang="en-US" sz="2000" b="1" dirty="0" smtClean="0">
              <a:solidFill>
                <a:srgbClr val="FF0000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94640" y="2131060"/>
            <a:ext cx="1079944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3600" dirty="0" smtClean="0">
                <a:sym typeface="+mn-ea"/>
              </a:rPr>
              <a:t>①                                                ②</a:t>
            </a:r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sz="3600" dirty="0" smtClean="0">
              <a:sym typeface="+mn-ea"/>
            </a:endParaRPr>
          </a:p>
          <a:p>
            <a:endParaRPr lang="zh-CN" altLang="zh-CN" sz="3600" b="1" dirty="0" smtClean="0"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4640" y="5444490"/>
            <a:ext cx="5650865" cy="700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李律师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累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71335" y="5140325"/>
            <a:ext cx="500062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charset="0"/>
              <a:buChar char=""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小王平时只吃蔬菜，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一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吃肉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  <p:pic>
        <p:nvPicPr>
          <p:cNvPr id="4" name="图片 3" descr="sick_hakike_kimochiwarui_wom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7310" y="2592705"/>
            <a:ext cx="2136775" cy="2371090"/>
          </a:xfrm>
          <a:prstGeom prst="rect">
            <a:avLst/>
          </a:prstGeom>
        </p:spPr>
      </p:pic>
      <p:pic>
        <p:nvPicPr>
          <p:cNvPr id="14" name="图片 13" descr="food_spareri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845" y="3549650"/>
            <a:ext cx="1414145" cy="14141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562350" y="547179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喝咖啡</a:t>
            </a:r>
            <a:endParaRPr lang="en-US" altLang="zh-CN" sz="2400"/>
          </a:p>
        </p:txBody>
      </p:sp>
      <p:sp>
        <p:nvSpPr>
          <p:cNvPr id="16" name="文本框 15"/>
          <p:cNvSpPr txBox="1"/>
          <p:nvPr/>
        </p:nvSpPr>
        <p:spPr>
          <a:xfrm>
            <a:off x="9190990" y="5804535"/>
            <a:ext cx="2011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600" b="1" dirty="0" smtClean="0"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不舒服</a:t>
            </a:r>
            <a:endParaRPr lang="en-US" altLang="zh-CN" sz="2400"/>
          </a:p>
        </p:txBody>
      </p:sp>
      <p:pic>
        <p:nvPicPr>
          <p:cNvPr id="3" name="图片 2" descr="coffee_ippuku_businessman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905" y="2503805"/>
            <a:ext cx="2130425" cy="2549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94545" y="528641"/>
            <a:ext cx="31089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8. </a:t>
            </a:r>
            <a:r>
              <a:rPr lang="en-US" altLang="zh-TW" sz="2400" b="1" dirty="0">
                <a:solidFill>
                  <a:srgbClr val="4C0342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 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一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r>
              <a:rPr lang="zh-CN" sz="24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就</a:t>
            </a:r>
            <a:r>
              <a:rPr lang="zh-CN" sz="24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cs typeface="+mj-cs"/>
              </a:rPr>
              <a:t>。。。</a:t>
            </a:r>
            <a:endParaRPr lang="zh-CN" sz="2400" b="1" dirty="0" smtClean="0">
              <a:solidFill>
                <a:srgbClr val="FF0000"/>
              </a:solidFill>
              <a:latin typeface="Microsoft JhengHei" panose="020B0604030504040204" charset="-120"/>
              <a:ea typeface="Microsoft JhengHei" panose="020B0604030504040204" charset="-120"/>
              <a:cs typeface="+mj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94545" y="989016"/>
            <a:ext cx="10962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rgbClr val="00B0F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In a one-time situation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, </a:t>
            </a:r>
            <a:r>
              <a:rPr lang="en-US" altLang="zh-CN" sz="2000" b="1" dirty="0">
                <a:solidFill>
                  <a:srgbClr val="FF0000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the second action take place as soon as the first is completed</a:t>
            </a:r>
            <a:r>
              <a:rPr lang="zh-CN" altLang="en-US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：</a:t>
            </a:r>
            <a:r>
              <a:rPr lang="en-US" altLang="zh-CN" sz="2000" b="1" dirty="0">
                <a:solidFill>
                  <a:schemeClr val="tx1"/>
                </a:solidFill>
                <a:latin typeface="Microsoft JhengHei" panose="020B0604030504040204" charset="-120"/>
                <a:ea typeface="宋体" panose="02010600030101010101" pitchFamily="2" charset="-122"/>
                <a:cs typeface="+mj-cs"/>
              </a:rPr>
              <a:t> </a:t>
            </a:r>
            <a:endParaRPr lang="zh-CN" altLang="en-US" sz="2000" b="1" dirty="0" smtClean="0">
              <a:solidFill>
                <a:schemeClr val="tx1"/>
              </a:solidFill>
              <a:latin typeface="Microsoft JhengHei" panose="020B0604030504040204" charset="-12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0240" y="2002790"/>
            <a:ext cx="10488295" cy="5027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我们</a:t>
            </a:r>
            <a:r>
              <a:rPr lang="zh-CN" altLang="zh-HK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进饭馆儿，服务员</a:t>
            </a:r>
            <a:r>
              <a:rPr lang="zh-CN" altLang="zh-HK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zh-HK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告诉我们没有位子了。</a:t>
            </a:r>
            <a:endParaRPr lang="zh-CN" altLang="zh-HK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zh-HK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457200" indent="-457200" algn="l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这课的语法很容易，我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一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看</a:t>
            </a:r>
            <a:r>
              <a:rPr lang="zh-CN" altLang="en-US" sz="3600" b="1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</a:rPr>
              <a:t>就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懂。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活动中心离这儿不远，到第二个路口，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en-US" altLang="zh-CN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      ____________________</a:t>
            </a:r>
            <a:r>
              <a:rPr lang="zh-CN" altLang="en-US" sz="3600" b="1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indent="0" algn="l">
              <a:lnSpc>
                <a:spcPct val="6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3600" b="1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110980" y="3693795"/>
            <a:ext cx="1619250" cy="2734945"/>
            <a:chOff x="13823" y="5416"/>
            <a:chExt cx="2550" cy="4307"/>
          </a:xfrm>
        </p:grpSpPr>
        <p:pic>
          <p:nvPicPr>
            <p:cNvPr id="19" name="图片 18" descr="pegman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07" y="8381"/>
              <a:ext cx="989" cy="1342"/>
            </a:xfrm>
            <a:prstGeom prst="rect">
              <a:avLst/>
            </a:prstGeom>
          </p:spPr>
        </p:pic>
        <p:cxnSp>
          <p:nvCxnSpPr>
            <p:cNvPr id="22" name="直接连接符 21"/>
            <p:cNvCxnSpPr/>
            <p:nvPr/>
          </p:nvCxnSpPr>
          <p:spPr>
            <a:xfrm>
              <a:off x="15124" y="6637"/>
              <a:ext cx="472" cy="0"/>
            </a:xfrm>
            <a:prstGeom prst="line">
              <a:avLst/>
            </a:prstGeom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/>
          </p:nvGrpSpPr>
          <p:grpSpPr>
            <a:xfrm>
              <a:off x="13823" y="5416"/>
              <a:ext cx="2550" cy="3766"/>
              <a:chOff x="13823" y="5416"/>
              <a:chExt cx="2550" cy="376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3823" y="5416"/>
                <a:ext cx="2551" cy="3766"/>
                <a:chOff x="4250" y="6087"/>
                <a:chExt cx="2924" cy="4474"/>
              </a:xfrm>
              <a:solidFill>
                <a:srgbClr val="0070C0"/>
              </a:solidFill>
            </p:grpSpPr>
            <p:sp>
              <p:nvSpPr>
                <p:cNvPr id="8" name="圆角矩形 7"/>
                <p:cNvSpPr/>
                <p:nvPr/>
              </p:nvSpPr>
              <p:spPr>
                <a:xfrm>
                  <a:off x="4250" y="6087"/>
                  <a:ext cx="1200" cy="1200"/>
                </a:xfrm>
                <a:prstGeom prst="round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圆角矩形 8"/>
                <p:cNvSpPr/>
                <p:nvPr/>
              </p:nvSpPr>
              <p:spPr>
                <a:xfrm>
                  <a:off x="5974" y="6087"/>
                  <a:ext cx="1200" cy="1200"/>
                </a:xfrm>
                <a:prstGeom prst="round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4250" y="7637"/>
                  <a:ext cx="2924" cy="2924"/>
                  <a:chOff x="4250" y="7637"/>
                  <a:chExt cx="2924" cy="2924"/>
                </a:xfrm>
                <a:grpFill/>
              </p:grpSpPr>
              <p:sp>
                <p:nvSpPr>
                  <p:cNvPr id="5" name="圆角矩形 4"/>
                  <p:cNvSpPr/>
                  <p:nvPr/>
                </p:nvSpPr>
                <p:spPr>
                  <a:xfrm>
                    <a:off x="4250" y="7637"/>
                    <a:ext cx="1200" cy="1200"/>
                  </a:xfrm>
                  <a:prstGeom prst="roundRect">
                    <a:avLst/>
                  </a:prstGeom>
                  <a:grp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圆角矩形 5"/>
                  <p:cNvSpPr/>
                  <p:nvPr/>
                </p:nvSpPr>
                <p:spPr>
                  <a:xfrm>
                    <a:off x="5974" y="7637"/>
                    <a:ext cx="1200" cy="1200"/>
                  </a:xfrm>
                  <a:prstGeom prst="roundRect">
                    <a:avLst/>
                  </a:prstGeom>
                  <a:grp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圆角矩形 9"/>
                  <p:cNvSpPr/>
                  <p:nvPr/>
                </p:nvSpPr>
                <p:spPr>
                  <a:xfrm>
                    <a:off x="4250" y="9361"/>
                    <a:ext cx="1200" cy="1200"/>
                  </a:xfrm>
                  <a:prstGeom prst="roundRect">
                    <a:avLst/>
                  </a:prstGeom>
                  <a:grp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圆角矩形 10"/>
                  <p:cNvSpPr/>
                  <p:nvPr/>
                </p:nvSpPr>
                <p:spPr>
                  <a:xfrm>
                    <a:off x="5974" y="9361"/>
                    <a:ext cx="1200" cy="1200"/>
                  </a:xfrm>
                  <a:prstGeom prst="roundRect">
                    <a:avLst/>
                  </a:prstGeom>
                  <a:grpFill/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cxnSp>
            <p:nvCxnSpPr>
              <p:cNvPr id="20" name="直接连接符 19"/>
              <p:cNvCxnSpPr/>
              <p:nvPr/>
            </p:nvCxnSpPr>
            <p:spPr>
              <a:xfrm flipH="1" flipV="1">
                <a:off x="15121" y="6637"/>
                <a:ext cx="3" cy="190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图片 23" descr="map_pin_shadow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327" y="5697"/>
                <a:ext cx="1001" cy="1024"/>
              </a:xfrm>
              <a:prstGeom prst="rect">
                <a:avLst/>
              </a:prstGeom>
            </p:spPr>
          </p:pic>
        </p:grpSp>
      </p:grpSp>
      <p:sp>
        <p:nvSpPr>
          <p:cNvPr id="28" name="文本框 27"/>
          <p:cNvSpPr txBox="1"/>
          <p:nvPr/>
        </p:nvSpPr>
        <p:spPr>
          <a:xfrm>
            <a:off x="1753235" y="5348605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往右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一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拐</a:t>
            </a:r>
            <a:r>
              <a:rPr lang="zh-CN" altLang="en-US" sz="3600" b="1" dirty="0" smtClean="0">
                <a:solidFill>
                  <a:srgbClr val="FF0000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就</a:t>
            </a:r>
            <a:r>
              <a:rPr lang="zh-CN" altLang="en-US" sz="3600" b="1" dirty="0" smtClean="0">
                <a:solidFill>
                  <a:schemeClr val="accent6">
                    <a:lumMod val="75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到了</a:t>
            </a:r>
            <a:endParaRPr lang="zh-CN" altLang="en-US" sz="3600" b="1" dirty="0" smtClean="0">
              <a:solidFill>
                <a:schemeClr val="accent6">
                  <a:lumMod val="75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767455" y="1082675"/>
            <a:ext cx="5713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400" b="1" dirty="0">
                <a:latin typeface="+mj-ea"/>
                <a:ea typeface="+mj-ea"/>
              </a:rPr>
              <a:t>对话练习</a:t>
            </a:r>
            <a:r>
              <a:rPr lang="zh-CN" altLang="en-US" sz="4400" b="1" dirty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– </a:t>
            </a:r>
            <a:r>
              <a:rPr lang="en-US" altLang="zh-CN" sz="3200" b="1" i="1" dirty="0" err="1">
                <a:latin typeface="Calibri" panose="020F0502020204030204" charset="0"/>
                <a:ea typeface="+mj-ea"/>
                <a:sym typeface="+mn-ea"/>
              </a:rPr>
              <a:t>Pairwork</a:t>
            </a:r>
            <a:r>
              <a:rPr lang="en-US" altLang="zh-CN" sz="3200" b="1" i="1" dirty="0">
                <a:latin typeface="Calibri" panose="020F0502020204030204" charset="0"/>
                <a:ea typeface="+mj-ea"/>
                <a:sym typeface="+mn-ea"/>
              </a:rPr>
              <a:t> 5</a:t>
            </a:r>
            <a:endParaRPr lang="en-US" altLang="zh-CN" sz="4400" b="1" dirty="0"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3090" y="753110"/>
            <a:ext cx="3276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/>
              <a:t>      duìhuà  liànxí</a:t>
            </a:r>
            <a:endParaRPr lang="en-US" altLang="zh-CN" sz="2800"/>
          </a:p>
        </p:txBody>
      </p:sp>
      <p:pic>
        <p:nvPicPr>
          <p:cNvPr id="4" name="图片 3" descr="o_1c7ue42ath4c18jt1b6ajpf1hmmc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286" t="15025" r="33335" b="78264"/>
          <a:stretch>
            <a:fillRect/>
          </a:stretch>
        </p:blipFill>
        <p:spPr>
          <a:xfrm>
            <a:off x="436880" y="1681480"/>
            <a:ext cx="6508115" cy="14020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2290" y="3416935"/>
            <a:ext cx="11106785" cy="3063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：你平常一吃完早饭就做什么？    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</a:t>
            </a: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_________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。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None/>
            </a:pP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457200" indent="-457200" algn="l">
              <a:lnSpc>
                <a:spcPct val="20000"/>
              </a:lnSpc>
              <a:spcBef>
                <a:spcPts val="1000"/>
              </a:spcBef>
              <a:buFont typeface="Arial" panose="020B0604020202020204" pitchFamily="34" charset="0"/>
              <a:buAutoNum type="arabicParenR" startAt="3"/>
            </a:pPr>
            <a:endParaRPr lang="zh-TW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Q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：你平常一下中文课就做什么？   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Q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：你平常一高兴就做什么？           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en-US" altLang="zh-CN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en-US" altLang="zh-CN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Q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：你昨天早上一起床就做什么？   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  <a:p>
            <a:pPr marL="571500" indent="-571500" algn="l">
              <a:lnSpc>
                <a:spcPct val="2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Q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：你昨天一回家就做什么？            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A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：</a:t>
            </a:r>
            <a:r>
              <a:rPr lang="en-US" altLang="zh-CN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_________</a:t>
            </a:r>
            <a:r>
              <a:rPr lang="zh-CN" altLang="en-US" sz="3600" b="1" dirty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</a:rPr>
              <a:t>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  <p:pic>
        <p:nvPicPr>
          <p:cNvPr id="10" name="图片 9" descr="09049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6510" y="1275080"/>
            <a:ext cx="2425065" cy="1283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98858702">
            <a:hlinkClick r:id="rId1" tooltip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5235" y="1482725"/>
            <a:ext cx="5771515" cy="4328795"/>
          </a:xfrm>
          <a:prstGeom prst="rect">
            <a:avLst/>
          </a:prstGeom>
        </p:spPr>
      </p:pic>
      <p:pic>
        <p:nvPicPr>
          <p:cNvPr id="3" name="图片 2" descr="burger_pub_brno"/>
          <p:cNvPicPr>
            <a:picLocks noChangeAspect="1"/>
          </p:cNvPicPr>
          <p:nvPr/>
        </p:nvPicPr>
        <p:blipFill>
          <a:blip r:embed="rId3"/>
          <a:srcRect r="36941"/>
          <a:stretch>
            <a:fillRect/>
          </a:stretch>
        </p:blipFill>
        <p:spPr>
          <a:xfrm>
            <a:off x="393700" y="761365"/>
            <a:ext cx="5945505" cy="2476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600" y="3901440"/>
            <a:ext cx="7154545" cy="2174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Q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：你好，请问饭馆儿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indent="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None/>
            </a:pP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            怎么走？ </a:t>
            </a:r>
            <a:endParaRPr lang="zh-CN" altLang="en-US" sz="3600" b="1" dirty="0" smtClean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  <a:sym typeface="+mn-ea"/>
            </a:endParaRPr>
          </a:p>
          <a:p>
            <a:pPr marL="571500" indent="-571500" algn="l">
              <a:lnSpc>
                <a:spcPct val="110000"/>
              </a:lnSpc>
              <a:spcBef>
                <a:spcPts val="1000"/>
              </a:spcBef>
              <a:buFont typeface="Wingdings" panose="05000000000000000000" charset="0"/>
              <a:buChar char=""/>
            </a:pPr>
            <a:r>
              <a:rPr lang="en-US" altLang="zh-CN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A</a:t>
            </a:r>
            <a:r>
              <a:rPr lang="zh-CN" altLang="en-US" sz="3600" b="1" dirty="0" smtClean="0">
                <a:solidFill>
                  <a:schemeClr val="tx1"/>
                </a:solidFill>
                <a:latin typeface="Microsoft JhengHei" panose="020B0604030504040204" charset="-120"/>
                <a:ea typeface="Microsoft JhengHei" panose="020B0604030504040204" charset="-120"/>
                <a:sym typeface="+mn-ea"/>
              </a:rPr>
              <a:t>：。。。</a:t>
            </a:r>
            <a:endParaRPr lang="zh-CN" altLang="en-US" sz="3600" b="1" dirty="0">
              <a:solidFill>
                <a:schemeClr val="tx1"/>
              </a:solidFill>
              <a:latin typeface="Microsoft JhengHei" panose="020B0604030504040204" charset="-120"/>
              <a:ea typeface="Microsoft JhengHei" panose="020B060403050404020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46375" y="3190875"/>
            <a:ext cx="115887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3517899" y="4613275"/>
            <a:ext cx="1482725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fàn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táng</a:t>
            </a:r>
            <a:endParaRPr kumimoji="1" lang="en-US" altLang="zh-CN" sz="2400" dirty="0" smtClean="0"/>
          </a:p>
          <a:p>
            <a:r>
              <a:rPr kumimoji="1" lang="zh-CN" altLang="en-US" sz="2400" dirty="0" smtClean="0"/>
              <a:t>饭堂</a:t>
            </a:r>
            <a:r>
              <a:rPr kumimoji="1" lang="en-US" altLang="zh-CN" sz="2400" dirty="0" smtClean="0"/>
              <a:t>(canteen)</a:t>
            </a:r>
            <a:endParaRPr kumimoji="1" lang="en-US" altLang="zh-CN" sz="24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4603750" y="866775"/>
            <a:ext cx="1390651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tǐyùguǎn</a:t>
            </a:r>
            <a:endParaRPr kumimoji="1" lang="en-US" altLang="zh-CN" dirty="0" smtClean="0"/>
          </a:p>
          <a:p>
            <a:r>
              <a:rPr kumimoji="1" lang="zh-CN" altLang="en-US" sz="2400" dirty="0" smtClean="0"/>
              <a:t>体育馆</a:t>
            </a:r>
            <a:endParaRPr kumimoji="1" lang="en-US" altLang="zh-CN" sz="2400" dirty="0" smtClean="0"/>
          </a:p>
          <a:p>
            <a:r>
              <a:rPr kumimoji="1" lang="en-US" altLang="zh-CN" dirty="0" smtClean="0"/>
              <a:t>gymnasium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915525" y="993775"/>
            <a:ext cx="81597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医院</a:t>
            </a:r>
            <a:endParaRPr kumimoji="1"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841876" y="2559050"/>
            <a:ext cx="1317624" cy="129266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jiàoxúelǒu</a:t>
            </a:r>
            <a:endParaRPr kumimoji="1" lang="en-US" altLang="zh-CN" dirty="0" smtClean="0"/>
          </a:p>
          <a:p>
            <a:r>
              <a:rPr kumimoji="1" lang="zh-CN" altLang="en-US" sz="2400" dirty="0" smtClean="0"/>
              <a:t>教学楼</a:t>
            </a:r>
            <a:endParaRPr kumimoji="1" lang="en-US" altLang="zh-CN" sz="2400" dirty="0" smtClean="0"/>
          </a:p>
          <a:p>
            <a:r>
              <a:rPr kumimoji="1" lang="en-US" altLang="zh-CN" dirty="0" smtClean="0"/>
              <a:t>teaching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building</a:t>
            </a:r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883400" y="4987925"/>
            <a:ext cx="1212849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gōngyuán</a:t>
            </a:r>
            <a:endParaRPr kumimoji="1" lang="en-US" altLang="zh-CN" dirty="0" smtClean="0"/>
          </a:p>
          <a:p>
            <a:r>
              <a:rPr kumimoji="1" lang="zh-CN" altLang="en-US" sz="2400" dirty="0" smtClean="0"/>
              <a:t>公园</a:t>
            </a:r>
            <a:endParaRPr kumimoji="1" lang="en-US" altLang="zh-CN" sz="2400" dirty="0" smtClean="0"/>
          </a:p>
          <a:p>
            <a:r>
              <a:rPr kumimoji="1" lang="en-US" altLang="zh-CN" dirty="0" smtClean="0"/>
              <a:t>park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2444750" y="1263650"/>
            <a:ext cx="160337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tíngchēchǎng</a:t>
            </a:r>
            <a:endParaRPr kumimoji="1" lang="en-US" altLang="zh-CN" dirty="0" smtClean="0"/>
          </a:p>
          <a:p>
            <a:r>
              <a:rPr kumimoji="1" lang="zh-CN" altLang="en-US" dirty="0" smtClean="0"/>
              <a:t>停车场</a:t>
            </a:r>
            <a:endParaRPr kumimoji="1" lang="en-US" altLang="zh-CN" dirty="0" smtClean="0"/>
          </a:p>
          <a:p>
            <a:r>
              <a:rPr kumimoji="1" lang="en-US" altLang="zh-CN" dirty="0" smtClean="0"/>
              <a:t>parking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lot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8143875" y="2628900"/>
            <a:ext cx="1158875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sùshè</a:t>
            </a:r>
            <a:endParaRPr kumimoji="1" lang="en-US" altLang="zh-CN" dirty="0" smtClean="0"/>
          </a:p>
          <a:p>
            <a:r>
              <a:rPr kumimoji="1" lang="zh-CN" altLang="en-US" sz="2400" dirty="0" smtClean="0"/>
              <a:t>宿舍</a:t>
            </a:r>
            <a:r>
              <a:rPr kumimoji="1" lang="en-US" altLang="zh-CN" dirty="0" smtClean="0"/>
              <a:t>dormitory</a:t>
            </a:r>
            <a:endParaRPr kumimoji="1"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49" y="4508499"/>
            <a:ext cx="2333625" cy="234928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208" y="5984875"/>
            <a:ext cx="383791" cy="873125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3873500" y="6350000"/>
            <a:ext cx="1190625" cy="2540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416300" y="6253460"/>
            <a:ext cx="81597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学生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-1" y="4037783"/>
            <a:ext cx="3032126" cy="249299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400" dirty="0"/>
              <a:t>例句</a:t>
            </a:r>
            <a:r>
              <a:rPr kumimoji="1" lang="zh-CN" altLang="en-US" sz="2400" dirty="0" smtClean="0"/>
              <a:t>：</a:t>
            </a:r>
            <a:endParaRPr kumimoji="1" lang="en-US" altLang="zh-CN" sz="2400" dirty="0" smtClean="0"/>
          </a:p>
          <a:p>
            <a:pPr>
              <a:lnSpc>
                <a:spcPct val="110000"/>
              </a:lnSpc>
            </a:pPr>
            <a:r>
              <a:rPr kumimoji="1" lang="en-US" altLang="zh-CN" sz="2400" dirty="0"/>
              <a:t>A</a:t>
            </a:r>
            <a:r>
              <a:rPr kumimoji="1" lang="zh-CN" altLang="en-US" sz="2400" dirty="0" smtClean="0"/>
              <a:t>：请问宿舍在哪里</a:t>
            </a:r>
            <a:r>
              <a:rPr kumimoji="1" lang="en-US" altLang="zh-CN" sz="2400" dirty="0" smtClean="0"/>
              <a:t>?</a:t>
            </a:r>
            <a:endParaRPr kumimoji="1" lang="en-US" altLang="zh-CN" sz="2400" dirty="0" smtClean="0"/>
          </a:p>
          <a:p>
            <a:pPr>
              <a:lnSpc>
                <a:spcPct val="110000"/>
              </a:lnSpc>
            </a:pPr>
            <a:r>
              <a:rPr kumimoji="1" lang="en-US" altLang="zh-CN" sz="2400" dirty="0" smtClean="0"/>
              <a:t>B</a:t>
            </a:r>
            <a:r>
              <a:rPr kumimoji="1" lang="zh-CN" altLang="zh-CN" sz="2400" dirty="0"/>
              <a:t>：</a:t>
            </a:r>
            <a:r>
              <a:rPr kumimoji="1" lang="zh-CN" altLang="en-US" sz="2400" dirty="0" smtClean="0"/>
              <a:t>向</a:t>
            </a:r>
            <a:r>
              <a:rPr kumimoji="1" lang="zh-CN" altLang="en-US" sz="2400" dirty="0"/>
              <a:t>北走，在第一个路口，向东走，宿舍在右边。     </a:t>
            </a:r>
            <a:endParaRPr kumimoji="1" lang="zh-CN" altLang="en-US" sz="2400" dirty="0"/>
          </a:p>
          <a:p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1" y="0"/>
            <a:ext cx="2932430" cy="12352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dirty="0" smtClean="0">
                <a:latin typeface="+mj-ea"/>
                <a:ea typeface="+mj-ea"/>
                <a:sym typeface="+mn-ea"/>
              </a:rPr>
              <a:t>挑战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 </a:t>
            </a:r>
            <a:r>
              <a:rPr lang="en-US" altLang="zh-CN" sz="3200" b="1" dirty="0" err="1" smtClean="0">
                <a:latin typeface="+mj-ea"/>
                <a:ea typeface="+mj-ea"/>
                <a:sym typeface="+mn-ea"/>
              </a:rPr>
              <a:t>tiǎozhàn</a:t>
            </a:r>
            <a:endParaRPr lang="en-US" altLang="zh-CN" sz="3200" b="1" dirty="0" smtClean="0">
              <a:latin typeface="+mj-ea"/>
              <a:ea typeface="+mj-ea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>
                <a:latin typeface="+mj-ea"/>
                <a:ea typeface="+mj-ea"/>
                <a:sym typeface="+mn-ea"/>
              </a:rPr>
              <a:t>C</a:t>
            </a:r>
            <a:r>
              <a:rPr lang="en-US" altLang="zh-CN" sz="3200" b="1" dirty="0" smtClean="0">
                <a:latin typeface="+mj-ea"/>
                <a:ea typeface="+mj-ea"/>
                <a:sym typeface="+mn-ea"/>
              </a:rPr>
              <a:t>hallenge</a:t>
            </a:r>
            <a:endParaRPr lang="en-US" altLang="zh-CN" sz="3200" b="1" dirty="0" smtClean="0"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609" y="2276587"/>
            <a:ext cx="1005927" cy="313971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926" y="945578"/>
            <a:ext cx="4359018" cy="22435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74" y="1534151"/>
            <a:ext cx="2115495" cy="12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45309" y="1865376"/>
            <a:ext cx="599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妹妹站在姐姐的</a:t>
            </a:r>
            <a:r>
              <a:rPr lang="en-US" altLang="zh-CN" sz="3600" dirty="0" smtClean="0"/>
              <a:t>_____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145309" y="3036043"/>
            <a:ext cx="373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姐姐站在弟弟和妹妹的</a:t>
            </a:r>
            <a:r>
              <a:rPr lang="en-US" altLang="zh-CN" sz="3600" dirty="0" smtClean="0"/>
              <a:t>_____</a:t>
            </a:r>
            <a:r>
              <a:rPr lang="zh-CN" altLang="en-US" sz="3600" dirty="0"/>
              <a:t>。</a:t>
            </a:r>
            <a:endParaRPr lang="zh-HK" altLang="en-US" sz="36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07" y="2074191"/>
            <a:ext cx="5839602" cy="4414739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145309" y="4890924"/>
            <a:ext cx="424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礼物</a:t>
            </a:r>
            <a:r>
              <a:rPr lang="en-US" altLang="zh-CN" sz="3600" dirty="0" smtClean="0"/>
              <a:t>_____</a:t>
            </a:r>
            <a:r>
              <a:rPr lang="zh-CN" altLang="en-US" sz="3600" dirty="0" smtClean="0"/>
              <a:t>是什么？</a:t>
            </a:r>
            <a:endParaRPr lang="zh-HK" altLang="en-US" sz="3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532834" y="1789860"/>
            <a:ext cx="1167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</a:rPr>
              <a:t>旁边</a:t>
            </a:r>
            <a:endParaRPr lang="zh-HK" altLang="en-US" sz="3600" dirty="0">
              <a:solidFill>
                <a:srgbClr val="0070C0"/>
              </a:solidFill>
            </a:endParaRPr>
          </a:p>
          <a:p>
            <a:endParaRPr lang="zh-HK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2719000" y="3530822"/>
            <a:ext cx="1228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B050"/>
                </a:solidFill>
              </a:rPr>
              <a:t>中间</a:t>
            </a:r>
            <a:endParaRPr lang="zh-HK" altLang="en-US" sz="36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2244437" y="4831393"/>
            <a:ext cx="134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里边</a:t>
            </a:r>
            <a:endParaRPr lang="zh-HK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6918036" y="3112987"/>
            <a:ext cx="109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弟弟</a:t>
            </a:r>
            <a:endParaRPr lang="zh-HK" altLang="en-U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535687" y="2251525"/>
            <a:ext cx="93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姐姐</a:t>
            </a:r>
            <a:endParaRPr lang="zh-HK" altLang="en-U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0211724" y="3036043"/>
            <a:ext cx="934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妹妹</a:t>
            </a:r>
            <a:endParaRPr lang="zh-HK" altLang="en-US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5237018" y="5214089"/>
            <a:ext cx="1907309" cy="170711"/>
          </a:xfrm>
          <a:prstGeom prst="straightConnector1">
            <a:avLst/>
          </a:prstGeom>
          <a:ln w="38100" cmpd="sng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43527" y="3897666"/>
            <a:ext cx="48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Q</a:t>
            </a:r>
            <a:r>
              <a:rPr lang="zh-CN" altLang="en-US" sz="3600" dirty="0" smtClean="0"/>
              <a:t>：食堂在什么</a:t>
            </a:r>
            <a:r>
              <a:rPr lang="en-US" altLang="zh-CN" sz="3600" dirty="0" smtClean="0"/>
              <a:t>_____</a:t>
            </a:r>
            <a:r>
              <a:rPr lang="zh-CN" altLang="en-US" sz="3600" dirty="0" smtClean="0"/>
              <a:t>？</a:t>
            </a:r>
            <a:endParaRPr lang="zh-HK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8" y="967069"/>
            <a:ext cx="2477654" cy="24281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54" y="1061414"/>
            <a:ext cx="2270413" cy="22704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3527" y="4883221"/>
            <a:ext cx="509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A</a:t>
            </a:r>
            <a:r>
              <a:rPr lang="zh-CN" altLang="en-US" sz="3600" dirty="0" smtClean="0"/>
              <a:t>： 就在花店的</a:t>
            </a:r>
            <a:r>
              <a:rPr lang="zh-CN" altLang="en-US" sz="3600" dirty="0" smtClean="0">
                <a:solidFill>
                  <a:srgbClr val="00B050"/>
                </a:solidFill>
              </a:rPr>
              <a:t>旁边</a:t>
            </a:r>
            <a:r>
              <a:rPr lang="zh-CN" altLang="en-US" sz="3600" dirty="0" smtClean="0"/>
              <a:t>。</a:t>
            </a:r>
            <a:endParaRPr lang="zh-HK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033770" y="3834323"/>
            <a:ext cx="117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地方</a:t>
            </a:r>
            <a:endParaRPr lang="zh-HK" altLang="en-US" sz="3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8460509" y="4663776"/>
            <a:ext cx="82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拿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820" y="1061414"/>
            <a:ext cx="2939449" cy="315222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232073" y="4744012"/>
            <a:ext cx="410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/>
              <a:t>妈妈</a:t>
            </a:r>
            <a:r>
              <a:rPr lang="en-US" altLang="zh-CN" sz="3600" dirty="0" smtClean="0"/>
              <a:t>____</a:t>
            </a:r>
            <a:r>
              <a:rPr lang="zh-CN" altLang="en-US" sz="3600" dirty="0" smtClean="0"/>
              <a:t>来了</a:t>
            </a:r>
            <a:r>
              <a:rPr lang="zh-TW" altLang="en-US" sz="3600" b="1" dirty="0" smtClean="0">
                <a:latin typeface="Calibri" panose="020F0502020204030204" charset="0"/>
                <a:cs typeface="Calibri" panose="020F0502020204030204" charset="0"/>
              </a:rPr>
              <a:t>蔬菜</a:t>
            </a:r>
            <a:r>
              <a:rPr lang="zh-CN" altLang="en-US" b="1" dirty="0">
                <a:latin typeface="Calibri" panose="020F0502020204030204" charset="0"/>
                <a:cs typeface="Calibri" panose="020F0502020204030204" charset="0"/>
              </a:rPr>
              <a:t>。</a:t>
            </a:r>
            <a:endParaRPr lang="zh-HK" altLang="en-US" b="1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94515" y="4987633"/>
            <a:ext cx="2216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中国城</a:t>
            </a:r>
            <a:endParaRPr lang="zh-HK" altLang="en-US" sz="4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2886" y="1496291"/>
            <a:ext cx="4755273" cy="32050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719127" y="4987634"/>
            <a:ext cx="1865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/>
              <a:t>地图</a:t>
            </a:r>
            <a:endParaRPr lang="zh-HK" altLang="en-US" sz="4400" dirty="0"/>
          </a:p>
        </p:txBody>
      </p:sp>
      <p:pic>
        <p:nvPicPr>
          <p:cNvPr id="6" name="图片 5" descr="pixta_23282787_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90" y="1496060"/>
            <a:ext cx="4804410" cy="320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42"/>
  <p:tag name="KSO_WM_UNIT_TYPE" val="b"/>
  <p:tag name="KSO_WM_UNIT_INDEX" val="1"/>
  <p:tag name="KSO_WM_UNIT_ID" val="256*b*1"/>
  <p:tag name="KSO_WM_UNIT_CLEAR" val="1"/>
  <p:tag name="KSO_WM_UNIT_LAYERLEVEL" val="1"/>
  <p:tag name="KSO_WM_UNIT_VALUE" val="7"/>
  <p:tag name="KSO_WM_UNIT_ISCONTENTSTITLE" val="0"/>
  <p:tag name="KSO_WM_UNIT_HIGHLIGHT" val="0"/>
  <p:tag name="KSO_WM_UNIT_COMPATIBLE" val="0"/>
  <p:tag name="KSO_WM_BEAUTIFY_FLAG" val="#wm#"/>
  <p:tag name="KSO_WM_UNIT_PRESET_TEXT" val="TITLE HERE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3.xml><?xml version="1.0" encoding="utf-8"?>
<p:tagLst xmlns:p="http://schemas.openxmlformats.org/presentationml/2006/main">
  <p:tag name="KSO_WM_TAG_VERSION" val="1.0"/>
  <p:tag name="KSO_WM_TEMPLATE_CATEGORY" val="custom"/>
  <p:tag name="KSO_WM_TEMPLATE_INDEX" val="160042"/>
</p:tagLst>
</file>

<file path=ppt/tags/tag4.xml><?xml version="1.0" encoding="utf-8"?>
<p:tagLst xmlns:p="http://schemas.openxmlformats.org/presentationml/2006/main">
  <p:tag name="KSO_WM_TEMPLATE_THUMBS_INDEX" val="1、7、11、14、15、23、25、28、32、36"/>
  <p:tag name="KSO_WM_BEAUTIFY_FLAG" val="#wm#"/>
  <p:tag name="KSO_WM_TEMPLATE_CATEGORY" val="custom"/>
  <p:tag name="KSO_WM_TEMPLATE_INDEX" val="160042"/>
  <p:tag name="KSO_WM_TAG_VERSION" val="1.0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160042"/>
</p:tagLst>
</file>

<file path=ppt/theme/theme1.xml><?xml version="1.0" encoding="utf-8"?>
<a:theme xmlns:a="http://schemas.openxmlformats.org/drawingml/2006/main" name="1_默认设计模板_2">
  <a:themeElements>
    <a:clrScheme name="自定义 3">
      <a:dk1>
        <a:srgbClr val="000000"/>
      </a:dk1>
      <a:lt1>
        <a:srgbClr val="FFFFFF"/>
      </a:lt1>
      <a:dk2>
        <a:srgbClr val="4C0342"/>
      </a:dk2>
      <a:lt2>
        <a:srgbClr val="808080"/>
      </a:lt2>
      <a:accent1>
        <a:srgbClr val="67999A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 sz="240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11111</Words>
  <Application>WPS 演示</Application>
  <PresentationFormat>Širokoúhlá obrazovka</PresentationFormat>
  <Paragraphs>1116</Paragraphs>
  <Slides>66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8" baseType="lpstr">
      <vt:lpstr>Arial</vt:lpstr>
      <vt:lpstr>宋体</vt:lpstr>
      <vt:lpstr>Wingdings</vt:lpstr>
      <vt:lpstr>黑体</vt:lpstr>
      <vt:lpstr>Calibri</vt:lpstr>
      <vt:lpstr>MS Mincho</vt:lpstr>
      <vt:lpstr>微软雅黑</vt:lpstr>
      <vt:lpstr>Arial Unicode MS</vt:lpstr>
      <vt:lpstr>Microsoft JhengHei</vt:lpstr>
      <vt:lpstr>Wingdings</vt:lpstr>
      <vt:lpstr>MS PGothic</vt:lpstr>
      <vt:lpstr>1_默认设计模板_2</vt:lpstr>
      <vt:lpstr>PowerPoint 演示文稿</vt:lpstr>
      <vt:lpstr>Vocabulary生词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Grammar 语法</vt:lpstr>
      <vt:lpstr>PowerPoint 演示文稿</vt:lpstr>
      <vt:lpstr>1.Direction and Location Words</vt:lpstr>
      <vt:lpstr>PowerPoint 演示文稿</vt:lpstr>
      <vt:lpstr>PowerPoint 演示文稿</vt:lpstr>
      <vt:lpstr>PowerPoint 演示文稿</vt:lpstr>
      <vt:lpstr>PowerPoint 演示文稿</vt:lpstr>
      <vt:lpstr>你的身边有什么人？ Who is sitting around you?</vt:lpstr>
      <vt:lpstr>PowerPoint 演示文稿</vt:lpstr>
      <vt:lpstr>2.Comparative Sentences with 没（有）</vt:lpstr>
      <vt:lpstr>PowerPoint 演示文稿</vt:lpstr>
      <vt:lpstr>PowerPoint 演示文稿</vt:lpstr>
      <vt:lpstr>PowerPoint 演示文稿</vt:lpstr>
      <vt:lpstr>2. A没有B……  vs.  A不比B……</vt:lpstr>
      <vt:lpstr>PowerPoint 演示文稿</vt:lpstr>
      <vt:lpstr>PowerPoint 演示文稿</vt:lpstr>
      <vt:lpstr>PowerPoint 演示文稿</vt:lpstr>
      <vt:lpstr>PowerPoint 演示文稿</vt:lpstr>
      <vt:lpstr>没有……（那么）……</vt:lpstr>
      <vt:lpstr>没有……（那么）……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</dc:creator>
  <cp:lastModifiedBy>清蒸小多宝</cp:lastModifiedBy>
  <cp:revision>154</cp:revision>
  <dcterms:created xsi:type="dcterms:W3CDTF">2018-02-25T11:10:00Z</dcterms:created>
  <dcterms:modified xsi:type="dcterms:W3CDTF">2018-03-08T23:00:40Z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