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260" r:id="rId6"/>
    <p:sldId id="267" r:id="rId7"/>
    <p:sldId id="273" r:id="rId8"/>
    <p:sldId id="268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297" r:id="rId18"/>
    <p:sldId id="311" r:id="rId19"/>
    <p:sldId id="269" r:id="rId20"/>
    <p:sldId id="298" r:id="rId21"/>
    <p:sldId id="271" r:id="rId22"/>
    <p:sldId id="270" r:id="rId23"/>
    <p:sldId id="272" r:id="rId24"/>
    <p:sldId id="274" r:id="rId25"/>
    <p:sldId id="300" r:id="rId26"/>
    <p:sldId id="299" r:id="rId27"/>
    <p:sldId id="301" r:id="rId28"/>
    <p:sldId id="314" r:id="rId29"/>
    <p:sldId id="315" r:id="rId30"/>
    <p:sldId id="316" r:id="rId31"/>
    <p:sldId id="317" r:id="rId32"/>
    <p:sldId id="275" r:id="rId33"/>
    <p:sldId id="310" r:id="rId34"/>
    <p:sldId id="318" r:id="rId35"/>
    <p:sldId id="319" r:id="rId36"/>
    <p:sldId id="312" r:id="rId37"/>
    <p:sldId id="313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8" r:id="rId47"/>
    <p:sldId id="285" r:id="rId48"/>
    <p:sldId id="286" r:id="rId49"/>
    <p:sldId id="287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261" r:id="rId71"/>
    <p:sldId id="263" r:id="rId72"/>
    <p:sldId id="296" r:id="rId73"/>
    <p:sldId id="265" r:id="rId74"/>
    <p:sldId id="266" r:id="rId75"/>
    <p:sldId id="284" r:id="rId76"/>
    <p:sldId id="292" r:id="rId77"/>
    <p:sldId id="293" r:id="rId78"/>
    <p:sldId id="295" r:id="rId79"/>
    <p:sldId id="289" r:id="rId80"/>
    <p:sldId id="290" r:id="rId81"/>
    <p:sldId id="291" r:id="rId82"/>
    <p:sldId id="294" r:id="rId8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88690" autoAdjust="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42DAF-31D3-4182-BC61-02DBA434AD82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DA391-EFE7-4768-A14C-9AEE015BAA8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6169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0353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4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05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02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00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3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163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35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33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922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55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44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BFE81-C0D2-41C2-AE46-4C5CDBCCB9CF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30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VqorfX6a_U&amp;list=PLXaVWqnoF5hQHiREcCvDW16ZnLScSsf-R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Drill4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/>
              <a:t>KSCB113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2459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你会贴什么</a:t>
            </a:r>
            <a:r>
              <a:rPr lang="zh-CN" altLang="en-US" dirty="0" smtClean="0"/>
              <a:t>东西</a:t>
            </a:r>
            <a:r>
              <a:rPr lang="zh-CN" altLang="en-US" dirty="0"/>
              <a:t>在墙上</a:t>
            </a:r>
            <a:r>
              <a:rPr lang="zh-CN" altLang="en-US" dirty="0" smtClean="0"/>
              <a:t>吗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2050" name="Picture 2" descr="海报, 设计, 茶, 咖啡, 字母, 刻字, 眼科医生, 检查, 眼睛, 板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674" y="622570"/>
            <a:ext cx="4196487" cy="279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想要, 海报, 通缉的海报, 西, 老, 酿酒, 那些, 纸, 刑事, 西方, 野生, 复古, 奖励, 牛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55" y="2412460"/>
            <a:ext cx="3068752" cy="435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1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990418" y="1825625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家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 descr="家, 在家, 花瓶, 丰富多彩, 玻璃, 装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93" y="2883891"/>
            <a:ext cx="4897051" cy="304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94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你的家里有哪些人</a:t>
            </a:r>
          </a:p>
        </p:txBody>
      </p:sp>
      <p:pic>
        <p:nvPicPr>
          <p:cNvPr id="5122" name="Picture 2" descr="家庭, 字体, 明星, 父亲, 母亲, 孩子, 女孩, 家庭冒充, 家庭成员, 星座, 感知, 关系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28" y="1825625"/>
            <a:ext cx="4726544" cy="315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24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Dragon Boat Festival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297921" y="1825625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端午节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07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Mid-autumn festival; Moon </a:t>
            </a:r>
            <a:r>
              <a:rPr lang="en-US" altLang="zh-TW" dirty="0" err="1" smtClean="0"/>
              <a:t>destival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297921" y="1825625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中秋节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97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Lantern festival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426002" y="1690688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元宵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节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464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To success; successful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644170" y="1825625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成功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70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Traditional Chinese lunar </a:t>
            </a:r>
            <a:r>
              <a:rPr lang="en-US" altLang="zh-TW" dirty="0" err="1" smtClean="0"/>
              <a:t>calender</a:t>
            </a:r>
            <a:r>
              <a:rPr lang="en-US" altLang="zh-TW" dirty="0" smtClean="0"/>
              <a:t>; </a:t>
            </a:r>
            <a:r>
              <a:rPr lang="en-US" altLang="zh-TW" dirty="0" err="1" smtClean="0"/>
              <a:t>lit“agricultural</a:t>
            </a:r>
            <a:r>
              <a:rPr lang="en-US" altLang="zh-TW" dirty="0" smtClean="0"/>
              <a:t> calendar”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44169" y="1825625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农历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48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Smooth; successful ;without a hitch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44170" y="1825625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顺利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79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To waste; to squander; wasteful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44170" y="1825625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浪费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83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老师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Lǎoshī</a:t>
            </a:r>
            <a:r>
              <a:rPr lang="en-US" altLang="zh-TW" dirty="0" smtClean="0"/>
              <a:t>]/teacher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苏   珩</a:t>
            </a:r>
            <a:endParaRPr lang="en-US" altLang="zh-TW" dirty="0" smtClean="0"/>
          </a:p>
          <a:p>
            <a:r>
              <a:rPr lang="en-US" altLang="zh-TW" dirty="0" err="1" smtClean="0"/>
              <a:t>Sū</a:t>
            </a:r>
            <a:r>
              <a:rPr lang="zh-TW" altLang="en-US" dirty="0" smtClean="0"/>
              <a:t>   </a:t>
            </a:r>
            <a:r>
              <a:rPr lang="en-US" altLang="zh-TW" dirty="0" err="1" smtClean="0"/>
              <a:t>héng</a:t>
            </a:r>
            <a:r>
              <a:rPr lang="en-US" altLang="zh-TW" dirty="0" smtClean="0"/>
              <a:t> </a:t>
            </a:r>
          </a:p>
          <a:p>
            <a:endParaRPr lang="en-US" altLang="zh-TW" dirty="0"/>
          </a:p>
          <a:p>
            <a:r>
              <a:rPr lang="en-US" altLang="zh-TW" dirty="0" smtClean="0"/>
              <a:t>William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72116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什么事情会让你觉得浪费</a:t>
            </a:r>
            <a:r>
              <a:rPr lang="zh-CN" altLang="en-US" dirty="0" smtClean="0"/>
              <a:t>钱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1026" name="Picture 2" descr="香烟, 烟灰缸, 钱, 浪费钱, 吸烟, 瘾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9491"/>
            <a:ext cx="5181600" cy="344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15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Tradition; traditional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44170" y="1690688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传统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93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你的国家有什么传统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53368"/>
            <a:ext cx="5181600" cy="349585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88" y="3773788"/>
            <a:ext cx="231952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4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To count time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44170" y="1690688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计时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41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你们过年时会计时吗</a:t>
            </a:r>
            <a:endParaRPr lang="zh-TW" altLang="en-US" dirty="0"/>
          </a:p>
        </p:txBody>
      </p:sp>
      <p:pic>
        <p:nvPicPr>
          <p:cNvPr id="10242" name="Picture 2" descr="涂鸦, 新, 一年, 庆典, 快乐, 图, 绘制, 手, 庆祝, 度假, 粉笔, 烟花, 卡通, 纸, 乐趣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89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err="1" smtClean="0"/>
              <a:t>Happy:happiness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44169" y="1897292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幸福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87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什么东西会让你感到</a:t>
            </a:r>
            <a:r>
              <a:rPr lang="zh-CN" altLang="en-US" dirty="0" smtClean="0"/>
              <a:t>幸福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2050" name="Picture 2" descr="女子, 厨房, 男子, 日常生活, 金发, 黑发, 董事会, 蔬菜, 幸福, 炉灶, 漂亮, 厨师, 人的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47089"/>
            <a:ext cx="4931924" cy="32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6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To continue; to go on with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490147" y="1825625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继续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80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毕业之后，你会继续留在捷克</a:t>
            </a:r>
            <a:r>
              <a:rPr lang="zh-CN" altLang="en-US" dirty="0" smtClean="0"/>
              <a:t>吗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7" name="Picture 4" descr="国际, 国旗, 捷克共和国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63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mean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44169" y="1825625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意思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8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评分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píng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fèn</a:t>
            </a:r>
            <a:r>
              <a:rPr lang="en-US" altLang="zh-TW" dirty="0" smtClean="0"/>
              <a:t>]/assignment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只能缺席一次</a:t>
            </a:r>
            <a:endParaRPr lang="en-US" altLang="zh-CN" dirty="0" smtClean="0"/>
          </a:p>
          <a:p>
            <a:r>
              <a:rPr lang="en-US" altLang="zh-CN" dirty="0" smtClean="0"/>
              <a:t>Max 1 absence allowed</a:t>
            </a:r>
          </a:p>
          <a:p>
            <a:endParaRPr lang="zh-CN" altLang="en-US" dirty="0" smtClean="0"/>
          </a:p>
          <a:p>
            <a:r>
              <a:rPr lang="zh-CN" altLang="en-US" dirty="0" smtClean="0"/>
              <a:t>课程参与程度</a:t>
            </a:r>
            <a:endParaRPr lang="en-US" altLang="zh-CN" dirty="0" smtClean="0"/>
          </a:p>
          <a:p>
            <a:r>
              <a:rPr lang="en-US" altLang="zh-TW" dirty="0" smtClean="0"/>
              <a:t>Active participation in the class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309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Feeling; emotion; affection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44170" y="1825625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感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情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7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60985"/>
            <a:ext cx="5181600" cy="2880618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有哪些感情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470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Red envelope containing money to be given as a gift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44170" y="1825625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红包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0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To leave a </a:t>
            </a:r>
            <a:r>
              <a:rPr lang="en-US" altLang="zh-TW" dirty="0" err="1" smtClean="0"/>
              <a:t>surplus;to</a:t>
            </a:r>
            <a:r>
              <a:rPr lang="en-US" altLang="zh-TW" dirty="0" smtClean="0"/>
              <a:t> be left [over]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422845" y="2004297"/>
            <a:ext cx="1992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剩</a:t>
            </a:r>
            <a:r>
              <a:rPr lang="en-US" altLang="zh-TW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[</a:t>
            </a:r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下</a:t>
            </a:r>
            <a:r>
              <a:rPr lang="en-US" altLang="zh-TW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581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atmosphere; ambiance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644170" y="1825625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气氛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46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original; originally; at first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644170" y="1825625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本来</a:t>
            </a:r>
          </a:p>
        </p:txBody>
      </p:sp>
    </p:spTree>
    <p:extLst>
      <p:ext uri="{BB962C8B-B14F-4D97-AF65-F5344CB8AC3E}">
        <p14:creationId xmlns:p14="http://schemas.microsoft.com/office/powerpoint/2010/main" val="19560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Strange; odd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44169" y="1825625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奇怪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1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什么会让你觉</a:t>
            </a:r>
            <a:r>
              <a:rPr lang="zh-CN" altLang="en-US" dirty="0" smtClean="0"/>
              <a:t>得奇怪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74404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Chinese New Year’s </a:t>
            </a:r>
            <a:r>
              <a:rPr lang="en-US" altLang="zh-TW" smtClean="0"/>
              <a:t>Eve dinner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297921" y="1690688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年夜饭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72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中国人年夜饭会吃什么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11266" name="Picture 2" descr="烤魚, 日本料理, 和風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170" y="953477"/>
            <a:ext cx="4427630" cy="248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点心, 中国菜, 中国, 食品, 美食, 餐, 饺子, 传统的, 亚洲, 晚餐, 餐厅, 猪肉, 蒸, 开胃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67" y="3263534"/>
            <a:ext cx="5182333" cy="345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6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第十一课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中国的节日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44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选选看</a:t>
            </a:r>
            <a:r>
              <a:rPr lang="en-US" altLang="zh-TW" dirty="0" smtClean="0"/>
              <a:t>[chose one]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春节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CN" altLang="en-US" dirty="0" smtClean="0"/>
              <a:t>端午节</a:t>
            </a:r>
            <a:endParaRPr lang="en-US" altLang="zh-CN" dirty="0" smtClean="0"/>
          </a:p>
          <a:p>
            <a:endParaRPr lang="zh-CN" altLang="en-US" dirty="0" smtClean="0"/>
          </a:p>
          <a:p>
            <a:r>
              <a:rPr lang="zh-CN" altLang="en-US" dirty="0" smtClean="0"/>
              <a:t>中秋节</a:t>
            </a:r>
            <a:endParaRPr lang="en-US" altLang="zh-CN" dirty="0" smtClean="0"/>
          </a:p>
          <a:p>
            <a:endParaRPr lang="zh-CN" altLang="en-US" dirty="0" smtClean="0"/>
          </a:p>
          <a:p>
            <a:r>
              <a:rPr lang="zh-CN" altLang="en-US" dirty="0" smtClean="0"/>
              <a:t>元宵节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 月饼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 元宵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 魚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 粽子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157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月饼</a:t>
            </a:r>
            <a:endParaRPr lang="zh-TW" altLang="en-US" dirty="0"/>
          </a:p>
        </p:txBody>
      </p:sp>
      <p:pic>
        <p:nvPicPr>
          <p:cNvPr id="12290" name="Picture 2" descr="月饼, 中秋, 中国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17969"/>
            <a:ext cx="5626760" cy="367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90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粽子</a:t>
            </a:r>
            <a:endParaRPr lang="zh-TW" altLang="en-US" dirty="0"/>
          </a:p>
        </p:txBody>
      </p:sp>
      <p:pic>
        <p:nvPicPr>
          <p:cNvPr id="13314" name="Picture 2" descr="粽子, 传统, 亚洲, 龙舟, 节日, 糯米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80" y="1690688"/>
            <a:ext cx="2966720" cy="445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拍摄的粽子, 可用于商业, 个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339" y="1690688"/>
            <a:ext cx="3280541" cy="437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7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元宵</a:t>
            </a:r>
            <a:endParaRPr lang="zh-TW" altLang="en-US" dirty="0"/>
          </a:p>
        </p:txBody>
      </p:sp>
      <p:pic>
        <p:nvPicPr>
          <p:cNvPr id="14338" name="Picture 2" descr="元宵, 汤圆, 团圆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058" y="1376855"/>
            <a:ext cx="6653049" cy="443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7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选选看</a:t>
            </a:r>
            <a:r>
              <a:rPr lang="en-US" altLang="zh-TW" dirty="0" smtClean="0"/>
              <a:t>[chose one]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魚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/>
              <a:t>福</a:t>
            </a:r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1. </a:t>
            </a:r>
            <a:r>
              <a:rPr lang="zh-TW" altLang="en-US" dirty="0" smtClean="0"/>
              <a:t>福到了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2. </a:t>
            </a:r>
            <a:r>
              <a:rPr lang="zh-TW" altLang="en-US" dirty="0" smtClean="0"/>
              <a:t>年年</a:t>
            </a:r>
            <a:r>
              <a:rPr lang="zh-TW" altLang="en-US" dirty="0"/>
              <a:t>有</a:t>
            </a:r>
            <a:r>
              <a:rPr lang="zh-TW" altLang="en-US" dirty="0" smtClean="0"/>
              <a:t>余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 rot="10800000">
            <a:off x="2365577" y="2722962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福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1624405" y="3023262"/>
            <a:ext cx="741171" cy="3227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00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春到了</a:t>
            </a:r>
            <a:endParaRPr lang="zh-TW" altLang="en-US" dirty="0"/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88" y="208170"/>
            <a:ext cx="4066390" cy="6105548"/>
          </a:xfrm>
        </p:spPr>
      </p:pic>
    </p:spTree>
    <p:extLst>
      <p:ext uri="{BB962C8B-B14F-4D97-AF65-F5344CB8AC3E}">
        <p14:creationId xmlns:p14="http://schemas.microsoft.com/office/powerpoint/2010/main" val="41441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角色扮演</a:t>
            </a:r>
            <a:r>
              <a:rPr lang="en-US" altLang="zh-TW" dirty="0"/>
              <a:t>[Playing rule]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角色</a:t>
            </a:r>
            <a:r>
              <a:rPr lang="zh-TW" altLang="en-US" dirty="0"/>
              <a:t>：柯林、雪梅、舅舅、舅</a:t>
            </a:r>
            <a:r>
              <a:rPr lang="zh-TW" altLang="en-US" dirty="0" smtClean="0"/>
              <a:t>妈</a:t>
            </a:r>
            <a:endParaRPr lang="en-US" altLang="zh-TW" dirty="0" smtClean="0"/>
          </a:p>
          <a:p>
            <a:r>
              <a:rPr lang="zh-TW" altLang="en-US" dirty="0"/>
              <a:t>地点：北京雪梅舅舅家</a:t>
            </a:r>
          </a:p>
          <a:p>
            <a:r>
              <a:rPr lang="zh-TW" altLang="en-US" dirty="0"/>
              <a:t>时间：新年</a:t>
            </a:r>
          </a:p>
          <a:p>
            <a:r>
              <a:rPr lang="en-US" altLang="zh-TW" dirty="0" err="1"/>
              <a:t>Intergreted</a:t>
            </a:r>
            <a:r>
              <a:rPr lang="en-US" altLang="zh-TW" dirty="0"/>
              <a:t> Chinese Level 2 Part 2 Ch11 </a:t>
            </a:r>
            <a:r>
              <a:rPr lang="en-US" altLang="zh-TW" dirty="0" smtClean="0"/>
              <a:t>P4</a:t>
            </a:r>
            <a:endParaRPr lang="en-US" altLang="zh-TW" dirty="0"/>
          </a:p>
        </p:txBody>
      </p:sp>
      <p:pic>
        <p:nvPicPr>
          <p:cNvPr id="3074" name="Picture 2" descr="北京, 天坛公园, 纪念碑, 祭坛的天堂, 明代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23" y="2191109"/>
            <a:ext cx="4943703" cy="329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82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角色</a:t>
            </a:r>
            <a:r>
              <a:rPr lang="zh-TW" altLang="en-US" dirty="0" smtClean="0"/>
              <a:t>扮演</a:t>
            </a:r>
            <a:r>
              <a:rPr lang="en-US" altLang="zh-TW" dirty="0" smtClean="0"/>
              <a:t>[Playing rule]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柯林：奇怪 ，雪梅，这个</a:t>
            </a:r>
            <a:r>
              <a:rPr lang="en-US" altLang="zh-CN" dirty="0"/>
              <a:t>"</a:t>
            </a:r>
            <a:r>
              <a:rPr lang="zh-CN" altLang="en-US" dirty="0"/>
              <a:t>福</a:t>
            </a:r>
            <a:r>
              <a:rPr lang="en-US" altLang="zh-CN" dirty="0"/>
              <a:t>"</a:t>
            </a:r>
            <a:r>
              <a:rPr lang="zh-CN" altLang="en-US" dirty="0"/>
              <a:t>字怎么贴错了，</a:t>
            </a:r>
            <a:r>
              <a:rPr lang="en-US" altLang="zh-CN" dirty="0"/>
              <a:t>"</a:t>
            </a:r>
            <a:r>
              <a:rPr lang="zh-CN" altLang="en-US" dirty="0"/>
              <a:t>福</a:t>
            </a:r>
            <a:r>
              <a:rPr lang="en-US" altLang="zh-CN" dirty="0"/>
              <a:t>"</a:t>
            </a:r>
            <a:r>
              <a:rPr lang="zh-CN" altLang="en-US" dirty="0"/>
              <a:t>字倒了</a:t>
            </a:r>
          </a:p>
          <a:p>
            <a:r>
              <a:rPr lang="zh-CN" altLang="en-US" dirty="0"/>
              <a:t>雪梅：没贴错，</a:t>
            </a:r>
            <a:r>
              <a:rPr lang="en-US" altLang="zh-CN" dirty="0"/>
              <a:t>"</a:t>
            </a:r>
            <a:r>
              <a:rPr lang="zh-CN" altLang="en-US" dirty="0"/>
              <a:t>福倒了</a:t>
            </a:r>
            <a:r>
              <a:rPr lang="en-US" altLang="zh-CN" dirty="0"/>
              <a:t>"</a:t>
            </a:r>
            <a:r>
              <a:rPr lang="zh-CN" altLang="en-US" dirty="0"/>
              <a:t>，</a:t>
            </a:r>
            <a:r>
              <a:rPr lang="en-US" altLang="zh-CN" dirty="0"/>
              <a:t>"</a:t>
            </a:r>
            <a:r>
              <a:rPr lang="zh-CN" altLang="en-US" dirty="0"/>
              <a:t>福到了</a:t>
            </a:r>
            <a:r>
              <a:rPr lang="en-US" altLang="zh-CN" dirty="0"/>
              <a:t>"</a:t>
            </a:r>
            <a:r>
              <a:rPr lang="zh-CN" altLang="en-US" dirty="0"/>
              <a:t>，你想意思多好啊</a:t>
            </a:r>
          </a:p>
          <a:p>
            <a:r>
              <a:rPr lang="zh-CN" altLang="en-US" dirty="0"/>
              <a:t>柯林：喔，我懂了，懂了，真有意思</a:t>
            </a:r>
          </a:p>
          <a:p>
            <a:r>
              <a:rPr lang="zh-CN" altLang="en-US" dirty="0"/>
              <a:t>舅舅：雪梅，柯林，来、来、来，快坐下，吃饭了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34250" y="2208362"/>
            <a:ext cx="3221682" cy="322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6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角色扮演</a:t>
            </a:r>
            <a:r>
              <a:rPr lang="en-US" altLang="zh-TW" dirty="0"/>
              <a:t>[Playing rule]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舅妈：现在很多家庭过年过节都到餐厅订餐，又好吃，又方便。雪梅上个周末告诉我们你们要来，我本来也想在餐馆订餐，可是给几家比较好的饭馆打电话，家家都说没有位子了，没办法，只好在家里吃了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/>
              <a:t>雪梅：我妈妈常说舅妈菜做得好，我早就想吃舅妈做的菜了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75449"/>
            <a:ext cx="5629568" cy="3753045"/>
          </a:xfrm>
        </p:spPr>
      </p:pic>
    </p:spTree>
    <p:extLst>
      <p:ext uri="{BB962C8B-B14F-4D97-AF65-F5344CB8AC3E}">
        <p14:creationId xmlns:p14="http://schemas.microsoft.com/office/powerpoint/2010/main" val="410911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角色扮演</a:t>
            </a:r>
            <a:r>
              <a:rPr lang="en-US" altLang="zh-TW" dirty="0"/>
              <a:t>[Playing rule]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柯林：在家里吃才好呢，有家庭气氛！</a:t>
            </a:r>
          </a:p>
          <a:p>
            <a:r>
              <a:rPr lang="zh-CN" altLang="en-US" dirty="0"/>
              <a:t>舅舅：对，我同意你们的看法。大家都不喝酒，来，我们以茶代酒，举起杯来，欢迎你们来北京！</a:t>
            </a:r>
          </a:p>
          <a:p>
            <a:r>
              <a:rPr lang="zh-CN" altLang="en-US" dirty="0"/>
              <a:t>舅妈：为你们在新的一年里找工作顺利，学习进步干杯！</a:t>
            </a:r>
          </a:p>
          <a:p>
            <a:r>
              <a:rPr lang="zh-CN" altLang="en-US" dirty="0"/>
              <a:t>雪梅：为舅舅、舅妈的事业成功干杯！</a:t>
            </a:r>
          </a:p>
          <a:p>
            <a:r>
              <a:rPr lang="zh-CN" altLang="en-US" dirty="0"/>
              <a:t>柯林：为舅舅、舅妈的身体健康干杯！</a:t>
            </a:r>
            <a:endParaRPr lang="zh-TW" altLang="en-US" dirty="0"/>
          </a:p>
        </p:txBody>
      </p:sp>
      <p:pic>
        <p:nvPicPr>
          <p:cNvPr id="2050" name="Picture 2" descr="苏州, 小吃, 南大河州, 锅炖, 喝酒, 大韩民国, 干杯, 食品, 聚餐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471" y="1987741"/>
            <a:ext cx="4908431" cy="326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2529225" y="1690688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节日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70" name="Picture 2" descr="中国春节, 红灯笼, 春, 红色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029" y="2942760"/>
            <a:ext cx="3856469" cy="289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8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The way it should be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元宵节，吃元宵</a:t>
            </a:r>
            <a:r>
              <a:rPr lang="zh-CN" altLang="en-US" dirty="0" smtClean="0"/>
              <a:t>嘛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en-US" altLang="zh-TW" dirty="0" smtClean="0"/>
              <a:t>[</a:t>
            </a:r>
            <a:r>
              <a:rPr lang="zh-CN" altLang="en-US" dirty="0"/>
              <a:t>元宵</a:t>
            </a:r>
            <a:r>
              <a:rPr lang="zh-CN" altLang="en-US" dirty="0" smtClean="0"/>
              <a:t>节</a:t>
            </a:r>
            <a:r>
              <a:rPr lang="en-US" altLang="zh-CN" dirty="0" smtClean="0"/>
              <a:t>, of course we should </a:t>
            </a:r>
            <a:r>
              <a:rPr lang="zh-CN" altLang="en-US" dirty="0" smtClean="0"/>
              <a:t>吃元宵</a:t>
            </a:r>
            <a:r>
              <a:rPr lang="en-US" altLang="zh-CN" dirty="0" smtClean="0"/>
              <a:t>]</a:t>
            </a:r>
          </a:p>
          <a:p>
            <a:endParaRPr lang="en-US" altLang="zh-CN" dirty="0"/>
          </a:p>
          <a:p>
            <a:r>
              <a:rPr lang="zh-CN" altLang="en-US" dirty="0"/>
              <a:t>元宵节，吃</a:t>
            </a:r>
            <a:r>
              <a:rPr lang="zh-CN" altLang="en-US" dirty="0" smtClean="0"/>
              <a:t>元宵</a:t>
            </a:r>
            <a:endParaRPr lang="en-US" altLang="zh-CN" dirty="0" smtClean="0"/>
          </a:p>
          <a:p>
            <a:r>
              <a:rPr lang="en-US" altLang="zh-CN" dirty="0" smtClean="0"/>
              <a:t>[Only telling a truth or statement]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54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端午</a:t>
            </a:r>
            <a:r>
              <a:rPr lang="zh-CN" altLang="en-US" dirty="0" smtClean="0"/>
              <a:t>节</a:t>
            </a:r>
            <a:endParaRPr lang="en-US" altLang="zh-CN" dirty="0" smtClean="0"/>
          </a:p>
          <a:p>
            <a:endParaRPr lang="zh-CN" altLang="en-US" dirty="0"/>
          </a:p>
          <a:p>
            <a:r>
              <a:rPr lang="zh-CN" altLang="en-US" dirty="0"/>
              <a:t>吃粽子嘛</a:t>
            </a:r>
            <a:endParaRPr lang="zh-TW" altLang="en-US" dirty="0"/>
          </a:p>
        </p:txBody>
      </p:sp>
      <p:pic>
        <p:nvPicPr>
          <p:cNvPr id="5" name="Picture 4" descr="拍摄的粽子, 可用于商业, 个人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304" y="2261124"/>
            <a:ext cx="2624198" cy="349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2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嘛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中秋</a:t>
            </a:r>
            <a:r>
              <a:rPr lang="zh-CN" altLang="en-US" dirty="0" smtClean="0"/>
              <a:t>节</a:t>
            </a:r>
            <a:endParaRPr lang="en-US" altLang="zh-CN" dirty="0" smtClean="0"/>
          </a:p>
          <a:p>
            <a:endParaRPr lang="zh-CN" altLang="en-US" dirty="0"/>
          </a:p>
          <a:p>
            <a:r>
              <a:rPr lang="zh-CN" altLang="en-US" dirty="0"/>
              <a:t>吃月饼嘛</a:t>
            </a:r>
            <a:endParaRPr lang="zh-TW" altLang="en-US" dirty="0"/>
          </a:p>
        </p:txBody>
      </p:sp>
      <p:pic>
        <p:nvPicPr>
          <p:cNvPr id="5" name="Picture 2" descr="月饼, 中秋, 中国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91838"/>
            <a:ext cx="4766087" cy="311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61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来</a:t>
            </a:r>
            <a:r>
              <a:rPr lang="zh-TW" altLang="en-US" dirty="0" smtClean="0"/>
              <a:t>捷克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3074" name="Picture 2" descr="古代, 古董, 结构, 天文, 天文学, 城市, 时钟, 捷克, 拨号, 欧洲, 著名, 历史, 里程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3" y="2814336"/>
            <a:ext cx="5428102" cy="361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国际, 国旗, 捷克共和国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42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</a:t>
            </a:r>
            <a:r>
              <a:rPr lang="zh-TW" altLang="en-US" dirty="0" smtClean="0"/>
              <a:t>起來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The speaker describe his/her comment or discuss for verbs.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住起来很</a:t>
            </a:r>
            <a:r>
              <a:rPr lang="zh-CN" altLang="en-US" dirty="0" smtClean="0"/>
              <a:t>舒服</a:t>
            </a:r>
            <a:endParaRPr lang="en-US" altLang="zh-CN" dirty="0" smtClean="0"/>
          </a:p>
          <a:p>
            <a:r>
              <a:rPr lang="en-US" altLang="zh-TW" dirty="0" smtClean="0"/>
              <a:t>[living comfortable]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979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</a:t>
            </a:r>
            <a:r>
              <a:rPr lang="zh-TW" altLang="en-US" dirty="0"/>
              <a:t>起來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吃起来很好吃</a:t>
            </a:r>
            <a:endParaRPr lang="zh-TW" altLang="en-US" dirty="0"/>
          </a:p>
        </p:txBody>
      </p:sp>
      <p:pic>
        <p:nvPicPr>
          <p:cNvPr id="5" name="Picture 4" descr="点心, 中国菜, 中国, 食品, 美食, 餐, 饺子, 传统的, 亚洲, 晚餐, 餐厅, 猪肉, 蒸, 开胃菜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1" y="2616741"/>
            <a:ext cx="4786009" cy="319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17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</a:t>
            </a:r>
            <a:r>
              <a:rPr lang="zh-TW" altLang="en-US" dirty="0"/>
              <a:t>起來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闻起来很香</a:t>
            </a:r>
          </a:p>
        </p:txBody>
      </p:sp>
      <p:pic>
        <p:nvPicPr>
          <p:cNvPr id="4098" name="Picture 2" descr="玫瑰, 花, 花瓣, 感情, 开花, 浪漫, 新鲜, 香, 优雅, 液体, 香味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99" y="2588188"/>
            <a:ext cx="4391093" cy="292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47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V</a:t>
            </a:r>
            <a:r>
              <a:rPr lang="zh-TW" altLang="en-US" dirty="0"/>
              <a:t>起來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中文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13060" y="3866786"/>
            <a:ext cx="3380362" cy="25332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65125"/>
            <a:ext cx="5510149" cy="30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</a:t>
            </a:r>
            <a:r>
              <a:rPr lang="zh-TW" altLang="en-US" dirty="0" smtClean="0"/>
              <a:t>的出</a:t>
            </a:r>
            <a:r>
              <a:rPr lang="en-US" altLang="zh-TW" dirty="0" smtClean="0"/>
              <a:t>[</a:t>
            </a:r>
            <a:r>
              <a:rPr lang="zh-TW" altLang="en-US" dirty="0" smtClean="0"/>
              <a:t>来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The speaker can found out by their feeling.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吃的出</a:t>
            </a:r>
            <a:r>
              <a:rPr lang="en-US" altLang="zh-TW" dirty="0"/>
              <a:t>[</a:t>
            </a:r>
            <a:r>
              <a:rPr lang="zh-TW" altLang="en-US" dirty="0"/>
              <a:t>来</a:t>
            </a:r>
            <a:r>
              <a:rPr lang="en-US" altLang="zh-TW" dirty="0" smtClean="0"/>
              <a:t>]</a:t>
            </a:r>
          </a:p>
          <a:p>
            <a:r>
              <a:rPr lang="en-US" altLang="zh-TW" dirty="0" smtClean="0"/>
              <a:t>[can found out </a:t>
            </a:r>
            <a:r>
              <a:rPr lang="en-US" altLang="zh-TW" smtClean="0"/>
              <a:t>by tasting</a:t>
            </a:r>
            <a:r>
              <a:rPr lang="en-US" altLang="zh-TW" dirty="0" smtClean="0"/>
              <a:t>]</a:t>
            </a:r>
          </a:p>
          <a:p>
            <a:endParaRPr lang="en-US" altLang="zh-TW" dirty="0"/>
          </a:p>
          <a:p>
            <a:r>
              <a:rPr lang="zh-TW" altLang="en-US" dirty="0"/>
              <a:t>闻的</a:t>
            </a:r>
            <a:r>
              <a:rPr lang="zh-TW" altLang="en-US" dirty="0" smtClean="0"/>
              <a:t>出</a:t>
            </a:r>
            <a:r>
              <a:rPr lang="en-US" altLang="zh-TW" dirty="0" smtClean="0"/>
              <a:t>[</a:t>
            </a:r>
            <a:r>
              <a:rPr lang="zh-TW" altLang="en-US" dirty="0" smtClean="0"/>
              <a:t>来</a:t>
            </a:r>
            <a:r>
              <a:rPr lang="en-US" altLang="zh-TW" dirty="0" smtClean="0"/>
              <a:t>]</a:t>
            </a:r>
            <a:endParaRPr lang="zh-TW" altLang="en-US" dirty="0"/>
          </a:p>
          <a:p>
            <a:r>
              <a:rPr lang="en-US" altLang="zh-TW" dirty="0" smtClean="0"/>
              <a:t>[can found out by smelling]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979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</a:t>
            </a:r>
            <a:r>
              <a:rPr lang="zh-TW" altLang="en-US" dirty="0"/>
              <a:t>的出</a:t>
            </a:r>
            <a:r>
              <a:rPr lang="en-US" altLang="zh-TW" dirty="0"/>
              <a:t>[</a:t>
            </a:r>
            <a:r>
              <a:rPr lang="zh-TW" altLang="en-US" dirty="0"/>
              <a:t>来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听得出来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www.youtube.com/watch?v=fVqorfX6a_U&amp;list=PLXaVWqnoF5hQHiREcCvDW16ZnLScSsf-R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691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44170" y="1690688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热闹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194" name="Picture 2" descr="鹿特丹, 中央, 站, 人, 喧嚣和热闹, 剪影, 运动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21" y="3016251"/>
            <a:ext cx="4306757" cy="289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</a:t>
            </a:r>
            <a:r>
              <a:rPr lang="zh-TW" altLang="en-US" dirty="0"/>
              <a:t>的出</a:t>
            </a:r>
            <a:r>
              <a:rPr lang="en-US" altLang="zh-TW" dirty="0"/>
              <a:t>[</a:t>
            </a:r>
            <a:r>
              <a:rPr lang="zh-TW" altLang="en-US" dirty="0"/>
              <a:t>来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看的出</a:t>
            </a:r>
            <a:r>
              <a:rPr lang="en-US" altLang="zh-TW" dirty="0"/>
              <a:t>[</a:t>
            </a:r>
            <a:r>
              <a:rPr lang="zh-TW" altLang="en-US" dirty="0"/>
              <a:t>来</a:t>
            </a:r>
            <a:r>
              <a:rPr lang="en-US" altLang="zh-TW" dirty="0"/>
              <a:t>]</a:t>
            </a:r>
          </a:p>
          <a:p>
            <a:endParaRPr lang="zh-TW" altLang="en-US" dirty="0"/>
          </a:p>
        </p:txBody>
      </p:sp>
      <p:pic>
        <p:nvPicPr>
          <p:cNvPr id="6146" name="Picture 2" descr="美女, 亚洲, 诱人, 漂亮, 新娘, 庆祝, 仪式, 美丽, 中国, 连衣裙, 文化。, 事件。, 异国情调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982" y="177185"/>
            <a:ext cx="5214174" cy="329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中世纪, 节日, 洛夫, 捷克共和国, 传统服饰, 旅游, 引力, 人, 女子, 男子, 肖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885" y="3762373"/>
            <a:ext cx="4892945" cy="274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6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</a:t>
            </a:r>
            <a:r>
              <a:rPr lang="zh-TW" altLang="en-US" dirty="0"/>
              <a:t>的出</a:t>
            </a:r>
            <a:r>
              <a:rPr lang="en-US" altLang="zh-TW" dirty="0"/>
              <a:t>[</a:t>
            </a:r>
            <a:r>
              <a:rPr lang="zh-TW" altLang="en-US" dirty="0"/>
              <a:t>来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看的出</a:t>
            </a:r>
            <a:r>
              <a:rPr lang="en-US" altLang="zh-TW" dirty="0"/>
              <a:t>[</a:t>
            </a:r>
            <a:r>
              <a:rPr lang="zh-TW" altLang="en-US" dirty="0"/>
              <a:t>来</a:t>
            </a:r>
            <a:r>
              <a:rPr lang="en-US" altLang="zh-TW" dirty="0"/>
              <a:t>]</a:t>
            </a:r>
          </a:p>
          <a:p>
            <a:endParaRPr lang="zh-TW" altLang="en-US" dirty="0"/>
          </a:p>
        </p:txBody>
      </p:sp>
      <p:pic>
        <p:nvPicPr>
          <p:cNvPr id="7170" name="Picture 2" descr="情感, 男子, 快乐, 伤心, 脸, 成人, 男, 人, 很高兴, 失望的, 表情, 化妆, 很开心, 很伤心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294" y="365125"/>
            <a:ext cx="5181600" cy="301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悲伤, 不开心, 微笑, 笑脸, 脸, Emation, 黄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787" y="3739230"/>
            <a:ext cx="2848584" cy="298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哭了, 悲伤, 登革热, Dengo, 萧条, 绝望, 哭, 眼泪, 不开心, 抱歉, 黄色, 悲伤的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46" y="2627562"/>
            <a:ext cx="3723803" cy="393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07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Adj</a:t>
            </a:r>
            <a:r>
              <a:rPr lang="en-US" altLang="zh-TW" dirty="0" smtClean="0"/>
              <a:t>/V+</a:t>
            </a:r>
            <a:r>
              <a:rPr lang="zh-TW" altLang="en-US" dirty="0"/>
              <a:t>着</a:t>
            </a:r>
            <a:r>
              <a:rPr lang="en-US" altLang="zh-TW" dirty="0" smtClean="0"/>
              <a:t>+V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err="1" smtClean="0"/>
              <a:t>ing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吃</a:t>
            </a:r>
            <a:r>
              <a:rPr lang="zh-TW" altLang="en-US" dirty="0" smtClean="0"/>
              <a:t>着</a:t>
            </a:r>
            <a:endParaRPr lang="en-US" altLang="zh-TW" dirty="0" smtClean="0"/>
          </a:p>
          <a:p>
            <a:r>
              <a:rPr lang="en-US" altLang="zh-TW" dirty="0" smtClean="0"/>
              <a:t>[eating]</a:t>
            </a:r>
            <a:endParaRPr lang="zh-TW" altLang="en-US" dirty="0"/>
          </a:p>
          <a:p>
            <a:r>
              <a:rPr lang="zh-TW" altLang="en-US" dirty="0"/>
              <a:t>看</a:t>
            </a:r>
            <a:r>
              <a:rPr lang="zh-TW" altLang="en-US" dirty="0" smtClean="0"/>
              <a:t>着</a:t>
            </a:r>
            <a:endParaRPr lang="en-US" altLang="zh-TW" dirty="0" smtClean="0"/>
          </a:p>
          <a:p>
            <a:r>
              <a:rPr lang="en-US" altLang="zh-TW" dirty="0" smtClean="0"/>
              <a:t>[seeing]</a:t>
            </a:r>
          </a:p>
          <a:p>
            <a:endParaRPr lang="en-US" altLang="zh-TW" dirty="0"/>
          </a:p>
          <a:p>
            <a:r>
              <a:rPr lang="en-US" altLang="zh-TW" dirty="0" smtClean="0">
                <a:solidFill>
                  <a:srgbClr val="FF0000"/>
                </a:solidFill>
              </a:rPr>
              <a:t>Warning</a:t>
            </a:r>
          </a:p>
          <a:p>
            <a:r>
              <a:rPr lang="en-US" altLang="zh-TW" dirty="0" smtClean="0"/>
              <a:t>X</a:t>
            </a:r>
            <a:r>
              <a:rPr lang="zh-TW" altLang="en-US" dirty="0" smtClean="0"/>
              <a:t>  死着</a:t>
            </a:r>
            <a:endParaRPr lang="en-US" altLang="zh-TW" dirty="0" smtClean="0"/>
          </a:p>
          <a:p>
            <a:r>
              <a:rPr lang="en-US" altLang="zh-TW" dirty="0" smtClean="0"/>
              <a:t>X</a:t>
            </a:r>
            <a:r>
              <a:rPr lang="zh-TW" altLang="en-US" dirty="0" smtClean="0"/>
              <a:t>  毕</a:t>
            </a:r>
            <a:r>
              <a:rPr lang="zh-TW" altLang="en-US" dirty="0"/>
              <a:t>业着</a:t>
            </a:r>
          </a:p>
        </p:txBody>
      </p:sp>
    </p:spTree>
    <p:extLst>
      <p:ext uri="{BB962C8B-B14F-4D97-AF65-F5344CB8AC3E}">
        <p14:creationId xmlns:p14="http://schemas.microsoft.com/office/powerpoint/2010/main" val="1961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Adj</a:t>
            </a:r>
            <a:r>
              <a:rPr lang="en-US" altLang="zh-TW" dirty="0"/>
              <a:t>/V+</a:t>
            </a:r>
            <a:r>
              <a:rPr lang="zh-TW" altLang="en-US" dirty="0"/>
              <a:t>着</a:t>
            </a:r>
            <a:r>
              <a:rPr lang="en-US" altLang="zh-TW" dirty="0"/>
              <a:t>+V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哭</a:t>
            </a:r>
            <a:r>
              <a:rPr lang="zh-TW" altLang="en-US" dirty="0" smtClean="0"/>
              <a:t>着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/>
              <a:t>难过地哭着</a:t>
            </a:r>
          </a:p>
        </p:txBody>
      </p:sp>
      <p:pic>
        <p:nvPicPr>
          <p:cNvPr id="5" name="Picture 6" descr="哭了, 悲伤, 登革热, Dengo, 萧条, 绝望, 哭, 眼泪, 不开心, 抱歉, 黄色, 悲伤的脸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180" y="1825625"/>
            <a:ext cx="41156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56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Adj</a:t>
            </a:r>
            <a:r>
              <a:rPr lang="en-US" altLang="zh-TW" dirty="0"/>
              <a:t>/V+</a:t>
            </a:r>
            <a:r>
              <a:rPr lang="zh-TW" altLang="en-US" dirty="0"/>
              <a:t>着</a:t>
            </a:r>
            <a:r>
              <a:rPr lang="en-US" altLang="zh-TW" dirty="0"/>
              <a:t>+V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笑</a:t>
            </a:r>
            <a:r>
              <a:rPr lang="zh-TW" altLang="en-US" dirty="0" smtClean="0"/>
              <a:t>着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幸福地笑著</a:t>
            </a:r>
            <a:endParaRPr lang="zh-TW" altLang="en-US" dirty="0"/>
          </a:p>
        </p:txBody>
      </p:sp>
      <p:pic>
        <p:nvPicPr>
          <p:cNvPr id="8194" name="Picture 2" descr="亚洲, 中国, 女孩, 笑, 开心, 兴奋, 幸福, 可爱, 甜蜜, 大笑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088" y="2130356"/>
            <a:ext cx="4928681" cy="277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12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Adj</a:t>
            </a:r>
            <a:r>
              <a:rPr lang="en-US" altLang="zh-TW" dirty="0"/>
              <a:t>/V+</a:t>
            </a:r>
            <a:r>
              <a:rPr lang="zh-TW" altLang="en-US" dirty="0"/>
              <a:t>着</a:t>
            </a:r>
            <a:r>
              <a:rPr lang="en-US" altLang="zh-TW" dirty="0"/>
              <a:t>+V</a:t>
            </a:r>
            <a:endParaRPr lang="zh-TW" altLang="en-US" dirty="0"/>
          </a:p>
        </p:txBody>
      </p:sp>
      <p:pic>
        <p:nvPicPr>
          <p:cNvPr id="5" name="Picture 2" descr="歌手, 唱歌, 晚会, 灯光, 拍照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7588"/>
            <a:ext cx="5181600" cy="342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芭蕾舞团, 跳舞, 芭蕾舞女演员, 儿童, 青少年, 少年, 平衡, 体育, 女孩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307" y="365125"/>
            <a:ext cx="3511684" cy="526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64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[</a:t>
            </a:r>
            <a:r>
              <a:rPr lang="zh-TW" altLang="en-US" dirty="0" smtClean="0"/>
              <a:t>先</a:t>
            </a:r>
            <a:r>
              <a:rPr lang="en-US" altLang="zh-TW" dirty="0" smtClean="0"/>
              <a:t>]...</a:t>
            </a:r>
            <a:r>
              <a:rPr lang="zh-TW" altLang="en-US" dirty="0"/>
              <a:t>再</a:t>
            </a:r>
            <a:r>
              <a:rPr lang="en-US" altLang="zh-TW" dirty="0"/>
              <a:t>...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First…then…</a:t>
            </a:r>
          </a:p>
          <a:p>
            <a:endParaRPr lang="en-US" altLang="zh-TW" dirty="0"/>
          </a:p>
          <a:p>
            <a:r>
              <a:rPr lang="zh-CN" altLang="en-US" dirty="0"/>
              <a:t>先打手机再发短</a:t>
            </a:r>
            <a:r>
              <a:rPr lang="zh-CN" altLang="en-US" dirty="0" smtClean="0"/>
              <a:t>讯</a:t>
            </a:r>
            <a:endParaRPr lang="en-US" altLang="zh-CN" dirty="0" smtClean="0"/>
          </a:p>
          <a:p>
            <a:r>
              <a:rPr lang="en-US" altLang="zh-TW" dirty="0" smtClean="0"/>
              <a:t>First calling, then texting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Difference with</a:t>
            </a:r>
          </a:p>
          <a:p>
            <a:r>
              <a:rPr lang="zh-TW" altLang="en-US" dirty="0" smtClean="0"/>
              <a:t>先</a:t>
            </a:r>
            <a:r>
              <a:rPr lang="en-US" altLang="zh-TW" dirty="0" smtClean="0"/>
              <a:t>…</a:t>
            </a:r>
            <a:r>
              <a:rPr lang="zh-TW" altLang="en-US" dirty="0" smtClean="0"/>
              <a:t>才</a:t>
            </a:r>
            <a:r>
              <a:rPr lang="en-US" altLang="zh-TW" dirty="0" smtClean="0"/>
              <a:t>…</a:t>
            </a:r>
          </a:p>
          <a:p>
            <a:r>
              <a:rPr lang="zh-TW" altLang="en-US" dirty="0" smtClean="0"/>
              <a:t>先</a:t>
            </a:r>
            <a:r>
              <a:rPr lang="en-US" altLang="zh-TW" dirty="0" smtClean="0"/>
              <a:t>+condition+</a:t>
            </a:r>
            <a:r>
              <a:rPr lang="zh-TW" altLang="en-US" dirty="0" smtClean="0"/>
              <a:t>才</a:t>
            </a:r>
            <a:r>
              <a:rPr lang="en-US" altLang="zh-TW" dirty="0" smtClean="0"/>
              <a:t>+action</a:t>
            </a:r>
          </a:p>
          <a:p>
            <a:endParaRPr lang="en-US" altLang="zh-TW" dirty="0"/>
          </a:p>
          <a:p>
            <a:r>
              <a:rPr lang="zh-CN" altLang="en-US" dirty="0"/>
              <a:t>先刷牙才睡</a:t>
            </a:r>
            <a:r>
              <a:rPr lang="zh-CN" altLang="en-US" dirty="0" smtClean="0"/>
              <a:t>觉</a:t>
            </a:r>
            <a:endParaRPr lang="en-US" altLang="zh-CN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236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[</a:t>
            </a:r>
            <a:r>
              <a:rPr lang="zh-TW" altLang="en-US" dirty="0"/>
              <a:t>先</a:t>
            </a:r>
            <a:r>
              <a:rPr lang="en-US" altLang="zh-TW" dirty="0"/>
              <a:t>]...</a:t>
            </a:r>
            <a:r>
              <a:rPr lang="zh-TW" altLang="en-US" dirty="0"/>
              <a:t>再</a:t>
            </a:r>
            <a:r>
              <a:rPr lang="en-US" altLang="zh-TW" dirty="0"/>
              <a:t>...</a:t>
            </a:r>
            <a:endParaRPr lang="zh-TW" altLang="en-US" dirty="0"/>
          </a:p>
        </p:txBody>
      </p:sp>
      <p:pic>
        <p:nvPicPr>
          <p:cNvPr id="5" name="Picture 2" descr="光, 灯泡, 灯, 电, 照明, 家养, 用电灯, 思维, 认为, 想象一下, 能源, 电力, 权力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03" y="1825625"/>
            <a:ext cx="369259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读取, 教育, 好读, 本书, 娃娃, 研究, 字母, 文本, 文盲, 认为, 文学, 学习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897" y="2110902"/>
            <a:ext cx="5181580" cy="344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[</a:t>
            </a:r>
            <a:r>
              <a:rPr lang="zh-TW" altLang="en-US" dirty="0"/>
              <a:t>先</a:t>
            </a:r>
            <a:r>
              <a:rPr lang="en-US" altLang="zh-TW" dirty="0"/>
              <a:t>]...</a:t>
            </a:r>
            <a:r>
              <a:rPr lang="zh-TW" altLang="en-US" dirty="0"/>
              <a:t>再</a:t>
            </a:r>
            <a:r>
              <a:rPr lang="en-US" altLang="zh-TW" dirty="0"/>
              <a:t>...</a:t>
            </a:r>
            <a:endParaRPr lang="zh-TW" altLang="en-US" dirty="0"/>
          </a:p>
        </p:txBody>
      </p:sp>
      <p:pic>
        <p:nvPicPr>
          <p:cNvPr id="10242" name="Picture 2" descr="盐渍, 方, Coxinha, 烤肉串, Esfiha, 食品, 吃饭, 好吃的东西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6" y="2140085"/>
            <a:ext cx="4946516" cy="329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素材, 聚餐, 西餐, 吃饭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928" y="1138137"/>
            <a:ext cx="3493370" cy="467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20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[</a:t>
            </a:r>
            <a:r>
              <a:rPr lang="zh-TW" altLang="en-US" dirty="0"/>
              <a:t>先</a:t>
            </a:r>
            <a:r>
              <a:rPr lang="en-US" altLang="zh-TW" dirty="0"/>
              <a:t>]...</a:t>
            </a:r>
            <a:r>
              <a:rPr lang="zh-TW" altLang="en-US" dirty="0"/>
              <a:t>再</a:t>
            </a:r>
            <a:r>
              <a:rPr lang="en-US" altLang="zh-TW" dirty="0"/>
              <a:t>...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你会</a:t>
            </a:r>
            <a:r>
              <a:rPr lang="en-US" altLang="zh-TW" dirty="0" smtClean="0"/>
              <a:t>[</a:t>
            </a:r>
            <a:r>
              <a:rPr lang="zh-TW" altLang="en-US" dirty="0"/>
              <a:t>先</a:t>
            </a:r>
            <a:r>
              <a:rPr lang="en-US" altLang="zh-TW" dirty="0"/>
              <a:t>]...</a:t>
            </a:r>
            <a:r>
              <a:rPr lang="zh-TW" altLang="en-US" dirty="0"/>
              <a:t>再</a:t>
            </a:r>
            <a:r>
              <a:rPr lang="en-US" altLang="zh-TW" dirty="0"/>
              <a:t>...</a:t>
            </a:r>
            <a:endParaRPr lang="zh-TW" altLang="en-US" dirty="0"/>
          </a:p>
        </p:txBody>
      </p:sp>
      <p:pic>
        <p:nvPicPr>
          <p:cNvPr id="11266" name="Picture 2" descr="古董, 浴, 婴儿, 盆地, 洗涤, 洗澡, 儿童, 户外, 夏天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05" y="288655"/>
            <a:ext cx="4082095" cy="327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婴儿, 女婴, 宝宝睡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45" y="3638074"/>
            <a:ext cx="4776213" cy="316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向下箭號 4"/>
          <p:cNvSpPr/>
          <p:nvPr/>
        </p:nvSpPr>
        <p:spPr>
          <a:xfrm>
            <a:off x="8863721" y="2726192"/>
            <a:ext cx="898059" cy="12751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638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你住的地方哪里热闹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9218" name="Picture 2" descr="街, 城市, 镇, 路面, 旅游, 鲁昂, 法国, 诺曼底, 历史, 路, 中世纪, 欧洲, 结构, 旅行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339" y="1398954"/>
            <a:ext cx="5019156" cy="334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51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你住在校内还是校外？</a:t>
            </a:r>
            <a:endParaRPr lang="zh-TW" altLang="en-US" dirty="0"/>
          </a:p>
        </p:txBody>
      </p:sp>
      <p:pic>
        <p:nvPicPr>
          <p:cNvPr id="1026" name="Picture 2" descr="家里住, 房屋贷款, 钱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36165"/>
            <a:ext cx="5181600" cy="333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99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环境怎么样？住起来舒服不舒服？</a:t>
            </a:r>
            <a:endParaRPr lang="zh-TW" altLang="en-US" dirty="0"/>
          </a:p>
        </p:txBody>
      </p:sp>
      <p:pic>
        <p:nvPicPr>
          <p:cNvPr id="3074" name="Picture 2" descr="城市, 旅行, 旅游, 镇, 结构, 翁弗勒尔, 法国, 海边, 海, 英吉利海峡, 咖啡厅, 人行道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43" y="2309247"/>
            <a:ext cx="5009828" cy="333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5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你知道今年除夕是哪一天</a:t>
            </a:r>
            <a:r>
              <a:rPr lang="zh-CN" altLang="en-US" dirty="0" smtClean="0"/>
              <a:t>吗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68252" y="1690689"/>
            <a:ext cx="6232260" cy="373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5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请谈谈中国人怎么过春节？</a:t>
            </a:r>
            <a:endParaRPr lang="zh-TW" altLang="en-US" dirty="0"/>
          </a:p>
        </p:txBody>
      </p:sp>
      <p:pic>
        <p:nvPicPr>
          <p:cNvPr id="5122" name="Picture 2" descr="香肠, 烟花爆竹, 中国饼干, 焰火, 新年除夕, 烟火, 烟火条, 新的一年的一天, 新的一年, 爆炸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52" y="1133683"/>
            <a:ext cx="3845501" cy="50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请谈谈在你的国家，人们怎么过新年？</a:t>
            </a:r>
            <a:endParaRPr lang="zh-TW" altLang="en-US" dirty="0"/>
          </a:p>
        </p:txBody>
      </p:sp>
      <p:pic>
        <p:nvPicPr>
          <p:cNvPr id="6150" name="Picture 6" descr="除夕, 莱比锡, 烟花爆竹, 火, 烟花艺术, 指路明灯, 火箭, 光, 庆祝活动, 丰富多彩, 黑色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65" y="2278251"/>
            <a:ext cx="5122444" cy="340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43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你的国家有什么节</a:t>
            </a:r>
            <a:r>
              <a:rPr lang="zh-CN" altLang="en-US" dirty="0" smtClean="0"/>
              <a:t>日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1026" name="Picture 2" descr="复活节主题, 复活节, 数字, 鸡, 陶瓷, 坐在, 购物篮, Osterkorb, 复活节彩蛋, 丰富多彩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2225615"/>
            <a:ext cx="5254318" cy="350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63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三房二厅二</a:t>
            </a:r>
            <a:r>
              <a:rPr lang="zh-CN" altLang="en-US" dirty="0" smtClean="0"/>
              <a:t>卫</a:t>
            </a:r>
            <a:r>
              <a:rPr lang="zh-TW" altLang="en-US" dirty="0"/>
              <a:t>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你知道三房二厅二卫是什么意思</a:t>
            </a:r>
            <a:r>
              <a:rPr lang="zh-CN" altLang="en-US" dirty="0" smtClean="0"/>
              <a:t>吗</a:t>
            </a:r>
            <a:endParaRPr lang="en-US" altLang="zh-CN" dirty="0" smtClean="0"/>
          </a:p>
          <a:p>
            <a:r>
              <a:rPr lang="zh-CN" altLang="en-US" dirty="0"/>
              <a:t>卧</a:t>
            </a:r>
            <a:r>
              <a:rPr lang="zh-CN" altLang="en-US" dirty="0" smtClean="0"/>
              <a:t>房</a:t>
            </a:r>
            <a:r>
              <a:rPr lang="en-US" altLang="zh-TW" dirty="0" smtClean="0"/>
              <a:t>[bedroom]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zh-CN" altLang="en-US" dirty="0" smtClean="0"/>
              <a:t>客厅</a:t>
            </a:r>
            <a:r>
              <a:rPr lang="en-US" altLang="zh-CN" dirty="0" smtClean="0"/>
              <a:t>[living room]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zh-CN" altLang="en-US" dirty="0" smtClean="0"/>
              <a:t>饭厅</a:t>
            </a:r>
            <a:r>
              <a:rPr lang="en-US" altLang="zh-CN" dirty="0" smtClean="0"/>
              <a:t>[</a:t>
            </a:r>
            <a:r>
              <a:rPr lang="en-US" altLang="zh-CN" dirty="0" err="1" smtClean="0"/>
              <a:t>diing</a:t>
            </a:r>
            <a:r>
              <a:rPr lang="en-US" altLang="zh-CN" dirty="0" smtClean="0"/>
              <a:t> room]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zh-CN" altLang="en-US" dirty="0" smtClean="0"/>
              <a:t>卫</a:t>
            </a:r>
            <a:r>
              <a:rPr lang="zh-CN" altLang="en-US" dirty="0"/>
              <a:t>生</a:t>
            </a:r>
            <a:r>
              <a:rPr lang="zh-CN" altLang="en-US" dirty="0" smtClean="0"/>
              <a:t>间</a:t>
            </a:r>
            <a:r>
              <a:rPr lang="en-US" altLang="zh-CN" dirty="0" smtClean="0"/>
              <a:t>[bathroom]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102" name="Picture 6" descr="活, 卧室, 架构, 现代, 窗口, 墙, 混凝土, 豪华, 首页, 空, 石, 当代, 3D 模型, 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387" y="7192"/>
            <a:ext cx="4957613" cy="247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客厅, 维多利亚, 历史, 酿酒, 建设, 室内, 老, 复古, 古董, 里程碑, 结构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823" y="2588301"/>
            <a:ext cx="3219090" cy="207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古董, 乡村, 队列, 饭厅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824" y="4261764"/>
            <a:ext cx="3853133" cy="254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现代化的简约的浴室, 室内, 厕所, 淋浴, 首页, 水槽, 清洁, 浴, 房间, 白, W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36" y="3420283"/>
            <a:ext cx="2640654" cy="35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9552764" y="566241"/>
            <a:ext cx="853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x3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54961" y="4663944"/>
            <a:ext cx="917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X2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676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？</a:t>
            </a:r>
            <a:r>
              <a:rPr lang="zh-CN" altLang="en-US" dirty="0" smtClean="0"/>
              <a:t>房</a:t>
            </a:r>
            <a:r>
              <a:rPr lang="zh-TW" altLang="en-US" dirty="0" smtClean="0"/>
              <a:t>？</a:t>
            </a:r>
            <a:r>
              <a:rPr lang="zh-CN" altLang="en-US" dirty="0" smtClean="0"/>
              <a:t>厅</a:t>
            </a:r>
            <a:r>
              <a:rPr lang="zh-TW" altLang="en-US" dirty="0" smtClean="0"/>
              <a:t>？</a:t>
            </a:r>
            <a:r>
              <a:rPr lang="zh-CN" altLang="en-US" dirty="0" smtClean="0"/>
              <a:t>卫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6572" y="1569918"/>
            <a:ext cx="3991911" cy="2570549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你住的地方几房几厅几</a:t>
            </a:r>
            <a:r>
              <a:rPr lang="zh-CN" altLang="en-US" dirty="0" smtClean="0"/>
              <a:t>卫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362" y="2975962"/>
            <a:ext cx="2639797" cy="356646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242" y="4275404"/>
            <a:ext cx="4956478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3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租</a:t>
            </a:r>
            <a:r>
              <a:rPr lang="en-US" altLang="zh-TW" dirty="0" smtClean="0"/>
              <a:t>[rent]</a:t>
            </a:r>
            <a:r>
              <a:rPr lang="zh-TW" altLang="en-US" dirty="0" smtClean="0"/>
              <a:t>房子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假如你想要租房子，你会喜欢哪一</a:t>
            </a:r>
            <a:r>
              <a:rPr lang="zh-CN" altLang="en-US" dirty="0" smtClean="0"/>
              <a:t>间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6146" name="Picture 2" descr="首页, 拖车, 链, 交钥匙, 集水区, 租金, 租赁, 属性, Hausherr, 家的钥匙, 钥匙扣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29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03241"/>
            <a:ext cx="10515600" cy="1325563"/>
          </a:xfrm>
        </p:spPr>
        <p:txBody>
          <a:bodyPr/>
          <a:lstStyle/>
          <a:p>
            <a:r>
              <a:rPr lang="zh-TW" altLang="en-US" dirty="0"/>
              <a:t>租房子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2015406"/>
            <a:ext cx="5181600" cy="4351338"/>
          </a:xfrm>
        </p:spPr>
        <p:txBody>
          <a:bodyPr>
            <a:normAutofit/>
          </a:bodyPr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押一付三</a:t>
            </a:r>
            <a:r>
              <a:rPr lang="en-US" altLang="zh-TW" dirty="0" smtClean="0"/>
              <a:t>[pay 3 months at once </a:t>
            </a:r>
            <a:r>
              <a:rPr lang="en-US" altLang="zh-TW" dirty="0" err="1" smtClean="0"/>
              <a:t>tme</a:t>
            </a:r>
            <a:r>
              <a:rPr lang="en-US" altLang="zh-TW" dirty="0" smtClean="0"/>
              <a:t>]</a:t>
            </a:r>
          </a:p>
          <a:p>
            <a:r>
              <a:rPr lang="zh-TW" altLang="en-US" dirty="0" smtClean="0"/>
              <a:t>整租</a:t>
            </a:r>
            <a:r>
              <a:rPr lang="en-US" altLang="zh-TW" dirty="0" smtClean="0"/>
              <a:t>[rent whole]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2015406"/>
            <a:ext cx="5181600" cy="4351338"/>
          </a:xfrm>
        </p:spPr>
        <p:txBody>
          <a:bodyPr>
            <a:normAutofit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dirty="0"/>
              <a:t>中层</a:t>
            </a:r>
            <a:r>
              <a:rPr lang="en-US" altLang="zh-TW" dirty="0"/>
              <a:t>[middle level</a:t>
            </a:r>
            <a:r>
              <a:rPr lang="en-US" altLang="zh-TW" dirty="0" smtClean="0"/>
              <a:t>]</a:t>
            </a:r>
            <a:endParaRPr lang="en-US" altLang="zh-TW" dirty="0"/>
          </a:p>
          <a:p>
            <a:r>
              <a:rPr lang="zh-TW" altLang="en-US" dirty="0"/>
              <a:t>简装</a:t>
            </a:r>
            <a:r>
              <a:rPr lang="zh-TW" altLang="en-US" dirty="0" smtClean="0"/>
              <a:t>修</a:t>
            </a:r>
            <a:r>
              <a:rPr lang="en-US" altLang="zh-TW" dirty="0" smtClean="0"/>
              <a:t>[simple decoration]</a:t>
            </a:r>
            <a:endParaRPr lang="zh-TW" altLang="en-US" dirty="0"/>
          </a:p>
          <a:p>
            <a:r>
              <a:rPr lang="en-US" altLang="zh-TW" dirty="0" smtClean="0"/>
              <a:t>84</a:t>
            </a:r>
            <a:r>
              <a:rPr lang="zh-TW" altLang="en-US" dirty="0" smtClean="0"/>
              <a:t>平米</a:t>
            </a:r>
            <a:r>
              <a:rPr lang="en-US" altLang="zh-TW" dirty="0" smtClean="0"/>
              <a:t>[84meter squares]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5808" t="19733" r="2366" b="29056"/>
          <a:stretch/>
        </p:blipFill>
        <p:spPr>
          <a:xfrm>
            <a:off x="1388852" y="1242203"/>
            <a:ext cx="8968472" cy="315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9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2816535"/>
            <a:ext cx="5181600" cy="3454400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990418" y="1825625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贴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55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租房子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dirty="0"/>
              <a:t>明星邻</a:t>
            </a:r>
            <a:r>
              <a:rPr lang="zh-TW" altLang="en-US" dirty="0" smtClean="0"/>
              <a:t>居</a:t>
            </a:r>
            <a:r>
              <a:rPr lang="en-US" altLang="zh-TW" dirty="0" smtClean="0"/>
              <a:t>[celebrity neighbor]</a:t>
            </a:r>
          </a:p>
          <a:p>
            <a:r>
              <a:rPr lang="zh-TW" altLang="en-US" dirty="0"/>
              <a:t>带车</a:t>
            </a:r>
            <a:r>
              <a:rPr lang="zh-TW" altLang="en-US" dirty="0" smtClean="0"/>
              <a:t>位</a:t>
            </a:r>
            <a:r>
              <a:rPr lang="en-US" altLang="zh-TW" dirty="0" smtClean="0"/>
              <a:t>[with parking lot]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dirty="0"/>
              <a:t>豪华装</a:t>
            </a:r>
            <a:r>
              <a:rPr lang="zh-TW" altLang="en-US" dirty="0" smtClean="0"/>
              <a:t>修</a:t>
            </a:r>
            <a:r>
              <a:rPr lang="en-US" altLang="zh-TW" dirty="0" smtClean="0"/>
              <a:t>[pretty well decoration]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6657" t="36363" r="3732" b="14719"/>
          <a:stretch/>
        </p:blipFill>
        <p:spPr>
          <a:xfrm>
            <a:off x="685585" y="1377052"/>
            <a:ext cx="10350476" cy="357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9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96114"/>
            <a:ext cx="10515600" cy="1325563"/>
          </a:xfrm>
        </p:spPr>
        <p:txBody>
          <a:bodyPr/>
          <a:lstStyle/>
          <a:p>
            <a:r>
              <a:rPr lang="zh-TW" altLang="en-US" dirty="0"/>
              <a:t>租房子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859847"/>
          </a:xfrm>
        </p:spPr>
        <p:txBody>
          <a:bodyPr>
            <a:normAutofit/>
          </a:bodyPr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精裝修</a:t>
            </a:r>
            <a:r>
              <a:rPr lang="en-US" altLang="zh-TW" dirty="0" smtClean="0"/>
              <a:t>[delicate decoration]</a:t>
            </a:r>
          </a:p>
          <a:p>
            <a:endParaRPr lang="en-US" altLang="zh-TW" dirty="0"/>
          </a:p>
          <a:p>
            <a:endParaRPr lang="en-US" altLang="zh-TW" dirty="0" smtClean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0066"/>
          </a:xfrm>
        </p:spPr>
        <p:txBody>
          <a:bodyPr>
            <a:normAutofit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/>
              <a:t>业主</a:t>
            </a:r>
            <a:r>
              <a:rPr lang="zh-TW" altLang="en-US" dirty="0" smtClean="0"/>
              <a:t>出租</a:t>
            </a:r>
            <a:r>
              <a:rPr lang="en-US" altLang="zh-TW" dirty="0" smtClean="0"/>
              <a:t>[rent by owner]</a:t>
            </a:r>
          </a:p>
          <a:p>
            <a:r>
              <a:rPr lang="zh-TW" altLang="en-US" dirty="0"/>
              <a:t>可长签 优</a:t>
            </a:r>
            <a:r>
              <a:rPr lang="zh-TW" altLang="en-US" dirty="0" smtClean="0"/>
              <a:t>先</a:t>
            </a:r>
            <a:r>
              <a:rPr lang="en-US" altLang="zh-TW" dirty="0" smtClean="0"/>
              <a:t>[long-term renting accepted and prior]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17034" t="17622" r="1695" b="30696"/>
          <a:stretch/>
        </p:blipFill>
        <p:spPr>
          <a:xfrm>
            <a:off x="1315528" y="1242203"/>
            <a:ext cx="9713343" cy="342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7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租房子</a:t>
            </a:r>
          </a:p>
        </p:txBody>
      </p:sp>
      <p:pic>
        <p:nvPicPr>
          <p:cNvPr id="5126" name="Picture 6" descr="首页, 拖车, 链, 交钥匙, 集水区, 租金, 租赁, 属性, Hausherr, 家的钥匙, 钥匙扣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假如你想要租房子，你会喜欢哪一间？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1</a:t>
            </a:r>
            <a:r>
              <a:rPr lang="zh-TW" altLang="en-US" dirty="0"/>
              <a:t>人民</a:t>
            </a:r>
            <a:r>
              <a:rPr lang="zh-TW" altLang="en-US" dirty="0" smtClean="0"/>
              <a:t>币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rmb</a:t>
            </a:r>
            <a:r>
              <a:rPr lang="en-US" altLang="zh-TW" dirty="0" smtClean="0"/>
              <a:t>]=3.22</a:t>
            </a:r>
            <a:r>
              <a:rPr lang="zh-TW" altLang="en-US" dirty="0"/>
              <a:t>捷克克</a:t>
            </a:r>
            <a:r>
              <a:rPr lang="zh-TW" altLang="en-US" dirty="0" smtClean="0"/>
              <a:t>朗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czk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655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砖墙, 墙, 砖砌体, 砌体, 煤层, 砂浆, 水泥, 砖纹理, 砖的背景, 砖背景, 石, 建设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49" y="4001294"/>
            <a:ext cx="292608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951507" y="1825625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墙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867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1332</Words>
  <Application>Microsoft Office PowerPoint</Application>
  <PresentationFormat>寬螢幕</PresentationFormat>
  <Paragraphs>386</Paragraphs>
  <Slides>82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82</vt:i4>
      </vt:variant>
    </vt:vector>
  </HeadingPairs>
  <TitlesOfParts>
    <vt:vector size="88" baseType="lpstr">
      <vt:lpstr>宋体</vt:lpstr>
      <vt:lpstr>新細明體</vt:lpstr>
      <vt:lpstr>Arial</vt:lpstr>
      <vt:lpstr>Calibri</vt:lpstr>
      <vt:lpstr>Calibri Light</vt:lpstr>
      <vt:lpstr>Office 佈景主題</vt:lpstr>
      <vt:lpstr>Drill4</vt:lpstr>
      <vt:lpstr>老师[Lǎoshī]/teacher</vt:lpstr>
      <vt:lpstr>评分[píng fèn]/assignment</vt:lpstr>
      <vt:lpstr>第十一课 中国的节日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生词</vt:lpstr>
      <vt:lpstr>生词</vt:lpstr>
      <vt:lpstr>生词</vt:lpstr>
      <vt:lpstr>生词</vt:lpstr>
      <vt:lpstr>生词</vt:lpstr>
      <vt:lpstr>生词</vt:lpstr>
      <vt:lpstr>讨论/discussion</vt:lpstr>
      <vt:lpstr>生词</vt:lpstr>
      <vt:lpstr>讨论/discussion</vt:lpstr>
      <vt:lpstr>生词</vt:lpstr>
      <vt:lpstr>讨论/discussion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生词</vt:lpstr>
      <vt:lpstr>生词</vt:lpstr>
      <vt:lpstr>生词</vt:lpstr>
      <vt:lpstr>生词</vt:lpstr>
      <vt:lpstr>生词</vt:lpstr>
      <vt:lpstr>讨论/discussion</vt:lpstr>
      <vt:lpstr>选选看[chose one]</vt:lpstr>
      <vt:lpstr>月饼</vt:lpstr>
      <vt:lpstr>粽子</vt:lpstr>
      <vt:lpstr>元宵</vt:lpstr>
      <vt:lpstr>选选看[chose one]</vt:lpstr>
      <vt:lpstr>春到了</vt:lpstr>
      <vt:lpstr>角色扮演[Playing rule]</vt:lpstr>
      <vt:lpstr>角色扮演[Playing rule]</vt:lpstr>
      <vt:lpstr>角色扮演[Playing rule]</vt:lpstr>
      <vt:lpstr>角色扮演[Playing rule]</vt:lpstr>
      <vt:lpstr>嘛</vt:lpstr>
      <vt:lpstr>嘛</vt:lpstr>
      <vt:lpstr>嘛</vt:lpstr>
      <vt:lpstr>嘛</vt:lpstr>
      <vt:lpstr>V起來</vt:lpstr>
      <vt:lpstr>V起來</vt:lpstr>
      <vt:lpstr>V起來</vt:lpstr>
      <vt:lpstr>V起來</vt:lpstr>
      <vt:lpstr>V的出[来]</vt:lpstr>
      <vt:lpstr>V的出[来]</vt:lpstr>
      <vt:lpstr>V的出[来]</vt:lpstr>
      <vt:lpstr>V的出[来]</vt:lpstr>
      <vt:lpstr>Adj/V+着+V</vt:lpstr>
      <vt:lpstr>Adj/V+着+V</vt:lpstr>
      <vt:lpstr>Adj/V+着+V</vt:lpstr>
      <vt:lpstr>Adj/V+着+V</vt:lpstr>
      <vt:lpstr>[先]...再...</vt:lpstr>
      <vt:lpstr>[先]...再...</vt:lpstr>
      <vt:lpstr>[先]...再...</vt:lpstr>
      <vt:lpstr>[先]...再...</vt:lpstr>
      <vt:lpstr>Speaking Exercise</vt:lpstr>
      <vt:lpstr>Speaking Exercise</vt:lpstr>
      <vt:lpstr>Speaking Exercise</vt:lpstr>
      <vt:lpstr>Speaking Exercise</vt:lpstr>
      <vt:lpstr>Speaking Exercise</vt:lpstr>
      <vt:lpstr>Speaking Exercise</vt:lpstr>
      <vt:lpstr>三房二厅二卫？</vt:lpstr>
      <vt:lpstr>？房？厅？卫</vt:lpstr>
      <vt:lpstr>租[rent]房子</vt:lpstr>
      <vt:lpstr>租房子</vt:lpstr>
      <vt:lpstr>租房子</vt:lpstr>
      <vt:lpstr>租房子</vt:lpstr>
      <vt:lpstr>租房子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Drill4</dc:title>
  <dc:creator>蘇瑞慧</dc:creator>
  <cp:lastModifiedBy>蘇瑞慧</cp:lastModifiedBy>
  <cp:revision>51</cp:revision>
  <dcterms:created xsi:type="dcterms:W3CDTF">2018-02-18T16:11:19Z</dcterms:created>
  <dcterms:modified xsi:type="dcterms:W3CDTF">2018-02-26T21:27:20Z</dcterms:modified>
</cp:coreProperties>
</file>