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259" r:id="rId3"/>
    <p:sldId id="260" r:id="rId4"/>
    <p:sldId id="353" r:id="rId5"/>
    <p:sldId id="318" r:id="rId6"/>
    <p:sldId id="267" r:id="rId7"/>
    <p:sldId id="273" r:id="rId8"/>
    <p:sldId id="268" r:id="rId9"/>
    <p:sldId id="362" r:id="rId10"/>
    <p:sldId id="358" r:id="rId11"/>
    <p:sldId id="322" r:id="rId12"/>
    <p:sldId id="415" r:id="rId13"/>
    <p:sldId id="320" r:id="rId14"/>
    <p:sldId id="321" r:id="rId15"/>
    <p:sldId id="325" r:id="rId16"/>
    <p:sldId id="341" r:id="rId17"/>
    <p:sldId id="312" r:id="rId18"/>
    <p:sldId id="326" r:id="rId19"/>
    <p:sldId id="342" r:id="rId20"/>
    <p:sldId id="297" r:id="rId21"/>
    <p:sldId id="327" r:id="rId22"/>
    <p:sldId id="343" r:id="rId23"/>
    <p:sldId id="311" r:id="rId24"/>
    <p:sldId id="359" r:id="rId25"/>
    <p:sldId id="324" r:id="rId26"/>
    <p:sldId id="323" r:id="rId27"/>
    <p:sldId id="276" r:id="rId28"/>
    <p:sldId id="269" r:id="rId29"/>
    <p:sldId id="298" r:id="rId30"/>
    <p:sldId id="271" r:id="rId31"/>
    <p:sldId id="360" r:id="rId32"/>
    <p:sldId id="270" r:id="rId33"/>
    <p:sldId id="272" r:id="rId34"/>
    <p:sldId id="350" r:id="rId35"/>
    <p:sldId id="274" r:id="rId36"/>
    <p:sldId id="346" r:id="rId37"/>
    <p:sldId id="300" r:id="rId38"/>
    <p:sldId id="299" r:id="rId39"/>
    <p:sldId id="301" r:id="rId40"/>
    <p:sldId id="310" r:id="rId41"/>
    <p:sldId id="406" r:id="rId42"/>
    <p:sldId id="357" r:id="rId43"/>
    <p:sldId id="314" r:id="rId44"/>
    <p:sldId id="316" r:id="rId45"/>
    <p:sldId id="361" r:id="rId46"/>
    <p:sldId id="407" r:id="rId47"/>
    <p:sldId id="275" r:id="rId48"/>
    <p:sldId id="313" r:id="rId49"/>
    <p:sldId id="315" r:id="rId50"/>
    <p:sldId id="319" r:id="rId51"/>
    <p:sldId id="354" r:id="rId52"/>
    <p:sldId id="371" r:id="rId53"/>
    <p:sldId id="277" r:id="rId54"/>
    <p:sldId id="369" r:id="rId55"/>
    <p:sldId id="416" r:id="rId56"/>
    <p:sldId id="457" r:id="rId57"/>
    <p:sldId id="377" r:id="rId58"/>
    <p:sldId id="379" r:id="rId59"/>
    <p:sldId id="364" r:id="rId60"/>
    <p:sldId id="383" r:id="rId61"/>
    <p:sldId id="370" r:id="rId62"/>
    <p:sldId id="452" r:id="rId63"/>
    <p:sldId id="458" r:id="rId64"/>
    <p:sldId id="459" r:id="rId65"/>
    <p:sldId id="460" r:id="rId66"/>
    <p:sldId id="461" r:id="rId67"/>
    <p:sldId id="488" r:id="rId68"/>
    <p:sldId id="490" r:id="rId69"/>
    <p:sldId id="491" r:id="rId70"/>
    <p:sldId id="492" r:id="rId71"/>
    <p:sldId id="493" r:id="rId72"/>
    <p:sldId id="489" r:id="rId73"/>
    <p:sldId id="380" r:id="rId74"/>
    <p:sldId id="419" r:id="rId75"/>
    <p:sldId id="462" r:id="rId76"/>
    <p:sldId id="463" r:id="rId77"/>
    <p:sldId id="483" r:id="rId78"/>
    <p:sldId id="420" r:id="rId79"/>
    <p:sldId id="464" r:id="rId80"/>
    <p:sldId id="484" r:id="rId81"/>
    <p:sldId id="496" r:id="rId82"/>
    <p:sldId id="424" r:id="rId83"/>
    <p:sldId id="467" r:id="rId84"/>
    <p:sldId id="466" r:id="rId85"/>
    <p:sldId id="427" r:id="rId86"/>
    <p:sldId id="468" r:id="rId87"/>
    <p:sldId id="485" r:id="rId88"/>
    <p:sldId id="469" r:id="rId89"/>
    <p:sldId id="480" r:id="rId90"/>
    <p:sldId id="482" r:id="rId91"/>
    <p:sldId id="439" r:id="rId92"/>
    <p:sldId id="470" r:id="rId93"/>
    <p:sldId id="471" r:id="rId94"/>
    <p:sldId id="494" r:id="rId95"/>
    <p:sldId id="472" r:id="rId96"/>
    <p:sldId id="441" r:id="rId97"/>
    <p:sldId id="473" r:id="rId98"/>
    <p:sldId id="474" r:id="rId99"/>
    <p:sldId id="475" r:id="rId100"/>
    <p:sldId id="476" r:id="rId101"/>
    <p:sldId id="477" r:id="rId102"/>
    <p:sldId id="498" r:id="rId103"/>
    <p:sldId id="478" r:id="rId104"/>
    <p:sldId id="495" r:id="rId105"/>
    <p:sldId id="435" r:id="rId106"/>
    <p:sldId id="438" r:id="rId107"/>
    <p:sldId id="497" r:id="rId108"/>
    <p:sldId id="431" r:id="rId109"/>
    <p:sldId id="261" r:id="rId110"/>
    <p:sldId id="356" r:id="rId1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2440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2DAF-31D3-4182-BC61-02DBA434AD82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A391-EFE7-4768-A14C-9AEE015BA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16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A391-EFE7-4768-A14C-9AEE015BAA8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39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A391-EFE7-4768-A14C-9AEE015BAA8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92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A391-EFE7-4768-A14C-9AEE015BAA84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7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4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05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0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00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3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3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22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5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FE81-C0D2-41C2-AE46-4C5CDBCCB9CF}" type="datetimeFigureOut">
              <a:rPr lang="zh-TW" altLang="en-US" smtClean="0"/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1E7F-B170-4172-8A41-943D5CD5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3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Drill4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KSCB113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459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5" y="293367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比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</a:t>
            </a:r>
            <a:endParaRPr lang="en-US" altLang="zh-TW" sz="11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这个古城保留中国特色的建筑很多很多</a:t>
            </a:r>
          </a:p>
          <a:p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这个古城保留中国特色的建筑多得不得了</a:t>
            </a:r>
          </a:p>
        </p:txBody>
      </p:sp>
    </p:spTree>
    <p:extLst>
      <p:ext uri="{BB962C8B-B14F-4D97-AF65-F5344CB8AC3E}">
        <p14:creationId xmlns:p14="http://schemas.microsoft.com/office/powerpoint/2010/main" val="37335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布尔诺的</a:t>
            </a:r>
            <a:r>
              <a:rPr lang="en-US" altLang="zh-CN" dirty="0"/>
              <a:t>...</a:t>
            </a:r>
            <a:r>
              <a:rPr lang="zh-CN" altLang="en-US" dirty="0"/>
              <a:t>多得不得了</a:t>
            </a:r>
          </a:p>
        </p:txBody>
      </p:sp>
      <p:pic>
        <p:nvPicPr>
          <p:cNvPr id="10242" name="Picture 2" descr="鸟, 自然, 发现, 鸽子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0" y="620111"/>
            <a:ext cx="4422236" cy="29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表, 覆盖, 板, 餐厅, 食品, 栏, 自助餐厅, 刀具, 客人, 邀请, 眼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0" y="3823254"/>
            <a:ext cx="4403169" cy="29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你的国</a:t>
            </a:r>
            <a:r>
              <a:rPr lang="zh-CN" altLang="en-US" dirty="0" smtClean="0"/>
              <a:t>家</a:t>
            </a:r>
            <a:r>
              <a:rPr lang="zh-CN" altLang="en-US" dirty="0" smtClean="0"/>
              <a:t>的</a:t>
            </a:r>
            <a:r>
              <a:rPr lang="en-US" altLang="zh-CN" dirty="0" smtClean="0"/>
              <a:t>...</a:t>
            </a:r>
            <a:r>
              <a:rPr lang="zh-CN" altLang="en-US" dirty="0"/>
              <a:t>少得</a:t>
            </a:r>
            <a:r>
              <a:rPr lang="zh-CN" altLang="en-US" dirty="0"/>
              <a:t>不得了</a:t>
            </a:r>
          </a:p>
        </p:txBody>
      </p:sp>
      <p:pic>
        <p:nvPicPr>
          <p:cNvPr id="5122" name="Picture 2" descr="路, 的传输系统, 城市, 冬天, 车辆, 与电车, 雪, 电车, 公共交通, 寒冬, 冷, 雪花, 圣诞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33" y="1181018"/>
            <a:ext cx="3623174" cy="48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...</a:t>
            </a:r>
            <a:r>
              <a:rPr lang="zh-CN" altLang="en-US" dirty="0"/>
              <a:t>的天气热得不得了</a:t>
            </a:r>
          </a:p>
        </p:txBody>
      </p:sp>
      <p:pic>
        <p:nvPicPr>
          <p:cNvPr id="11266" name="Picture 2" descr="边框, 国家, 国旗, 地理, 地图, 亚洲, 大纲, 中国, 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18" y="504495"/>
            <a:ext cx="3954659" cy="29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巴西, 国旗, 地图, 符号, 国家, 巴西国旗, 旗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28" y="3836276"/>
            <a:ext cx="2778837" cy="27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希腊, 国旗, 蓝色, 希腊国旗, 白, 国家, 符号, 爱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3" y="3974498"/>
            <a:ext cx="3973339" cy="26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...</a:t>
            </a:r>
            <a:r>
              <a:rPr lang="zh-CN" altLang="en-US" dirty="0"/>
              <a:t>的天</a:t>
            </a:r>
            <a:r>
              <a:rPr lang="zh-CN" altLang="en-US" dirty="0"/>
              <a:t>气</a:t>
            </a:r>
            <a:r>
              <a:rPr lang="zh-CN" altLang="en-US" dirty="0" smtClean="0"/>
              <a:t>冷</a:t>
            </a:r>
            <a:r>
              <a:rPr lang="zh-CN" altLang="en-US" dirty="0" smtClean="0"/>
              <a:t>得</a:t>
            </a:r>
            <a:r>
              <a:rPr lang="zh-CN" altLang="en-US" dirty="0"/>
              <a:t>不得了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8469" y="94592"/>
            <a:ext cx="4435366" cy="66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由</a:t>
            </a:r>
            <a:r>
              <a:rPr lang="en-US" altLang="zh-TW" dirty="0" smtClean="0"/>
              <a:t>[by]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别忘了，他们的收入是由市场经济决定的。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The agent performing an action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9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</a:t>
            </a:r>
            <a:r>
              <a:rPr lang="en-US" altLang="zh-TW" dirty="0"/>
              <a:t>[by]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你们全家出去时，一般是由谁来开车呢？</a:t>
            </a:r>
          </a:p>
          <a:p>
            <a:endParaRPr lang="zh-TW" altLang="en-US" dirty="0"/>
          </a:p>
        </p:txBody>
      </p:sp>
      <p:pic>
        <p:nvPicPr>
          <p:cNvPr id="13314" name="Picture 2" descr="车, 方向盘, 操舵, 车轮, 驾驶, 车辆, 仪表盘, 室内, 控制, 面板, 光, 运输, 皮革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9" y="2590800"/>
            <a:ext cx="5165796" cy="2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</a:t>
            </a:r>
            <a:r>
              <a:rPr lang="en-US" altLang="zh-TW" dirty="0"/>
              <a:t>[by]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在你的家里，是由谁煮饭的呢？</a:t>
            </a:r>
          </a:p>
          <a:p>
            <a:endParaRPr lang="zh-TW" altLang="en-US" dirty="0"/>
          </a:p>
        </p:txBody>
      </p:sp>
      <p:pic>
        <p:nvPicPr>
          <p:cNvPr id="4098" name="Picture 2" descr="比萨饼, 食品, 奶酪, 面团, 新鲜, 原, 煮过的, 厨师, 雇员, 手, 劳动, 意大利, 干酪, 酱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3" y="2238703"/>
            <a:ext cx="5439104" cy="36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Speaking 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请谈谈对你来说怎么样的夫妻是模范夫妻？</a:t>
            </a:r>
          </a:p>
          <a:p>
            <a:endParaRPr lang="zh-TW" altLang="en-US" dirty="0"/>
          </a:p>
        </p:txBody>
      </p:sp>
      <p:pic>
        <p:nvPicPr>
          <p:cNvPr id="21506" name="Picture 2" descr="海滩婚礼, 对幸福的夫妻, 日落, 海洋, 海滩, 微笑, 人, 鲜花, 爱, 新娘, 马夫, 女子, 浪漫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42" y="2039007"/>
            <a:ext cx="5381296" cy="38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Speaking 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请谈</a:t>
            </a:r>
            <a:r>
              <a:rPr lang="zh-CN" altLang="en-US" dirty="0"/>
              <a:t>谈世界上</a:t>
            </a:r>
            <a:r>
              <a:rPr lang="zh-CN" altLang="en-US" dirty="0"/>
              <a:t>有什么不平等的现象？</a:t>
            </a:r>
          </a:p>
        </p:txBody>
      </p:sp>
      <p:pic>
        <p:nvPicPr>
          <p:cNvPr id="23556" name="Picture 4" descr="匿名, 脸, 黑客攻击, 面具, 抗议, 起义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98" y="1825625"/>
            <a:ext cx="37772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4" y="3117479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薪水</a:t>
            </a:r>
            <a:endParaRPr lang="en-US" altLang="zh-TW" sz="11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Speaking 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你觉得变性人</a:t>
            </a:r>
            <a:r>
              <a:rPr lang="en-US" altLang="zh-CN" dirty="0"/>
              <a:t>[transsexual]</a:t>
            </a:r>
            <a:r>
              <a:rPr lang="zh-CN" altLang="en-US" dirty="0"/>
              <a:t>又怎么</a:t>
            </a:r>
            <a:r>
              <a:rPr lang="zh-CN" altLang="en-US" dirty="0" smtClean="0"/>
              <a:t>样呢</a:t>
            </a:r>
            <a:r>
              <a:rPr lang="zh-CN" altLang="en-US" dirty="0"/>
              <a:t>？</a:t>
            </a:r>
          </a:p>
        </p:txBody>
      </p:sp>
      <p:pic>
        <p:nvPicPr>
          <p:cNvPr id="24578" name="Picture 2" descr="双性恋, 间性行为, 符号, 字符, 变性者, 性爱, 双, 性别, 关系, 平等, 之间, 不同的, 错误的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你希望你毕业后的薪水有多少？</a:t>
            </a:r>
          </a:p>
        </p:txBody>
      </p:sp>
      <p:pic>
        <p:nvPicPr>
          <p:cNvPr id="2050" name="Picture 2" descr="薪水, 支出, 捐赠, 工资, 男子, 成人, 钱, 等待, 付款, 业务, 人, 领带, 西装, 银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51430"/>
            <a:ext cx="5181600" cy="40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1" y="2597383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成绩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6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你觉得你在学校的成绩</a:t>
            </a:r>
            <a:r>
              <a:rPr lang="en-US" altLang="zh-CN" dirty="0"/>
              <a:t>...</a:t>
            </a:r>
          </a:p>
        </p:txBody>
      </p:sp>
      <p:pic>
        <p:nvPicPr>
          <p:cNvPr id="3074" name="Picture 2" descr="成绩单, 研究, 备注, 记事本, 培训, 给, 研讨会, 学习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27" y="2091559"/>
            <a:ext cx="5360276" cy="35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464" y="8098012"/>
            <a:ext cx="7450336" cy="1783375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3" y="2663454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讨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厌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你有讨厌的食物吗？</a:t>
            </a:r>
          </a:p>
        </p:txBody>
      </p:sp>
      <p:pic>
        <p:nvPicPr>
          <p:cNvPr id="4098" name="Picture 2" descr="食品, 香菇, 干燥, Mẹc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97" y="2207172"/>
            <a:ext cx="5401360" cy="35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5" y="2585634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毕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竟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1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2" y="300392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体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贴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你是个体贴的人吗？</a:t>
            </a:r>
          </a:p>
        </p:txBody>
      </p:sp>
      <p:pic>
        <p:nvPicPr>
          <p:cNvPr id="5122" name="Picture 2" descr="护心, 医疗, 护理, 心, 健康, 医药, 符号, 保健, 医疗保健, 心脏健康, 医学的心, 医院, 医生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1541"/>
            <a:ext cx="5181600" cy="36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第十</a:t>
            </a:r>
            <a:r>
              <a:rPr lang="zh-TW" altLang="en-US" dirty="0" smtClean="0"/>
              <a:t>五</a:t>
            </a:r>
            <a:r>
              <a:rPr lang="zh-CN" altLang="en-US" dirty="0" smtClean="0"/>
              <a:t>课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TW" altLang="en-US" dirty="0" smtClean="0"/>
              <a:t>男女平</a:t>
            </a:r>
            <a:r>
              <a:rPr lang="zh-TW" altLang="en-US" dirty="0"/>
              <a:t>等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4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1" y="2331464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机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0" y="2720569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地位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你觉得你们国家女生的地位</a:t>
            </a:r>
            <a:r>
              <a:rPr lang="en-US" altLang="zh-CN" dirty="0"/>
              <a:t>...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6870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3" y="238010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互相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7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7" y="283730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得病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3791524" y="2348993"/>
            <a:ext cx="4608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意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大利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你去过意大利吗？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1629" y="1825625"/>
            <a:ext cx="3522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2" y="3013650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逐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渐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1" y="2827574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厂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3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你住的地方有工厂吗？</a:t>
            </a:r>
            <a:endParaRPr lang="zh-CN" altLang="en-US" dirty="0"/>
          </a:p>
        </p:txBody>
      </p:sp>
      <p:pic>
        <p:nvPicPr>
          <p:cNvPr id="7170" name="Picture 2" descr="炼油厂, 行业, 蒸汽, 环保, 工业厂房, 烟囱, 端口, 烟, 工厂, 环境, 天空, 白烟, 污染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" y="2056880"/>
            <a:ext cx="5214071" cy="38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28901" y="2653726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企业</a:t>
            </a:r>
          </a:p>
        </p:txBody>
      </p:sp>
    </p:spTree>
    <p:extLst>
      <p:ext uri="{BB962C8B-B14F-4D97-AF65-F5344CB8AC3E}">
        <p14:creationId xmlns:p14="http://schemas.microsoft.com/office/powerpoint/2010/main" val="24538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98572" y="2762656"/>
            <a:ext cx="31948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丈夫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3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3" y="257590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骄傲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5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你讨厌骄傲的人吗？</a:t>
            </a:r>
          </a:p>
        </p:txBody>
      </p:sp>
      <p:pic>
        <p:nvPicPr>
          <p:cNvPr id="9218" name="Picture 2" descr="孔雀, 美丽, 丰富多彩, 鸟, 男性, 颜色, 骄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27" y="2280745"/>
            <a:ext cx="5962233" cy="3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4" y="2848280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相信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4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2" y="2361897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消息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你相信</a:t>
            </a:r>
            <a:r>
              <a:rPr lang="zh-CN" altLang="en-US" dirty="0" smtClean="0"/>
              <a:t>网上</a:t>
            </a:r>
            <a:r>
              <a:rPr lang="zh-CN" altLang="en-US" dirty="0"/>
              <a:t>的消息吗？</a:t>
            </a:r>
          </a:p>
        </p:txBody>
      </p:sp>
      <p:pic>
        <p:nvPicPr>
          <p:cNvPr id="10242" name="Picture 2" descr="社会网络, Facebook, 网络, 连接, 鼠标指针, 鼠标光标, 社会, 媒体, 友谊, 信息媒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2190"/>
            <a:ext cx="5181600" cy="34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唐纳德·特朗普, 波普艺术, 主席, 美国, 民族, 面部表情, 漫画, 现代艺术, Facebook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07" y="2575034"/>
            <a:ext cx="3987526" cy="39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3" y="2935828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单位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0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394308"/>
            <a:ext cx="10515600" cy="1325563"/>
          </a:xfrm>
        </p:spPr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3" y="250656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巴西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7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你去过巴西吗？</a:t>
            </a:r>
          </a:p>
        </p:txBody>
      </p:sp>
      <p:pic>
        <p:nvPicPr>
          <p:cNvPr id="12290" name="Picture 2" descr="巴西, 国旗, 地图, 符号, 国家, 巴西国旗, 旗帜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endParaRPr lang="en-US" altLang="zh-TW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3" y="270235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队员</a:t>
            </a:r>
            <a:endParaRPr lang="en-US" altLang="zh-TW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0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你会想要在大企业工作吗？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7744"/>
            <a:ext cx="5722790" cy="38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4" y="2467648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困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难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8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学习中文的时候</a:t>
            </a:r>
            <a:r>
              <a:rPr lang="en-US" altLang="zh-CN" dirty="0"/>
              <a:t>,</a:t>
            </a:r>
            <a:r>
              <a:rPr lang="zh-CN" altLang="en-US" dirty="0"/>
              <a:t>你遇过哪些困难？</a:t>
            </a:r>
          </a:p>
        </p:txBody>
      </p:sp>
      <p:pic>
        <p:nvPicPr>
          <p:cNvPr id="12290" name="Picture 2" descr="中文, 字符, 背景, 龙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3" y="2488356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4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你觉得这个社会公平吗？</a:t>
            </a:r>
          </a:p>
        </p:txBody>
      </p:sp>
      <p:pic>
        <p:nvPicPr>
          <p:cNvPr id="22530" name="Picture 2" descr="人, 女子, 反弹, 抗议, 团结一致, 指示标志, 横额, 赋予权力, 特朗普, 政府, 政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07" y="2238703"/>
            <a:ext cx="5227698" cy="34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351891" y="2334646"/>
            <a:ext cx="3167593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超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过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7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3" y="2906637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市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场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6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传统市场</a:t>
            </a:r>
          </a:p>
          <a:p>
            <a:r>
              <a:rPr lang="zh-CN" altLang="en-US" dirty="0"/>
              <a:t>超级市场</a:t>
            </a:r>
          </a:p>
          <a:p>
            <a:endParaRPr lang="zh-CN" altLang="en-US" dirty="0"/>
          </a:p>
          <a:p>
            <a:r>
              <a:rPr lang="zh-CN" altLang="en-US" dirty="0"/>
              <a:t>你去过</a:t>
            </a:r>
            <a:r>
              <a:rPr lang="en-US" altLang="zh-CN" dirty="0" smtClean="0"/>
              <a:t>[</a:t>
            </a:r>
            <a:r>
              <a:rPr lang="zh-TW" altLang="en-US" dirty="0" smtClean="0"/>
              <a:t>         </a:t>
            </a:r>
            <a:r>
              <a:rPr lang="en-US" altLang="zh-CN" dirty="0" smtClean="0"/>
              <a:t>]</a:t>
            </a:r>
            <a:r>
              <a:rPr lang="zh-CN" altLang="en-US" dirty="0"/>
              <a:t>市场吗？</a:t>
            </a:r>
          </a:p>
        </p:txBody>
      </p:sp>
      <p:pic>
        <p:nvPicPr>
          <p:cNvPr id="15362" name="Picture 2" descr="食品, 市场, 传统上, 最终的销售, 股票, 表, 餐厅, 音乐, 厨房, 厨师, 立场, 蔬菜, 美味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555278" cy="20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集市, 香辣牛肉, 店, 超级市场, 食品, 朝鲜语, 产品, 分隔符, 范围, 骗局, 泡菜, 如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4" y="3880245"/>
            <a:ext cx="3762702" cy="28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7485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74574" y="2410536"/>
            <a:ext cx="3395085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模范</a:t>
            </a: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模</a:t>
            </a:r>
            <a:r>
              <a:rPr lang="zh-CN" altLang="en-US" dirty="0" smtClean="0"/>
              <a:t>范</a:t>
            </a:r>
            <a:r>
              <a:rPr lang="zh-TW" altLang="en-US" dirty="0" smtClean="0"/>
              <a:t>生</a:t>
            </a:r>
            <a:endParaRPr lang="en-US" altLang="zh-TW" dirty="0" smtClean="0"/>
          </a:p>
          <a:p>
            <a:r>
              <a:rPr lang="zh-CN" altLang="en-US" dirty="0"/>
              <a:t>模范学生</a:t>
            </a:r>
          </a:p>
          <a:p>
            <a:endParaRPr lang="zh-CN" altLang="en-US" dirty="0"/>
          </a:p>
          <a:p>
            <a:r>
              <a:rPr lang="zh-CN" altLang="en-US" dirty="0"/>
              <a:t>模范老师</a:t>
            </a:r>
            <a:endParaRPr lang="zh-TW" altLang="en-US" dirty="0"/>
          </a:p>
        </p:txBody>
      </p:sp>
      <p:pic>
        <p:nvPicPr>
          <p:cNvPr id="8194" name="Picture 2" descr="「模範學生」的圖片搜尋結果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61" y="1205953"/>
            <a:ext cx="30641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5266285" y="2585633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输</a:t>
            </a:r>
          </a:p>
        </p:txBody>
      </p:sp>
    </p:spTree>
    <p:extLst>
      <p:ext uri="{BB962C8B-B14F-4D97-AF65-F5344CB8AC3E}">
        <p14:creationId xmlns:p14="http://schemas.microsoft.com/office/powerpoint/2010/main" val="7608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4528905" y="2895669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现象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生词</a:t>
            </a:r>
          </a:p>
        </p:txBody>
      </p:sp>
      <p:sp>
        <p:nvSpPr>
          <p:cNvPr id="5" name="矩形 4"/>
          <p:cNvSpPr/>
          <p:nvPr/>
        </p:nvSpPr>
        <p:spPr>
          <a:xfrm>
            <a:off x="3791523" y="2808120"/>
            <a:ext cx="4608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乒乓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球</a:t>
            </a:r>
          </a:p>
        </p:txBody>
      </p:sp>
    </p:spTree>
    <p:extLst>
      <p:ext uri="{BB962C8B-B14F-4D97-AF65-F5344CB8AC3E}">
        <p14:creationId xmlns:p14="http://schemas.microsoft.com/office/powerpoint/2010/main" val="19560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你喜欢乒乓球吗？</a:t>
            </a:r>
          </a:p>
        </p:txBody>
      </p:sp>
      <p:pic>
        <p:nvPicPr>
          <p:cNvPr id="8196" name="Picture 4" descr="体育, 球, 休闲, 播放, 乒乓球, 乐趣, 游戏设备, 夏季, 网球运动, 网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71" y="2238703"/>
            <a:ext cx="5291923" cy="3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课文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3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你的国家以前有重男轻女的现象吗？现在呢？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8646"/>
            <a:ext cx="5181600" cy="37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中国以前是重男轻女的社会吗？什么时候开始变化的呢？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423530" y="3230093"/>
            <a:ext cx="26789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1950</a:t>
            </a:r>
            <a:endParaRPr lang="zh-TW" alt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你们国家是同工同酬吗？</a:t>
            </a:r>
          </a:p>
        </p:txBody>
      </p:sp>
      <p:pic>
        <p:nvPicPr>
          <p:cNvPr id="1026" name="Picture 2" descr="钱, 财经, 业务, 成功, 交流, 金融, 现金, 货币, 银行, 投资, 财富, 硬币, 经济, 贷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7" y="2385848"/>
            <a:ext cx="5340762" cy="34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中国自什么时候以来，又出现了男女不平等的状况？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08453" y="3230093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改革开</a:t>
            </a:r>
            <a:r>
              <a:rPr lang="zh-TW" alt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放</a:t>
            </a:r>
            <a:endParaRPr lang="zh-TW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1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你觉得你的爸爸是模范丈夫吗？</a:t>
            </a:r>
          </a:p>
        </p:txBody>
      </p:sp>
      <p:pic>
        <p:nvPicPr>
          <p:cNvPr id="2050" name="Picture 2" descr="男子, 妇女, 时尚, 服装, 女子, 夫妇, 人, 快乐, 爱, 女性, 年轻, 男, 成人, 幸福, 浪漫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3" y="2123090"/>
            <a:ext cx="5258132" cy="3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课文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雪梅的舅舅得了什么病？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666054" y="2477800"/>
            <a:ext cx="38779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气管炎</a:t>
            </a:r>
          </a:p>
          <a:p>
            <a:pPr algn="ctr"/>
            <a:r>
              <a:rPr lang="zh-CN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妻管严</a:t>
            </a:r>
            <a:endParaRPr lang="zh-TW" alt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3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你喜欢足球吗？</a:t>
            </a:r>
          </a:p>
          <a:p>
            <a:endParaRPr lang="zh-TW" altLang="en-US" dirty="0"/>
          </a:p>
        </p:txBody>
      </p:sp>
      <p:pic>
        <p:nvPicPr>
          <p:cNvPr id="3074" name="Picture 2" descr="足球, 球, 体育, 皮革, 火, 光, 火焰, 热, 关于, 世界杯, Em, 播放, 世界锦标赛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23" y="1933903"/>
            <a:ext cx="5476495" cy="36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16758" y="2372383"/>
            <a:ext cx="75584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大男子主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义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中国男足的球员怎么样？</a:t>
            </a:r>
          </a:p>
        </p:txBody>
      </p:sp>
      <p:pic>
        <p:nvPicPr>
          <p:cNvPr id="8" name="Picture 2" descr="孔雀, 美丽, 丰富多彩, 鸟, 男性, 颜色, 骄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0" y="1825625"/>
            <a:ext cx="4667501" cy="24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42643"/>
            <a:ext cx="476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中国男足赢了哪个世界冠军队？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3413" y="2459421"/>
            <a:ext cx="4434065" cy="3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Male/female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女人</a:t>
            </a:r>
            <a:endParaRPr lang="en-US" altLang="zh-TW" dirty="0" smtClean="0"/>
          </a:p>
          <a:p>
            <a:r>
              <a:rPr lang="zh-TW" altLang="en-US" dirty="0" smtClean="0"/>
              <a:t>女子</a:t>
            </a:r>
            <a:endParaRPr lang="en-US" altLang="zh-TW" dirty="0" smtClean="0"/>
          </a:p>
          <a:p>
            <a:r>
              <a:rPr lang="zh-TW" altLang="en-US" dirty="0" smtClean="0"/>
              <a:t>女性</a:t>
            </a:r>
            <a:endParaRPr lang="en-US" altLang="zh-TW" dirty="0" smtClean="0"/>
          </a:p>
          <a:p>
            <a:r>
              <a:rPr lang="zh-TW" altLang="en-US" dirty="0" smtClean="0"/>
              <a:t>女生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妇女</a:t>
            </a:r>
          </a:p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男人</a:t>
            </a:r>
            <a:endParaRPr lang="en-US" altLang="zh-TW" dirty="0" smtClean="0"/>
          </a:p>
          <a:p>
            <a:r>
              <a:rPr lang="zh-TW" altLang="en-US" dirty="0" smtClean="0"/>
              <a:t>男子</a:t>
            </a:r>
            <a:endParaRPr lang="en-US" altLang="zh-TW" dirty="0" smtClean="0"/>
          </a:p>
          <a:p>
            <a:r>
              <a:rPr lang="zh-TW" altLang="en-US" dirty="0" smtClean="0"/>
              <a:t>男性</a:t>
            </a:r>
            <a:endParaRPr lang="en-US" altLang="zh-TW" dirty="0" smtClean="0"/>
          </a:p>
          <a:p>
            <a:r>
              <a:rPr lang="zh-TW" altLang="en-US" dirty="0"/>
              <a:t>男生</a:t>
            </a:r>
          </a:p>
        </p:txBody>
      </p:sp>
    </p:spTree>
    <p:extLst>
      <p:ext uri="{BB962C8B-B14F-4D97-AF65-F5344CB8AC3E}">
        <p14:creationId xmlns:p14="http://schemas.microsoft.com/office/powerpoint/2010/main" val="29518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Male/female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房间有两个男人和三个女人</a:t>
            </a:r>
          </a:p>
          <a:p>
            <a:endParaRPr lang="en-US" altLang="zh-TW" dirty="0" smtClean="0"/>
          </a:p>
          <a:p>
            <a:r>
              <a:rPr lang="zh-CN" altLang="en-US" dirty="0"/>
              <a:t>房间有两个</a:t>
            </a:r>
            <a:r>
              <a:rPr lang="zh-CN" altLang="en-US" dirty="0" smtClean="0"/>
              <a:t>男</a:t>
            </a:r>
            <a:r>
              <a:rPr lang="zh-TW" altLang="en-US" dirty="0"/>
              <a:t>的</a:t>
            </a:r>
            <a:r>
              <a:rPr lang="zh-CN" altLang="en-US" dirty="0" smtClean="0"/>
              <a:t>和</a:t>
            </a:r>
            <a:r>
              <a:rPr lang="zh-CN" altLang="en-US" dirty="0"/>
              <a:t>三个</a:t>
            </a:r>
            <a:r>
              <a:rPr lang="zh-CN" altLang="en-US" dirty="0" smtClean="0"/>
              <a:t>女</a:t>
            </a:r>
            <a:r>
              <a:rPr lang="zh-TW" altLang="en-US" dirty="0" smtClean="0"/>
              <a:t>的</a:t>
            </a:r>
            <a:endParaRPr lang="zh-CN" altLang="en-US" dirty="0"/>
          </a:p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男人</a:t>
            </a:r>
            <a:r>
              <a:rPr lang="en-US" altLang="zh-TW" dirty="0" smtClean="0"/>
              <a:t>/</a:t>
            </a:r>
            <a:r>
              <a:rPr lang="zh-TW" altLang="en-US" dirty="0" smtClean="0"/>
              <a:t>女人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Unfamiliar and indefinite</a:t>
            </a:r>
          </a:p>
        </p:txBody>
      </p:sp>
    </p:spTree>
    <p:extLst>
      <p:ext uri="{BB962C8B-B14F-4D97-AF65-F5344CB8AC3E}">
        <p14:creationId xmlns:p14="http://schemas.microsoft.com/office/powerpoint/2010/main" val="23999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Male/female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男子</a:t>
            </a:r>
            <a:r>
              <a:rPr lang="en-US" altLang="zh-TW" dirty="0" smtClean="0"/>
              <a:t>100</a:t>
            </a:r>
            <a:r>
              <a:rPr lang="zh-TW" altLang="en-US" dirty="0" smtClean="0"/>
              <a:t>米</a:t>
            </a:r>
            <a:endParaRPr lang="en-US" altLang="zh-TW" dirty="0" smtClean="0"/>
          </a:p>
          <a:p>
            <a:r>
              <a:rPr lang="zh-TW" altLang="en-US" dirty="0" smtClean="0"/>
              <a:t>女子足球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男子</a:t>
            </a:r>
            <a:r>
              <a:rPr lang="en-US" altLang="zh-TW" dirty="0" smtClean="0"/>
              <a:t>/</a:t>
            </a:r>
            <a:r>
              <a:rPr lang="zh-TW" altLang="en-US" dirty="0" smtClean="0"/>
              <a:t>女子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Gender-specific category</a:t>
            </a:r>
          </a:p>
        </p:txBody>
      </p:sp>
    </p:spTree>
    <p:extLst>
      <p:ext uri="{BB962C8B-B14F-4D97-AF65-F5344CB8AC3E}">
        <p14:creationId xmlns:p14="http://schemas.microsoft.com/office/powerpoint/2010/main" val="15851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Male/female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男生厕所</a:t>
            </a:r>
          </a:p>
          <a:p>
            <a:r>
              <a:rPr lang="zh-CN" altLang="en-US" dirty="0"/>
              <a:t>女生厕所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男生</a:t>
            </a:r>
            <a:r>
              <a:rPr lang="en-US" altLang="zh-TW" dirty="0" smtClean="0"/>
              <a:t>/</a:t>
            </a:r>
            <a:r>
              <a:rPr lang="zh-TW" altLang="en-US" dirty="0" smtClean="0"/>
              <a:t>女生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Man and woman general</a:t>
            </a:r>
          </a:p>
          <a:p>
            <a:endParaRPr lang="en-US" altLang="zh-TW" dirty="0"/>
          </a:p>
          <a:p>
            <a:r>
              <a:rPr lang="en-US" altLang="zh-TW" dirty="0" smtClean="0"/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2819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Male/female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妇女</a:t>
            </a:r>
            <a:r>
              <a:rPr lang="zh-CN" altLang="en-US" dirty="0" smtClean="0"/>
              <a:t>节</a:t>
            </a:r>
            <a:r>
              <a:rPr lang="en-US" altLang="zh-CN" dirty="0" smtClean="0"/>
              <a:t>[8/3]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妇女运动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妇女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Social and political connotation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216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丈夫</a:t>
            </a:r>
            <a:endParaRPr lang="en-US" altLang="zh-TW" dirty="0" smtClean="0"/>
          </a:p>
          <a:p>
            <a:r>
              <a:rPr lang="zh-TW" altLang="en-US" dirty="0" smtClean="0"/>
              <a:t>先</a:t>
            </a:r>
            <a:r>
              <a:rPr lang="zh-TW" altLang="en-US" dirty="0"/>
              <a:t>生</a:t>
            </a:r>
            <a:endParaRPr lang="en-US" altLang="zh-TW" dirty="0" smtClean="0"/>
          </a:p>
          <a:p>
            <a:r>
              <a:rPr lang="zh-TW" altLang="en-US" dirty="0" smtClean="0"/>
              <a:t>老公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爱人</a:t>
            </a:r>
          </a:p>
          <a:p>
            <a:r>
              <a:rPr lang="zh-TW" altLang="en-US" dirty="0" smtClean="0"/>
              <a:t>老伴</a:t>
            </a:r>
            <a:r>
              <a:rPr lang="en-US" altLang="zh-TW" dirty="0" smtClean="0"/>
              <a:t>[</a:t>
            </a:r>
            <a:r>
              <a:rPr lang="zh-TW" altLang="en-US" dirty="0" smtClean="0"/>
              <a:t>儿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妻子</a:t>
            </a:r>
            <a:endParaRPr lang="en-US" altLang="zh-TW" dirty="0"/>
          </a:p>
          <a:p>
            <a:r>
              <a:rPr lang="zh-TW" altLang="en-US" dirty="0" smtClean="0"/>
              <a:t>太太</a:t>
            </a:r>
            <a:endParaRPr lang="en-US" altLang="zh-TW" dirty="0" smtClean="0"/>
          </a:p>
          <a:p>
            <a:r>
              <a:rPr lang="zh-TW" altLang="en-US" dirty="0" smtClean="0"/>
              <a:t>老</a:t>
            </a:r>
            <a:r>
              <a:rPr lang="zh-TW" altLang="en-US" dirty="0"/>
              <a:t>婆</a:t>
            </a:r>
          </a:p>
        </p:txBody>
      </p:sp>
    </p:spTree>
    <p:extLst>
      <p:ext uri="{BB962C8B-B14F-4D97-AF65-F5344CB8AC3E}">
        <p14:creationId xmlns:p14="http://schemas.microsoft.com/office/powerpoint/2010/main" val="27141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丈夫</a:t>
            </a:r>
            <a:endParaRPr lang="en-US" altLang="zh-TW" dirty="0" smtClean="0"/>
          </a:p>
          <a:p>
            <a:r>
              <a:rPr lang="zh-TW" altLang="en-US" dirty="0"/>
              <a:t>妻子</a:t>
            </a:r>
            <a:endParaRPr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Official</a:t>
            </a:r>
          </a:p>
          <a:p>
            <a:endParaRPr lang="en-US" altLang="zh-TW" dirty="0"/>
          </a:p>
          <a:p>
            <a:r>
              <a:rPr lang="zh-TW" altLang="en-US" dirty="0" smtClean="0"/>
              <a:t>我</a:t>
            </a:r>
            <a:r>
              <a:rPr lang="en-US" altLang="zh-TW" dirty="0" smtClean="0"/>
              <a:t>[</a:t>
            </a:r>
            <a:r>
              <a:rPr lang="zh-TW" altLang="en-US" dirty="0" smtClean="0"/>
              <a:t>的</a:t>
            </a:r>
            <a:r>
              <a:rPr lang="en-US" altLang="zh-TW" dirty="0" smtClean="0"/>
              <a:t>]</a:t>
            </a:r>
            <a:r>
              <a:rPr lang="zh-TW" altLang="en-US" dirty="0" smtClean="0"/>
              <a:t>丈夫</a:t>
            </a:r>
            <a:endParaRPr lang="en-US" altLang="zh-TW" dirty="0" smtClean="0"/>
          </a:p>
          <a:p>
            <a:r>
              <a:rPr lang="zh-TW" altLang="en-US" dirty="0" smtClean="0"/>
              <a:t>我</a:t>
            </a:r>
            <a:r>
              <a:rPr lang="en-US" altLang="zh-TW" dirty="0" smtClean="0"/>
              <a:t>[</a:t>
            </a:r>
            <a:r>
              <a:rPr lang="zh-TW" altLang="en-US" dirty="0" smtClean="0"/>
              <a:t>的</a:t>
            </a:r>
            <a:r>
              <a:rPr lang="en-US" altLang="zh-TW" dirty="0" smtClean="0"/>
              <a:t>]</a:t>
            </a:r>
            <a:r>
              <a:rPr lang="zh-TW" altLang="en-US" dirty="0" smtClean="0"/>
              <a:t>妻子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18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先生</a:t>
            </a:r>
            <a:endParaRPr lang="en-US" altLang="zh-TW" dirty="0" smtClean="0"/>
          </a:p>
          <a:p>
            <a:r>
              <a:rPr lang="zh-TW" altLang="en-US" dirty="0" smtClean="0"/>
              <a:t>太太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Other people</a:t>
            </a:r>
          </a:p>
          <a:p>
            <a:r>
              <a:rPr lang="en-US" altLang="zh-TW" dirty="0" smtClean="0"/>
              <a:t>Seldom in China</a:t>
            </a:r>
          </a:p>
          <a:p>
            <a:endParaRPr lang="en-US" altLang="zh-TW" dirty="0"/>
          </a:p>
          <a:p>
            <a:r>
              <a:rPr lang="zh-CN" altLang="en-US" dirty="0"/>
              <a:t>这位先生</a:t>
            </a:r>
          </a:p>
          <a:p>
            <a:r>
              <a:rPr lang="zh-CN" altLang="en-US" dirty="0"/>
              <a:t>王太太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9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讨论</a:t>
            </a:r>
            <a:r>
              <a:rPr lang="en-US" altLang="zh-TW" dirty="0" smtClean="0"/>
              <a:t>/discussion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在你的国家，有大男子主义的现象吗？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老公</a:t>
            </a:r>
            <a:endParaRPr lang="en-US" altLang="zh-TW" dirty="0" smtClean="0"/>
          </a:p>
          <a:p>
            <a:r>
              <a:rPr lang="zh-TW" altLang="en-US" dirty="0" smtClean="0"/>
              <a:t>老婆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Young people</a:t>
            </a:r>
          </a:p>
          <a:p>
            <a:endParaRPr lang="en-US" altLang="zh-TW" dirty="0"/>
          </a:p>
          <a:p>
            <a:r>
              <a:rPr lang="zh-TW" altLang="en-US" dirty="0" smtClean="0"/>
              <a:t>公</a:t>
            </a:r>
            <a:endParaRPr lang="en-US" altLang="zh-TW" dirty="0" smtClean="0"/>
          </a:p>
          <a:p>
            <a:r>
              <a:rPr lang="zh-TW" altLang="en-US" dirty="0"/>
              <a:t>婆</a:t>
            </a:r>
          </a:p>
        </p:txBody>
      </p:sp>
    </p:spTree>
    <p:extLst>
      <p:ext uri="{BB962C8B-B14F-4D97-AF65-F5344CB8AC3E}">
        <p14:creationId xmlns:p14="http://schemas.microsoft.com/office/powerpoint/2010/main" val="1158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爱</a:t>
            </a:r>
            <a:r>
              <a:rPr lang="zh-TW" altLang="en-US" dirty="0"/>
              <a:t>人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China</a:t>
            </a:r>
          </a:p>
          <a:p>
            <a:endParaRPr lang="en-US" altLang="zh-TW" dirty="0"/>
          </a:p>
          <a:p>
            <a:r>
              <a:rPr lang="en-US" altLang="zh-TW" dirty="0" smtClean="0"/>
              <a:t>Taiwan/ Lover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2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Marriage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老伴</a:t>
            </a:r>
            <a:r>
              <a:rPr lang="en-US" altLang="zh-TW" dirty="0" smtClean="0"/>
              <a:t>[</a:t>
            </a:r>
            <a:r>
              <a:rPr lang="zh-TW" altLang="en-US" dirty="0" smtClean="0"/>
              <a:t>儿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Elder</a:t>
            </a:r>
          </a:p>
          <a:p>
            <a:r>
              <a:rPr lang="en-US" altLang="zh-TW" dirty="0" smtClean="0"/>
              <a:t>Long-term marriage</a:t>
            </a:r>
          </a:p>
        </p:txBody>
      </p:sp>
    </p:spTree>
    <p:extLst>
      <p:ext uri="{BB962C8B-B14F-4D97-AF65-F5344CB8AC3E}">
        <p14:creationId xmlns:p14="http://schemas.microsoft.com/office/powerpoint/2010/main" val="22658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语法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毕竟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724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After all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When all is said and done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他毕竟才学了几个月的瑜珈，有些动作还做不好。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CN" altLang="en-US" dirty="0"/>
              <a:t>毕</a:t>
            </a:r>
            <a:r>
              <a:rPr lang="zh-CN" altLang="en-US" dirty="0" smtClean="0"/>
              <a:t>竟</a:t>
            </a:r>
            <a:r>
              <a:rPr lang="zh-TW" altLang="en-US" dirty="0" smtClean="0"/>
              <a:t>，</a:t>
            </a:r>
            <a:r>
              <a:rPr lang="zh-CN" altLang="en-US" dirty="0" smtClean="0"/>
              <a:t>他才</a:t>
            </a:r>
            <a:r>
              <a:rPr lang="zh-CN" altLang="en-US" dirty="0"/>
              <a:t>学了几个月的瑜珈，有些动作还做不好。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5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毕竟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毕竟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他毕竟才学了几个月的瑜珈，有些动作还做不好。</a:t>
            </a:r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到</a:t>
            </a:r>
            <a:r>
              <a:rPr lang="zh-TW" altLang="en-US" dirty="0"/>
              <a:t>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他</a:t>
            </a:r>
            <a:r>
              <a:rPr lang="zh-TW" altLang="en-US" dirty="0" smtClean="0"/>
              <a:t>到</a:t>
            </a:r>
            <a:r>
              <a:rPr lang="zh-TW" altLang="en-US" dirty="0"/>
              <a:t>底</a:t>
            </a:r>
            <a:r>
              <a:rPr lang="zh-CN" altLang="en-US" dirty="0" smtClean="0"/>
              <a:t>才</a:t>
            </a:r>
            <a:r>
              <a:rPr lang="zh-CN" altLang="en-US" dirty="0"/>
              <a:t>学了几个月的瑜珈，有些动作还做不好。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Make further inquires</a:t>
            </a:r>
          </a:p>
          <a:p>
            <a:r>
              <a:rPr lang="en-US" altLang="zh-TW" dirty="0" smtClean="0"/>
              <a:t>Question</a:t>
            </a:r>
          </a:p>
          <a:p>
            <a:r>
              <a:rPr lang="zh-TW" altLang="en-US" dirty="0"/>
              <a:t>你到底要不要和我去云南旅游？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37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毕竟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老张到底才搬进小区，对附近的环境还不太熟悉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你昨天晚上到底几点睡</a:t>
            </a:r>
            <a:r>
              <a:rPr lang="zh-CN" altLang="en-US" dirty="0" smtClean="0"/>
              <a:t>觉</a:t>
            </a:r>
            <a:r>
              <a:rPr lang="zh-TW" altLang="en-US" dirty="0"/>
              <a:t>？</a:t>
            </a:r>
            <a:r>
              <a:rPr lang="zh-CN" altLang="en-US" dirty="0" smtClean="0"/>
              <a:t>眼睛</a:t>
            </a:r>
            <a:r>
              <a:rPr lang="zh-CN" altLang="en-US" dirty="0"/>
              <a:t>都快变成熊猫眼了！</a:t>
            </a:r>
          </a:p>
          <a:p>
            <a:endParaRPr lang="en-US" altLang="zh-CN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有些女性在收入和地位上超过男性，但她们到底还是少数。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CN" altLang="en-US" dirty="0"/>
              <a:t>说到底，我</a:t>
            </a:r>
            <a:r>
              <a:rPr lang="zh-CN" altLang="en-US" dirty="0" smtClean="0"/>
              <a:t>们迟</a:t>
            </a:r>
            <a:r>
              <a:rPr lang="zh-CN" altLang="en-US" dirty="0"/>
              <a:t>到，还不是因为你太慢了！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601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毕竟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我的中文说的还不是很好，毕竟</a:t>
            </a:r>
            <a:r>
              <a:rPr lang="en-US" altLang="zh-CN" dirty="0"/>
              <a:t>...</a:t>
            </a:r>
          </a:p>
          <a:p>
            <a:endParaRPr lang="en-US" altLang="zh-CN" dirty="0"/>
          </a:p>
        </p:txBody>
      </p:sp>
      <p:pic>
        <p:nvPicPr>
          <p:cNvPr id="16386" name="Picture 2" descr="女孩说话, 沟通, 女孩, 女子, 通讯, 女性, 成人, 微笑, 夫人, 生活方式, 泡沫的演讲, 背景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893"/>
            <a:ext cx="5181600" cy="38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过来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Return to normal situation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他这几天太累了，睡了那么久，都还没醒过</a:t>
            </a:r>
            <a:r>
              <a:rPr lang="zh-CN" altLang="en-US" dirty="0" smtClean="0"/>
              <a:t>来</a:t>
            </a:r>
            <a:r>
              <a:rPr lang="zh-TW" altLang="en-US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</a:t>
            </a:r>
            <a:r>
              <a:rPr lang="zh-TW" altLang="en-US" dirty="0" smtClean="0"/>
              <a:t>去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unusual situation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他</a:t>
            </a:r>
            <a:r>
              <a:rPr lang="zh-TW" altLang="en-US" dirty="0"/>
              <a:t>睡</a:t>
            </a:r>
            <a:r>
              <a:rPr lang="zh-CN" altLang="en-US" dirty="0" smtClean="0"/>
              <a:t>过</a:t>
            </a:r>
            <a:r>
              <a:rPr lang="zh-CN" altLang="en-US" dirty="0"/>
              <a:t>去</a:t>
            </a:r>
            <a:r>
              <a:rPr lang="zh-CN" altLang="en-US" dirty="0" smtClean="0"/>
              <a:t>了</a:t>
            </a:r>
            <a:r>
              <a:rPr lang="zh-TW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02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8902" y="2564020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家务</a:t>
            </a:r>
            <a:endParaRPr lang="en-US" altLang="zh-TW" sz="11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5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过来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什么能让你的活力很快的回复过来呢？</a:t>
            </a:r>
          </a:p>
          <a:p>
            <a:endParaRPr lang="zh-TW" altLang="en-US" dirty="0"/>
          </a:p>
        </p:txBody>
      </p:sp>
      <p:pic>
        <p:nvPicPr>
          <p:cNvPr id="18434" name="Picture 2" descr="食品, 餐, 蔬菜, 美食家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2" y="2280745"/>
            <a:ext cx="5202622" cy="3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过来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熬夜的时候，什么能帮你不睡过去呢？</a:t>
            </a:r>
          </a:p>
          <a:p>
            <a:endParaRPr lang="zh-TW" altLang="en-US" dirty="0"/>
          </a:p>
        </p:txBody>
      </p:sp>
      <p:pic>
        <p:nvPicPr>
          <p:cNvPr id="3074" name="Picture 2" descr="可爱, 女性, 女孩, 头戴式耳机, 孤立, 听着, 听力, 音乐, 人, 电台, 放松, 声音, 女子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逐渐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Gradually</a:t>
            </a:r>
          </a:p>
          <a:p>
            <a:endParaRPr lang="en-US" altLang="zh-TW" dirty="0"/>
          </a:p>
          <a:p>
            <a:r>
              <a:rPr lang="en-US" altLang="zh-TW" dirty="0" smtClean="0"/>
              <a:t>Little by little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春天了，天</a:t>
            </a:r>
            <a:r>
              <a:rPr lang="zh-CN" altLang="en-US" dirty="0" smtClean="0"/>
              <a:t>气逐</a:t>
            </a:r>
            <a:r>
              <a:rPr lang="zh-CN" altLang="en-US" dirty="0"/>
              <a:t>渐</a:t>
            </a:r>
            <a:r>
              <a:rPr lang="zh-CN" altLang="en-US" dirty="0" smtClean="0"/>
              <a:t>变暖了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456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逐渐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你觉得天</a:t>
            </a:r>
            <a:r>
              <a:rPr lang="zh-CN" altLang="en-US" dirty="0" smtClean="0"/>
              <a:t>气逐</a:t>
            </a:r>
            <a:r>
              <a:rPr lang="zh-CN" altLang="en-US" dirty="0"/>
              <a:t>渐变暖了吗？</a:t>
            </a:r>
          </a:p>
          <a:p>
            <a:endParaRPr lang="zh-TW" altLang="en-US" dirty="0"/>
          </a:p>
        </p:txBody>
      </p:sp>
      <p:pic>
        <p:nvPicPr>
          <p:cNvPr id="6146" name="Picture 2" descr="公路, 山, 树, 森林, 伍兹, 旅行, 景观, 夏天, 车, 干, 旅程, 长, 霜, 冻结, 丘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01" y="1975945"/>
            <a:ext cx="5659820" cy="37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逐渐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你的</a:t>
            </a:r>
            <a:r>
              <a:rPr lang="zh-CN" altLang="en-US" dirty="0" smtClean="0"/>
              <a:t>中文逐</a:t>
            </a:r>
            <a:r>
              <a:rPr lang="zh-CN" altLang="en-US" dirty="0"/>
              <a:t>渐变好了吗？</a:t>
            </a:r>
          </a:p>
        </p:txBody>
      </p:sp>
      <p:pic>
        <p:nvPicPr>
          <p:cNvPr id="5122" name="Picture 2" descr="中文, 字符, 背景, 龙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1950</a:t>
            </a:r>
            <a:r>
              <a:rPr lang="zh-CN" altLang="en-US" dirty="0"/>
              <a:t>年以来，情况逐渐发生了变化。</a:t>
            </a:r>
          </a:p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Since</a:t>
            </a:r>
          </a:p>
          <a:p>
            <a:endParaRPr lang="en-US" altLang="zh-TW" dirty="0"/>
          </a:p>
          <a:p>
            <a:r>
              <a:rPr lang="en-US" altLang="zh-TW" dirty="0" smtClean="0"/>
              <a:t>From a certain point in the past up till now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8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进入大学以来，你有什么变化呢？</a:t>
            </a:r>
          </a:p>
        </p:txBody>
      </p:sp>
      <p:pic>
        <p:nvPicPr>
          <p:cNvPr id="5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7062" y="2343808"/>
            <a:ext cx="3499424" cy="3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开学以来，我</a:t>
            </a:r>
            <a:r>
              <a:rPr lang="en-US" altLang="zh-CN" dirty="0"/>
              <a:t>...</a:t>
            </a:r>
          </a:p>
        </p:txBody>
      </p:sp>
      <p:pic>
        <p:nvPicPr>
          <p:cNvPr id="5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7062" y="2343808"/>
            <a:ext cx="3499424" cy="3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以來</a:t>
            </a:r>
            <a:endParaRPr lang="zh-TW" altLang="en-US" dirty="0"/>
          </a:p>
        </p:txBody>
      </p:sp>
      <p:pic>
        <p:nvPicPr>
          <p:cNvPr id="7170" name="Picture 2" descr="迁移, 一体化, 移民, 合并, 社区, 列入, 难民, 欢迎, 寻求庇护, 人的, 欢迎难民, 帮助, 儿童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9951"/>
            <a:ext cx="5181600" cy="37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加入</a:t>
            </a:r>
            <a:r>
              <a:rPr lang="zh-CN" altLang="en-US" dirty="0"/>
              <a:t>欧</a:t>
            </a:r>
            <a:r>
              <a:rPr lang="zh-CN" altLang="en-US" dirty="0" smtClean="0"/>
              <a:t>盟</a:t>
            </a:r>
            <a:r>
              <a:rPr lang="en-US" altLang="zh-CN" dirty="0"/>
              <a:t>[</a:t>
            </a:r>
            <a:r>
              <a:rPr lang="en-US" altLang="zh-CN" dirty="0" err="1" smtClean="0"/>
              <a:t>méng</a:t>
            </a:r>
            <a:r>
              <a:rPr lang="en-US" altLang="zh-CN" dirty="0" smtClean="0"/>
              <a:t>]</a:t>
            </a:r>
            <a:r>
              <a:rPr lang="zh-CN" altLang="en-US" dirty="0" smtClean="0"/>
              <a:t>以</a:t>
            </a:r>
            <a:r>
              <a:rPr lang="zh-CN" altLang="en-US" dirty="0"/>
              <a:t>来</a:t>
            </a:r>
            <a:r>
              <a:rPr lang="zh-CN" altLang="en-US" dirty="0" smtClean="0"/>
              <a:t>，</a:t>
            </a:r>
            <a:r>
              <a:rPr lang="zh-CN" altLang="en-US" dirty="0"/>
              <a:t>你的</a:t>
            </a:r>
            <a:r>
              <a:rPr lang="zh-CN" altLang="en-US" dirty="0" smtClean="0"/>
              <a:t>国家有</a:t>
            </a:r>
            <a:r>
              <a:rPr lang="zh-CN" altLang="en-US" dirty="0"/>
              <a:t>哪些变化？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9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拿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来说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Take…for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我们小区退休的老人都很喜欢运动，拿我爷爷来说吧，就天天锻炼，一天不锻炼，就觉得不舒服。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0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r>
              <a:rPr lang="en-US" altLang="zh-TW" dirty="0"/>
              <a:t>/discussion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你在家的时候，会帮忙做家务吗？</a:t>
            </a:r>
          </a:p>
        </p:txBody>
      </p:sp>
      <p:pic>
        <p:nvPicPr>
          <p:cNvPr id="1026" name="Picture 2" descr="清洗机, 洗衣, 烘干机, 家务, 设备, 清洁, 洗, 衣服, 做家务, 脏, 家庭, 干燥机, 清洗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58" y="2249213"/>
            <a:ext cx="5472728" cy="36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拿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来说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我的学校是间很好的学校，拿</a:t>
            </a:r>
            <a:r>
              <a:rPr lang="en-US" altLang="zh-CN" dirty="0"/>
              <a:t>...</a:t>
            </a:r>
            <a:r>
              <a:rPr lang="zh-CN" altLang="en-US" dirty="0"/>
              <a:t>来</a:t>
            </a:r>
            <a:r>
              <a:rPr lang="zh-CN" altLang="en-US" dirty="0" smtClean="0"/>
              <a:t>说，</a:t>
            </a:r>
            <a:r>
              <a:rPr lang="en-US" altLang="zh-CN" dirty="0"/>
              <a:t>...</a:t>
            </a:r>
            <a:endParaRPr lang="zh-TW" altLang="en-US" dirty="0"/>
          </a:p>
        </p:txBody>
      </p:sp>
      <p:pic>
        <p:nvPicPr>
          <p:cNvPr id="6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3254" y="1825626"/>
            <a:ext cx="3955414" cy="39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</a:t>
            </a:r>
            <a:r>
              <a:rPr lang="zh-TW" altLang="en-US" dirty="0" smtClean="0"/>
              <a:t>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Verb</a:t>
            </a:r>
          </a:p>
          <a:p>
            <a:endParaRPr lang="en-US" altLang="zh-TW" dirty="0"/>
          </a:p>
          <a:p>
            <a:r>
              <a:rPr lang="zh-TW" altLang="en-US" dirty="0" smtClean="0"/>
              <a:t>出</a:t>
            </a:r>
            <a:r>
              <a:rPr lang="en-US" altLang="zh-TW" dirty="0" smtClean="0"/>
              <a:t>/</a:t>
            </a:r>
            <a:r>
              <a:rPr lang="zh-TW" altLang="en-US" dirty="0"/>
              <a:t>出来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看到我的游戏机，弟弟表现出很大的兴趣。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</a:t>
            </a:r>
            <a:r>
              <a:rPr lang="zh-TW" altLang="en-US" dirty="0" smtClean="0"/>
              <a:t>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Noun</a:t>
            </a:r>
          </a:p>
          <a:p>
            <a:endParaRPr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他见到你有什么表现？生气还是高兴？</a:t>
            </a:r>
          </a:p>
        </p:txBody>
      </p:sp>
    </p:spTree>
    <p:extLst>
      <p:ext uri="{BB962C8B-B14F-4D97-AF65-F5344CB8AC3E}">
        <p14:creationId xmlns:p14="http://schemas.microsoft.com/office/powerpoint/2010/main" val="22140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</a:t>
            </a:r>
            <a:r>
              <a:rPr lang="zh-TW" altLang="en-US" dirty="0" smtClean="0"/>
              <a:t>现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你们国家</a:t>
            </a:r>
            <a:r>
              <a:rPr lang="zh-CN" altLang="en-US" dirty="0" smtClean="0"/>
              <a:t>的球</a:t>
            </a:r>
            <a:r>
              <a:rPr lang="zh-CN" altLang="en-US" dirty="0"/>
              <a:t>队最近表现怎么样？</a:t>
            </a:r>
          </a:p>
        </p:txBody>
      </p:sp>
      <p:pic>
        <p:nvPicPr>
          <p:cNvPr id="5" name="Picture 2" descr="侧影, 冰上曲棍球, 男孩, 游戏, 做作, 孩子, 男, 男子, 播放, 玩耍, 冰球, 体育, 冬天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77" y="1825625"/>
            <a:ext cx="1921585" cy="22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83" y="3142594"/>
            <a:ext cx="4434065" cy="3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</a:t>
            </a:r>
            <a:r>
              <a:rPr lang="zh-TW" altLang="en-US" dirty="0" smtClean="0"/>
              <a:t>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你</a:t>
            </a:r>
            <a:r>
              <a:rPr lang="zh-CN" altLang="en-US" dirty="0"/>
              <a:t>觉得你在学校的表现怎么样？</a:t>
            </a:r>
          </a:p>
          <a:p>
            <a:endParaRPr lang="zh-CN" altLang="en-US" dirty="0"/>
          </a:p>
          <a:p>
            <a:endParaRPr lang="zh-TW" altLang="en-US" dirty="0"/>
          </a:p>
        </p:txBody>
      </p:sp>
      <p:pic>
        <p:nvPicPr>
          <p:cNvPr id="1026" name="Picture 2" descr="家庭作业, 学生, 片剂, 计算机, 互联网, 科学, 学校, 手册, 笔, 写作, 手, 耳机, 音乐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07" y="2250583"/>
            <a:ext cx="5252133" cy="35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</a:t>
            </a:r>
            <a:r>
              <a:rPr lang="zh-TW" altLang="en-US" dirty="0" smtClean="0"/>
              <a:t>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你们国家最近的经济表现怎么样？</a:t>
            </a:r>
          </a:p>
          <a:p>
            <a:endParaRPr lang="zh-TW" altLang="en-US" dirty="0"/>
          </a:p>
        </p:txBody>
      </p:sp>
      <p:pic>
        <p:nvPicPr>
          <p:cNvPr id="9218" name="Picture 2" descr="金融, 分析, 模糊, 业务, 特写, 文档, 重点, 图, 纸, 统计信息, 工作, 图表, 经济, 财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5" y="1986455"/>
            <a:ext cx="5418374" cy="35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extremely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我最讨厌那些男足队员了，平时骄傲得不得了，可是比赛的时候老输球。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02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很</a:t>
            </a:r>
            <a:endParaRPr lang="en-US" altLang="zh-TW" dirty="0" smtClean="0"/>
          </a:p>
          <a:p>
            <a:endParaRPr lang="en-US" altLang="zh-CN" dirty="0"/>
          </a:p>
          <a:p>
            <a:r>
              <a:rPr lang="zh-TW" altLang="en-US" dirty="0" smtClean="0"/>
              <a:t>真</a:t>
            </a:r>
            <a:r>
              <a:rPr lang="en-US" altLang="zh-TW" dirty="0" smtClean="0"/>
              <a:t>/</a:t>
            </a:r>
            <a:r>
              <a:rPr lang="zh-TW" altLang="en-US" dirty="0" smtClean="0"/>
              <a:t>太</a:t>
            </a:r>
            <a:endParaRPr lang="en-US" altLang="zh-TW" dirty="0" smtClean="0"/>
          </a:p>
          <a:p>
            <a:endParaRPr lang="en-US" altLang="zh-CN" dirty="0" smtClean="0"/>
          </a:p>
          <a:p>
            <a:r>
              <a:rPr lang="zh-TW" altLang="en-US" dirty="0" smtClean="0"/>
              <a:t>非</a:t>
            </a:r>
            <a:r>
              <a:rPr lang="zh-TW" altLang="en-US" dirty="0"/>
              <a:t>常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很骄</a:t>
            </a:r>
            <a:r>
              <a:rPr lang="zh-CN" altLang="en-US" dirty="0" smtClean="0"/>
              <a:t>傲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TW" altLang="en-US" dirty="0" smtClean="0"/>
              <a:t>真</a:t>
            </a:r>
            <a:r>
              <a:rPr lang="zh-CN" altLang="en-US" dirty="0" smtClean="0"/>
              <a:t>骄傲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TW" altLang="en-US" dirty="0" smtClean="0"/>
              <a:t>非常</a:t>
            </a:r>
            <a:r>
              <a:rPr lang="zh-CN" altLang="en-US" dirty="0"/>
              <a:t>骄傲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骄傲得不得了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8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雪梅舅舅的英文非常非常的好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雪梅舅舅的英文好得不得了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7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不得</a:t>
            </a:r>
            <a:r>
              <a:rPr lang="zh-TW" altLang="en-US" dirty="0"/>
              <a:t>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中国除夕夜非常非常热闹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中国除夕夜热闹得不得了</a:t>
            </a:r>
          </a:p>
        </p:txBody>
      </p:sp>
    </p:spTree>
    <p:extLst>
      <p:ext uri="{BB962C8B-B14F-4D97-AF65-F5344CB8AC3E}">
        <p14:creationId xmlns:p14="http://schemas.microsoft.com/office/powerpoint/2010/main" val="15276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1490</Words>
  <Application>Microsoft Office PowerPoint</Application>
  <PresentationFormat>寬螢幕</PresentationFormat>
  <Paragraphs>344</Paragraphs>
  <Slides>110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110</vt:i4>
      </vt:variant>
    </vt:vector>
  </HeadingPairs>
  <TitlesOfParts>
    <vt:vector size="116" baseType="lpstr">
      <vt:lpstr>宋体</vt:lpstr>
      <vt:lpstr>新細明體</vt:lpstr>
      <vt:lpstr>Arial</vt:lpstr>
      <vt:lpstr>Calibri</vt:lpstr>
      <vt:lpstr>Calibri Light</vt:lpstr>
      <vt:lpstr>Office 佈景主題</vt:lpstr>
      <vt:lpstr>Drill4</vt:lpstr>
      <vt:lpstr>第十五课 男女平等</vt:lpstr>
      <vt:lpstr>生词</vt:lpstr>
      <vt:lpstr>讨论/discussion</vt:lpstr>
      <vt:lpstr>生词</vt:lpstr>
      <vt:lpstr>生词</vt:lpstr>
      <vt:lpstr>讨论/discussion</vt:lpstr>
      <vt:lpstr>生词</vt:lpstr>
      <vt:lpstr>讨论/discussion</vt:lpstr>
      <vt:lpstr>生词</vt:lpstr>
      <vt:lpstr>生词</vt:lpstr>
      <vt:lpstr>讨论/discussion</vt:lpstr>
      <vt:lpstr>生词</vt:lpstr>
      <vt:lpstr>讨论/discussion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讨论/discussion</vt:lpstr>
      <vt:lpstr>生词</vt:lpstr>
      <vt:lpstr>讨论/discussion</vt:lpstr>
      <vt:lpstr>生词</vt:lpstr>
      <vt:lpstr>生词</vt:lpstr>
      <vt:lpstr>讨论/discussion</vt:lpstr>
      <vt:lpstr>生词</vt:lpstr>
      <vt:lpstr>生词</vt:lpstr>
      <vt:lpstr>生词</vt:lpstr>
      <vt:lpstr>生词</vt:lpstr>
      <vt:lpstr>讨论/discussion</vt:lpstr>
      <vt:lpstr>课文</vt:lpstr>
      <vt:lpstr>讨论/discussion</vt:lpstr>
      <vt:lpstr>课文</vt:lpstr>
      <vt:lpstr>讨论/discussion</vt:lpstr>
      <vt:lpstr>课文</vt:lpstr>
      <vt:lpstr>讨论/discussion</vt:lpstr>
      <vt:lpstr>课文</vt:lpstr>
      <vt:lpstr>讨论/discussion</vt:lpstr>
      <vt:lpstr>课文</vt:lpstr>
      <vt:lpstr>课文</vt:lpstr>
      <vt:lpstr>Male/female</vt:lpstr>
      <vt:lpstr>Male/female</vt:lpstr>
      <vt:lpstr>Male/female</vt:lpstr>
      <vt:lpstr>Male/female</vt:lpstr>
      <vt:lpstr>Male/female</vt:lpstr>
      <vt:lpstr>Marriage</vt:lpstr>
      <vt:lpstr>Marriage</vt:lpstr>
      <vt:lpstr>Marriage</vt:lpstr>
      <vt:lpstr>Marriage</vt:lpstr>
      <vt:lpstr>Marriage</vt:lpstr>
      <vt:lpstr>Marriage</vt:lpstr>
      <vt:lpstr>语法</vt:lpstr>
      <vt:lpstr>毕竟</vt:lpstr>
      <vt:lpstr>毕竟</vt:lpstr>
      <vt:lpstr>毕竟</vt:lpstr>
      <vt:lpstr>毕竟</vt:lpstr>
      <vt:lpstr>过来</vt:lpstr>
      <vt:lpstr>过去</vt:lpstr>
      <vt:lpstr>过来</vt:lpstr>
      <vt:lpstr>过来</vt:lpstr>
      <vt:lpstr>逐渐</vt:lpstr>
      <vt:lpstr>逐渐</vt:lpstr>
      <vt:lpstr>逐渐</vt:lpstr>
      <vt:lpstr>以來</vt:lpstr>
      <vt:lpstr>以來</vt:lpstr>
      <vt:lpstr>以來</vt:lpstr>
      <vt:lpstr>以來</vt:lpstr>
      <vt:lpstr>拿…来说</vt:lpstr>
      <vt:lpstr>拿…来说</vt:lpstr>
      <vt:lpstr>表现</vt:lpstr>
      <vt:lpstr>表现</vt:lpstr>
      <vt:lpstr>表现</vt:lpstr>
      <vt:lpstr>表现</vt:lpstr>
      <vt:lpstr>表现</vt:lpstr>
      <vt:lpstr>不得了</vt:lpstr>
      <vt:lpstr>不得了</vt:lpstr>
      <vt:lpstr>不得了</vt:lpstr>
      <vt:lpstr>不得了</vt:lpstr>
      <vt:lpstr>不得了</vt:lpstr>
      <vt:lpstr>不得了</vt:lpstr>
      <vt:lpstr>不得了</vt:lpstr>
      <vt:lpstr>不得了</vt:lpstr>
      <vt:lpstr>不得了</vt:lpstr>
      <vt:lpstr>由[by]</vt:lpstr>
      <vt:lpstr>由[by]</vt:lpstr>
      <vt:lpstr>由[by]</vt:lpstr>
      <vt:lpstr>Speaking Exercise</vt:lpstr>
      <vt:lpstr>Speaking Exercise</vt:lpstr>
      <vt:lpstr>Speaking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Drill4</dc:title>
  <dc:creator>蘇瑞慧</dc:creator>
  <cp:lastModifiedBy>蘇瑞慧</cp:lastModifiedBy>
  <cp:revision>246</cp:revision>
  <dcterms:created xsi:type="dcterms:W3CDTF">2018-02-18T16:11:19Z</dcterms:created>
  <dcterms:modified xsi:type="dcterms:W3CDTF">2018-03-22T12:48:54Z</dcterms:modified>
</cp:coreProperties>
</file>